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49"/>
  </p:notesMasterIdLst>
  <p:handoutMasterIdLst>
    <p:handoutMasterId r:id="rId50"/>
  </p:handoutMasterIdLst>
  <p:sldIdLst>
    <p:sldId id="1719" r:id="rId6"/>
    <p:sldId id="1856" r:id="rId7"/>
    <p:sldId id="1660" r:id="rId8"/>
    <p:sldId id="1857" r:id="rId9"/>
    <p:sldId id="1670" r:id="rId10"/>
    <p:sldId id="1858" r:id="rId11"/>
    <p:sldId id="1859" r:id="rId12"/>
    <p:sldId id="1860" r:id="rId13"/>
    <p:sldId id="1861" r:id="rId14"/>
    <p:sldId id="1863" r:id="rId15"/>
    <p:sldId id="1864" r:id="rId16"/>
    <p:sldId id="1862" r:id="rId17"/>
    <p:sldId id="1865" r:id="rId18"/>
    <p:sldId id="1866" r:id="rId19"/>
    <p:sldId id="1870" r:id="rId20"/>
    <p:sldId id="1867" r:id="rId21"/>
    <p:sldId id="1868" r:id="rId22"/>
    <p:sldId id="1869" r:id="rId23"/>
    <p:sldId id="1871" r:id="rId24"/>
    <p:sldId id="1872" r:id="rId25"/>
    <p:sldId id="1876" r:id="rId26"/>
    <p:sldId id="1873" r:id="rId27"/>
    <p:sldId id="1874" r:id="rId28"/>
    <p:sldId id="1875" r:id="rId29"/>
    <p:sldId id="1877" r:id="rId30"/>
    <p:sldId id="1878" r:id="rId31"/>
    <p:sldId id="1879" r:id="rId32"/>
    <p:sldId id="1880" r:id="rId33"/>
    <p:sldId id="1884" r:id="rId34"/>
    <p:sldId id="1881" r:id="rId35"/>
    <p:sldId id="1882" r:id="rId36"/>
    <p:sldId id="1883" r:id="rId37"/>
    <p:sldId id="1888" r:id="rId38"/>
    <p:sldId id="1885" r:id="rId39"/>
    <p:sldId id="1886" r:id="rId40"/>
    <p:sldId id="1887" r:id="rId41"/>
    <p:sldId id="1889" r:id="rId42"/>
    <p:sldId id="1890" r:id="rId43"/>
    <p:sldId id="1891" r:id="rId44"/>
    <p:sldId id="1892" r:id="rId45"/>
    <p:sldId id="1893" r:id="rId46"/>
    <p:sldId id="1896" r:id="rId47"/>
    <p:sldId id="1894" r:id="rId4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856"/>
            <p14:sldId id="1660"/>
            <p14:sldId id="1857"/>
            <p14:sldId id="1670"/>
            <p14:sldId id="1858"/>
            <p14:sldId id="1859"/>
            <p14:sldId id="1860"/>
            <p14:sldId id="1861"/>
            <p14:sldId id="1863"/>
            <p14:sldId id="1864"/>
            <p14:sldId id="1862"/>
            <p14:sldId id="1865"/>
            <p14:sldId id="1866"/>
            <p14:sldId id="1870"/>
            <p14:sldId id="1867"/>
            <p14:sldId id="1868"/>
            <p14:sldId id="1869"/>
            <p14:sldId id="1871"/>
            <p14:sldId id="1872"/>
            <p14:sldId id="1876"/>
            <p14:sldId id="1873"/>
            <p14:sldId id="1874"/>
            <p14:sldId id="1875"/>
            <p14:sldId id="1877"/>
            <p14:sldId id="1878"/>
            <p14:sldId id="1879"/>
            <p14:sldId id="1880"/>
            <p14:sldId id="1884"/>
            <p14:sldId id="1881"/>
            <p14:sldId id="1882"/>
            <p14:sldId id="1883"/>
            <p14:sldId id="1888"/>
            <p14:sldId id="1885"/>
            <p14:sldId id="1886"/>
            <p14:sldId id="1887"/>
            <p14:sldId id="1889"/>
            <p14:sldId id="1890"/>
            <p14:sldId id="1891"/>
            <p14:sldId id="1892"/>
            <p14:sldId id="1893"/>
            <p14:sldId id="1896"/>
            <p14:sldId id="1894"/>
          </p14:sldIdLst>
        </p14:section>
        <p14:section name="Soft Black template" id="{888AB95E-1B7E-4E95-8F39-C5D0E8372BC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BF7"/>
    <a:srgbClr val="0078D4"/>
    <a:srgbClr val="1A1A1A"/>
    <a:srgbClr val="FFFFFF"/>
    <a:srgbClr val="00BCF2"/>
    <a:srgbClr val="40CDF5"/>
    <a:srgbClr val="40587C"/>
    <a:srgbClr val="00B0E3"/>
    <a:srgbClr val="00188F"/>
    <a:srgbClr val="0052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438" autoAdjust="0"/>
    <p:restoredTop sz="70359" autoAdjust="0"/>
  </p:normalViewPr>
  <p:slideViewPr>
    <p:cSldViewPr snapToGrid="0">
      <p:cViewPr>
        <p:scale>
          <a:sx n="60" d="100"/>
          <a:sy n="60" d="100"/>
        </p:scale>
        <p:origin x="852" y="7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commentAuthors" Target="commentAuthors.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4/5/2019 11:24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4/5/2019 11:24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zure.microsoft.com/en-us/services/active-directory/"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portal.atp.azure.com/"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instancename*.atp.azure.com/"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privacy.microsoft.com/en-us/privacystatement"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4/5/2019 11:24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3:48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347001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4/6/2019 4:19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80802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Note</a:t>
            </a:r>
            <a:r>
              <a:rPr lang="en-IE" sz="900" b="0" i="0" u="none" strike="noStrike" kern="1200" dirty="0">
                <a:solidFill>
                  <a:schemeClr val="tx1"/>
                </a:solidFill>
                <a:effectLst/>
                <a:latin typeface="Segoe UI Light" pitchFamily="34" charset="0"/>
                <a:ea typeface="+mn-ea"/>
                <a:cs typeface="+mn-cs"/>
              </a:rPr>
              <a:t>: Authentication is sometimes shortened to </a:t>
            </a:r>
            <a:r>
              <a:rPr lang="en-IE" sz="900" b="0" i="1" u="none" strike="noStrike" kern="1200" dirty="0" err="1">
                <a:solidFill>
                  <a:schemeClr val="tx1"/>
                </a:solidFill>
                <a:effectLst/>
                <a:latin typeface="Segoe UI Light" pitchFamily="34" charset="0"/>
                <a:ea typeface="+mn-ea"/>
                <a:cs typeface="+mn-cs"/>
              </a:rPr>
              <a:t>AuthN</a:t>
            </a:r>
            <a:r>
              <a:rPr lang="en-IE" sz="900" b="0" i="0" u="none" strike="noStrike" kern="1200" dirty="0">
                <a:solidFill>
                  <a:schemeClr val="tx1"/>
                </a:solidFill>
                <a:effectLst/>
                <a:latin typeface="Segoe UI Light" pitchFamily="34" charset="0"/>
                <a:ea typeface="+mn-ea"/>
                <a:cs typeface="+mn-cs"/>
              </a:rPr>
              <a:t>, and authorization is sometimes shortened to </a:t>
            </a:r>
            <a:r>
              <a:rPr lang="en-IE" sz="900" b="0" i="1" u="none" strike="noStrike" kern="1200" dirty="0" err="1">
                <a:solidFill>
                  <a:schemeClr val="tx1"/>
                </a:solidFill>
                <a:effectLst/>
                <a:latin typeface="Segoe UI Light" pitchFamily="34" charset="0"/>
                <a:ea typeface="+mn-ea"/>
                <a:cs typeface="+mn-cs"/>
              </a:rPr>
              <a:t>AuthZ</a:t>
            </a:r>
            <a:r>
              <a:rPr lang="en-IE" sz="900" b="0" i="0" u="none" strike="noStrike" kern="1200" dirty="0">
                <a:solidFill>
                  <a:schemeClr val="tx1"/>
                </a:solidFill>
                <a:effectLst/>
                <a:latin typeface="Segoe UI Light" pitchFamily="34" charset="0"/>
                <a:ea typeface="+mn-ea"/>
                <a:cs typeface="+mn-cs"/>
              </a:rPr>
              <a:t>.</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4:19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098066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Azure AD provides services such as: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Authentication. providing functionality such as self-service password reset, multi-factor authentication (MFA), a custom banned password list, and smart lockout services.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Single-Sign-On (SSO). </a:t>
            </a:r>
            <a:r>
              <a:rPr lang="en-IE" sz="900" b="0" i="1" u="none" strike="noStrike" kern="1200" dirty="0">
                <a:solidFill>
                  <a:schemeClr val="tx1"/>
                </a:solidFill>
                <a:effectLst/>
                <a:latin typeface="Segoe UI Light" pitchFamily="34" charset="0"/>
                <a:ea typeface="+mn-ea"/>
                <a:cs typeface="+mn-cs"/>
              </a:rPr>
              <a:t>SSO</a:t>
            </a:r>
            <a:r>
              <a:rPr lang="en-IE" sz="900" b="0" i="0" u="none" strike="noStrike" kern="1200" dirty="0">
                <a:solidFill>
                  <a:schemeClr val="tx1"/>
                </a:solidFill>
                <a:effectLst/>
                <a:latin typeface="Segoe UI Light" pitchFamily="34" charset="0"/>
                <a:ea typeface="+mn-ea"/>
                <a:cs typeface="+mn-cs"/>
              </a:rPr>
              <a:t> enables users to remember only one ID and one password to access multiple applications. </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Application management. You can manage your cloud and on-premises apps using Azure AD Application Proxy, SSO, the My apps portal (also referred to as </a:t>
            </a:r>
            <a:r>
              <a:rPr lang="en-IE" sz="900" b="0" i="1" u="none" strike="noStrike" kern="1200" dirty="0">
                <a:solidFill>
                  <a:schemeClr val="tx1"/>
                </a:solidFill>
                <a:effectLst/>
                <a:latin typeface="Segoe UI Light" pitchFamily="34" charset="0"/>
                <a:ea typeface="+mn-ea"/>
                <a:cs typeface="+mn-cs"/>
              </a:rPr>
              <a:t>Access panel</a:t>
            </a:r>
            <a:r>
              <a:rPr lang="en-IE" sz="900" b="0" i="0" u="none" strike="noStrike" kern="1200" dirty="0">
                <a:solidFill>
                  <a:schemeClr val="tx1"/>
                </a:solidFill>
                <a:effectLst/>
                <a:latin typeface="Segoe UI Light" pitchFamily="34" charset="0"/>
                <a:ea typeface="+mn-ea"/>
                <a:cs typeface="+mn-cs"/>
              </a:rPr>
              <a:t>), and SaaS apps.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Business to business (B2B) identity services. Manage your guest users and external partners while maintaining control over your own corporate data</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Business-to-Customer (B2C) identity services. Customize and control how users sign up, sign in, and manage their profiles when using your apps with services, including when using your applications and a social identity sign in experience.</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Device Management. </a:t>
            </a:r>
          </a:p>
          <a:p>
            <a:endParaRPr lang="en-IE" sz="900" b="0"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You can read more about Azure Active Directory on the</a:t>
            </a:r>
            <a:r>
              <a:rPr lang="en-IE" sz="900" b="0" i="0" u="none" strike="noStrike" kern="1200" dirty="0">
                <a:solidFill>
                  <a:schemeClr val="tx1"/>
                </a:solidFill>
                <a:effectLst/>
                <a:latin typeface="Segoe UI Light" pitchFamily="34" charset="0"/>
                <a:ea typeface="+mn-ea"/>
                <a:cs typeface="+mn-cs"/>
                <a:hlinkClick r:id="rId3"/>
              </a:rPr>
              <a:t> </a:t>
            </a:r>
            <a:r>
              <a:rPr lang="en-IE" sz="900" b="0" i="0" u="none" strike="noStrike" kern="1200" dirty="0">
                <a:solidFill>
                  <a:schemeClr val="tx1"/>
                </a:solidFill>
                <a:effectLst/>
                <a:latin typeface="Segoe UI Light" pitchFamily="34" charset="0"/>
                <a:ea typeface="+mn-ea"/>
                <a:cs typeface="+mn-cs"/>
              </a:rPr>
              <a:t>https://azure.microsoft.com/en-us/services/active-directory/ </a:t>
            </a:r>
            <a:r>
              <a:rPr lang="en-IE" sz="900" kern="1200" dirty="0">
                <a:solidFill>
                  <a:schemeClr val="tx1"/>
                </a:solidFill>
                <a:effectLst/>
                <a:latin typeface="Segoe UI Light" pitchFamily="34" charset="0"/>
                <a:ea typeface="+mn-ea"/>
                <a:cs typeface="+mn-cs"/>
              </a:rPr>
              <a:t>webpage.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4:20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538158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MFA comes as part of the following Azure service offerings: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Azure Active Directory Premium licenses. These licenses provide full-featured use of Azure Multi-Factor Authentication Service (cloud) or Azure Multi-Factor Authentication Server (on-premises).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Multi-Factor Authentication for Office 365. A subset of Azure Multi-Factor Authentication capabilities are available as a part of your Office 365 subscription.</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Azure Active Directory global administrators. Because global administrator accounts are highly sensitive, a subset of Azure Multi-Factor Authentication capabilities are available as a means to protect these accounts.</a:t>
            </a:r>
          </a:p>
          <a:p>
            <a:endParaRPr lang="en-IE" sz="900" b="1"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You can read more about MFA at </a:t>
            </a:r>
            <a:r>
              <a:rPr lang="en-IE" sz="900" b="0" i="0" u="none" strike="noStrike" kern="1200" dirty="0">
                <a:solidFill>
                  <a:schemeClr val="tx1"/>
                </a:solidFill>
                <a:effectLst/>
                <a:latin typeface="Segoe UI Light" pitchFamily="34" charset="0"/>
                <a:ea typeface="+mn-ea"/>
                <a:cs typeface="+mn-cs"/>
              </a:rPr>
              <a:t>https://docs.microsoft.com/en-us/azure/active-directory/authentication/concept-mfa-howitworks</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4:30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960289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4/6/2019 4:31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05797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Azure Security </a:t>
            </a:r>
            <a:r>
              <a:rPr lang="en-IE" sz="900" b="0" i="0"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is part of the https://www.cisecurity.org/cis-benchmarks/  (CIS) recommendations.</a:t>
            </a:r>
            <a:endParaRPr lang="en-IE" sz="900" b="1" i="0" u="none" strike="noStrike" kern="1200" dirty="0">
              <a:solidFill>
                <a:schemeClr val="tx1"/>
              </a:solidFill>
              <a:effectLst/>
              <a:latin typeface="Segoe UI Light" pitchFamily="34" charset="0"/>
              <a:ea typeface="+mn-ea"/>
              <a:cs typeface="+mn-cs"/>
            </a:endParaRP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Security </a:t>
            </a:r>
            <a:r>
              <a:rPr lang="en-IE" sz="900" b="1" i="0" u="none" strike="noStrike" kern="1200" dirty="0" err="1">
                <a:solidFill>
                  <a:schemeClr val="tx1"/>
                </a:solidFill>
                <a:effectLst/>
                <a:latin typeface="Segoe UI Light" pitchFamily="34" charset="0"/>
                <a:ea typeface="+mn-ea"/>
                <a:cs typeface="+mn-cs"/>
              </a:rPr>
              <a:t>Center</a:t>
            </a:r>
            <a:r>
              <a:rPr lang="en-IE" sz="900" b="1" i="0" u="none" strike="noStrike" kern="1200" dirty="0">
                <a:solidFill>
                  <a:schemeClr val="tx1"/>
                </a:solidFill>
                <a:effectLst/>
                <a:latin typeface="Segoe UI Light" pitchFamily="34" charset="0"/>
                <a:ea typeface="+mn-ea"/>
                <a:cs typeface="+mn-cs"/>
              </a:rPr>
              <a:t> Versions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Azure Security </a:t>
            </a:r>
            <a:r>
              <a:rPr lang="en-IE" sz="900" b="0" i="0"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is available in two tiers: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Free. Available as part of your Azure subscription, this tier is limited to assessments and recommendations of Azure resources only.</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Standard. This tier provides a full suite of security-related services including continuous monitoring, threat detection, just-in-time access control for ports, and more.</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To access the full suite of Azure Security </a:t>
            </a:r>
            <a:r>
              <a:rPr lang="en-IE" sz="900" b="0" i="0"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services you will need to upgrade to a Standard tier subscription. You can access the 60-day free trial from within the Azure Security </a:t>
            </a:r>
            <a:r>
              <a:rPr lang="en-IE" sz="900" b="0" i="0"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dashboard in the Azure Portal.</a:t>
            </a:r>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You can read more about Azure Security </a:t>
            </a:r>
            <a:r>
              <a:rPr lang="en-IE" sz="900" b="0" i="0"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at https://azure.microsoft.com/en-us/services/security-center/ </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4:32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084064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E" sz="1200" b="0" i="0" u="none" strike="noStrike" kern="1200" dirty="0">
                <a:solidFill>
                  <a:schemeClr val="tx1"/>
                </a:solidFill>
                <a:effectLst/>
                <a:latin typeface="Segoe UI Light" pitchFamily="34" charset="0"/>
                <a:ea typeface="+mn-ea"/>
                <a:cs typeface="+mn-cs"/>
              </a:rPr>
              <a:t>You can use 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 during the detect, assess, and diagnose stages. Here are examples of how 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 can be useful during the three initial incident response stages:</a:t>
            </a:r>
          </a:p>
          <a:p>
            <a:pPr marL="685800" lvl="1" indent="-228600">
              <a:buFont typeface="Arial" panose="020B0604020202020204" pitchFamily="34" charset="0"/>
              <a:buChar char="•"/>
            </a:pPr>
            <a:r>
              <a:rPr lang="en-IE" sz="1200" b="0" i="0" u="none" strike="noStrike" kern="1200" dirty="0">
                <a:solidFill>
                  <a:schemeClr val="tx1"/>
                </a:solidFill>
                <a:effectLst/>
                <a:latin typeface="Segoe UI Light" pitchFamily="34" charset="0"/>
                <a:ea typeface="+mn-ea"/>
                <a:cs typeface="+mn-cs"/>
              </a:rPr>
              <a:t>Detect. Review the first indication of an event investigation. Example: Use the 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 dashboard to review the initial verification that a high-priority security alert was raised.</a:t>
            </a:r>
          </a:p>
          <a:p>
            <a:pPr marL="685800" lvl="1" indent="-228600">
              <a:buFont typeface="Arial" panose="020B0604020202020204" pitchFamily="34" charset="0"/>
              <a:buChar char="•"/>
            </a:pPr>
            <a:r>
              <a:rPr lang="en-IE" sz="1200" b="0" i="0" u="none" strike="noStrike" kern="1200" dirty="0">
                <a:solidFill>
                  <a:schemeClr val="tx1"/>
                </a:solidFill>
                <a:effectLst/>
                <a:latin typeface="Segoe UI Light" pitchFamily="34" charset="0"/>
                <a:ea typeface="+mn-ea"/>
                <a:cs typeface="+mn-cs"/>
              </a:rPr>
              <a:t>Assess. Perform the initial assessment to obtain more information about the suspicious activity. Example: Obtain more information about the security alert.</a:t>
            </a:r>
          </a:p>
          <a:p>
            <a:pPr marL="685800" lvl="1" indent="-228600">
              <a:buFont typeface="Arial" panose="020B0604020202020204" pitchFamily="34" charset="0"/>
              <a:buChar char="•"/>
            </a:pPr>
            <a:r>
              <a:rPr lang="en-IE" sz="1200" b="0" i="0" u="none" strike="noStrike" kern="1200" dirty="0">
                <a:solidFill>
                  <a:schemeClr val="tx1"/>
                </a:solidFill>
                <a:effectLst/>
                <a:latin typeface="Segoe UI Light" pitchFamily="34" charset="0"/>
                <a:ea typeface="+mn-ea"/>
                <a:cs typeface="+mn-cs"/>
              </a:rPr>
              <a:t>Diagnose. Conduct a technical investigation and identify containment, mitigation, and workaround strategies. Example: Follow the remediation steps described by 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 in that particular security alert.</a:t>
            </a:r>
          </a:p>
          <a:p>
            <a:endParaRPr lang="en-IE" sz="1200" b="0" i="0" u="none" strike="noStrike" kern="1200" dirty="0">
              <a:solidFill>
                <a:schemeClr val="tx1"/>
              </a:solidFill>
              <a:effectLst/>
              <a:latin typeface="Segoe UI Light" pitchFamily="34" charset="0"/>
              <a:ea typeface="+mn-ea"/>
              <a:cs typeface="+mn-cs"/>
            </a:endParaRPr>
          </a:p>
          <a:p>
            <a:r>
              <a:rPr lang="en-IE" sz="1200" b="0" i="0" u="none" strike="noStrike" kern="1200" dirty="0">
                <a:solidFill>
                  <a:schemeClr val="tx1"/>
                </a:solidFill>
                <a:effectLst/>
                <a:latin typeface="Segoe UI Light" pitchFamily="34" charset="0"/>
                <a:ea typeface="+mn-ea"/>
                <a:cs typeface="+mn-cs"/>
              </a:rPr>
              <a:t>2. Another usage example is to Use 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 recommendations to enhance security.</a:t>
            </a:r>
          </a:p>
          <a:p>
            <a:pPr marL="628650" lvl="1" indent="-171450">
              <a:buFont typeface="Arial" panose="020B0604020202020204" pitchFamily="34" charset="0"/>
              <a:buChar char="•"/>
            </a:pPr>
            <a:r>
              <a:rPr lang="en-IE" sz="1200" b="0" i="0" u="none" strike="noStrike" kern="1200" dirty="0">
                <a:solidFill>
                  <a:schemeClr val="tx1"/>
                </a:solidFill>
                <a:effectLst/>
                <a:latin typeface="Segoe UI Light" pitchFamily="34" charset="0"/>
                <a:ea typeface="+mn-ea"/>
                <a:cs typeface="+mn-cs"/>
              </a:rPr>
              <a:t>You can reduce the chances of a significant security event by configuring a security policy, and then implementing the recommendations provided by Azure 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a:t>
            </a:r>
          </a:p>
          <a:p>
            <a:pPr marL="628650" lvl="1" indent="-171450">
              <a:buFont typeface="Arial" panose="020B0604020202020204" pitchFamily="34" charset="0"/>
              <a:buChar char="•"/>
            </a:pPr>
            <a:r>
              <a:rPr lang="en-IE" sz="1200" b="0" i="0" u="none" strike="noStrike" kern="1200" dirty="0">
                <a:solidFill>
                  <a:schemeClr val="tx1"/>
                </a:solidFill>
                <a:effectLst/>
                <a:latin typeface="Segoe UI Light" pitchFamily="34" charset="0"/>
                <a:ea typeface="+mn-ea"/>
                <a:cs typeface="+mn-cs"/>
              </a:rPr>
              <a:t>A </a:t>
            </a:r>
            <a:r>
              <a:rPr lang="en-IE" sz="1200" b="0" i="1" u="none" strike="noStrike" kern="1200" dirty="0">
                <a:solidFill>
                  <a:schemeClr val="tx1"/>
                </a:solidFill>
                <a:effectLst/>
                <a:latin typeface="Segoe UI Light" pitchFamily="34" charset="0"/>
                <a:ea typeface="+mn-ea"/>
                <a:cs typeface="+mn-cs"/>
              </a:rPr>
              <a:t>security policy</a:t>
            </a:r>
            <a:r>
              <a:rPr lang="en-IE" sz="1200" b="0" i="0" u="none" strike="noStrike" kern="1200" dirty="0">
                <a:solidFill>
                  <a:schemeClr val="tx1"/>
                </a:solidFill>
                <a:effectLst/>
                <a:latin typeface="Segoe UI Light" pitchFamily="34" charset="0"/>
                <a:ea typeface="+mn-ea"/>
                <a:cs typeface="+mn-cs"/>
              </a:rPr>
              <a:t> defines the set of controls that are recommended for resources within that specified subscription or resource group. In 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 you define policies according to your company's security requirements.</a:t>
            </a:r>
          </a:p>
          <a:p>
            <a:pPr marL="628650" lvl="1" indent="-171450">
              <a:buFont typeface="Arial" panose="020B0604020202020204" pitchFamily="34" charset="0"/>
              <a:buChar char="•"/>
            </a:pPr>
            <a:r>
              <a:rPr lang="en-IE" sz="1200" b="0" i="0" u="none" strike="noStrike" kern="1200" dirty="0">
                <a:solidFill>
                  <a:schemeClr val="tx1"/>
                </a:solidFill>
                <a:effectLst/>
                <a:latin typeface="Segoe UI Light" pitchFamily="34" charset="0"/>
                <a:ea typeface="+mn-ea"/>
                <a:cs typeface="+mn-cs"/>
              </a:rPr>
              <a:t>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 </a:t>
            </a:r>
            <a:r>
              <a:rPr lang="en-IE" sz="1200" b="0" i="0" u="none" strike="noStrike" kern="1200" dirty="0" err="1">
                <a:solidFill>
                  <a:schemeClr val="tx1"/>
                </a:solidFill>
                <a:effectLst/>
                <a:latin typeface="Segoe UI Light" pitchFamily="34" charset="0"/>
                <a:ea typeface="+mn-ea"/>
                <a:cs typeface="+mn-cs"/>
              </a:rPr>
              <a:t>analyzes</a:t>
            </a:r>
            <a:r>
              <a:rPr lang="en-IE" sz="1200" b="0" i="0" u="none" strike="noStrike" kern="1200" dirty="0">
                <a:solidFill>
                  <a:schemeClr val="tx1"/>
                </a:solidFill>
                <a:effectLst/>
                <a:latin typeface="Segoe UI Light" pitchFamily="34" charset="0"/>
                <a:ea typeface="+mn-ea"/>
                <a:cs typeface="+mn-cs"/>
              </a:rPr>
              <a:t> the security state of your Azure resources. When 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 identifies potential security vulnerabilities, it creates recommendations based on the controls set in the security policy. The recommendations guide you through the process of configuring the needed security controls. For example, if you have workloads that do not require the Azure SQL Database Transparent Data Encryption (TDE) policy, turn off the policy at the subscription level and enable it only in the resources groups where SQL TDE is required.</a:t>
            </a:r>
          </a:p>
          <a:p>
            <a:pPr marL="457200" lvl="1" indent="0">
              <a:buFontTx/>
              <a:buNone/>
            </a:pPr>
            <a:endParaRPr lang="en-IE" sz="1200" b="0" i="0" u="none" strike="noStrike" kern="1200" dirty="0">
              <a:solidFill>
                <a:schemeClr val="tx1"/>
              </a:solidFill>
              <a:effectLst/>
              <a:latin typeface="Segoe UI Light" pitchFamily="34" charset="0"/>
              <a:ea typeface="+mn-ea"/>
              <a:cs typeface="+mn-cs"/>
            </a:endParaRPr>
          </a:p>
          <a:p>
            <a:pPr marL="0" lvl="0" indent="0">
              <a:buFontTx/>
              <a:buNone/>
            </a:pPr>
            <a:r>
              <a:rPr lang="en-IE" sz="1200" b="0" i="0" u="none" strike="noStrike" kern="1200" dirty="0">
                <a:solidFill>
                  <a:schemeClr val="tx1"/>
                </a:solidFill>
                <a:effectLst/>
                <a:latin typeface="Segoe UI Light" pitchFamily="34" charset="0"/>
                <a:ea typeface="+mn-ea"/>
                <a:cs typeface="+mn-cs"/>
              </a:rPr>
              <a:t>You can read more about Azure 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 at https://azure.microsoft.com/en-us/services/security-center/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4:33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072214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The benefits of using Key Vault include:</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Centralized application secrets. Centralizing storage for application secrets allows you to control their distribution, and reduces the chances that secrets may be accidentally leaked.</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Securely stored secrets and keys. Azure uses industry-standard algorithms, key lengths, and HSMs, and access requires proper authentication and authorization.</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Monitor access and use. Using Key Vault, you can monitor and control access to company secrets.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Simplified administration of application secrets. The ability to </a:t>
            </a:r>
            <a:r>
              <a:rPr lang="en-IE" sz="900" b="0" i="0" u="none" strike="noStrike" kern="1200" dirty="0" err="1">
                <a:solidFill>
                  <a:schemeClr val="tx1"/>
                </a:solidFill>
                <a:effectLst/>
                <a:latin typeface="Segoe UI Light" pitchFamily="34" charset="0"/>
                <a:ea typeface="+mn-ea"/>
                <a:cs typeface="+mn-cs"/>
              </a:rPr>
              <a:t>enroll</a:t>
            </a:r>
            <a:r>
              <a:rPr lang="en-IE" sz="900" b="0" i="0" u="none" strike="noStrike" kern="1200" dirty="0">
                <a:solidFill>
                  <a:schemeClr val="tx1"/>
                </a:solidFill>
                <a:effectLst/>
                <a:latin typeface="Segoe UI Light" pitchFamily="34" charset="0"/>
                <a:ea typeface="+mn-ea"/>
                <a:cs typeface="+mn-cs"/>
              </a:rPr>
              <a:t> and renew certificates from public certificate authorities (CAs). Furthermore, you can scale up and replicate content within regions, and manage using standard management tools.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Integrate with other Azure services. You can integrate Key Vault with storage accounts, container registries, event hubs and many more Azure services.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You can read more about Key Vault on the </a:t>
            </a:r>
            <a:r>
              <a:rPr lang="en-IE" sz="900" b="0" i="0" u="none" strike="noStrike" kern="1200" dirty="0">
                <a:solidFill>
                  <a:schemeClr val="tx1"/>
                </a:solidFill>
                <a:effectLst/>
                <a:latin typeface="Segoe UI Light" pitchFamily="34" charset="0"/>
                <a:ea typeface="+mn-ea"/>
                <a:cs typeface="+mn-cs"/>
              </a:rPr>
              <a:t>https://azure.microsoft.com/en-us/services/key-vault/ </a:t>
            </a:r>
            <a:r>
              <a:rPr lang="en-IE" sz="900" kern="1200" dirty="0">
                <a:solidFill>
                  <a:schemeClr val="tx1"/>
                </a:solidFill>
                <a:effectLst/>
                <a:latin typeface="Segoe UI Light" pitchFamily="34" charset="0"/>
                <a:ea typeface="+mn-ea"/>
                <a:cs typeface="+mn-cs"/>
              </a:rPr>
              <a:t>webpage.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4:35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842758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You can purchase Microsoft AIP either standalone, or through one of the following Microsoft licensing suites: Enterprise Mobility + Security, or Microsoft 365 Enterprise. Purchasing details are available on the </a:t>
            </a:r>
            <a:r>
              <a:rPr lang="en-IE" sz="900" b="0" i="0" u="none" strike="noStrike" kern="1200" dirty="0">
                <a:solidFill>
                  <a:schemeClr val="tx1"/>
                </a:solidFill>
                <a:effectLst/>
                <a:latin typeface="Segoe UI Light" pitchFamily="34" charset="0"/>
                <a:ea typeface="+mn-ea"/>
                <a:cs typeface="+mn-cs"/>
              </a:rPr>
              <a:t>https://azure.microsoft.com/en-us/pricing/details/information-protection/ </a:t>
            </a:r>
            <a:r>
              <a:rPr lang="en-IE" sz="900" kern="1200" dirty="0">
                <a:solidFill>
                  <a:schemeClr val="tx1"/>
                </a:solidFill>
                <a:effectLst/>
                <a:latin typeface="Segoe UI Light" pitchFamily="34" charset="0"/>
                <a:ea typeface="+mn-ea"/>
                <a:cs typeface="+mn-cs"/>
              </a:rPr>
              <a:t>webpage.</a:t>
            </a:r>
          </a:p>
          <a:p>
            <a:endParaRPr lang="en-IE" sz="900"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You can read more about Microsoft AIP on the </a:t>
            </a:r>
            <a:r>
              <a:rPr lang="en-IE" sz="900" b="0" i="0" u="none" strike="noStrike" kern="1200" dirty="0">
                <a:solidFill>
                  <a:schemeClr val="tx1"/>
                </a:solidFill>
                <a:effectLst/>
                <a:latin typeface="Segoe UI Light" pitchFamily="34" charset="0"/>
                <a:ea typeface="+mn-ea"/>
                <a:cs typeface="+mn-cs"/>
              </a:rPr>
              <a:t>https://docs.microsoft.com/en-us/azure/information-protection/what-is-information-protection </a:t>
            </a:r>
            <a:r>
              <a:rPr lang="en-IE" sz="900" kern="1200" dirty="0">
                <a:solidFill>
                  <a:schemeClr val="tx1"/>
                </a:solidFill>
                <a:effectLst/>
                <a:latin typeface="Segoe UI Light" pitchFamily="34" charset="0"/>
                <a:ea typeface="+mn-ea"/>
                <a:cs typeface="+mn-cs"/>
              </a:rPr>
              <a:t>webpage.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4:37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772852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4/5/2019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06568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Purchasing</a:t>
            </a:r>
          </a:p>
          <a:p>
            <a:r>
              <a:rPr lang="en-IE" sz="900" b="0" i="0" u="none" strike="noStrike" kern="1200" dirty="0">
                <a:solidFill>
                  <a:schemeClr val="tx1"/>
                </a:solidFill>
                <a:effectLst/>
                <a:latin typeface="Segoe UI Light" pitchFamily="34" charset="0"/>
                <a:ea typeface="+mn-ea"/>
                <a:cs typeface="+mn-cs"/>
              </a:rPr>
              <a:t>Azure ATP is available as part of Enterprise Mobility + Security 5 suite (EMS E5), and as a standalone license. You can acquire a license directly from the https://www.microsoft.com/en-ie/cloud-platform/enterprise-mobility-security-pricing or through the Cloud Solution Provider (CSP) licensing model. It is not available to purchase via the Azure portal.</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You can enter the Azure ATP portal either by logging in to the portal </a:t>
            </a:r>
            <a:r>
              <a:rPr lang="en-IE" sz="900" b="0" i="0" u="sng" kern="1200" dirty="0">
                <a:solidFill>
                  <a:schemeClr val="tx1"/>
                </a:solidFill>
                <a:effectLst/>
                <a:latin typeface="Segoe UI Light" pitchFamily="34" charset="0"/>
                <a:ea typeface="+mn-ea"/>
                <a:cs typeface="+mn-cs"/>
                <a:hlinkClick r:id="rId3"/>
              </a:rPr>
              <a:t>https://portal.atp.azure.com</a:t>
            </a:r>
            <a:r>
              <a:rPr lang="en-IE" sz="900" b="0" i="0" u="none" strike="noStrike" kern="1200" dirty="0">
                <a:solidFill>
                  <a:schemeClr val="tx1"/>
                </a:solidFill>
                <a:effectLst/>
                <a:latin typeface="Segoe UI Light" pitchFamily="34" charset="0"/>
                <a:ea typeface="+mn-ea"/>
                <a:cs typeface="+mn-cs"/>
              </a:rPr>
              <a:t> and selecting your instance, or browsing to the instance URL: </a:t>
            </a:r>
            <a:r>
              <a:rPr lang="en-IE" sz="900" b="0" i="0" u="sng" kern="1200" dirty="0">
                <a:solidFill>
                  <a:schemeClr val="tx1"/>
                </a:solidFill>
                <a:effectLst/>
                <a:latin typeface="Segoe UI Light" pitchFamily="34" charset="0"/>
                <a:ea typeface="+mn-ea"/>
                <a:cs typeface="+mn-cs"/>
                <a:hlinkClick r:id="rId4"/>
              </a:rPr>
              <a:t>https://</a:t>
            </a:r>
            <a:r>
              <a:rPr lang="en-IE" sz="900" b="0" i="1" u="sng" kern="1200" dirty="0">
                <a:solidFill>
                  <a:schemeClr val="tx1"/>
                </a:solidFill>
                <a:effectLst/>
                <a:latin typeface="Segoe UI Light" pitchFamily="34" charset="0"/>
                <a:ea typeface="+mn-ea"/>
                <a:cs typeface="+mn-cs"/>
                <a:hlinkClick r:id="rId4"/>
              </a:rPr>
              <a:t>instancename</a:t>
            </a:r>
            <a:r>
              <a:rPr lang="en-IE" sz="900" b="0" i="0" u="sng" kern="1200" dirty="0">
                <a:solidFill>
                  <a:schemeClr val="tx1"/>
                </a:solidFill>
                <a:effectLst/>
                <a:latin typeface="Segoe UI Light" pitchFamily="34" charset="0"/>
                <a:ea typeface="+mn-ea"/>
                <a:cs typeface="+mn-cs"/>
                <a:hlinkClick r:id="rId4"/>
              </a:rPr>
              <a:t>.atp.azure.com</a:t>
            </a:r>
            <a:r>
              <a:rPr lang="en-IE" sz="900" b="0" i="0" u="none" strike="noStrike" kern="1200" dirty="0">
                <a:solidFill>
                  <a:schemeClr val="tx1"/>
                </a:solidFill>
                <a:effectLst/>
                <a:latin typeface="Segoe UI Light" pitchFamily="34" charset="0"/>
                <a:ea typeface="+mn-ea"/>
                <a:cs typeface="+mn-cs"/>
              </a:rPr>
              <a:t>.</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Note: To successfully log in to the Azure ATP portal, you have to log in with a user assigned to an Azure Active Directory security group with access to the Azure ATP portal</a:t>
            </a:r>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You can read more about Azure Advanced Threat Protection on the </a:t>
            </a:r>
            <a:r>
              <a:rPr lang="en-IE" sz="900" b="0" i="0" u="none" strike="noStrike" kern="1200" dirty="0">
                <a:solidFill>
                  <a:schemeClr val="tx1"/>
                </a:solidFill>
                <a:effectLst/>
                <a:latin typeface="Segoe UI Light" pitchFamily="34" charset="0"/>
                <a:ea typeface="+mn-ea"/>
                <a:cs typeface="+mn-cs"/>
              </a:rPr>
              <a:t>https://azure.microsoft.com/en-us/features/azure-advanced-threat-protection/ webpage</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4:38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391692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4/6/2019 4:40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326038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Azure Policy can also integrate with Azure DevOps and apply policies for your continuous integration and delivery pipelines for pre-deployment and post-deployment of your applications.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Azure Policy also has the ability to automatically remediate resources and configurations that are deemed non-compliant, thus ensuring the integrity of the state of the resources.</a:t>
            </a:r>
          </a:p>
          <a:p>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You can read more about Azure Policy on the </a:t>
            </a:r>
            <a:r>
              <a:rPr lang="en-IE" sz="900" b="0" i="0" u="none" strike="noStrike" kern="1200" dirty="0">
                <a:solidFill>
                  <a:schemeClr val="tx1"/>
                </a:solidFill>
                <a:effectLst/>
                <a:latin typeface="Segoe UI Light" pitchFamily="34" charset="0"/>
                <a:ea typeface="+mn-ea"/>
                <a:cs typeface="+mn-cs"/>
              </a:rPr>
              <a:t>https://azure.microsoft.com/en-us/services/azure-policy </a:t>
            </a:r>
            <a:r>
              <a:rPr lang="en-IE" sz="900" kern="1200" dirty="0">
                <a:solidFill>
                  <a:schemeClr val="tx1"/>
                </a:solidFill>
                <a:effectLst/>
                <a:latin typeface="Segoe UI Light" pitchFamily="34" charset="0"/>
                <a:ea typeface="+mn-ea"/>
                <a:cs typeface="+mn-cs"/>
              </a:rPr>
              <a:t>webpage.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4:40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3714948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An additional policy example is:</a:t>
            </a:r>
          </a:p>
          <a:p>
            <a:pPr marL="171450" indent="-171450">
              <a:buFont typeface="Arial" panose="020B0604020202020204" pitchFamily="34" charset="0"/>
              <a:buChar char="•"/>
            </a:pPr>
            <a:r>
              <a:rPr lang="en-IE" sz="900" b="0" i="1" u="none" strike="noStrike" kern="1200" dirty="0">
                <a:solidFill>
                  <a:schemeClr val="tx1"/>
                </a:solidFill>
                <a:effectLst/>
                <a:latin typeface="Segoe UI Light" pitchFamily="34" charset="0"/>
                <a:ea typeface="+mn-ea"/>
                <a:cs typeface="+mn-cs"/>
              </a:rPr>
              <a:t>Allowed Virtual Machine SKUs</a:t>
            </a:r>
            <a:r>
              <a:rPr lang="en-IE" sz="900" b="0" i="0" u="none" strike="noStrike" kern="1200" dirty="0">
                <a:solidFill>
                  <a:schemeClr val="tx1"/>
                </a:solidFill>
                <a:effectLst/>
                <a:latin typeface="Segoe UI Light" pitchFamily="34" charset="0"/>
                <a:ea typeface="+mn-ea"/>
                <a:cs typeface="+mn-cs"/>
              </a:rPr>
              <a:t>. This policy enables you to specify a set of VM SKUs that your organization can deploy.</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You should go to the Azure Policy Sample URL , and scroll through some of the samples provided.</a:t>
            </a:r>
          </a:p>
          <a:p>
            <a:pPr marL="0" indent="0">
              <a:buFont typeface="Arial" panose="020B0604020202020204" pitchFamily="34" charset="0"/>
              <a:buNone/>
            </a:pPr>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Policy assignment </a:t>
            </a:r>
          </a:p>
          <a:p>
            <a:r>
              <a:rPr lang="en-IE" sz="900" b="0" i="0" u="none" strike="noStrike" kern="1200" dirty="0">
                <a:solidFill>
                  <a:schemeClr val="tx1"/>
                </a:solidFill>
                <a:effectLst/>
                <a:latin typeface="Segoe UI Light" pitchFamily="34" charset="0"/>
                <a:ea typeface="+mn-ea"/>
                <a:cs typeface="+mn-cs"/>
              </a:rPr>
              <a:t>To implement these policy definitions, whether custom or built-in, you will need to assign them. A </a:t>
            </a:r>
            <a:r>
              <a:rPr lang="en-IE" sz="900" b="0" i="1" u="none" strike="noStrike" kern="1200" dirty="0">
                <a:solidFill>
                  <a:schemeClr val="tx1"/>
                </a:solidFill>
                <a:effectLst/>
                <a:latin typeface="Segoe UI Light" pitchFamily="34" charset="0"/>
                <a:ea typeface="+mn-ea"/>
                <a:cs typeface="+mn-cs"/>
              </a:rPr>
              <a:t>policy assignment</a:t>
            </a:r>
            <a:r>
              <a:rPr lang="en-IE" sz="900" b="0" i="0" u="none" strike="noStrike" kern="1200" dirty="0">
                <a:solidFill>
                  <a:schemeClr val="tx1"/>
                </a:solidFill>
                <a:effectLst/>
                <a:latin typeface="Segoe UI Light" pitchFamily="34" charset="0"/>
                <a:ea typeface="+mn-ea"/>
                <a:cs typeface="+mn-cs"/>
              </a:rPr>
              <a:t> is a policy definition that has been assigned to take place within a specific scope. This scope could range from a management group to a resource group. Policy assignments are inherited by all child resources. </a:t>
            </a: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You can read more about Azure Policy on the </a:t>
            </a:r>
            <a:r>
              <a:rPr lang="en-IE" sz="900" b="0" i="0" u="none" strike="noStrike" kern="1200" dirty="0">
                <a:solidFill>
                  <a:schemeClr val="tx1"/>
                </a:solidFill>
                <a:effectLst/>
                <a:latin typeface="Segoe UI Light" pitchFamily="34" charset="0"/>
                <a:ea typeface="+mn-ea"/>
                <a:cs typeface="+mn-cs"/>
              </a:rPr>
              <a:t>https://azure.microsoft.com/en-us/services/azure-policy/ </a:t>
            </a:r>
            <a:r>
              <a:rPr lang="en-IE" sz="900" kern="1200" dirty="0">
                <a:solidFill>
                  <a:schemeClr val="tx1"/>
                </a:solidFill>
                <a:effectLst/>
                <a:latin typeface="Segoe UI Light" pitchFamily="34" charset="0"/>
                <a:ea typeface="+mn-ea"/>
                <a:cs typeface="+mn-cs"/>
              </a:rPr>
              <a:t>webpage.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4:43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072298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Even if you have a single policy, we recommend using initiatives if you anticipate increasing the number of policies over time.</a:t>
            </a:r>
            <a:endParaRPr lang="en-IE" sz="900" b="1" i="0" u="none" strike="noStrike" kern="1200" dirty="0">
              <a:solidFill>
                <a:schemeClr val="tx1"/>
              </a:solidFill>
              <a:effectLst/>
              <a:latin typeface="Segoe UI Light" pitchFamily="34" charset="0"/>
              <a:ea typeface="+mn-ea"/>
              <a:cs typeface="+mn-cs"/>
            </a:endParaRP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Initiative definitions</a:t>
            </a:r>
          </a:p>
          <a:p>
            <a:r>
              <a:rPr lang="en-IE" sz="900" b="0" i="0" u="none" strike="noStrike" kern="1200" dirty="0">
                <a:solidFill>
                  <a:schemeClr val="tx1"/>
                </a:solidFill>
                <a:effectLst/>
                <a:latin typeface="Segoe UI Light" pitchFamily="34" charset="0"/>
                <a:ea typeface="+mn-ea"/>
                <a:cs typeface="+mn-cs"/>
              </a:rPr>
              <a:t>Initiative definitions simplify the process of managing and assigning policy definitions by grouping a set of policies as one single item. For example, you could create an initiative named </a:t>
            </a:r>
            <a:r>
              <a:rPr lang="en-IE" sz="900" b="0" i="1" u="none" strike="noStrike" kern="1200" dirty="0">
                <a:solidFill>
                  <a:schemeClr val="tx1"/>
                </a:solidFill>
                <a:effectLst/>
                <a:latin typeface="Segoe UI Light" pitchFamily="34" charset="0"/>
                <a:ea typeface="+mn-ea"/>
                <a:cs typeface="+mn-cs"/>
              </a:rPr>
              <a:t>Enable Monitoring in Azure Security </a:t>
            </a:r>
            <a:r>
              <a:rPr lang="en-IE" sz="900" b="0" i="1"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with a goal to monitor all the available security recommendations in your Azure Security </a:t>
            </a:r>
            <a:r>
              <a:rPr lang="en-IE" sz="900" b="0" i="0"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Under this initiative, you would have the following policy definitions:</a:t>
            </a:r>
          </a:p>
          <a:p>
            <a:pPr marL="171450" indent="-171450">
              <a:buFont typeface="Arial" panose="020B0604020202020204" pitchFamily="34" charset="0"/>
              <a:buChar char="•"/>
            </a:pPr>
            <a:r>
              <a:rPr lang="en-IE" sz="900" b="0" i="1" u="none" strike="noStrike" kern="1200" dirty="0">
                <a:solidFill>
                  <a:schemeClr val="tx1"/>
                </a:solidFill>
                <a:effectLst/>
                <a:latin typeface="Segoe UI Light" pitchFamily="34" charset="0"/>
                <a:ea typeface="+mn-ea"/>
                <a:cs typeface="+mn-cs"/>
              </a:rPr>
              <a:t>Monitor unencrypted SQL Database in Security </a:t>
            </a:r>
            <a:r>
              <a:rPr lang="en-IE" sz="900" b="0" i="1"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 For monitoring unencrypted SQL databases and servers.</a:t>
            </a:r>
          </a:p>
          <a:p>
            <a:pPr marL="171450" indent="-171450">
              <a:buFont typeface="Arial" panose="020B0604020202020204" pitchFamily="34" charset="0"/>
              <a:buChar char="•"/>
            </a:pPr>
            <a:r>
              <a:rPr lang="en-IE" sz="900" b="0" i="1" u="none" strike="noStrike" kern="1200" dirty="0">
                <a:solidFill>
                  <a:schemeClr val="tx1"/>
                </a:solidFill>
                <a:effectLst/>
                <a:latin typeface="Segoe UI Light" pitchFamily="34" charset="0"/>
                <a:ea typeface="+mn-ea"/>
                <a:cs typeface="+mn-cs"/>
              </a:rPr>
              <a:t>Monitor OS vulnerabilities in Security </a:t>
            </a:r>
            <a:r>
              <a:rPr lang="en-IE" sz="900" b="0" i="1"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 For monitoring servers that do not satisfy the configured baseline.</a:t>
            </a:r>
          </a:p>
          <a:p>
            <a:pPr marL="171450" indent="-171450">
              <a:buFont typeface="Arial" panose="020B0604020202020204" pitchFamily="34" charset="0"/>
              <a:buChar char="•"/>
            </a:pPr>
            <a:r>
              <a:rPr lang="en-IE" sz="900" b="0" i="1" u="none" strike="noStrike" kern="1200" dirty="0">
                <a:solidFill>
                  <a:schemeClr val="tx1"/>
                </a:solidFill>
                <a:effectLst/>
                <a:latin typeface="Segoe UI Light" pitchFamily="34" charset="0"/>
                <a:ea typeface="+mn-ea"/>
                <a:cs typeface="+mn-cs"/>
              </a:rPr>
              <a:t>Monitor missing Endpoint Protection in Security </a:t>
            </a:r>
            <a:r>
              <a:rPr lang="en-IE" sz="900" b="0" i="1"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 For monitoring servers without an installed endpoint protection agent.</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Initiative assignments</a:t>
            </a:r>
          </a:p>
          <a:p>
            <a:r>
              <a:rPr lang="en-IE" sz="900" b="0" i="0" u="none" strike="noStrike" kern="1200" dirty="0">
                <a:solidFill>
                  <a:schemeClr val="tx1"/>
                </a:solidFill>
                <a:effectLst/>
                <a:latin typeface="Segoe UI Light" pitchFamily="34" charset="0"/>
                <a:ea typeface="+mn-ea"/>
                <a:cs typeface="+mn-cs"/>
              </a:rPr>
              <a:t>Like a policy assignment, an </a:t>
            </a:r>
            <a:r>
              <a:rPr lang="en-IE" sz="900" b="0" i="1" u="none" strike="noStrike" kern="1200" dirty="0">
                <a:solidFill>
                  <a:schemeClr val="tx1"/>
                </a:solidFill>
                <a:effectLst/>
                <a:latin typeface="Segoe UI Light" pitchFamily="34" charset="0"/>
                <a:ea typeface="+mn-ea"/>
                <a:cs typeface="+mn-cs"/>
              </a:rPr>
              <a:t>initiative assignment</a:t>
            </a:r>
            <a:r>
              <a:rPr lang="en-IE" sz="900" b="0" i="0" u="none" strike="noStrike" kern="1200" dirty="0">
                <a:solidFill>
                  <a:schemeClr val="tx1"/>
                </a:solidFill>
                <a:effectLst/>
                <a:latin typeface="Segoe UI Light" pitchFamily="34" charset="0"/>
                <a:ea typeface="+mn-ea"/>
                <a:cs typeface="+mn-cs"/>
              </a:rPr>
              <a:t> is an initiative definition assigned to a specific scope. Initiative assignments reduce the need to make several initiative definitions for each scope. This scope could also range from a management group to a resource group.</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4:52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0743344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You may want to show RBAC in the Azure Portal</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To view access permissions, access the Access control (IAM) blade in the Azure portal. On this blade, you can see who has access to an area and their role. Using this same blade, you can grant or remove access.</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Best Practices</a:t>
            </a:r>
          </a:p>
          <a:p>
            <a:r>
              <a:rPr lang="en-IE" sz="900" b="0" i="0" u="none" strike="noStrike" kern="1200" dirty="0">
                <a:solidFill>
                  <a:schemeClr val="tx1"/>
                </a:solidFill>
                <a:effectLst/>
                <a:latin typeface="Segoe UI Light" pitchFamily="34" charset="0"/>
                <a:ea typeface="+mn-ea"/>
                <a:cs typeface="+mn-cs"/>
              </a:rPr>
              <a:t>The following list details RBAC best practices: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Using RBAC, segregate duties within your team and grant only the amount of access to users that they need to perform their jobs. Instead of giving everybody unrestricted permissions in your Azure subscription or resources, allow only certain actions at a particular scope.</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When planning your access control strategy, grant users the least privilege to get their work done.</a:t>
            </a:r>
          </a:p>
          <a:p>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You can read more about RBAC at </a:t>
            </a:r>
            <a:r>
              <a:rPr lang="en-IE" sz="900" b="0" i="0" u="none" strike="noStrike" kern="1200" dirty="0">
                <a:solidFill>
                  <a:schemeClr val="tx1"/>
                </a:solidFill>
                <a:effectLst/>
                <a:latin typeface="Segoe UI Light" pitchFamily="34" charset="0"/>
                <a:ea typeface="+mn-ea"/>
                <a:cs typeface="+mn-cs"/>
              </a:rPr>
              <a:t>https://docs.microsoft.com/en-us/azure/role-based-access-control/overview</a:t>
            </a:r>
            <a:endParaRPr lang="en-IE"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4:53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You may want to show Locks in the Azure Portal</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In the Azure portal, the locks are called *</a:t>
            </a:r>
            <a:r>
              <a:rPr lang="en-IE" sz="900" b="0" i="1" u="none" strike="noStrike" kern="1200" dirty="0">
                <a:solidFill>
                  <a:schemeClr val="tx1"/>
                </a:solidFill>
                <a:effectLst/>
                <a:latin typeface="Segoe UI Light" pitchFamily="34" charset="0"/>
                <a:ea typeface="+mn-ea"/>
                <a:cs typeface="+mn-cs"/>
              </a:rPr>
              <a:t>Delete</a:t>
            </a:r>
            <a:r>
              <a:rPr lang="en-IE" sz="900" b="0" i="0" u="none" strike="noStrike" kern="1200" dirty="0">
                <a:solidFill>
                  <a:schemeClr val="tx1"/>
                </a:solidFill>
                <a:effectLst/>
                <a:latin typeface="Segoe UI Light" pitchFamily="34" charset="0"/>
                <a:ea typeface="+mn-ea"/>
                <a:cs typeface="+mn-cs"/>
              </a:rPr>
              <a:t> and </a:t>
            </a:r>
            <a:r>
              <a:rPr lang="en-IE" sz="900" b="0" i="1" u="none" strike="noStrike" kern="1200" dirty="0">
                <a:solidFill>
                  <a:schemeClr val="tx1"/>
                </a:solidFill>
                <a:effectLst/>
                <a:latin typeface="Segoe UI Light" pitchFamily="34" charset="0"/>
                <a:ea typeface="+mn-ea"/>
                <a:cs typeface="+mn-cs"/>
              </a:rPr>
              <a:t>Read-only</a:t>
            </a:r>
            <a:r>
              <a:rPr lang="en-IE" sz="900" b="0" i="0" u="none" strike="noStrike" kern="1200" dirty="0">
                <a:solidFill>
                  <a:schemeClr val="tx1"/>
                </a:solidFill>
                <a:effectLst/>
                <a:latin typeface="Segoe UI Light" pitchFamily="34" charset="0"/>
                <a:ea typeface="+mn-ea"/>
                <a:cs typeface="+mn-cs"/>
              </a:rPr>
              <a:t> respectively.</a:t>
            </a:r>
          </a:p>
          <a:p>
            <a:endParaRPr lang="en-IE" sz="900"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You can read more about Locks at </a:t>
            </a:r>
            <a:r>
              <a:rPr lang="en-IE" sz="900" b="0" i="0" u="none" strike="noStrike" kern="1200" dirty="0">
                <a:solidFill>
                  <a:schemeClr val="tx1"/>
                </a:solidFill>
                <a:effectLst/>
                <a:latin typeface="Segoe UI Light" pitchFamily="34" charset="0"/>
                <a:ea typeface="+mn-ea"/>
                <a:cs typeface="+mn-cs"/>
              </a:rPr>
              <a:t>https://docs.microsoft.com/en-us/azure/azure-resource-manager/resource-group-lock-resources</a:t>
            </a:r>
            <a:endParaRPr lang="en-IE"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4:54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Azure Advisor provides security recommendation by integrating with Azure Security </a:t>
            </a:r>
            <a:r>
              <a:rPr lang="en-IE" sz="900" b="0" i="0"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You can view the security recommendations on the Security tab of the Advisor dashboard. You can then click deeper into the Security </a:t>
            </a:r>
            <a:r>
              <a:rPr lang="en-IE" sz="900" b="0" i="0"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recommendations.</a:t>
            </a:r>
            <a:endParaRPr lang="en-IE"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4:55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The process of implementing Azure Blueprints, consists of the following high-level steps: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Create an Azure Blueprint.</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Assign the blueprint.</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Track the blueprint assignments.</a:t>
            </a:r>
          </a:p>
          <a:p>
            <a:r>
              <a:rPr lang="en-IE" sz="900" b="1" i="0" u="none" strike="noStrike" kern="1200" dirty="0">
                <a:solidFill>
                  <a:schemeClr val="tx1"/>
                </a:solidFill>
                <a:effectLst/>
                <a:latin typeface="Segoe UI Light" pitchFamily="34" charset="0"/>
                <a:ea typeface="+mn-ea"/>
                <a:cs typeface="+mn-cs"/>
              </a:rPr>
              <a:t>Usage Scenario</a:t>
            </a:r>
          </a:p>
          <a:p>
            <a:r>
              <a:rPr lang="en-IE" sz="900" b="0" i="0" u="none" strike="noStrike" kern="1200" dirty="0">
                <a:solidFill>
                  <a:schemeClr val="tx1"/>
                </a:solidFill>
                <a:effectLst/>
                <a:latin typeface="Segoe UI Light" pitchFamily="34" charset="0"/>
                <a:ea typeface="+mn-ea"/>
                <a:cs typeface="+mn-cs"/>
              </a:rPr>
              <a:t>Adhering to security or compliance requirements, whether government or industry requirements, can be difficult and time-consuming. To help you with auditing, traceability, and compliance with your deployments, use Azure Blueprint </a:t>
            </a:r>
            <a:r>
              <a:rPr lang="en-IE" sz="900" b="0" i="0" u="none" strike="noStrike" kern="1200" dirty="0" err="1">
                <a:solidFill>
                  <a:schemeClr val="tx1"/>
                </a:solidFill>
                <a:effectLst/>
                <a:latin typeface="Segoe UI Light" pitchFamily="34" charset="0"/>
                <a:ea typeface="+mn-ea"/>
                <a:cs typeface="+mn-cs"/>
              </a:rPr>
              <a:t>artifacts</a:t>
            </a:r>
            <a:r>
              <a:rPr lang="en-IE" sz="900" b="0" i="0" u="none" strike="noStrike" kern="1200" dirty="0">
                <a:solidFill>
                  <a:schemeClr val="tx1"/>
                </a:solidFill>
                <a:effectLst/>
                <a:latin typeface="Segoe UI Light" pitchFamily="34" charset="0"/>
                <a:ea typeface="+mn-ea"/>
                <a:cs typeface="+mn-cs"/>
              </a:rPr>
              <a:t> and tools. Time-consuming paperwork is no longer needed, and your path to certification is expedited.</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Azure Blueprints are also useful in Azure DevOps scenarios, where blueprints are associated with specific build </a:t>
            </a:r>
            <a:r>
              <a:rPr lang="en-IE" sz="900" b="0" i="0" u="none" strike="noStrike" kern="1200" dirty="0" err="1">
                <a:solidFill>
                  <a:schemeClr val="tx1"/>
                </a:solidFill>
                <a:effectLst/>
                <a:latin typeface="Segoe UI Light" pitchFamily="34" charset="0"/>
                <a:ea typeface="+mn-ea"/>
                <a:cs typeface="+mn-cs"/>
              </a:rPr>
              <a:t>artifacts</a:t>
            </a:r>
            <a:r>
              <a:rPr lang="en-IE" sz="900" b="0" i="0" u="none" strike="noStrike" kern="1200" dirty="0">
                <a:solidFill>
                  <a:schemeClr val="tx1"/>
                </a:solidFill>
                <a:effectLst/>
                <a:latin typeface="Segoe UI Light" pitchFamily="34" charset="0"/>
                <a:ea typeface="+mn-ea"/>
                <a:cs typeface="+mn-cs"/>
              </a:rPr>
              <a:t> and release pipelines, and can be tracked more rigorously.</a:t>
            </a:r>
          </a:p>
          <a:p>
            <a:endParaRPr lang="en-IE" sz="900" b="1"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At the time of writing this course, Azure Blueprints is in preview and has not been released generally.</a:t>
            </a:r>
          </a:p>
          <a:p>
            <a:endParaRPr lang="en-IE" sz="900"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You can read more about Azure Blueprints at </a:t>
            </a:r>
            <a:r>
              <a:rPr lang="en-IE" sz="900" b="0" i="0" u="none" strike="noStrike" kern="1200" dirty="0">
                <a:solidFill>
                  <a:schemeClr val="tx1"/>
                </a:solidFill>
                <a:effectLst/>
                <a:latin typeface="Segoe UI Light" pitchFamily="34" charset="0"/>
                <a:ea typeface="+mn-ea"/>
                <a:cs typeface="+mn-cs"/>
              </a:rPr>
              <a:t>https://azure.microsoft.com/en-us/services/blueprints/ </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4:57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4/6/2019 5:02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872077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4/5/2019 11:38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What data does Azure Monitor collect?</a:t>
            </a:r>
          </a:p>
          <a:p>
            <a:r>
              <a:rPr lang="en-IE" sz="900" b="0" i="0" u="none" strike="noStrike" kern="1200" dirty="0">
                <a:solidFill>
                  <a:schemeClr val="tx1"/>
                </a:solidFill>
                <a:effectLst/>
                <a:latin typeface="Segoe UI Light" pitchFamily="34" charset="0"/>
                <a:ea typeface="+mn-ea"/>
                <a:cs typeface="+mn-cs"/>
              </a:rPr>
              <a:t>Azure Monitor can collect data from a variety of sources. Azure Monitor collects data from the following tiers, this is not a full list:</a:t>
            </a:r>
          </a:p>
          <a:p>
            <a:pPr marL="171450" indent="-171450">
              <a:buFont typeface="Arial" panose="020B0604020202020204" pitchFamily="34" charset="0"/>
              <a:buChar char="•"/>
            </a:pPr>
            <a:r>
              <a:rPr lang="en-IE" sz="900" b="0" i="1" u="none" strike="noStrike" kern="1200" dirty="0">
                <a:solidFill>
                  <a:schemeClr val="tx1"/>
                </a:solidFill>
                <a:effectLst/>
                <a:latin typeface="Segoe UI Light" pitchFamily="34" charset="0"/>
                <a:ea typeface="+mn-ea"/>
                <a:cs typeface="+mn-cs"/>
              </a:rPr>
              <a:t>Application monitoring data</a:t>
            </a:r>
            <a:r>
              <a:rPr lang="en-IE" sz="900" b="0" i="0" u="none" strike="noStrike" kern="1200" dirty="0">
                <a:solidFill>
                  <a:schemeClr val="tx1"/>
                </a:solidFill>
                <a:effectLst/>
                <a:latin typeface="Segoe UI Light" pitchFamily="34" charset="0"/>
                <a:ea typeface="+mn-ea"/>
                <a:cs typeface="+mn-cs"/>
              </a:rPr>
              <a:t>: Data about the performance and functionality of the code you have written, regardless of its platform.</a:t>
            </a:r>
          </a:p>
          <a:p>
            <a:pPr marL="171450" indent="-171450">
              <a:buFont typeface="Arial" panose="020B0604020202020204" pitchFamily="34" charset="0"/>
              <a:buChar char="•"/>
            </a:pPr>
            <a:r>
              <a:rPr lang="en-IE" sz="900" b="0" i="1" u="none" strike="noStrike" kern="1200" dirty="0">
                <a:solidFill>
                  <a:schemeClr val="tx1"/>
                </a:solidFill>
                <a:effectLst/>
                <a:latin typeface="Segoe UI Light" pitchFamily="34" charset="0"/>
                <a:ea typeface="+mn-ea"/>
                <a:cs typeface="+mn-cs"/>
              </a:rPr>
              <a:t>Azure resource monitoring data</a:t>
            </a:r>
            <a:r>
              <a:rPr lang="en-IE" sz="900" b="0" i="0" u="none" strike="noStrike" kern="1200" dirty="0">
                <a:solidFill>
                  <a:schemeClr val="tx1"/>
                </a:solidFill>
                <a:effectLst/>
                <a:latin typeface="Segoe UI Light" pitchFamily="34" charset="0"/>
                <a:ea typeface="+mn-ea"/>
                <a:cs typeface="+mn-cs"/>
              </a:rPr>
              <a:t>: Data about the operation of an Azure resource.</a:t>
            </a:r>
          </a:p>
          <a:p>
            <a:pPr marL="171450" indent="-171450">
              <a:buFont typeface="Arial" panose="020B0604020202020204" pitchFamily="34" charset="0"/>
              <a:buChar char="•"/>
            </a:pPr>
            <a:r>
              <a:rPr lang="en-IE" sz="900" b="0" i="1" u="none" strike="noStrike" kern="1200" dirty="0">
                <a:solidFill>
                  <a:schemeClr val="tx1"/>
                </a:solidFill>
                <a:effectLst/>
                <a:latin typeface="Segoe UI Light" pitchFamily="34" charset="0"/>
                <a:ea typeface="+mn-ea"/>
                <a:cs typeface="+mn-cs"/>
              </a:rPr>
              <a:t>Azure subscription monitoring data</a:t>
            </a:r>
            <a:r>
              <a:rPr lang="en-IE" sz="900" b="0" i="0" u="none" strike="noStrike" kern="1200" dirty="0">
                <a:solidFill>
                  <a:schemeClr val="tx1"/>
                </a:solidFill>
                <a:effectLst/>
                <a:latin typeface="Segoe UI Light" pitchFamily="34" charset="0"/>
                <a:ea typeface="+mn-ea"/>
                <a:cs typeface="+mn-cs"/>
              </a:rPr>
              <a:t>: Data about the operation and management of an Azure subscription, as well as data about the health and operation of Azure itself.</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Diagnostic settings</a:t>
            </a:r>
          </a:p>
          <a:p>
            <a:r>
              <a:rPr lang="en-IE" sz="900" b="0" i="0" u="none" strike="noStrike" kern="1200" dirty="0">
                <a:solidFill>
                  <a:schemeClr val="tx1"/>
                </a:solidFill>
                <a:effectLst/>
                <a:latin typeface="Segoe UI Light" pitchFamily="34" charset="0"/>
                <a:ea typeface="+mn-ea"/>
                <a:cs typeface="+mn-cs"/>
              </a:rPr>
              <a:t>As soon as you create an Azure subscription and start adding resources such as virtual machines and web apps, Azure Monitor starts collecting data.</a:t>
            </a:r>
          </a:p>
          <a:p>
            <a:pPr marL="171450" indent="-171450">
              <a:buFont typeface="Arial" panose="020B0604020202020204" pitchFamily="34" charset="0"/>
              <a:buChar char="•"/>
            </a:pPr>
            <a:r>
              <a:rPr lang="en-IE" sz="900" b="0" i="1" u="none" strike="noStrike" kern="1200" dirty="0">
                <a:solidFill>
                  <a:schemeClr val="tx1"/>
                </a:solidFill>
                <a:effectLst/>
                <a:latin typeface="Segoe UI Light" pitchFamily="34" charset="0"/>
                <a:ea typeface="+mn-ea"/>
                <a:cs typeface="+mn-cs"/>
              </a:rPr>
              <a:t>Activity Logs</a:t>
            </a:r>
            <a:r>
              <a:rPr lang="en-IE" sz="900" b="0" i="0" u="none" strike="noStrike" kern="1200" dirty="0">
                <a:solidFill>
                  <a:schemeClr val="tx1"/>
                </a:solidFill>
                <a:effectLst/>
                <a:latin typeface="Segoe UI Light" pitchFamily="34" charset="0"/>
                <a:ea typeface="+mn-ea"/>
                <a:cs typeface="+mn-cs"/>
              </a:rPr>
              <a:t> record when resources are created or modified.</a:t>
            </a:r>
          </a:p>
          <a:p>
            <a:pPr marL="171450" indent="-171450">
              <a:buFont typeface="Arial" panose="020B0604020202020204" pitchFamily="34" charset="0"/>
              <a:buChar char="•"/>
            </a:pPr>
            <a:r>
              <a:rPr lang="en-IE" sz="900" b="0" i="1" u="none" strike="noStrike" kern="1200" dirty="0">
                <a:solidFill>
                  <a:schemeClr val="tx1"/>
                </a:solidFill>
                <a:effectLst/>
                <a:latin typeface="Segoe UI Light" pitchFamily="34" charset="0"/>
                <a:ea typeface="+mn-ea"/>
                <a:cs typeface="+mn-cs"/>
              </a:rPr>
              <a:t>Metrics tell</a:t>
            </a:r>
            <a:r>
              <a:rPr lang="en-IE" sz="900" b="0" i="0" u="none" strike="noStrike" kern="1200" dirty="0">
                <a:solidFill>
                  <a:schemeClr val="tx1"/>
                </a:solidFill>
                <a:effectLst/>
                <a:latin typeface="Segoe UI Light" pitchFamily="34" charset="0"/>
                <a:ea typeface="+mn-ea"/>
                <a:cs typeface="+mn-cs"/>
              </a:rPr>
              <a:t> you how the resource is performing and the resources that it's consuming.</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You can extend the data you're collecting into the actual operation of the resources by enabling </a:t>
            </a:r>
            <a:r>
              <a:rPr lang="en-IE" sz="900" b="1" i="0" u="none" strike="noStrike" kern="1200" dirty="0">
                <a:solidFill>
                  <a:schemeClr val="tx1"/>
                </a:solidFill>
                <a:effectLst/>
                <a:latin typeface="Segoe UI Light" pitchFamily="34" charset="0"/>
                <a:ea typeface="+mn-ea"/>
                <a:cs typeface="+mn-cs"/>
              </a:rPr>
              <a:t>diagnostics</a:t>
            </a:r>
            <a:r>
              <a:rPr lang="en-IE" sz="900" b="0" i="0" u="none" strike="noStrike" kern="1200" dirty="0">
                <a:solidFill>
                  <a:schemeClr val="tx1"/>
                </a:solidFill>
                <a:effectLst/>
                <a:latin typeface="Segoe UI Light" pitchFamily="34" charset="0"/>
                <a:ea typeface="+mn-ea"/>
                <a:cs typeface="+mn-cs"/>
              </a:rPr>
              <a:t> and adding an agent to compute resources. </a:t>
            </a: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You can read more about Azure Monitor the page </a:t>
            </a:r>
            <a:r>
              <a:rPr lang="en-IE" sz="900" b="0" i="0" u="none" strike="noStrike" kern="1200" dirty="0">
                <a:solidFill>
                  <a:schemeClr val="tx1"/>
                </a:solidFill>
                <a:effectLst/>
                <a:latin typeface="Segoe UI Light" pitchFamily="34" charset="0"/>
                <a:ea typeface="+mn-ea"/>
                <a:cs typeface="+mn-cs"/>
              </a:rPr>
              <a:t>https://azure.microsoft.com/en-us/services/monitor/</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5:04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865722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Together, these experiences provide you with a comprehensive view into the health of Azure, at the granularity that is most relevant to you.</a:t>
            </a:r>
          </a:p>
          <a:p>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You can read more about Azure Service Health on the </a:t>
            </a:r>
            <a:r>
              <a:rPr lang="en-IE" sz="900" b="0" i="0" u="none" strike="noStrike" kern="1200" dirty="0">
                <a:solidFill>
                  <a:schemeClr val="tx1"/>
                </a:solidFill>
                <a:effectLst/>
                <a:latin typeface="Segoe UI Light" pitchFamily="34" charset="0"/>
                <a:ea typeface="+mn-ea"/>
                <a:cs typeface="+mn-cs"/>
              </a:rPr>
              <a:t>https://azure.microsoft.com/en-us/services/monitor/ webpage </a:t>
            </a:r>
            <a:endParaRPr lang="en-IE"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5:05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4572593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err="1">
                <a:solidFill>
                  <a:schemeClr val="tx1"/>
                </a:solidFill>
                <a:effectLst/>
                <a:latin typeface="Segoe UI Light" pitchFamily="34" charset="0"/>
                <a:ea typeface="+mn-ea"/>
                <a:cs typeface="+mn-cs"/>
              </a:rPr>
              <a:t>Analyze</a:t>
            </a:r>
            <a:endParaRPr lang="en-IE" sz="900" b="1"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Application Insights. This service monitors the availability, performance, and usage of your web applications whether they're hosted in the cloud or on-premises.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Azure Monitor for containers. This service is designed to monitor the performance of container workloads that are deployed to managed Kubernetes clusters hosted on Azure Kubernetes Service (AKS). </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Azure Monitor for VMs. This service monitors your Azure VMs at scale by </a:t>
            </a:r>
            <a:r>
              <a:rPr lang="en-IE" sz="900" b="0" i="0" u="none" strike="noStrike" kern="1200" dirty="0" err="1">
                <a:solidFill>
                  <a:schemeClr val="tx1"/>
                </a:solidFill>
                <a:effectLst/>
                <a:latin typeface="Segoe UI Light" pitchFamily="34" charset="0"/>
                <a:ea typeface="+mn-ea"/>
                <a:cs typeface="+mn-cs"/>
              </a:rPr>
              <a:t>analyzing</a:t>
            </a:r>
            <a:r>
              <a:rPr lang="en-IE" sz="900" b="0" i="0" u="none" strike="noStrike" kern="1200" dirty="0">
                <a:solidFill>
                  <a:schemeClr val="tx1"/>
                </a:solidFill>
                <a:effectLst/>
                <a:latin typeface="Segoe UI Light" pitchFamily="34" charset="0"/>
                <a:ea typeface="+mn-ea"/>
                <a:cs typeface="+mn-cs"/>
              </a:rPr>
              <a:t> the performance and health of your Windows and Linux VMs, including their different processes and interconnected dependencies on other resources and external processes. </a:t>
            </a:r>
          </a:p>
          <a:p>
            <a:pPr marL="171450" indent="-171450">
              <a:buFont typeface="Arial" panose="020B0604020202020204" pitchFamily="34" charset="0"/>
              <a:buChar char="•"/>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Integrating any and all of these monitoring services with Azure Service Health can add value. </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Respond</a:t>
            </a:r>
          </a:p>
          <a:p>
            <a:r>
              <a:rPr lang="en-IE" sz="900" b="0" i="0" u="none" strike="noStrike" kern="1200" dirty="0">
                <a:solidFill>
                  <a:schemeClr val="tx1"/>
                </a:solidFill>
                <a:effectLst/>
                <a:latin typeface="Segoe UI Light" pitchFamily="34" charset="0"/>
                <a:ea typeface="+mn-ea"/>
                <a:cs typeface="+mn-cs"/>
              </a:rPr>
              <a:t>In addition to allowing you to interactively </a:t>
            </a:r>
            <a:r>
              <a:rPr lang="en-IE" sz="900" b="0" i="0" u="none" strike="noStrike" kern="1200" dirty="0" err="1">
                <a:solidFill>
                  <a:schemeClr val="tx1"/>
                </a:solidFill>
                <a:effectLst/>
                <a:latin typeface="Segoe UI Light" pitchFamily="34" charset="0"/>
                <a:ea typeface="+mn-ea"/>
                <a:cs typeface="+mn-cs"/>
              </a:rPr>
              <a:t>analyze</a:t>
            </a:r>
            <a:r>
              <a:rPr lang="en-IE" sz="900" b="0" i="0" u="none" strike="noStrike" kern="1200" dirty="0">
                <a:solidFill>
                  <a:schemeClr val="tx1"/>
                </a:solidFill>
                <a:effectLst/>
                <a:latin typeface="Segoe UI Light" pitchFamily="34" charset="0"/>
                <a:ea typeface="+mn-ea"/>
                <a:cs typeface="+mn-cs"/>
              </a:rPr>
              <a:t> monitoring data, an effective monitoring solution must also be able to proactively respond to critical conditions identified in the data that it collects. This might be sending a text or email to an administrator responsible for investigating an issue, or launching an automated process that attempts to correct an error condition.</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Alerts. Alerts in Azure Monitor proactively notify you of critical conditions, and potentially can attempt to take corrective action.</a:t>
            </a:r>
          </a:p>
          <a:p>
            <a:pPr marL="171450" indent="-171450">
              <a:buFont typeface="Arial" panose="020B0604020202020204" pitchFamily="34" charset="0"/>
              <a:buChar char="•"/>
            </a:pPr>
            <a:r>
              <a:rPr lang="en-IE" sz="900" b="0" i="0" u="none" strike="noStrike" kern="1200" dirty="0" err="1">
                <a:solidFill>
                  <a:schemeClr val="tx1"/>
                </a:solidFill>
                <a:effectLst/>
                <a:latin typeface="Segoe UI Light" pitchFamily="34" charset="0"/>
                <a:ea typeface="+mn-ea"/>
                <a:cs typeface="+mn-cs"/>
              </a:rPr>
              <a:t>Autoscale</a:t>
            </a:r>
            <a:r>
              <a:rPr lang="en-IE" sz="900" b="0" i="0" u="none" strike="noStrike" kern="1200" dirty="0">
                <a:solidFill>
                  <a:schemeClr val="tx1"/>
                </a:solidFill>
                <a:effectLst/>
                <a:latin typeface="Segoe UI Light" pitchFamily="34" charset="0"/>
                <a:ea typeface="+mn-ea"/>
                <a:cs typeface="+mn-cs"/>
              </a:rPr>
              <a:t>. </a:t>
            </a:r>
            <a:r>
              <a:rPr lang="en-IE" sz="900" b="0" i="0" u="none" strike="noStrike" kern="1200" dirty="0" err="1">
                <a:solidFill>
                  <a:schemeClr val="tx1"/>
                </a:solidFill>
                <a:effectLst/>
                <a:latin typeface="Segoe UI Light" pitchFamily="34" charset="0"/>
                <a:ea typeface="+mn-ea"/>
                <a:cs typeface="+mn-cs"/>
              </a:rPr>
              <a:t>Autoscale</a:t>
            </a:r>
            <a:r>
              <a:rPr lang="en-IE" sz="900" b="0" i="0" u="none" strike="noStrike" kern="1200" dirty="0">
                <a:solidFill>
                  <a:schemeClr val="tx1"/>
                </a:solidFill>
                <a:effectLst/>
                <a:latin typeface="Segoe UI Light" pitchFamily="34" charset="0"/>
                <a:ea typeface="+mn-ea"/>
                <a:cs typeface="+mn-cs"/>
              </a:rPr>
              <a:t> ensures you have the right amount of resources running to manage the load on your application. </a:t>
            </a:r>
          </a:p>
          <a:p>
            <a:pPr marL="171450" indent="-171450">
              <a:buFont typeface="Arial" panose="020B0604020202020204" pitchFamily="34" charset="0"/>
              <a:buChar char="•"/>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Visualize</a:t>
            </a:r>
          </a:p>
          <a:p>
            <a:r>
              <a:rPr lang="en-IE" sz="900" b="0" i="0" u="none" strike="noStrike" kern="1200" dirty="0">
                <a:solidFill>
                  <a:schemeClr val="tx1"/>
                </a:solidFill>
                <a:effectLst/>
                <a:latin typeface="Segoe UI Light" pitchFamily="34" charset="0"/>
                <a:ea typeface="+mn-ea"/>
                <a:cs typeface="+mn-cs"/>
              </a:rPr>
              <a:t>Visualizations, such as charts and tables, are effective tools for summarizing monitoring data and presenting it to different audiences. Other tools you may use to visualize data in particular scenarios may include:</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Dashboards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Views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Power BI</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Integrate</a:t>
            </a:r>
          </a:p>
          <a:p>
            <a:r>
              <a:rPr lang="en-IE" sz="900" b="0" i="0" u="none" strike="noStrike" kern="1200" dirty="0">
                <a:solidFill>
                  <a:schemeClr val="tx1"/>
                </a:solidFill>
                <a:effectLst/>
                <a:latin typeface="Segoe UI Light" pitchFamily="34" charset="0"/>
                <a:ea typeface="+mn-ea"/>
                <a:cs typeface="+mn-cs"/>
              </a:rPr>
              <a:t>You'll often need to integrate Azure Monitor with other systems, and build custom solutions that use your monitoring data. Other Azure services work with Azure Monitor to provide this integration.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5:06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8479205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4/6/2019 5:07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0763432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Should discuss the questions below with students. When selecting a cloud provider to host your solutions, you should understand how that provider can help you comply with regulations and standards. Some questions to ask about a potential provider include:</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How compliant is the cloud provider when it comes to handling sensitive data?</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How compliant are the services offered by the cloud provider?</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How can I deploy my own cloud-based solutions to scenarios that have accreditation or compliance requirements?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Microsoft invests heavily in the development of robust and innovative compliance processes.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Should go to the URL on the slide and briefly scroll through the compliance offerings.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5:14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391933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go to the URL and have a quick look at it also.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5:19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6869640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You may want to show students the Trust </a:t>
            </a:r>
            <a:r>
              <a:rPr lang="en-IE" sz="900" b="0" i="0" u="none" strike="noStrike" kern="1200" dirty="0" err="1">
                <a:solidFill>
                  <a:schemeClr val="tx1"/>
                </a:solidFill>
                <a:effectLst/>
                <a:latin typeface="Segoe UI Light" pitchFamily="34" charset="0"/>
                <a:ea typeface="+mn-ea"/>
                <a:cs typeface="+mn-cs"/>
              </a:rPr>
              <a:t>Center</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more information, visit the https://www.microsoft.com/en-us/trustcenter webpage.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5:19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4911504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Accessing the STP</a:t>
            </a:r>
          </a:p>
          <a:p>
            <a:r>
              <a:rPr lang="en-IE" sz="900" b="0" i="0" u="none" strike="noStrike" kern="1200" dirty="0">
                <a:solidFill>
                  <a:schemeClr val="tx1"/>
                </a:solidFill>
                <a:effectLst/>
                <a:latin typeface="Segoe UI Light" pitchFamily="34" charset="0"/>
                <a:ea typeface="+mn-ea"/>
                <a:cs typeface="+mn-cs"/>
              </a:rPr>
              <a:t>To access some STP materials, you must sign in as an authenticated user with your Microsoft cloud services account (either an Azure AD organization account or a Microsoft account), and then review and accept the Microsoft Non-Disclosure Agreement for Compliance Materials.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Existing customers can access the STP at the https://servicetrust.microsoft.com/ https://servicetrust.microsoft.com/webpage, with one of the following online subscriptions (trial or paid):</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Office 365</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Dynamics 365</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Azure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5:20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7732414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Compliance Manager provides the following features: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Enables you to assign, track, and record compliance and assessment-related activities, which can help your organization cross team barriers to achieve your organization's compliance goals.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Provides a Compliance Score to help you track your progress and prioritize auditing controls that will help reduce your organization's exposure to risk.</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Provides a secure repository in which to upload and manage evidence and other </a:t>
            </a:r>
            <a:r>
              <a:rPr lang="en-IE" sz="900" b="0" i="0" u="none" strike="noStrike" kern="1200" dirty="0" err="1">
                <a:solidFill>
                  <a:schemeClr val="tx1"/>
                </a:solidFill>
                <a:effectLst/>
                <a:latin typeface="Segoe UI Light" pitchFamily="34" charset="0"/>
                <a:ea typeface="+mn-ea"/>
                <a:cs typeface="+mn-cs"/>
              </a:rPr>
              <a:t>artifacts</a:t>
            </a:r>
            <a:r>
              <a:rPr lang="en-IE" sz="900" b="0" i="0" u="none" strike="noStrike" kern="1200" dirty="0">
                <a:solidFill>
                  <a:schemeClr val="tx1"/>
                </a:solidFill>
                <a:effectLst/>
                <a:latin typeface="Segoe UI Light" pitchFamily="34" charset="0"/>
                <a:ea typeface="+mn-ea"/>
                <a:cs typeface="+mn-cs"/>
              </a:rPr>
              <a:t> related to compliance activities.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Produces richly detailed reports in Microsoft Excel that document the compliance activities performed by Microsoft and your organization, which can be provided to auditors, regulators, and other compliance stakeholders.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Compliance Manager provides ongoing risk assessments with a risk-based scores reference displayed in a dashboard view for regulations and standards. </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As part of the risk assessment, Compliance Manager also provides recommended actions you can take to improve your regulatory compliance. </a:t>
            </a:r>
          </a:p>
          <a:p>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IMPORTANT NOTE</a:t>
            </a:r>
            <a:r>
              <a:rPr lang="en-IE" sz="900" kern="1200" dirty="0">
                <a:solidFill>
                  <a:schemeClr val="tx1"/>
                </a:solidFill>
                <a:effectLst/>
                <a:latin typeface="Segoe UI Light" pitchFamily="34" charset="0"/>
                <a:ea typeface="+mn-ea"/>
                <a:cs typeface="+mn-cs"/>
              </a:rPr>
              <a:t>: Compliance Manager is a dashboard that provides a summary of your data protection and compliance stature, and recommendations to improve data protection and compliance. The Customer Actions provided in Compliance Manager are recommendations only; it is up to each organization to evaluate the effectiveness of these recommendations in their respective regulatory environment prior to implementation. Recommendations found in Compliance Manager should not be interpreted as a guarantee of compliance.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5:21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2477418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You can read more about Azure Government on the https://azure.microsoft.com/en-us/global-infrastructure/government/ webpage.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5:21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105982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4/5/2019 11:38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8183807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You may want to show Students the Microsoft Azure Germany home page, the link is provided below</a:t>
            </a:r>
          </a:p>
          <a:p>
            <a:r>
              <a:rPr lang="en-IE" sz="900" b="0" i="0" u="none" strike="noStrike" kern="1200" dirty="0">
                <a:solidFill>
                  <a:schemeClr val="tx1"/>
                </a:solidFill>
                <a:effectLst/>
                <a:latin typeface="Segoe UI Light" pitchFamily="34" charset="0"/>
                <a:ea typeface="+mn-ea"/>
                <a:cs typeface="+mn-cs"/>
              </a:rPr>
              <a:t>https://azure.microsoft.com/en-us/global-infrastructure/germany/</a:t>
            </a:r>
          </a:p>
          <a:p>
            <a:r>
              <a:rPr lang="en-IE" sz="900" b="0" i="0" u="none" strike="noStrike" kern="1200" dirty="0">
                <a:solidFill>
                  <a:schemeClr val="tx1"/>
                </a:solidFill>
                <a:effectLst/>
                <a:latin typeface="Segoe UI Light" pitchFamily="34" charset="0"/>
                <a:ea typeface="+mn-ea"/>
                <a:cs typeface="+mn-cs"/>
              </a:rPr>
              <a:t>You can read more about Microsoft Azure Germany on the https://azure.microsoft.com/en-us/global-infrastructure/germany/ webpage.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5:22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1145686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According to the China Telecommunication Regulation (in Chinese), providers of cloud services (IaaS and PaaS) must have value-added telecom permits. Only locally-registered companies with less than 50-percent foreign investment qualify for these permits. To comply with this regulation, the Azure service in China is operated by 21Vianet, based on the technologies licensed from Microsoft.</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You can read more about Azure China on the https://docs.microsoft.com/en-us/azure/china/ webpage.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5:23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37295291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4/6/2019 5:23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1179805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1: </a:t>
            </a:r>
            <a:r>
              <a:rPr lang="en-IE" sz="900" b="1" kern="1200" dirty="0">
                <a:solidFill>
                  <a:schemeClr val="tx1"/>
                </a:solidFill>
                <a:effectLst/>
                <a:latin typeface="Segoe UI Light" pitchFamily="34" charset="0"/>
                <a:ea typeface="+mn-ea"/>
                <a:cs typeface="+mn-cs"/>
              </a:rPr>
              <a:t>Answer: </a:t>
            </a:r>
            <a:endParaRPr lang="en-IE" sz="900" b="0" kern="1200" dirty="0">
              <a:solidFill>
                <a:schemeClr val="tx1"/>
              </a:solidFill>
              <a:effectLst/>
              <a:latin typeface="Segoe UI Light" pitchFamily="34" charset="0"/>
              <a:ea typeface="+mn-ea"/>
              <a:cs typeface="+mn-cs"/>
            </a:endParaRPr>
          </a:p>
          <a:p>
            <a:endParaRPr lang="en-IE" sz="900" b="0" kern="1200" dirty="0">
              <a:solidFill>
                <a:schemeClr val="tx1"/>
              </a:solidFill>
              <a:effectLst/>
              <a:latin typeface="Segoe UI Light" pitchFamily="34" charset="0"/>
              <a:ea typeface="+mn-ea"/>
              <a:cs typeface="+mn-cs"/>
            </a:endParaRPr>
          </a:p>
          <a:p>
            <a:r>
              <a:rPr lang="en-IE" sz="900" b="0" kern="1200" dirty="0">
                <a:solidFill>
                  <a:schemeClr val="tx1"/>
                </a:solidFill>
                <a:effectLst/>
                <a:latin typeface="Segoe UI Light" pitchFamily="34" charset="0"/>
                <a:ea typeface="+mn-ea"/>
                <a:cs typeface="+mn-cs"/>
              </a:rPr>
              <a:t>DDoS protection is the correct answer, because it will help prevent DDoS attacks</a:t>
            </a:r>
          </a:p>
          <a:p>
            <a:endParaRPr lang="en-IE" sz="900" b="1" kern="1200" dirty="0">
              <a:solidFill>
                <a:schemeClr val="tx1"/>
              </a:solidFill>
              <a:effectLst/>
              <a:latin typeface="Segoe UI Light" pitchFamily="34" charset="0"/>
              <a:ea typeface="+mn-ea"/>
              <a:cs typeface="+mn-cs"/>
            </a:endParaRPr>
          </a:p>
          <a:p>
            <a:r>
              <a:rPr lang="en-IE" sz="900" b="0" kern="1200" dirty="0">
                <a:solidFill>
                  <a:schemeClr val="tx1"/>
                </a:solidFill>
                <a:effectLst/>
                <a:latin typeface="Segoe UI Light" pitchFamily="34" charset="0"/>
                <a:ea typeface="+mn-ea"/>
                <a:cs typeface="+mn-cs"/>
              </a:rPr>
              <a:t>Azure Firewall is incorrect. It will helps control access to your network, but may not prevent DDoS attacks.</a:t>
            </a:r>
          </a:p>
          <a:p>
            <a:br>
              <a:rPr lang="en-IE" sz="900" b="0" kern="1200" dirty="0">
                <a:solidFill>
                  <a:schemeClr val="tx1"/>
                </a:solidFill>
                <a:effectLst/>
                <a:latin typeface="Segoe UI Light" pitchFamily="34" charset="0"/>
                <a:ea typeface="+mn-ea"/>
                <a:cs typeface="+mn-cs"/>
              </a:rPr>
            </a:br>
            <a:r>
              <a:rPr lang="en-IE" sz="900" b="0" kern="1200" dirty="0">
                <a:solidFill>
                  <a:schemeClr val="tx1"/>
                </a:solidFill>
                <a:effectLst/>
                <a:latin typeface="Segoe UI Light" pitchFamily="34" charset="0"/>
                <a:ea typeface="+mn-ea"/>
                <a:cs typeface="+mn-cs"/>
              </a:rPr>
              <a:t>Network security group is incorrect, because while it will help protect access to your virtual network, it may not prevent a DDoS attack.</a:t>
            </a:r>
          </a:p>
          <a:p>
            <a:br>
              <a:rPr lang="en-IE" sz="900" b="0" kern="1200" dirty="0">
                <a:solidFill>
                  <a:schemeClr val="tx1"/>
                </a:solidFill>
                <a:effectLst/>
                <a:latin typeface="Segoe UI Light" pitchFamily="34" charset="0"/>
                <a:ea typeface="+mn-ea"/>
                <a:cs typeface="+mn-cs"/>
              </a:rPr>
            </a:br>
            <a:r>
              <a:rPr lang="en-IE" sz="900" b="0" kern="1200" dirty="0">
                <a:solidFill>
                  <a:schemeClr val="tx1"/>
                </a:solidFill>
                <a:effectLst/>
                <a:latin typeface="Segoe UI Light" pitchFamily="34" charset="0"/>
                <a:ea typeface="+mn-ea"/>
                <a:cs typeface="+mn-cs"/>
              </a:rPr>
              <a:t>Application Gateway is incorrect. While it will help make an application available and help protect it, and it also has a built in web application firewall, it may not prevent DDoS-style attacks.</a:t>
            </a:r>
          </a:p>
          <a:p>
            <a:endParaRPr lang="en-IE" sz="900" b="1" kern="1200" dirty="0">
              <a:solidFill>
                <a:schemeClr val="tx1"/>
              </a:solidFill>
              <a:effectLst/>
              <a:latin typeface="Segoe UI Light" pitchFamily="34" charset="0"/>
              <a:ea typeface="+mn-ea"/>
              <a:cs typeface="+mn-cs"/>
            </a:endParaRPr>
          </a:p>
          <a:p>
            <a:endParaRPr lang="en-IE" sz="900" b="1" kern="1200" dirty="0">
              <a:solidFill>
                <a:schemeClr val="tx1"/>
              </a:solidFill>
              <a:effectLst/>
              <a:latin typeface="Segoe UI Light" pitchFamily="34" charset="0"/>
              <a:ea typeface="+mn-ea"/>
              <a:cs typeface="+mn-cs"/>
            </a:endParaRPr>
          </a:p>
          <a:p>
            <a:endParaRPr lang="en-US" b="1" dirty="0"/>
          </a:p>
          <a:p>
            <a:r>
              <a:rPr lang="en-US" b="1" dirty="0"/>
              <a:t>Question 2: </a:t>
            </a:r>
            <a:r>
              <a:rPr lang="en-IE" sz="900" b="1" kern="1200" dirty="0">
                <a:solidFill>
                  <a:schemeClr val="tx1"/>
                </a:solidFill>
                <a:effectLst/>
                <a:latin typeface="Segoe UI Light" pitchFamily="34" charset="0"/>
                <a:ea typeface="+mn-ea"/>
                <a:cs typeface="+mn-cs"/>
              </a:rPr>
              <a:t>Answer: </a:t>
            </a:r>
            <a:endParaRPr lang="en-IE"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Authentication</a:t>
            </a:r>
          </a:p>
          <a:p>
            <a:r>
              <a:rPr lang="en-US" sz="900" b="0" kern="1200" dirty="0">
                <a:solidFill>
                  <a:schemeClr val="tx1"/>
                </a:solidFill>
                <a:effectLst/>
                <a:latin typeface="Segoe UI Light" pitchFamily="34" charset="0"/>
                <a:ea typeface="+mn-ea"/>
                <a:cs typeface="+mn-cs"/>
              </a:rPr>
              <a:t>SSO</a:t>
            </a:r>
          </a:p>
          <a:p>
            <a:r>
              <a:rPr lang="en-US" sz="900" b="0" kern="1200" dirty="0">
                <a:solidFill>
                  <a:schemeClr val="tx1"/>
                </a:solidFill>
                <a:effectLst/>
                <a:latin typeface="Segoe UI Light" pitchFamily="34" charset="0"/>
                <a:ea typeface="+mn-ea"/>
                <a:cs typeface="+mn-cs"/>
              </a:rPr>
              <a:t>Application management</a:t>
            </a:r>
          </a:p>
          <a:p>
            <a:r>
              <a:rPr lang="en-US" sz="900" b="0" kern="1200" dirty="0">
                <a:solidFill>
                  <a:schemeClr val="tx1"/>
                </a:solidFill>
                <a:effectLst/>
                <a:latin typeface="Segoe UI Light" pitchFamily="34" charset="0"/>
                <a:ea typeface="+mn-ea"/>
                <a:cs typeface="+mn-cs"/>
              </a:rPr>
              <a:t>B2B</a:t>
            </a:r>
          </a:p>
          <a:p>
            <a:r>
              <a:rPr lang="en-US" sz="900" b="0" kern="1200" dirty="0">
                <a:solidFill>
                  <a:schemeClr val="tx1"/>
                </a:solidFill>
                <a:effectLst/>
                <a:latin typeface="Segoe UI Light" pitchFamily="34" charset="0"/>
                <a:ea typeface="+mn-ea"/>
                <a:cs typeface="+mn-cs"/>
              </a:rPr>
              <a:t>B2B identity services</a:t>
            </a:r>
          </a:p>
          <a:p>
            <a:r>
              <a:rPr lang="en-US" sz="900" b="0" kern="1200" dirty="0">
                <a:solidFill>
                  <a:schemeClr val="tx1"/>
                </a:solidFill>
                <a:effectLst/>
                <a:latin typeface="Segoe UI Light" pitchFamily="34" charset="0"/>
                <a:ea typeface="+mn-ea"/>
                <a:cs typeface="+mn-cs"/>
              </a:rPr>
              <a:t>B2C identity services</a:t>
            </a:r>
          </a:p>
          <a:p>
            <a:r>
              <a:rPr lang="en-US" sz="900" b="0" kern="1200" dirty="0">
                <a:solidFill>
                  <a:schemeClr val="tx1"/>
                </a:solidFill>
                <a:effectLst/>
                <a:latin typeface="Segoe UI Light" pitchFamily="34" charset="0"/>
                <a:ea typeface="+mn-ea"/>
                <a:cs typeface="+mn-cs"/>
              </a:rPr>
              <a:t>Device management – this is not listed in the slide but is also part of its capabilities</a:t>
            </a:r>
          </a:p>
          <a:p>
            <a:endParaRPr lang="en-US" dirty="0"/>
          </a:p>
          <a:p>
            <a:endParaRPr lang="en-US" dirty="0"/>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Question 3: </a:t>
            </a:r>
            <a:r>
              <a:rPr lang="en-IE" sz="900" b="1" kern="1200" dirty="0">
                <a:solidFill>
                  <a:schemeClr val="tx1"/>
                </a:solidFill>
                <a:effectLst/>
                <a:latin typeface="Segoe UI Light" pitchFamily="34" charset="0"/>
                <a:ea typeface="+mn-ea"/>
                <a:cs typeface="+mn-cs"/>
              </a:rPr>
              <a:t>Answer: </a:t>
            </a:r>
            <a:endParaRPr lang="en-IE" sz="900" b="0"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sz="900" b="0" kern="1200" dirty="0">
                <a:solidFill>
                  <a:schemeClr val="tx1"/>
                </a:solidFill>
                <a:effectLst/>
                <a:latin typeface="Segoe UI Light" pitchFamily="34" charset="0"/>
                <a:ea typeface="+mn-ea"/>
                <a:cs typeface="+mn-cs"/>
              </a:rPr>
              <a:t>Microsoft Privacy Statement is the correct answer. </a:t>
            </a:r>
            <a:r>
              <a:rPr lang="en-IE" dirty="0"/>
              <a:t>You can read the entire Microsoft Privacy Statement at </a:t>
            </a:r>
            <a:r>
              <a:rPr lang="en-IE" dirty="0">
                <a:hlinkClick r:id="rId3"/>
              </a:rPr>
              <a:t>https://privacy.microsoft.com/en-us/privacystatement</a:t>
            </a:r>
            <a:r>
              <a:rPr lang="en-IE" dirty="0"/>
              <a:t> </a:t>
            </a:r>
          </a:p>
          <a:p>
            <a:endParaRPr lang="en-IE" sz="900" b="0" kern="1200" dirty="0">
              <a:solidFill>
                <a:schemeClr val="tx1"/>
              </a:solidFill>
              <a:effectLst/>
              <a:latin typeface="Segoe UI Light" pitchFamily="34" charset="0"/>
              <a:ea typeface="+mn-ea"/>
              <a:cs typeface="+mn-cs"/>
            </a:endParaRPr>
          </a:p>
          <a:p>
            <a:br>
              <a:rPr lang="en-IE" sz="900" b="0" kern="1200" dirty="0">
                <a:solidFill>
                  <a:schemeClr val="tx1"/>
                </a:solidFill>
                <a:effectLst/>
                <a:latin typeface="Segoe UI Light" pitchFamily="34" charset="0"/>
                <a:ea typeface="+mn-ea"/>
                <a:cs typeface="+mn-cs"/>
              </a:rPr>
            </a:br>
            <a:r>
              <a:rPr lang="en-IE" sz="900" b="0" kern="1200" dirty="0">
                <a:solidFill>
                  <a:schemeClr val="tx1"/>
                </a:solidFill>
                <a:effectLst/>
                <a:latin typeface="Segoe UI Light" pitchFamily="34" charset="0"/>
                <a:ea typeface="+mn-ea"/>
                <a:cs typeface="+mn-cs"/>
              </a:rPr>
              <a:t>Compliance Manager enables you to track, assign, and verify your organization's regulatory compliance activities related to Microsoft professional services and Microsoft cloud services.</a:t>
            </a:r>
          </a:p>
          <a:p>
            <a:br>
              <a:rPr lang="en-IE" sz="900" b="0" kern="1200" dirty="0">
                <a:solidFill>
                  <a:schemeClr val="tx1"/>
                </a:solidFill>
                <a:effectLst/>
                <a:latin typeface="Segoe UI Light" pitchFamily="34" charset="0"/>
                <a:ea typeface="+mn-ea"/>
                <a:cs typeface="+mn-cs"/>
              </a:rPr>
            </a:br>
            <a:r>
              <a:rPr lang="en-IE" sz="900" b="0" kern="1200" dirty="0">
                <a:solidFill>
                  <a:schemeClr val="tx1"/>
                </a:solidFill>
                <a:effectLst/>
                <a:latin typeface="Segoe UI Light" pitchFamily="34" charset="0"/>
                <a:ea typeface="+mn-ea"/>
                <a:cs typeface="+mn-cs"/>
              </a:rPr>
              <a:t>Azure Service Health will provide you with a global view of the health of your Azure services.</a:t>
            </a:r>
          </a:p>
          <a:p>
            <a:br>
              <a:rPr lang="en-IE" sz="900" b="0" kern="1200" dirty="0">
                <a:solidFill>
                  <a:schemeClr val="tx1"/>
                </a:solidFill>
                <a:effectLst/>
                <a:latin typeface="Segoe UI Light" pitchFamily="34" charset="0"/>
                <a:ea typeface="+mn-ea"/>
                <a:cs typeface="+mn-cs"/>
              </a:rPr>
            </a:br>
            <a:r>
              <a:rPr lang="en-IE" sz="900" b="0" kern="1200" dirty="0">
                <a:solidFill>
                  <a:schemeClr val="tx1"/>
                </a:solidFill>
                <a:effectLst/>
                <a:latin typeface="Segoe UI Light" pitchFamily="34" charset="0"/>
                <a:ea typeface="+mn-ea"/>
                <a:cs typeface="+mn-cs"/>
              </a:rPr>
              <a:t>Azure Government is a separate instance of the Microsoft Azure service that addresses the security and compliance needs of United States federal agencies, state and local governments, and their solution providers.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5:24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477717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Common Usage Scenarios</a:t>
            </a:r>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You typically deploy Azure Firewall on a central virtual network to control general network access. With Azure Firewall you can configure:</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Application rules that define fully qualified domain names (FQDNs) that can be accessed from a subnet.</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Network rules that define source address, protocol, destination port, and destination address.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Application Gateway also provides a firewall, the </a:t>
            </a:r>
            <a:r>
              <a:rPr lang="en-IE" sz="900" b="0" i="1" u="none" strike="noStrike" kern="1200" dirty="0">
                <a:solidFill>
                  <a:schemeClr val="tx1"/>
                </a:solidFill>
                <a:effectLst/>
                <a:latin typeface="Segoe UI Light" pitchFamily="34" charset="0"/>
                <a:ea typeface="+mn-ea"/>
                <a:cs typeface="+mn-cs"/>
              </a:rPr>
              <a:t>web application firewall</a:t>
            </a:r>
            <a:r>
              <a:rPr lang="en-IE" sz="900" b="0" i="0" u="none" strike="noStrike" kern="1200" dirty="0">
                <a:solidFill>
                  <a:schemeClr val="tx1"/>
                </a:solidFill>
                <a:effectLst/>
                <a:latin typeface="Segoe UI Light" pitchFamily="34" charset="0"/>
                <a:ea typeface="+mn-ea"/>
                <a:cs typeface="+mn-cs"/>
              </a:rPr>
              <a:t> (WAF). This is different to Azure Firewall. WAF provides centralized inbound protection of your web applications from common exploits and vulnerabilities, whereas Azure Firewall provides: </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Inbound protection for non-HTTP/S protocols (for example, </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Remote Desktop Protocol (RDP), Secure Shell (SSH), </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File Transfer Protocol (FTP)), </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Outbound network-level protection for all ports and protocols </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Application-level protection for outbound HTTP/S.</a:t>
            </a:r>
          </a:p>
          <a:p>
            <a:r>
              <a:rPr lang="en-IE" sz="900" b="0" i="0" u="none" strike="noStrike" kern="1200" dirty="0">
                <a:solidFill>
                  <a:schemeClr val="tx1"/>
                </a:solidFill>
                <a:effectLst/>
                <a:latin typeface="Segoe UI Light" pitchFamily="34" charset="0"/>
                <a:ea typeface="+mn-ea"/>
                <a:cs typeface="+mn-cs"/>
              </a:rPr>
              <a:t> Because Azure Firewall has more functionality available to it, it is intended for different use cases.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more details, see https://azure.microsoft.com/en-us/services/azure-firewall/ page.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4/5/2019 11:40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DDoS standard protection can mitigate the following types of attacks: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Volumetric attacks. The attack's goal is to flood the network layer with a substantial amount of seemingly legitimate traffic.</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Protocol attacks. These attacks render a target inaccessible, by exploiting a weakness in the layer 3 and layer 4 protocol stack.</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Resource (application) layer attacks. These attacks target web application packets to disrupt the transmission of data between hosts.</a:t>
            </a:r>
          </a:p>
          <a:p>
            <a:endParaRPr lang="en-IE" sz="900" b="1"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You can read more about Azure DDoS Protection from the page </a:t>
            </a:r>
            <a:r>
              <a:rPr lang="en-IE" sz="900" b="0" i="0" u="none" strike="noStrike" kern="1200" dirty="0">
                <a:solidFill>
                  <a:schemeClr val="tx1"/>
                </a:solidFill>
                <a:effectLst/>
                <a:latin typeface="Segoe UI Light" pitchFamily="34" charset="0"/>
                <a:ea typeface="+mn-ea"/>
                <a:cs typeface="+mn-cs"/>
              </a:rPr>
              <a:t>https://azure.microsoft.com/en-us/services/ddos-protection/</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3:39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522065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Each rule specifies the following properties:</a:t>
            </a:r>
          </a:p>
          <a:p>
            <a:endParaRPr lang="en-IE" sz="900" b="0"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IE" dirty="0"/>
              <a:t>Property Explanation </a:t>
            </a:r>
          </a:p>
          <a:p>
            <a:pPr marL="171450" indent="-171450">
              <a:buFont typeface="Arial" panose="020B0604020202020204" pitchFamily="34" charset="0"/>
              <a:buChar char="•"/>
            </a:pPr>
            <a:r>
              <a:rPr lang="en-IE" dirty="0">
                <a:effectLst/>
              </a:rPr>
              <a:t>Name</a:t>
            </a:r>
            <a:r>
              <a:rPr lang="en-IE" dirty="0"/>
              <a:t> &gt; &gt; </a:t>
            </a:r>
            <a:r>
              <a:rPr lang="en-IE" dirty="0">
                <a:effectLst/>
              </a:rPr>
              <a:t>Unique name of the NSG.</a:t>
            </a:r>
            <a:r>
              <a:rPr lang="en-IE" dirty="0"/>
              <a:t> </a:t>
            </a:r>
          </a:p>
          <a:p>
            <a:pPr marL="171450" indent="-171450">
              <a:buFont typeface="Arial" panose="020B0604020202020204" pitchFamily="34" charset="0"/>
              <a:buChar char="•"/>
            </a:pPr>
            <a:r>
              <a:rPr lang="en-IE" dirty="0">
                <a:effectLst/>
              </a:rPr>
              <a:t>Priority</a:t>
            </a:r>
            <a:r>
              <a:rPr lang="en-IE" dirty="0"/>
              <a:t> &gt; </a:t>
            </a:r>
            <a:r>
              <a:rPr lang="en-IE" dirty="0">
                <a:effectLst/>
              </a:rPr>
              <a:t>A number between 100 and 4096. Rules are processed in priority order, with lower numbers processed before higher numbers.</a:t>
            </a:r>
          </a:p>
          <a:p>
            <a:pPr marL="171450" indent="-171450">
              <a:buFont typeface="Arial" panose="020B0604020202020204" pitchFamily="34" charset="0"/>
              <a:buChar char="•"/>
            </a:pPr>
            <a:r>
              <a:rPr lang="en-IE" dirty="0">
                <a:effectLst/>
              </a:rPr>
              <a:t>Source or Destination</a:t>
            </a:r>
            <a:r>
              <a:rPr lang="en-IE" dirty="0"/>
              <a:t> &gt; </a:t>
            </a:r>
            <a:r>
              <a:rPr lang="en-IE" dirty="0">
                <a:effectLst/>
              </a:rPr>
              <a:t>Individual IP address or IP address range, service tag, or application security group.</a:t>
            </a:r>
            <a:r>
              <a:rPr lang="en-IE" dirty="0"/>
              <a:t> </a:t>
            </a:r>
          </a:p>
          <a:p>
            <a:pPr marL="171450" indent="-171450">
              <a:buFont typeface="Arial" panose="020B0604020202020204" pitchFamily="34" charset="0"/>
              <a:buChar char="•"/>
            </a:pPr>
            <a:r>
              <a:rPr lang="en-IE" dirty="0">
                <a:effectLst/>
              </a:rPr>
              <a:t>Protocol</a:t>
            </a:r>
            <a:r>
              <a:rPr lang="en-IE" dirty="0"/>
              <a:t> &gt; </a:t>
            </a:r>
            <a:r>
              <a:rPr lang="en-IE" dirty="0">
                <a:effectLst/>
              </a:rPr>
              <a:t>TCP, UDP, or Any</a:t>
            </a:r>
            <a:r>
              <a:rPr lang="en-IE" dirty="0"/>
              <a:t> </a:t>
            </a:r>
          </a:p>
          <a:p>
            <a:pPr marL="171450" indent="-171450">
              <a:buFont typeface="Arial" panose="020B0604020202020204" pitchFamily="34" charset="0"/>
              <a:buChar char="•"/>
            </a:pPr>
            <a:r>
              <a:rPr lang="en-IE" dirty="0">
                <a:effectLst/>
              </a:rPr>
              <a:t>Direction</a:t>
            </a:r>
            <a:r>
              <a:rPr lang="en-IE" dirty="0"/>
              <a:t>  &gt; </a:t>
            </a:r>
            <a:r>
              <a:rPr lang="en-IE" dirty="0">
                <a:effectLst/>
              </a:rPr>
              <a:t>Whether the rule applies to inbound or outbound traffic.</a:t>
            </a:r>
            <a:r>
              <a:rPr lang="en-IE" dirty="0"/>
              <a:t> </a:t>
            </a:r>
            <a:r>
              <a:rPr lang="en-IE" dirty="0">
                <a:effectLst/>
              </a:rPr>
              <a:t>Port Range</a:t>
            </a:r>
            <a:r>
              <a:rPr lang="en-IE" dirty="0"/>
              <a:t> </a:t>
            </a:r>
            <a:r>
              <a:rPr lang="en-IE" dirty="0">
                <a:effectLst/>
              </a:rPr>
              <a:t>An individual or range of ports.</a:t>
            </a:r>
            <a:r>
              <a:rPr lang="en-IE" dirty="0"/>
              <a:t> </a:t>
            </a:r>
            <a:r>
              <a:rPr lang="en-IE" dirty="0">
                <a:effectLst/>
              </a:rPr>
              <a:t>Action</a:t>
            </a:r>
            <a:r>
              <a:rPr lang="en-IE" dirty="0"/>
              <a:t> </a:t>
            </a:r>
            <a:r>
              <a:rPr lang="en-IE" dirty="0">
                <a:effectLst/>
              </a:rPr>
              <a:t>Allow or deny</a:t>
            </a:r>
          </a:p>
          <a:p>
            <a:endParaRPr lang="en-IE" sz="900"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You can read more about NSGs on the https://docs.microsoft.com/en-us/azure/virtual-network/security-overview#network-security-groups</a:t>
            </a:r>
          </a:p>
          <a:p>
            <a:r>
              <a:rPr lang="en-IE" sz="900" b="0" i="0" u="none" strike="noStrike" kern="1200" dirty="0">
                <a:solidFill>
                  <a:schemeClr val="tx1"/>
                </a:solidFill>
                <a:effectLst/>
                <a:latin typeface="Segoe UI Light" pitchFamily="34" charset="0"/>
                <a:ea typeface="+mn-ea"/>
                <a:cs typeface="+mn-cs"/>
              </a:rPr>
              <a:t>page.</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3:41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16989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dirty="0">
                <a:solidFill>
                  <a:schemeClr val="tx1"/>
                </a:solidFill>
                <a:effectLst/>
                <a:latin typeface="Segoe UI Light" pitchFamily="34" charset="0"/>
                <a:ea typeface="+mn-ea"/>
                <a:cs typeface="+mn-cs"/>
              </a:rPr>
              <a:t>This is conceptual, to be kept high level, explaining how security options can be targeted at each layer. We will discuss two layers in more depth in the next slide.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4:17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576915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 security discussion on each layer is beyond the cope of this course. From the previous slide image outlining the defense in depth approach across layers, we will look at two layers in a bit more detail and provide options for providing security at those layers.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Combining services:</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Network security groups and Azure Firewall:</a:t>
            </a:r>
          </a:p>
          <a:p>
            <a:pPr marL="0" indent="0">
              <a:buFont typeface="Arial" panose="020B0604020202020204" pitchFamily="34" charset="0"/>
              <a:buNone/>
            </a:pPr>
            <a:r>
              <a:rPr lang="en-IE" sz="882" b="0" i="0" u="none" strike="noStrike" kern="1200" dirty="0">
                <a:solidFill>
                  <a:schemeClr val="tx1"/>
                </a:solidFill>
                <a:effectLst/>
                <a:latin typeface="Segoe UI Light" pitchFamily="34" charset="0"/>
                <a:ea typeface="+mn-ea"/>
                <a:cs typeface="+mn-cs"/>
              </a:rPr>
              <a:t>Azure Firewall complements network security group functionality. Together, they provide better </a:t>
            </a:r>
            <a:r>
              <a:rPr lang="en-IE" sz="882" b="0" i="0" u="none" strike="noStrike" kern="1200" dirty="0" err="1">
                <a:solidFill>
                  <a:schemeClr val="tx1"/>
                </a:solidFill>
                <a:effectLst/>
                <a:latin typeface="Segoe UI Light" pitchFamily="34" charset="0"/>
                <a:ea typeface="+mn-ea"/>
                <a:cs typeface="+mn-cs"/>
              </a:rPr>
              <a:t>defense</a:t>
            </a:r>
            <a:r>
              <a:rPr lang="en-IE" sz="882" b="0" i="0" u="none" strike="noStrike" kern="1200" dirty="0">
                <a:solidFill>
                  <a:schemeClr val="tx1"/>
                </a:solidFill>
                <a:effectLst/>
                <a:latin typeface="Segoe UI Light" pitchFamily="34" charset="0"/>
                <a:ea typeface="+mn-ea"/>
                <a:cs typeface="+mn-cs"/>
              </a:rPr>
              <a:t>-in-depth network security. Network security groups provide distributed network layer traffic filtering to limit traffic to resources within virtual networks in each subscription. Azure Firewall is a fully stateful, centralized network firewall-as-a-service, which provides network and application-level protection across different subscriptions and virtual networks.</a:t>
            </a:r>
          </a:p>
          <a:p>
            <a:endParaRPr lang="en-IE" sz="882" b="0"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Application Gateway WAF and Azure Firewall. </a:t>
            </a:r>
          </a:p>
          <a:p>
            <a:r>
              <a:rPr lang="en-IE" sz="882" b="0" i="0" u="none" strike="noStrike" kern="1200" dirty="0">
                <a:solidFill>
                  <a:schemeClr val="tx1"/>
                </a:solidFill>
                <a:effectLst/>
                <a:latin typeface="Segoe UI Light" pitchFamily="34" charset="0"/>
                <a:ea typeface="+mn-ea"/>
                <a:cs typeface="+mn-cs"/>
              </a:rPr>
              <a:t>WAF is a feature of Application Gateway that provides your web applications with centralized, inbound protection against common exploits and vulnerabilities. Azure Firewall provides inbound protection for non-HTTP/S protocols (for example, RDP, SSH, FTP), outbound network-level protection for all ports and protocols, and application-level protection for outbound HTTP/S. Combining both provides additional layers of protection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4:15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650721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governance/policy/samples/"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hyperlink" Target="https://www.microsoft.com/en-us/trustcenter/compliance/complianceofferings" TargetMode="External"/><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hyperlink" Target="https://privacy.microsoft.com/en-us/privacystatement" TargetMode="External"/><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9158" y="2317553"/>
            <a:ext cx="4167887" cy="2769989"/>
          </a:xfrm>
        </p:spPr>
        <p:txBody>
          <a:bodyPr/>
          <a:lstStyle/>
          <a:p>
            <a:r>
              <a:rPr lang="en-US" dirty="0">
                <a:solidFill>
                  <a:schemeClr val="tx1"/>
                </a:solidFill>
                <a:latin typeface="Segoe UI Semibold (Headings)"/>
              </a:rPr>
              <a:t>AZ-900T01</a:t>
            </a:r>
            <a:br>
              <a:rPr lang="en-US" dirty="0">
                <a:solidFill>
                  <a:schemeClr val="tx1"/>
                </a:solidFill>
                <a:latin typeface="Segoe UI Semibold (Headings)"/>
              </a:rPr>
            </a:br>
            <a:r>
              <a:rPr lang="en-US" dirty="0">
                <a:solidFill>
                  <a:schemeClr val="tx1"/>
                </a:solidFill>
                <a:latin typeface="Segoe UI Semibold (Headings)"/>
              </a:rPr>
              <a:t>Module 03: </a:t>
            </a:r>
            <a:br>
              <a:rPr lang="en-US" dirty="0">
                <a:solidFill>
                  <a:schemeClr val="tx1"/>
                </a:solidFill>
                <a:latin typeface="Segoe UI Semibold (Headings)"/>
              </a:rPr>
            </a:br>
            <a:r>
              <a:rPr lang="en-US" dirty="0">
                <a:solidFill>
                  <a:schemeClr val="tx1"/>
                </a:solidFill>
                <a:latin typeface="Segoe UI Semibold (Headings)"/>
              </a:rPr>
              <a:t>Security, privacy, compliance, and trust</a:t>
            </a:r>
            <a:endParaRPr lang="en-US"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solidFill>
                  <a:schemeClr val="tx1"/>
                </a:solidFill>
              </a:rPr>
              <a:t>Shared responsibility</a:t>
            </a:r>
          </a:p>
        </p:txBody>
      </p:sp>
      <p:sp>
        <p:nvSpPr>
          <p:cNvPr id="6" name="Text Placeholder 5"/>
          <p:cNvSpPr>
            <a:spLocks noGrp="1"/>
          </p:cNvSpPr>
          <p:nvPr>
            <p:ph type="body" sz="quarter" idx="10"/>
          </p:nvPr>
        </p:nvSpPr>
        <p:spPr>
          <a:xfrm>
            <a:off x="588263" y="1555948"/>
            <a:ext cx="4404895" cy="3746103"/>
          </a:xfrm>
        </p:spPr>
        <p:txBody>
          <a:bodyPr/>
          <a:lstStyle/>
          <a:p>
            <a:pPr marL="0" indent="0">
              <a:buNone/>
            </a:pPr>
            <a:r>
              <a:rPr lang="en-US" dirty="0">
                <a:solidFill>
                  <a:schemeClr val="tx1"/>
                </a:solidFill>
              </a:rPr>
              <a:t>As computing environments move from customer-controlled datacenters to cloud datacenters, the responsibility for security also shifts. Security is now a concern shared by cloud providers and customers.</a:t>
            </a:r>
            <a:endParaRPr lang="en-US" b="1" dirty="0">
              <a:solidFill>
                <a:schemeClr val="tx1"/>
              </a:solidFill>
            </a:endParaRPr>
          </a:p>
        </p:txBody>
      </p:sp>
      <p:pic>
        <p:nvPicPr>
          <p:cNvPr id="3" name="Picture 2" descr="A table image representing the sharing of control over security between the cloud provider, Microsoft, and the customer across On-premises, IaaS, PaaS and SaaS.">
            <a:extLst>
              <a:ext uri="{FF2B5EF4-FFF2-40B4-BE49-F238E27FC236}">
                <a16:creationId xmlns:a16="http://schemas.microsoft.com/office/drawing/2014/main" id="{47E6CC6D-B03D-4C5A-8A42-D96D1503B7D0}"/>
              </a:ext>
            </a:extLst>
          </p:cNvPr>
          <p:cNvPicPr>
            <a:picLocks noChangeAspect="1"/>
          </p:cNvPicPr>
          <p:nvPr/>
        </p:nvPicPr>
        <p:blipFill>
          <a:blip r:embed="rId3"/>
          <a:stretch>
            <a:fillRect/>
          </a:stretch>
        </p:blipFill>
        <p:spPr>
          <a:xfrm>
            <a:off x="5198205" y="762761"/>
            <a:ext cx="6560658" cy="5964235"/>
          </a:xfrm>
          <a:prstGeom prst="rect">
            <a:avLst/>
          </a:prstGeom>
        </p:spPr>
      </p:pic>
    </p:spTree>
    <p:extLst>
      <p:ext uri="{BB962C8B-B14F-4D97-AF65-F5344CB8AC3E}">
        <p14:creationId xmlns:p14="http://schemas.microsoft.com/office/powerpoint/2010/main" val="48216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03: Core Azure identity services</a:t>
            </a:r>
          </a:p>
        </p:txBody>
      </p:sp>
    </p:spTree>
    <p:extLst>
      <p:ext uri="{BB962C8B-B14F-4D97-AF65-F5344CB8AC3E}">
        <p14:creationId xmlns:p14="http://schemas.microsoft.com/office/powerpoint/2010/main" val="148433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Authentication and authorization</a:t>
            </a:r>
          </a:p>
        </p:txBody>
      </p:sp>
      <p:sp>
        <p:nvSpPr>
          <p:cNvPr id="6" name="Text Placeholder 5"/>
          <p:cNvSpPr>
            <a:spLocks noGrp="1"/>
          </p:cNvSpPr>
          <p:nvPr>
            <p:ph type="body" sz="quarter" idx="10"/>
          </p:nvPr>
        </p:nvSpPr>
        <p:spPr>
          <a:xfrm>
            <a:off x="584200" y="1435497"/>
            <a:ext cx="11018520" cy="4481227"/>
          </a:xfrm>
        </p:spPr>
        <p:txBody>
          <a:bodyPr/>
          <a:lstStyle/>
          <a:p>
            <a:pPr marL="0" indent="0">
              <a:buNone/>
            </a:pPr>
            <a:r>
              <a:rPr lang="en-IE" dirty="0"/>
              <a:t>Two fundamental concepts that should be understood when talking about identity and access are authentication and authorization:</a:t>
            </a:r>
          </a:p>
          <a:p>
            <a:r>
              <a:rPr lang="en-IE" b="1" i="1" dirty="0"/>
              <a:t>Authentication</a:t>
            </a:r>
            <a:r>
              <a:rPr lang="en-IE" dirty="0"/>
              <a:t> is the process of establishing the identity of a person or service looking to access a resource. It involves the act of challenging a party for legitimate credentials, and provides the basis for creating a security principal for identity and access control use. It establishes if they are who they say they are.</a:t>
            </a:r>
          </a:p>
          <a:p>
            <a:r>
              <a:rPr lang="en-IE" b="1" i="1" dirty="0"/>
              <a:t>Authorization</a:t>
            </a:r>
            <a:r>
              <a:rPr lang="en-IE" dirty="0"/>
              <a:t> is the process of establishing what level of access an authenticated person or service has. It specifies what data they're allowed to access and what they can do with it.</a:t>
            </a:r>
          </a:p>
        </p:txBody>
      </p:sp>
    </p:spTree>
    <p:extLst>
      <p:ext uri="{BB962C8B-B14F-4D97-AF65-F5344CB8AC3E}">
        <p14:creationId xmlns:p14="http://schemas.microsoft.com/office/powerpoint/2010/main" val="98870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Active Directory</a:t>
            </a:r>
          </a:p>
        </p:txBody>
      </p:sp>
      <p:sp>
        <p:nvSpPr>
          <p:cNvPr id="6" name="Text Placeholder 5"/>
          <p:cNvSpPr>
            <a:spLocks noGrp="1"/>
          </p:cNvSpPr>
          <p:nvPr>
            <p:ph type="body" sz="quarter" idx="10"/>
          </p:nvPr>
        </p:nvSpPr>
        <p:spPr>
          <a:xfrm>
            <a:off x="584200" y="1435497"/>
            <a:ext cx="11018520" cy="3656386"/>
          </a:xfrm>
        </p:spPr>
        <p:txBody>
          <a:bodyPr/>
          <a:lstStyle/>
          <a:p>
            <a:r>
              <a:rPr lang="en-IE" i="1" dirty="0"/>
              <a:t>Azure Active Directory (Azure AD) </a:t>
            </a:r>
            <a:r>
              <a:rPr lang="en-IE" dirty="0"/>
              <a:t>is a Microsoft cloud-based identity and access management service. Azure AD helps employees of an organization sign in and access resources.</a:t>
            </a:r>
          </a:p>
          <a:p>
            <a:r>
              <a:rPr lang="en-IE" dirty="0"/>
              <a:t>Azure AD provides services such as:</a:t>
            </a:r>
          </a:p>
          <a:p>
            <a:pPr lvl="1"/>
            <a:r>
              <a:rPr lang="en-IE" dirty="0"/>
              <a:t>Authentication</a:t>
            </a:r>
          </a:p>
          <a:p>
            <a:pPr lvl="1"/>
            <a:r>
              <a:rPr lang="en-IE" dirty="0"/>
              <a:t>Single sign-on (SSO)</a:t>
            </a:r>
          </a:p>
          <a:p>
            <a:pPr lvl="1"/>
            <a:r>
              <a:rPr lang="en-IE" dirty="0"/>
              <a:t>Application management </a:t>
            </a:r>
          </a:p>
          <a:p>
            <a:pPr lvl="1"/>
            <a:r>
              <a:rPr lang="en-IE" dirty="0"/>
              <a:t>Business to business (B2B) identity services</a:t>
            </a:r>
          </a:p>
          <a:p>
            <a:pPr lvl="1"/>
            <a:r>
              <a:rPr lang="en-IE" dirty="0"/>
              <a:t>Business-to-Customer (B2C) identity services </a:t>
            </a:r>
          </a:p>
        </p:txBody>
      </p:sp>
      <p:pic>
        <p:nvPicPr>
          <p:cNvPr id="3" name="Picture 2" descr="Icon representing Azure Active Directory">
            <a:extLst>
              <a:ext uri="{FF2B5EF4-FFF2-40B4-BE49-F238E27FC236}">
                <a16:creationId xmlns:a16="http://schemas.microsoft.com/office/drawing/2014/main" id="{632756FD-6D41-413F-946E-5E7916C7A5BD}"/>
              </a:ext>
            </a:extLst>
          </p:cNvPr>
          <p:cNvPicPr>
            <a:picLocks noChangeAspect="1"/>
          </p:cNvPicPr>
          <p:nvPr/>
        </p:nvPicPr>
        <p:blipFill>
          <a:blip r:embed="rId3"/>
          <a:stretch>
            <a:fillRect/>
          </a:stretch>
        </p:blipFill>
        <p:spPr>
          <a:xfrm>
            <a:off x="9238684" y="3015956"/>
            <a:ext cx="2054957" cy="2075927"/>
          </a:xfrm>
          <a:prstGeom prst="rect">
            <a:avLst/>
          </a:prstGeom>
        </p:spPr>
      </p:pic>
    </p:spTree>
    <p:extLst>
      <p:ext uri="{BB962C8B-B14F-4D97-AF65-F5344CB8AC3E}">
        <p14:creationId xmlns:p14="http://schemas.microsoft.com/office/powerpoint/2010/main" val="397067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Multi-Factor Authentication</a:t>
            </a:r>
          </a:p>
        </p:txBody>
      </p:sp>
      <p:sp>
        <p:nvSpPr>
          <p:cNvPr id="6" name="Text Placeholder 5"/>
          <p:cNvSpPr>
            <a:spLocks noGrp="1"/>
          </p:cNvSpPr>
          <p:nvPr>
            <p:ph type="body" sz="quarter" idx="10"/>
          </p:nvPr>
        </p:nvSpPr>
        <p:spPr>
          <a:xfrm>
            <a:off x="584200" y="1435497"/>
            <a:ext cx="11018520" cy="4136517"/>
          </a:xfrm>
        </p:spPr>
        <p:txBody>
          <a:bodyPr/>
          <a:lstStyle/>
          <a:p>
            <a:pPr marL="0" indent="0">
              <a:buNone/>
            </a:pPr>
            <a:r>
              <a:rPr lang="en-US" i="1" dirty="0"/>
              <a:t>Azure Multi-Factor Authentication </a:t>
            </a:r>
            <a:r>
              <a:rPr lang="en-US" dirty="0"/>
              <a:t>(MFA)</a:t>
            </a:r>
            <a:r>
              <a:rPr lang="en-IE" dirty="0"/>
              <a:t> provides additional security for your identities by requiring two or more elements for full authentication. These elements fall into three categories:</a:t>
            </a:r>
          </a:p>
          <a:p>
            <a:r>
              <a:rPr lang="en-IE" b="1" i="1" dirty="0"/>
              <a:t>Something you know</a:t>
            </a:r>
            <a:r>
              <a:rPr lang="en-IE" i="1" dirty="0"/>
              <a:t>:</a:t>
            </a:r>
            <a:r>
              <a:rPr lang="en-IE" dirty="0"/>
              <a:t> This could be a password or the answer to a security question.</a:t>
            </a:r>
          </a:p>
          <a:p>
            <a:r>
              <a:rPr lang="en-IE" b="1" i="1" dirty="0"/>
              <a:t>Something you possess</a:t>
            </a:r>
            <a:r>
              <a:rPr lang="en-IE" i="1" dirty="0"/>
              <a:t>:</a:t>
            </a:r>
            <a:r>
              <a:rPr lang="en-IE" dirty="0"/>
              <a:t> This might be a mobile app that receives a notification, or a token-generating device.</a:t>
            </a:r>
          </a:p>
          <a:p>
            <a:r>
              <a:rPr lang="en-IE" b="1" i="1" dirty="0"/>
              <a:t>Something you are</a:t>
            </a:r>
            <a:r>
              <a:rPr lang="en-IE" i="1" dirty="0"/>
              <a:t>:</a:t>
            </a:r>
            <a:r>
              <a:rPr lang="en-IE" dirty="0"/>
              <a:t> This is typically some sort of biometric property, such as a fingerprint or face scan used on many mobile devices.</a:t>
            </a:r>
          </a:p>
        </p:txBody>
      </p:sp>
    </p:spTree>
    <p:extLst>
      <p:ext uri="{BB962C8B-B14F-4D97-AF65-F5344CB8AC3E}">
        <p14:creationId xmlns:p14="http://schemas.microsoft.com/office/powerpoint/2010/main" val="55379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04: Security tools and features</a:t>
            </a:r>
          </a:p>
        </p:txBody>
      </p:sp>
    </p:spTree>
    <p:extLst>
      <p:ext uri="{BB962C8B-B14F-4D97-AF65-F5344CB8AC3E}">
        <p14:creationId xmlns:p14="http://schemas.microsoft.com/office/powerpoint/2010/main" val="424789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Security Center</a:t>
            </a:r>
          </a:p>
        </p:txBody>
      </p:sp>
      <p:sp>
        <p:nvSpPr>
          <p:cNvPr id="6" name="Text Placeholder 5"/>
          <p:cNvSpPr>
            <a:spLocks noGrp="1"/>
          </p:cNvSpPr>
          <p:nvPr>
            <p:ph type="body" sz="quarter" idx="10"/>
          </p:nvPr>
        </p:nvSpPr>
        <p:spPr>
          <a:xfrm>
            <a:off x="584200" y="1435497"/>
            <a:ext cx="8543758" cy="3874440"/>
          </a:xfrm>
        </p:spPr>
        <p:txBody>
          <a:bodyPr/>
          <a:lstStyle/>
          <a:p>
            <a:r>
              <a:rPr lang="en-IE" i="1" dirty="0"/>
              <a:t>Azure Security </a:t>
            </a:r>
            <a:r>
              <a:rPr lang="en-IE" i="1" dirty="0" err="1"/>
              <a:t>Center</a:t>
            </a:r>
            <a:r>
              <a:rPr lang="en-IE" i="1" dirty="0"/>
              <a:t> </a:t>
            </a:r>
            <a:r>
              <a:rPr lang="en-IE" dirty="0"/>
              <a:t>is a monitoring service that provides threat protection across all of your services both in Azure, and on-premises.</a:t>
            </a:r>
          </a:p>
          <a:p>
            <a:r>
              <a:rPr lang="en-IE" dirty="0"/>
              <a:t>Azure Security </a:t>
            </a:r>
            <a:r>
              <a:rPr lang="en-IE" dirty="0" err="1"/>
              <a:t>Center</a:t>
            </a:r>
            <a:r>
              <a:rPr lang="en-IE" dirty="0"/>
              <a:t> can:</a:t>
            </a:r>
          </a:p>
          <a:p>
            <a:pPr lvl="1"/>
            <a:r>
              <a:rPr lang="en-IE" dirty="0"/>
              <a:t>Provide security recommendations based on your configurations, resources, and networks.</a:t>
            </a:r>
          </a:p>
          <a:p>
            <a:pPr lvl="1"/>
            <a:r>
              <a:rPr lang="en-IE" dirty="0"/>
              <a:t>Monitor security settings across on-premises and cloud workloads, and automatically apply required security to new services as they come online.</a:t>
            </a:r>
          </a:p>
        </p:txBody>
      </p:sp>
      <p:pic>
        <p:nvPicPr>
          <p:cNvPr id="4" name="Picture 3" descr="icon representing Azure Security Center">
            <a:extLst>
              <a:ext uri="{FF2B5EF4-FFF2-40B4-BE49-F238E27FC236}">
                <a16:creationId xmlns:a16="http://schemas.microsoft.com/office/drawing/2014/main" id="{DCC03043-BD46-4F9F-AF26-68C5A9D27199}"/>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405" y="2601484"/>
            <a:ext cx="1517989" cy="1655031"/>
          </a:xfrm>
          <a:prstGeom prst="rect">
            <a:avLst/>
          </a:prstGeom>
        </p:spPr>
      </p:pic>
    </p:spTree>
    <p:extLst>
      <p:ext uri="{BB962C8B-B14F-4D97-AF65-F5344CB8AC3E}">
        <p14:creationId xmlns:p14="http://schemas.microsoft.com/office/powerpoint/2010/main" val="117925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Security Center usage scenarios</a:t>
            </a:r>
          </a:p>
        </p:txBody>
      </p:sp>
      <p:sp>
        <p:nvSpPr>
          <p:cNvPr id="6" name="Text Placeholder 5"/>
          <p:cNvSpPr>
            <a:spLocks noGrp="1"/>
          </p:cNvSpPr>
          <p:nvPr>
            <p:ph type="body" sz="quarter" idx="10"/>
          </p:nvPr>
        </p:nvSpPr>
        <p:spPr>
          <a:xfrm>
            <a:off x="584200" y="1435497"/>
            <a:ext cx="11018520" cy="861774"/>
          </a:xfrm>
        </p:spPr>
        <p:txBody>
          <a:bodyPr/>
          <a:lstStyle/>
          <a:p>
            <a:r>
              <a:rPr lang="en-IE" dirty="0"/>
              <a:t>You can use Security </a:t>
            </a:r>
            <a:r>
              <a:rPr lang="en-IE" dirty="0" err="1"/>
              <a:t>Center</a:t>
            </a:r>
            <a:r>
              <a:rPr lang="en-IE" dirty="0"/>
              <a:t> in the </a:t>
            </a:r>
            <a:r>
              <a:rPr lang="en-IE" i="1" dirty="0"/>
              <a:t>detect</a:t>
            </a:r>
            <a:r>
              <a:rPr lang="en-IE" dirty="0"/>
              <a:t>, </a:t>
            </a:r>
            <a:r>
              <a:rPr lang="en-IE" i="1" dirty="0"/>
              <a:t>assess</a:t>
            </a:r>
            <a:r>
              <a:rPr lang="en-IE" dirty="0"/>
              <a:t>, and </a:t>
            </a:r>
            <a:r>
              <a:rPr lang="en-IE" i="1" dirty="0"/>
              <a:t>diagnose</a:t>
            </a:r>
            <a:r>
              <a:rPr lang="en-IE" dirty="0"/>
              <a:t> stages of an incident response. </a:t>
            </a:r>
          </a:p>
        </p:txBody>
      </p:sp>
      <p:sp>
        <p:nvSpPr>
          <p:cNvPr id="4" name="Text Placeholder 5">
            <a:extLst>
              <a:ext uri="{FF2B5EF4-FFF2-40B4-BE49-F238E27FC236}">
                <a16:creationId xmlns:a16="http://schemas.microsoft.com/office/drawing/2014/main" id="{29C7CEB2-BCF1-460F-8357-2EF2B0852923}"/>
              </a:ext>
            </a:extLst>
          </p:cNvPr>
          <p:cNvSpPr txBox="1">
            <a:spLocks/>
          </p:cNvSpPr>
          <p:nvPr/>
        </p:nvSpPr>
        <p:spPr>
          <a:xfrm>
            <a:off x="584200" y="5422503"/>
            <a:ext cx="1101852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Use Security </a:t>
            </a:r>
            <a:r>
              <a:rPr lang="en-IE" dirty="0" err="1"/>
              <a:t>Center</a:t>
            </a:r>
            <a:r>
              <a:rPr lang="en-IE" dirty="0"/>
              <a:t> recommendations to enhance security.</a:t>
            </a:r>
          </a:p>
        </p:txBody>
      </p:sp>
      <p:pic>
        <p:nvPicPr>
          <p:cNvPr id="5" name="Picture 4" descr="Circular arrows point from the words detect, to assess, to diagnose, to stabilize, to close.">
            <a:extLst>
              <a:ext uri="{FF2B5EF4-FFF2-40B4-BE49-F238E27FC236}">
                <a16:creationId xmlns:a16="http://schemas.microsoft.com/office/drawing/2014/main" id="{8237A840-C42B-44E5-8491-6228C8171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7550" y="2373417"/>
            <a:ext cx="7152640" cy="2929679"/>
          </a:xfrm>
          <a:prstGeom prst="rect">
            <a:avLst/>
          </a:prstGeom>
        </p:spPr>
      </p:pic>
    </p:spTree>
    <p:extLst>
      <p:ext uri="{BB962C8B-B14F-4D97-AF65-F5344CB8AC3E}">
        <p14:creationId xmlns:p14="http://schemas.microsoft.com/office/powerpoint/2010/main" val="1453404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Key Vault</a:t>
            </a:r>
          </a:p>
        </p:txBody>
      </p:sp>
      <p:sp>
        <p:nvSpPr>
          <p:cNvPr id="6" name="Text Placeholder 5"/>
          <p:cNvSpPr>
            <a:spLocks noGrp="1"/>
          </p:cNvSpPr>
          <p:nvPr>
            <p:ph type="body" sz="quarter" idx="10"/>
          </p:nvPr>
        </p:nvSpPr>
        <p:spPr>
          <a:xfrm>
            <a:off x="588262" y="1178824"/>
            <a:ext cx="8523653" cy="3717941"/>
          </a:xfrm>
        </p:spPr>
        <p:txBody>
          <a:bodyPr/>
          <a:lstStyle/>
          <a:p>
            <a:r>
              <a:rPr lang="en-IE" i="1" dirty="0"/>
              <a:t>Azure Key Vault </a:t>
            </a:r>
            <a:r>
              <a:rPr lang="en-IE" dirty="0"/>
              <a:t>is a centralized cloud service that you use for storing application secrets. Key Vault helps you control your applications' secrets by keeping them in a single, central location and providing secure access, permissions control, and access logging.</a:t>
            </a:r>
          </a:p>
          <a:p>
            <a:r>
              <a:rPr lang="en-IE" dirty="0"/>
              <a:t>Key Vault usage scenarios:</a:t>
            </a:r>
          </a:p>
          <a:p>
            <a:pPr lvl="1"/>
            <a:r>
              <a:rPr lang="en-IE" dirty="0"/>
              <a:t>Secrets management</a:t>
            </a:r>
          </a:p>
          <a:p>
            <a:pPr lvl="1"/>
            <a:r>
              <a:rPr lang="en-IE" dirty="0"/>
              <a:t>Key management</a:t>
            </a:r>
          </a:p>
          <a:p>
            <a:pPr lvl="1"/>
            <a:r>
              <a:rPr lang="en-IE" dirty="0"/>
              <a:t>Certificate management </a:t>
            </a:r>
          </a:p>
          <a:p>
            <a:pPr lvl="1"/>
            <a:r>
              <a:rPr lang="en-IE" dirty="0"/>
              <a:t>Store secrets backed by hardware security modules (HSMs)</a:t>
            </a:r>
          </a:p>
        </p:txBody>
      </p:sp>
      <p:pic>
        <p:nvPicPr>
          <p:cNvPr id="4" name="Picture 3" descr="Icon representing Azure Key Vault">
            <a:extLst>
              <a:ext uri="{FF2B5EF4-FFF2-40B4-BE49-F238E27FC236}">
                <a16:creationId xmlns:a16="http://schemas.microsoft.com/office/drawing/2014/main" id="{3940FE5B-E5F1-495B-B1ED-5B6F49BDC205}"/>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7244" y="2523790"/>
            <a:ext cx="1891657" cy="1810419"/>
          </a:xfrm>
          <a:prstGeom prst="rect">
            <a:avLst/>
          </a:prstGeom>
        </p:spPr>
      </p:pic>
    </p:spTree>
    <p:extLst>
      <p:ext uri="{BB962C8B-B14F-4D97-AF65-F5344CB8AC3E}">
        <p14:creationId xmlns:p14="http://schemas.microsoft.com/office/powerpoint/2010/main" val="40786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Information Protection</a:t>
            </a:r>
          </a:p>
        </p:txBody>
      </p:sp>
      <p:sp>
        <p:nvSpPr>
          <p:cNvPr id="6" name="Text Placeholder 5"/>
          <p:cNvSpPr>
            <a:spLocks noGrp="1"/>
          </p:cNvSpPr>
          <p:nvPr>
            <p:ph type="body" sz="quarter" idx="10"/>
          </p:nvPr>
        </p:nvSpPr>
        <p:spPr>
          <a:xfrm>
            <a:off x="588263" y="1262252"/>
            <a:ext cx="9634621" cy="5138547"/>
          </a:xfrm>
        </p:spPr>
        <p:txBody>
          <a:bodyPr/>
          <a:lstStyle/>
          <a:p>
            <a:r>
              <a:rPr lang="fr-FR" i="1" dirty="0"/>
              <a:t>Microsoft Azure Information Protection </a:t>
            </a:r>
            <a:r>
              <a:rPr lang="fr-FR" dirty="0" err="1"/>
              <a:t>is</a:t>
            </a:r>
            <a:r>
              <a:rPr lang="fr-FR" i="1" dirty="0"/>
              <a:t> </a:t>
            </a:r>
            <a:r>
              <a:rPr lang="en-IE" dirty="0"/>
              <a:t>a cloud-based solution that helps organizations classify and optionally help protect its documents and emails by applying labels. Labels can be applied: </a:t>
            </a:r>
          </a:p>
          <a:p>
            <a:pPr lvl="1"/>
            <a:r>
              <a:rPr lang="en-IE" dirty="0"/>
              <a:t>Automatically by administrators who define rules and conditions</a:t>
            </a:r>
          </a:p>
          <a:p>
            <a:pPr lvl="1"/>
            <a:r>
              <a:rPr lang="en-IE" dirty="0"/>
              <a:t>Manually by users</a:t>
            </a:r>
          </a:p>
          <a:p>
            <a:pPr lvl="1"/>
            <a:r>
              <a:rPr lang="en-IE" dirty="0"/>
              <a:t>A combination of the two, where users are given recommendations</a:t>
            </a:r>
          </a:p>
          <a:p>
            <a:r>
              <a:rPr lang="en-IE" dirty="0"/>
              <a:t>Usage scenario:</a:t>
            </a:r>
          </a:p>
          <a:p>
            <a:pPr marL="914400" lvl="1" indent="-457200">
              <a:buFont typeface="+mj-lt"/>
              <a:buAutoNum type="arabicPeriod"/>
            </a:pPr>
            <a:r>
              <a:rPr lang="en-IE" dirty="0"/>
              <a:t>A user saves a Microsoft Word document containing a credit card number.</a:t>
            </a:r>
          </a:p>
          <a:p>
            <a:pPr marL="914400" lvl="1" indent="-457200">
              <a:buFont typeface="+mj-lt"/>
              <a:buAutoNum type="arabicPeriod"/>
            </a:pPr>
            <a:r>
              <a:rPr lang="en-IE" dirty="0"/>
              <a:t>A custom tooltip displays recommending that the file be labelled </a:t>
            </a:r>
            <a:r>
              <a:rPr lang="en-IE" i="1" dirty="0"/>
              <a:t>Confidential\All Employees</a:t>
            </a:r>
            <a:r>
              <a:rPr lang="en-IE" dirty="0"/>
              <a:t>, which is the label that the administrator has configured. </a:t>
            </a:r>
          </a:p>
          <a:p>
            <a:pPr marL="914400" lvl="1" indent="-457200">
              <a:buFont typeface="+mj-lt"/>
              <a:buAutoNum type="arabicPeriod"/>
            </a:pPr>
            <a:r>
              <a:rPr lang="en-IE" dirty="0"/>
              <a:t>This label classifies the document and protects it.</a:t>
            </a:r>
          </a:p>
        </p:txBody>
      </p:sp>
      <p:pic>
        <p:nvPicPr>
          <p:cNvPr id="4" name="Picture 3" descr="icon representing Azure Information Protection">
            <a:extLst>
              <a:ext uri="{FF2B5EF4-FFF2-40B4-BE49-F238E27FC236}">
                <a16:creationId xmlns:a16="http://schemas.microsoft.com/office/drawing/2014/main" id="{D8D695EF-83E9-4169-85BA-65AEFF16DCCE}"/>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2290" y="2819646"/>
            <a:ext cx="1752353" cy="1752353"/>
          </a:xfrm>
          <a:prstGeom prst="rect">
            <a:avLst/>
          </a:prstGeom>
        </p:spPr>
      </p:pic>
    </p:spTree>
    <p:extLst>
      <p:ext uri="{BB962C8B-B14F-4D97-AF65-F5344CB8AC3E}">
        <p14:creationId xmlns:p14="http://schemas.microsoft.com/office/powerpoint/2010/main" val="396137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01: Learning objectives</a:t>
            </a:r>
          </a:p>
        </p:txBody>
      </p:sp>
    </p:spTree>
    <p:extLst>
      <p:ext uri="{BB962C8B-B14F-4D97-AF65-F5344CB8AC3E}">
        <p14:creationId xmlns:p14="http://schemas.microsoft.com/office/powerpoint/2010/main" val="341461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Advanced Threat Protection</a:t>
            </a:r>
          </a:p>
        </p:txBody>
      </p:sp>
      <p:sp>
        <p:nvSpPr>
          <p:cNvPr id="6" name="Text Placeholder 5"/>
          <p:cNvSpPr>
            <a:spLocks noGrp="1"/>
          </p:cNvSpPr>
          <p:nvPr>
            <p:ph type="body" sz="quarter" idx="10"/>
          </p:nvPr>
        </p:nvSpPr>
        <p:spPr>
          <a:xfrm>
            <a:off x="584200" y="1435497"/>
            <a:ext cx="11018520" cy="3656386"/>
          </a:xfrm>
        </p:spPr>
        <p:txBody>
          <a:bodyPr/>
          <a:lstStyle/>
          <a:p>
            <a:r>
              <a:rPr lang="en-IE" i="1" dirty="0"/>
              <a:t>Azure Advanced Threat Protection </a:t>
            </a:r>
            <a:r>
              <a:rPr lang="en-IE" dirty="0"/>
              <a:t>(Azure ATP) is a cloud-based security solution that identifies, detects, and helps you investigate advanced threats, compromised identities, and malicious insider actions directed at your organization.</a:t>
            </a:r>
          </a:p>
          <a:p>
            <a:r>
              <a:rPr lang="en-IE" dirty="0"/>
              <a:t>Azure ATP consists of the following components:</a:t>
            </a:r>
          </a:p>
          <a:p>
            <a:pPr lvl="1"/>
            <a:r>
              <a:rPr lang="en-IE" dirty="0"/>
              <a:t>Azure ATP portal. Azure ATP has it's own portal through which you monitor and respond to suspicious activity </a:t>
            </a:r>
          </a:p>
          <a:p>
            <a:pPr lvl="1"/>
            <a:r>
              <a:rPr lang="en-IE" dirty="0"/>
              <a:t>Azure ATP sensor: Azure ATP sensors are installed directly on your domain controllers.</a:t>
            </a:r>
          </a:p>
          <a:p>
            <a:pPr lvl="1"/>
            <a:r>
              <a:rPr lang="en-IE" dirty="0"/>
              <a:t>Azure ATP cloud service. Azure ATP cloud service runs on Azure infrastructure.</a:t>
            </a:r>
          </a:p>
        </p:txBody>
      </p:sp>
    </p:spTree>
    <p:extLst>
      <p:ext uri="{BB962C8B-B14F-4D97-AF65-F5344CB8AC3E}">
        <p14:creationId xmlns:p14="http://schemas.microsoft.com/office/powerpoint/2010/main" val="63189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05: Azure governance methodologies</a:t>
            </a:r>
          </a:p>
        </p:txBody>
      </p:sp>
    </p:spTree>
    <p:extLst>
      <p:ext uri="{BB962C8B-B14F-4D97-AF65-F5344CB8AC3E}">
        <p14:creationId xmlns:p14="http://schemas.microsoft.com/office/powerpoint/2010/main" val="44235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Policy</a:t>
            </a:r>
          </a:p>
        </p:txBody>
      </p:sp>
      <p:sp>
        <p:nvSpPr>
          <p:cNvPr id="6" name="Text Placeholder 5"/>
          <p:cNvSpPr>
            <a:spLocks noGrp="1"/>
          </p:cNvSpPr>
          <p:nvPr>
            <p:ph type="body" sz="quarter" idx="10"/>
          </p:nvPr>
        </p:nvSpPr>
        <p:spPr>
          <a:xfrm>
            <a:off x="588263" y="1162781"/>
            <a:ext cx="8571779" cy="5238019"/>
          </a:xfrm>
        </p:spPr>
        <p:txBody>
          <a:bodyPr/>
          <a:lstStyle/>
          <a:p>
            <a:r>
              <a:rPr lang="en-IE" i="1" dirty="0"/>
              <a:t>Azure Policy</a:t>
            </a:r>
            <a:r>
              <a:rPr lang="en-IE" dirty="0"/>
              <a:t> is a service in Azure that you use to create, assign, and, manage policies. These policies enforce different rules and effects over your resources, so those resources stay compliant with your corporate standards and service-level agreements (SLAs).</a:t>
            </a:r>
          </a:p>
          <a:p>
            <a:r>
              <a:rPr lang="en-IE" dirty="0"/>
              <a:t>With </a:t>
            </a:r>
            <a:r>
              <a:rPr lang="en-IE" i="1" dirty="0"/>
              <a:t>Azure Policy, provides the following:</a:t>
            </a:r>
            <a:endParaRPr lang="en-IE" dirty="0"/>
          </a:p>
          <a:p>
            <a:pPr lvl="1"/>
            <a:r>
              <a:rPr lang="en-IE" i="1" dirty="0"/>
              <a:t>Azure Policy </a:t>
            </a:r>
            <a:r>
              <a:rPr lang="en-IE" dirty="0"/>
              <a:t>uses policies and initiatives to run evaluations of your resources and scans for those not compliant with the policies you have created.</a:t>
            </a:r>
          </a:p>
          <a:p>
            <a:pPr lvl="1"/>
            <a:r>
              <a:rPr lang="en-IE" i="1" dirty="0"/>
              <a:t>Azure Policy </a:t>
            </a:r>
            <a:r>
              <a:rPr lang="en-IE" dirty="0"/>
              <a:t>comes with a number of built-in policy and initiative definitions that you can use, under categories such as Storage, Networking , Compute, Security </a:t>
            </a:r>
            <a:r>
              <a:rPr lang="en-IE" dirty="0" err="1"/>
              <a:t>Center</a:t>
            </a:r>
            <a:r>
              <a:rPr lang="en-IE" dirty="0"/>
              <a:t>, and Monitoring.</a:t>
            </a:r>
          </a:p>
        </p:txBody>
      </p:sp>
      <p:pic>
        <p:nvPicPr>
          <p:cNvPr id="4" name="Picture 3" descr="Icon representing Azure Policy">
            <a:extLst>
              <a:ext uri="{FF2B5EF4-FFF2-40B4-BE49-F238E27FC236}">
                <a16:creationId xmlns:a16="http://schemas.microsoft.com/office/drawing/2014/main" id="{A1199454-6EBB-473B-A542-21830179E446}"/>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3937" y="2940891"/>
            <a:ext cx="1830818" cy="1681798"/>
          </a:xfrm>
          <a:prstGeom prst="rect">
            <a:avLst/>
          </a:prstGeom>
        </p:spPr>
      </p:pic>
    </p:spTree>
    <p:extLst>
      <p:ext uri="{BB962C8B-B14F-4D97-AF65-F5344CB8AC3E}">
        <p14:creationId xmlns:p14="http://schemas.microsoft.com/office/powerpoint/2010/main" val="23023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Policies</a:t>
            </a:r>
          </a:p>
        </p:txBody>
      </p:sp>
      <p:sp>
        <p:nvSpPr>
          <p:cNvPr id="6" name="Text Placeholder 5"/>
          <p:cNvSpPr>
            <a:spLocks noGrp="1"/>
          </p:cNvSpPr>
          <p:nvPr>
            <p:ph type="body" sz="quarter" idx="10"/>
          </p:nvPr>
        </p:nvSpPr>
        <p:spPr>
          <a:xfrm>
            <a:off x="585217" y="4953756"/>
            <a:ext cx="11018520" cy="1538883"/>
          </a:xfrm>
        </p:spPr>
        <p:txBody>
          <a:bodyPr/>
          <a:lstStyle/>
          <a:p>
            <a:pPr marL="0" indent="0">
              <a:buNone/>
            </a:pPr>
            <a:r>
              <a:rPr lang="en-IE" dirty="0"/>
              <a:t>Applying a policy to your resources consist of the following steps:</a:t>
            </a:r>
          </a:p>
          <a:p>
            <a:pPr marL="971550" lvl="1" indent="-514350">
              <a:buFont typeface="+mj-lt"/>
              <a:buAutoNum type="arabicPeriod"/>
            </a:pPr>
            <a:r>
              <a:rPr lang="en-IE" dirty="0"/>
              <a:t>Create a policy definition.</a:t>
            </a:r>
          </a:p>
          <a:p>
            <a:pPr marL="971550" lvl="1" indent="-514350">
              <a:buFont typeface="+mj-lt"/>
              <a:buAutoNum type="arabicPeriod"/>
            </a:pPr>
            <a:r>
              <a:rPr lang="en-IE" dirty="0"/>
              <a:t>Assign a definition to a scope of resources.</a:t>
            </a:r>
          </a:p>
          <a:p>
            <a:pPr marL="971550" lvl="1" indent="-514350">
              <a:buFont typeface="+mj-lt"/>
              <a:buAutoNum type="arabicPeriod"/>
            </a:pPr>
            <a:r>
              <a:rPr lang="en-IE" dirty="0"/>
              <a:t>View policy evaluation results.</a:t>
            </a:r>
          </a:p>
        </p:txBody>
      </p:sp>
      <p:sp>
        <p:nvSpPr>
          <p:cNvPr id="4" name="Text Placeholder 5">
            <a:extLst>
              <a:ext uri="{FF2B5EF4-FFF2-40B4-BE49-F238E27FC236}">
                <a16:creationId xmlns:a16="http://schemas.microsoft.com/office/drawing/2014/main" id="{BA4B4D19-56D4-4C6C-9680-87CACFF4F1FA}"/>
              </a:ext>
            </a:extLst>
          </p:cNvPr>
          <p:cNvSpPr txBox="1">
            <a:spLocks/>
          </p:cNvSpPr>
          <p:nvPr/>
        </p:nvSpPr>
        <p:spPr>
          <a:xfrm>
            <a:off x="585217" y="1011198"/>
            <a:ext cx="11018520" cy="3644075"/>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dirty="0">
                <a:solidFill>
                  <a:schemeClr val="tx1"/>
                </a:solidFill>
              </a:rPr>
              <a:t>Example policy definitions include</a:t>
            </a:r>
            <a:r>
              <a:rPr lang="en-IE" dirty="0">
                <a:solidFill>
                  <a:schemeClr val="tx1"/>
                </a:solidFill>
                <a:latin typeface="Segoe UI Light" pitchFamily="34" charset="0"/>
              </a:rPr>
              <a:t>:</a:t>
            </a:r>
          </a:p>
          <a:p>
            <a:pPr marL="171450" indent="-171450">
              <a:buFont typeface="Arial" panose="020B0604020202020204" pitchFamily="34" charset="0"/>
              <a:buChar char="•"/>
            </a:pPr>
            <a:r>
              <a:rPr lang="en-IE" i="1" dirty="0">
                <a:solidFill>
                  <a:schemeClr val="tx1"/>
                </a:solidFill>
              </a:rPr>
              <a:t>Allowed Storage Account SKUs</a:t>
            </a:r>
            <a:r>
              <a:rPr lang="en-IE" i="1" dirty="0">
                <a:solidFill>
                  <a:schemeClr val="tx1"/>
                </a:solidFill>
                <a:latin typeface="Segoe UI Light" pitchFamily="34" charset="0"/>
              </a:rPr>
              <a:t>: </a:t>
            </a:r>
          </a:p>
          <a:p>
            <a:pPr lvl="1"/>
            <a:r>
              <a:rPr lang="en-IE" dirty="0">
                <a:latin typeface="+mn-lt"/>
                <a:cs typeface="+mn-cs"/>
              </a:rPr>
              <a:t>This policy definition has a set of conditions/rules that determine whether a storage account that is being deployed is within a set of SKU sizes. Its effect is to deny all storage accounts that do not adhere to the set of defined SKU sizes</a:t>
            </a:r>
            <a:r>
              <a:rPr lang="en-IE" i="1" dirty="0">
                <a:latin typeface="+mn-lt"/>
                <a:cs typeface="+mn-cs"/>
              </a:rPr>
              <a:t>.</a:t>
            </a:r>
          </a:p>
          <a:p>
            <a:pPr marL="171450" indent="-171450">
              <a:buFont typeface="Arial" panose="020B0604020202020204" pitchFamily="34" charset="0"/>
              <a:buChar char="•"/>
            </a:pPr>
            <a:r>
              <a:rPr lang="en-IE" i="1" dirty="0">
                <a:solidFill>
                  <a:schemeClr val="tx1"/>
                </a:solidFill>
              </a:rPr>
              <a:t>Allowed Locations</a:t>
            </a:r>
            <a:r>
              <a:rPr lang="en-IE" i="1" dirty="0">
                <a:solidFill>
                  <a:schemeClr val="tx1"/>
                </a:solidFill>
                <a:latin typeface="Segoe UI Light" pitchFamily="34" charset="0"/>
              </a:rPr>
              <a:t>: </a:t>
            </a:r>
          </a:p>
          <a:p>
            <a:pPr lvl="1"/>
            <a:r>
              <a:rPr lang="en-IE" dirty="0">
                <a:latin typeface="+mn-lt"/>
                <a:cs typeface="+mn-cs"/>
              </a:rPr>
              <a:t>This policy enables you to restrict the locations that your organization can specify when deploying resources. Its effect is used to enforce your geographic compliance requirements.</a:t>
            </a:r>
            <a:endParaRPr lang="en-IE" dirty="0"/>
          </a:p>
          <a:p>
            <a:pPr marL="171450" lvl="1" indent="-171450">
              <a:buFont typeface="Arial" panose="020B0604020202020204" pitchFamily="34" charset="0"/>
              <a:buChar char="•"/>
            </a:pPr>
            <a:r>
              <a:rPr lang="en-IE" sz="2800" i="1" dirty="0">
                <a:solidFill>
                  <a:schemeClr val="tx1"/>
                </a:solidFill>
                <a:latin typeface="Segoe UI Semilight" panose="020B0402040204020203" pitchFamily="34" charset="0"/>
                <a:cs typeface="Segoe UI Semilight" panose="020B0402040204020203" pitchFamily="34" charset="0"/>
              </a:rPr>
              <a:t>A List of sample policies is available on the </a:t>
            </a:r>
            <a:r>
              <a:rPr lang="en-IE" sz="2800" i="1" dirty="0">
                <a:solidFill>
                  <a:schemeClr val="tx1"/>
                </a:solidFill>
                <a:latin typeface="Segoe UI Semilight" panose="020B0402040204020203" pitchFamily="34" charset="0"/>
                <a:cs typeface="Segoe UI Semilight" panose="020B0402040204020203" pitchFamily="34" charset="0"/>
                <a:hlinkClick r:id="rId3"/>
              </a:rPr>
              <a:t>Azure Policy Samples </a:t>
            </a:r>
            <a:r>
              <a:rPr lang="en-IE" sz="2800" i="1" dirty="0">
                <a:solidFill>
                  <a:schemeClr val="tx1"/>
                </a:solidFill>
                <a:latin typeface="Segoe UI Semilight" panose="020B0402040204020203" pitchFamily="34" charset="0"/>
                <a:cs typeface="Segoe UI Semilight" panose="020B0402040204020203" pitchFamily="34" charset="0"/>
              </a:rPr>
              <a:t>page</a:t>
            </a:r>
          </a:p>
        </p:txBody>
      </p:sp>
    </p:spTree>
    <p:extLst>
      <p:ext uri="{BB962C8B-B14F-4D97-AF65-F5344CB8AC3E}">
        <p14:creationId xmlns:p14="http://schemas.microsoft.com/office/powerpoint/2010/main" val="1059814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Initiatives</a:t>
            </a:r>
          </a:p>
        </p:txBody>
      </p:sp>
      <p:sp>
        <p:nvSpPr>
          <p:cNvPr id="6" name="Text Placeholder 5"/>
          <p:cNvSpPr>
            <a:spLocks noGrp="1"/>
          </p:cNvSpPr>
          <p:nvPr>
            <p:ph type="body" sz="quarter" idx="10"/>
          </p:nvPr>
        </p:nvSpPr>
        <p:spPr>
          <a:xfrm>
            <a:off x="584200" y="1435497"/>
            <a:ext cx="11018520" cy="4419671"/>
          </a:xfrm>
        </p:spPr>
        <p:txBody>
          <a:bodyPr/>
          <a:lstStyle/>
          <a:p>
            <a:pPr marL="0" indent="0">
              <a:buNone/>
            </a:pPr>
            <a:r>
              <a:rPr lang="en-IE" dirty="0"/>
              <a:t>Initiatives work alongside policies in Azure Policy, and are made up of: </a:t>
            </a:r>
          </a:p>
          <a:p>
            <a:pPr lvl="1"/>
            <a:r>
              <a:rPr lang="en-IE" sz="2800" i="1" dirty="0"/>
              <a:t>Initiative definition:</a:t>
            </a:r>
          </a:p>
          <a:p>
            <a:pPr lvl="2"/>
            <a:r>
              <a:rPr lang="en-IE" sz="2000" dirty="0"/>
              <a:t>A set of policy definitions to help track your compliance state for a larger goal, which simplify the process of managing and assigning policy definitions by grouping a set of policies as one single item. </a:t>
            </a:r>
          </a:p>
          <a:p>
            <a:pPr lvl="2"/>
            <a:r>
              <a:rPr lang="en-IE" sz="2000" dirty="0"/>
              <a:t>Example. You could create an initiative named </a:t>
            </a:r>
            <a:r>
              <a:rPr lang="en-IE" sz="2000" i="1" dirty="0"/>
              <a:t>Enable Monitoring in Azure Security </a:t>
            </a:r>
            <a:r>
              <a:rPr lang="en-IE" sz="2000" i="1" dirty="0" err="1"/>
              <a:t>Center</a:t>
            </a:r>
            <a:r>
              <a:rPr lang="en-IE" sz="2000" dirty="0"/>
              <a:t>, with a goal to monitor all the available security recommendations in your Azure Security </a:t>
            </a:r>
            <a:r>
              <a:rPr lang="en-IE" sz="2000" dirty="0" err="1"/>
              <a:t>Center</a:t>
            </a:r>
            <a:r>
              <a:rPr lang="en-IE" sz="2000" dirty="0"/>
              <a:t>.</a:t>
            </a:r>
          </a:p>
          <a:p>
            <a:pPr lvl="1"/>
            <a:r>
              <a:rPr lang="en-IE" sz="2800" i="1" dirty="0"/>
              <a:t>Initiative assignments</a:t>
            </a:r>
            <a:r>
              <a:rPr lang="en-IE" i="1" dirty="0"/>
              <a:t>:</a:t>
            </a:r>
            <a:r>
              <a:rPr lang="en-IE" dirty="0"/>
              <a:t> </a:t>
            </a:r>
          </a:p>
          <a:p>
            <a:pPr lvl="2"/>
            <a:r>
              <a:rPr lang="en-IE" sz="2000" dirty="0"/>
              <a:t>Initiative definitions assigned to a specific scope. Initiative assignments reduce the need to make several initiative definitions for each scope. This scope could also range from a management group to a resource group</a:t>
            </a:r>
          </a:p>
        </p:txBody>
      </p:sp>
    </p:spTree>
    <p:extLst>
      <p:ext uri="{BB962C8B-B14F-4D97-AF65-F5344CB8AC3E}">
        <p14:creationId xmlns:p14="http://schemas.microsoft.com/office/powerpoint/2010/main" val="3054231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Role-based access control</a:t>
            </a:r>
          </a:p>
        </p:txBody>
      </p:sp>
      <p:sp>
        <p:nvSpPr>
          <p:cNvPr id="6" name="Text Placeholder 5"/>
          <p:cNvSpPr>
            <a:spLocks noGrp="1"/>
          </p:cNvSpPr>
          <p:nvPr>
            <p:ph type="body" sz="quarter" idx="10"/>
          </p:nvPr>
        </p:nvSpPr>
        <p:spPr>
          <a:xfrm>
            <a:off x="586390" y="1434370"/>
            <a:ext cx="11018520" cy="4148828"/>
          </a:xfrm>
        </p:spPr>
        <p:txBody>
          <a:bodyPr/>
          <a:lstStyle/>
          <a:p>
            <a:pPr marL="457200" indent="-457200">
              <a:buFont typeface="Arial" panose="020B0604020202020204" pitchFamily="34" charset="0"/>
              <a:buChar char="•"/>
            </a:pPr>
            <a:r>
              <a:rPr lang="en-IE" dirty="0"/>
              <a:t>Role-based access control (RBAC) provides fine-grained access management for Azure resources:</a:t>
            </a:r>
          </a:p>
          <a:p>
            <a:pPr marL="571500" lvl="1" indent="-342900">
              <a:buFont typeface="Arial" panose="020B0604020202020204" pitchFamily="34" charset="0"/>
              <a:buChar char="•"/>
            </a:pPr>
            <a:r>
              <a:rPr lang="en-IE" dirty="0"/>
              <a:t>Grant users only the rights they need to perform their jobs</a:t>
            </a:r>
          </a:p>
          <a:p>
            <a:pPr marL="571500" lvl="1" indent="-342900">
              <a:buFont typeface="Arial" panose="020B0604020202020204" pitchFamily="34" charset="0"/>
              <a:buChar char="•"/>
            </a:pPr>
            <a:r>
              <a:rPr lang="en-IE" dirty="0"/>
              <a:t>Provided at no additional cost to all Azure subscribers</a:t>
            </a:r>
          </a:p>
          <a:p>
            <a:pPr marL="457200" indent="-457200">
              <a:buFont typeface="Arial" panose="020B0604020202020204" pitchFamily="34" charset="0"/>
              <a:buChar char="•"/>
            </a:pPr>
            <a:r>
              <a:rPr lang="en-IE" dirty="0"/>
              <a:t>Examples of when you might use RBAC include when you want to:</a:t>
            </a:r>
          </a:p>
          <a:p>
            <a:pPr marL="571500" lvl="1" indent="-342900">
              <a:buFont typeface="Arial" panose="020B0604020202020204" pitchFamily="34" charset="0"/>
              <a:buChar char="•"/>
            </a:pPr>
            <a:r>
              <a:rPr lang="en-IE" dirty="0"/>
              <a:t>Allow one user to manage VMs in a subscription, and another user to manage virtual networks.</a:t>
            </a:r>
          </a:p>
          <a:p>
            <a:pPr marL="571500" lvl="1" indent="-342900">
              <a:buFont typeface="Arial" panose="020B0604020202020204" pitchFamily="34" charset="0"/>
              <a:buChar char="•"/>
            </a:pPr>
            <a:r>
              <a:rPr lang="en-IE" dirty="0"/>
              <a:t>Allow a database administrator (DBA) group to manage Microsoft SQL Server databases in a subscription.</a:t>
            </a:r>
          </a:p>
          <a:p>
            <a:pPr marL="571500" lvl="1" indent="-342900">
              <a:buFont typeface="Arial" panose="020B0604020202020204" pitchFamily="34" charset="0"/>
              <a:buChar char="•"/>
            </a:pPr>
            <a:r>
              <a:rPr lang="en-IE" dirty="0"/>
              <a:t>Allow a user to manage all resources in a resource group, such as VMs, websites, and subnets.</a:t>
            </a:r>
          </a:p>
        </p:txBody>
      </p:sp>
    </p:spTree>
    <p:extLst>
      <p:ext uri="{BB962C8B-B14F-4D97-AF65-F5344CB8AC3E}">
        <p14:creationId xmlns:p14="http://schemas.microsoft.com/office/powerpoint/2010/main" val="2360428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Locks</a:t>
            </a:r>
          </a:p>
        </p:txBody>
      </p:sp>
      <p:sp>
        <p:nvSpPr>
          <p:cNvPr id="6" name="Text Placeholder 5"/>
          <p:cNvSpPr>
            <a:spLocks noGrp="1"/>
          </p:cNvSpPr>
          <p:nvPr>
            <p:ph type="body" sz="quarter" idx="10"/>
          </p:nvPr>
        </p:nvSpPr>
        <p:spPr>
          <a:xfrm>
            <a:off x="586390" y="1434370"/>
            <a:ext cx="11018520" cy="4333494"/>
          </a:xfrm>
        </p:spPr>
        <p:txBody>
          <a:bodyPr/>
          <a:lstStyle/>
          <a:p>
            <a:pPr marL="457200" indent="-457200">
              <a:buFont typeface="Arial" panose="020B0604020202020204" pitchFamily="34" charset="0"/>
              <a:buChar char="•"/>
            </a:pPr>
            <a:r>
              <a:rPr lang="en-IE" dirty="0"/>
              <a:t>Locks help you prevent accidental deletion or modification of your Azure resources. You manage these locks from within the Azure portal.</a:t>
            </a:r>
          </a:p>
          <a:p>
            <a:pPr marL="457200" indent="-457200">
              <a:buFont typeface="Arial" panose="020B0604020202020204" pitchFamily="34" charset="0"/>
              <a:buChar char="•"/>
            </a:pPr>
            <a:r>
              <a:rPr lang="en-IE" dirty="0"/>
              <a:t>You may need to lock a subscription, resource group, or resource to prevent other users in your organization from accidentally deleting or modifying critical resources. You can set the lock level to:</a:t>
            </a:r>
          </a:p>
          <a:p>
            <a:pPr marL="685800" lvl="1" indent="-457200">
              <a:buFont typeface="Arial" panose="020B0604020202020204" pitchFamily="34" charset="0"/>
              <a:buChar char="•"/>
            </a:pPr>
            <a:r>
              <a:rPr lang="en-IE" b="1" dirty="0" err="1"/>
              <a:t>CanNotDelete</a:t>
            </a:r>
            <a:r>
              <a:rPr lang="en-IE" dirty="0"/>
              <a:t>: Authorized users can still read and modify a resource, but they can't delete the resource.</a:t>
            </a:r>
          </a:p>
          <a:p>
            <a:pPr marL="685800" lvl="1" indent="-457200">
              <a:buFont typeface="Arial" panose="020B0604020202020204" pitchFamily="34" charset="0"/>
              <a:buChar char="•"/>
            </a:pPr>
            <a:r>
              <a:rPr lang="en-IE" b="1" dirty="0" err="1"/>
              <a:t>ReadOnly</a:t>
            </a:r>
            <a:r>
              <a:rPr lang="en-IE" dirty="0"/>
              <a:t>: Authorized users can read a resource, but they can't delete or update the resource. Applying this lock is similar to restricting all authorized users to the permissions granted by the Reader role.</a:t>
            </a:r>
          </a:p>
        </p:txBody>
      </p:sp>
    </p:spTree>
    <p:extLst>
      <p:ext uri="{BB962C8B-B14F-4D97-AF65-F5344CB8AC3E}">
        <p14:creationId xmlns:p14="http://schemas.microsoft.com/office/powerpoint/2010/main" val="353265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Advisor security assistance</a:t>
            </a:r>
          </a:p>
        </p:txBody>
      </p:sp>
      <p:sp>
        <p:nvSpPr>
          <p:cNvPr id="6" name="Text Placeholder 5"/>
          <p:cNvSpPr>
            <a:spLocks noGrp="1"/>
          </p:cNvSpPr>
          <p:nvPr>
            <p:ph type="body" sz="quarter" idx="10"/>
          </p:nvPr>
        </p:nvSpPr>
        <p:spPr>
          <a:xfrm>
            <a:off x="586390" y="1434370"/>
            <a:ext cx="11018520" cy="2757678"/>
          </a:xfrm>
        </p:spPr>
        <p:txBody>
          <a:bodyPr/>
          <a:lstStyle/>
          <a:p>
            <a:pPr marL="457200" indent="-457200">
              <a:buFont typeface="Arial" panose="020B0604020202020204" pitchFamily="34" charset="0"/>
              <a:buChar char="•"/>
            </a:pPr>
            <a:r>
              <a:rPr lang="en-IE" dirty="0"/>
              <a:t>Azure Advisor provides security recommendation by integrating with Azure Security </a:t>
            </a:r>
            <a:r>
              <a:rPr lang="en-IE" dirty="0" err="1"/>
              <a:t>Center</a:t>
            </a:r>
            <a:r>
              <a:rPr lang="en-IE" dirty="0"/>
              <a:t>. </a:t>
            </a:r>
          </a:p>
          <a:p>
            <a:pPr marL="457200" indent="-457200">
              <a:buFont typeface="Arial" panose="020B0604020202020204" pitchFamily="34" charset="0"/>
              <a:buChar char="•"/>
            </a:pPr>
            <a:r>
              <a:rPr lang="en-IE" dirty="0"/>
              <a:t>View the security recommendations on the </a:t>
            </a:r>
            <a:r>
              <a:rPr lang="en-IE" b="1" dirty="0"/>
              <a:t>Security</a:t>
            </a:r>
            <a:r>
              <a:rPr lang="en-IE" dirty="0"/>
              <a:t> tab of the Advisor dashboard. </a:t>
            </a:r>
          </a:p>
          <a:p>
            <a:pPr marL="457200" indent="-457200">
              <a:buFont typeface="Arial" panose="020B0604020202020204" pitchFamily="34" charset="0"/>
              <a:buChar char="•"/>
            </a:pPr>
            <a:r>
              <a:rPr lang="en-IE" dirty="0"/>
              <a:t>Click deeper into the Security </a:t>
            </a:r>
            <a:r>
              <a:rPr lang="en-IE" dirty="0" err="1"/>
              <a:t>Center</a:t>
            </a:r>
            <a:r>
              <a:rPr lang="en-IE" dirty="0"/>
              <a:t> recommendations to improve and enhance your security governance.</a:t>
            </a:r>
          </a:p>
        </p:txBody>
      </p:sp>
      <p:pic>
        <p:nvPicPr>
          <p:cNvPr id="4" name="Picture 3" descr="Icons representing Azure Advisor on the left hand side, and Azure Security Center, on the right hand side, are joined with a plus sign to represent the how they integrate.">
            <a:extLst>
              <a:ext uri="{FF2B5EF4-FFF2-40B4-BE49-F238E27FC236}">
                <a16:creationId xmlns:a16="http://schemas.microsoft.com/office/drawing/2014/main" id="{9BD55F26-309E-4E15-8010-9973D2AB3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6830" y="4275773"/>
            <a:ext cx="6005275" cy="2320510"/>
          </a:xfrm>
          <a:prstGeom prst="rect">
            <a:avLst/>
          </a:prstGeom>
        </p:spPr>
      </p:pic>
    </p:spTree>
    <p:extLst>
      <p:ext uri="{BB962C8B-B14F-4D97-AF65-F5344CB8AC3E}">
        <p14:creationId xmlns:p14="http://schemas.microsoft.com/office/powerpoint/2010/main" val="270115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Blueprints</a:t>
            </a:r>
          </a:p>
        </p:txBody>
      </p:sp>
      <p:sp>
        <p:nvSpPr>
          <p:cNvPr id="6" name="Text Placeholder 5"/>
          <p:cNvSpPr>
            <a:spLocks noGrp="1"/>
          </p:cNvSpPr>
          <p:nvPr>
            <p:ph type="body" sz="quarter" idx="10"/>
          </p:nvPr>
        </p:nvSpPr>
        <p:spPr>
          <a:xfrm>
            <a:off x="586390" y="1434370"/>
            <a:ext cx="8108431" cy="3902607"/>
          </a:xfrm>
        </p:spPr>
        <p:txBody>
          <a:bodyPr/>
          <a:lstStyle/>
          <a:p>
            <a:pPr marL="457200" indent="-457200">
              <a:buFont typeface="Arial" panose="020B0604020202020204" pitchFamily="34" charset="0"/>
              <a:buChar char="•"/>
            </a:pPr>
            <a:r>
              <a:rPr lang="en-IE" i="1" dirty="0"/>
              <a:t>Azure Blueprints </a:t>
            </a:r>
            <a:r>
              <a:rPr lang="en-IE" dirty="0"/>
              <a:t>enable cloud architects to define a repeatable set of Azure resources that implement and adhere to an organization's standards, patterns, and requirements.</a:t>
            </a:r>
          </a:p>
          <a:p>
            <a:pPr marL="457200" indent="-457200">
              <a:buFont typeface="Arial" panose="020B0604020202020204" pitchFamily="34" charset="0"/>
              <a:buChar char="•"/>
            </a:pPr>
            <a:r>
              <a:rPr lang="en-US" dirty="0"/>
              <a:t>Usage Scenarios</a:t>
            </a:r>
            <a:r>
              <a:rPr lang="en-IE" dirty="0"/>
              <a:t>:</a:t>
            </a:r>
          </a:p>
          <a:p>
            <a:pPr marL="571500" lvl="1" indent="-342900">
              <a:buFont typeface="Arial" panose="020B0604020202020204" pitchFamily="34" charset="0"/>
              <a:buChar char="•"/>
            </a:pPr>
            <a:r>
              <a:rPr lang="en-IE" dirty="0"/>
              <a:t>Use Azure Blueprints’ </a:t>
            </a:r>
            <a:r>
              <a:rPr lang="en-IE" dirty="0" err="1"/>
              <a:t>artifacts</a:t>
            </a:r>
            <a:r>
              <a:rPr lang="en-IE" dirty="0"/>
              <a:t> and tools to help with auditing, traceability, and compliance with your deployments. </a:t>
            </a:r>
          </a:p>
          <a:p>
            <a:pPr marL="571500" lvl="1" indent="-342900">
              <a:buFont typeface="Arial" panose="020B0604020202020204" pitchFamily="34" charset="0"/>
              <a:buChar char="•"/>
            </a:pPr>
            <a:r>
              <a:rPr lang="en-IE" dirty="0"/>
              <a:t>Use with Azure DevOps scenarios, where blueprints are associated with specific build </a:t>
            </a:r>
            <a:r>
              <a:rPr lang="en-IE" dirty="0" err="1"/>
              <a:t>artifacts</a:t>
            </a:r>
            <a:r>
              <a:rPr lang="en-IE" dirty="0"/>
              <a:t> and release pipelines, and require more rigorous tracking.</a:t>
            </a:r>
          </a:p>
        </p:txBody>
      </p:sp>
      <p:pic>
        <p:nvPicPr>
          <p:cNvPr id="4" name="Picture 3">
            <a:extLst>
              <a:ext uri="{FF2B5EF4-FFF2-40B4-BE49-F238E27FC236}">
                <a16:creationId xmlns:a16="http://schemas.microsoft.com/office/drawing/2014/main" id="{3FC2203F-54F0-4222-AD0D-2F50D692E741}"/>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7388" y="2614866"/>
            <a:ext cx="1873488" cy="1628267"/>
          </a:xfrm>
          <a:prstGeom prst="rect">
            <a:avLst/>
          </a:prstGeom>
        </p:spPr>
      </p:pic>
    </p:spTree>
    <p:extLst>
      <p:ext uri="{BB962C8B-B14F-4D97-AF65-F5344CB8AC3E}">
        <p14:creationId xmlns:p14="http://schemas.microsoft.com/office/powerpoint/2010/main" val="76637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2535115"/>
            <a:ext cx="9554411" cy="997196"/>
          </a:xfrm>
        </p:spPr>
        <p:txBody>
          <a:bodyPr/>
          <a:lstStyle/>
          <a:p>
            <a:r>
              <a:rPr lang="en-US" dirty="0">
                <a:latin typeface="Segoe UI Semibold (Headings)"/>
              </a:rPr>
              <a:t>Lesson 06: Monitoring and reporting in Azure</a:t>
            </a:r>
          </a:p>
        </p:txBody>
      </p:sp>
    </p:spTree>
    <p:extLst>
      <p:ext uri="{BB962C8B-B14F-4D97-AF65-F5344CB8AC3E}">
        <p14:creationId xmlns:p14="http://schemas.microsoft.com/office/powerpoint/2010/main" val="146780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3 – Learning objectives</a:t>
            </a:r>
          </a:p>
        </p:txBody>
      </p:sp>
      <p:sp>
        <p:nvSpPr>
          <p:cNvPr id="6" name="Text Placeholder 5"/>
          <p:cNvSpPr>
            <a:spLocks noGrp="1"/>
          </p:cNvSpPr>
          <p:nvPr>
            <p:ph type="body" sz="quarter" idx="10"/>
          </p:nvPr>
        </p:nvSpPr>
        <p:spPr>
          <a:xfrm>
            <a:off x="586390" y="1434370"/>
            <a:ext cx="11018520" cy="3877985"/>
          </a:xfrm>
        </p:spPr>
        <p:txBody>
          <a:bodyPr/>
          <a:lstStyle/>
          <a:p>
            <a:pPr marL="457200" indent="-457200">
              <a:buFont typeface="Arial" panose="020B0604020202020204" pitchFamily="34" charset="0"/>
              <a:buChar char="•"/>
            </a:pPr>
            <a:r>
              <a:rPr lang="en-US" dirty="0"/>
              <a:t>Understand and describe how to secure network connectivity in Microsoft Azure.</a:t>
            </a:r>
          </a:p>
          <a:p>
            <a:pPr marL="457200" indent="-457200">
              <a:buFont typeface="Arial" panose="020B0604020202020204" pitchFamily="34" charset="0"/>
              <a:buChar char="•"/>
            </a:pPr>
            <a:r>
              <a:rPr lang="en-US" dirty="0"/>
              <a:t>Understand and describe core Azure identity services.</a:t>
            </a:r>
          </a:p>
          <a:p>
            <a:pPr marL="457200" indent="-457200">
              <a:buFont typeface="Arial" panose="020B0604020202020204" pitchFamily="34" charset="0"/>
              <a:buChar char="•"/>
            </a:pPr>
            <a:r>
              <a:rPr lang="en-US" dirty="0"/>
              <a:t>Understand and describe security tools and features.</a:t>
            </a:r>
          </a:p>
          <a:p>
            <a:pPr marL="457200" indent="-457200">
              <a:buFont typeface="Arial" panose="020B0604020202020204" pitchFamily="34" charset="0"/>
              <a:buChar char="•"/>
            </a:pPr>
            <a:r>
              <a:rPr lang="en-US" dirty="0"/>
              <a:t>Understand and describe Azure governance methodologies.</a:t>
            </a:r>
          </a:p>
          <a:p>
            <a:pPr marL="457200" indent="-457200">
              <a:buFont typeface="Arial" panose="020B0604020202020204" pitchFamily="34" charset="0"/>
              <a:buChar char="•"/>
            </a:pPr>
            <a:r>
              <a:rPr lang="en-US" dirty="0"/>
              <a:t>Understand and describe monitoring and reporting in Azure.</a:t>
            </a:r>
          </a:p>
          <a:p>
            <a:pPr marL="457200" indent="-457200">
              <a:buFont typeface="Arial" panose="020B0604020202020204" pitchFamily="34" charset="0"/>
              <a:buChar char="•"/>
            </a:pPr>
            <a:r>
              <a:rPr lang="en-US" dirty="0"/>
              <a:t>Understand and describe privacy, compliance, and data protection standards in Azure.</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Monitor</a:t>
            </a:r>
          </a:p>
        </p:txBody>
      </p:sp>
      <p:sp>
        <p:nvSpPr>
          <p:cNvPr id="6" name="Text Placeholder 5"/>
          <p:cNvSpPr>
            <a:spLocks noGrp="1"/>
          </p:cNvSpPr>
          <p:nvPr>
            <p:ph type="body" sz="quarter" idx="10"/>
          </p:nvPr>
        </p:nvSpPr>
        <p:spPr>
          <a:xfrm>
            <a:off x="730769" y="2921899"/>
            <a:ext cx="9343673" cy="3717941"/>
          </a:xfrm>
        </p:spPr>
        <p:txBody>
          <a:bodyPr/>
          <a:lstStyle/>
          <a:p>
            <a:pPr marL="457200" indent="-457200">
              <a:buFont typeface="Arial" panose="020B0604020202020204" pitchFamily="34" charset="0"/>
              <a:buChar char="•"/>
            </a:pPr>
            <a:r>
              <a:rPr lang="en-IE" dirty="0"/>
              <a:t>As soon as you create an Azure subscription and start adding resources, Azure Monitor starts collecting data:</a:t>
            </a:r>
          </a:p>
          <a:p>
            <a:pPr marL="800100" lvl="2" indent="-342900">
              <a:buFont typeface="Arial" panose="020B0604020202020204" pitchFamily="34" charset="0"/>
              <a:buChar char="•"/>
            </a:pPr>
            <a:r>
              <a:rPr lang="en-IE" sz="2000" dirty="0"/>
              <a:t>Activity Logs. Record when resources are created or modified.</a:t>
            </a:r>
          </a:p>
          <a:p>
            <a:pPr marL="800100" lvl="2" indent="-342900">
              <a:buFont typeface="Arial" panose="020B0604020202020204" pitchFamily="34" charset="0"/>
              <a:buChar char="•"/>
            </a:pPr>
            <a:r>
              <a:rPr lang="en-IE" sz="2000" dirty="0"/>
              <a:t>Metrics tell. Show how the resource is performing and the resources that it's consuming.</a:t>
            </a:r>
          </a:p>
          <a:p>
            <a:pPr marL="457200" indent="-457200">
              <a:buFont typeface="Arial" panose="020B0604020202020204" pitchFamily="34" charset="0"/>
              <a:buChar char="•"/>
            </a:pPr>
            <a:r>
              <a:rPr lang="en-IE" dirty="0"/>
              <a:t>You can extend the data you're collecting into the actual operation of the resources by enabling </a:t>
            </a:r>
            <a:r>
              <a:rPr lang="en-IE" b="1" dirty="0"/>
              <a:t>Diagnostics</a:t>
            </a:r>
            <a:r>
              <a:rPr lang="en-IE" dirty="0"/>
              <a:t> under the resource settings, and adding an agent to compute resources</a:t>
            </a:r>
            <a:endParaRPr lang="en-US" dirty="0"/>
          </a:p>
        </p:txBody>
      </p:sp>
      <p:pic>
        <p:nvPicPr>
          <p:cNvPr id="4" name="Picture 3">
            <a:extLst>
              <a:ext uri="{FF2B5EF4-FFF2-40B4-BE49-F238E27FC236}">
                <a16:creationId xmlns:a16="http://schemas.microsoft.com/office/drawing/2014/main" id="{9CDE0C7A-1B61-407D-AFB5-19913C403F85}"/>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4442" y="3109052"/>
            <a:ext cx="1635760" cy="1635760"/>
          </a:xfrm>
          <a:prstGeom prst="rect">
            <a:avLst/>
          </a:prstGeom>
        </p:spPr>
      </p:pic>
      <p:sp>
        <p:nvSpPr>
          <p:cNvPr id="5" name="Text Placeholder 5">
            <a:extLst>
              <a:ext uri="{FF2B5EF4-FFF2-40B4-BE49-F238E27FC236}">
                <a16:creationId xmlns:a16="http://schemas.microsoft.com/office/drawing/2014/main" id="{5CFD5310-0FB1-4E69-9816-4452E2D43961}"/>
              </a:ext>
            </a:extLst>
          </p:cNvPr>
          <p:cNvSpPr txBox="1">
            <a:spLocks/>
          </p:cNvSpPr>
          <p:nvPr/>
        </p:nvSpPr>
        <p:spPr>
          <a:xfrm>
            <a:off x="730769" y="1198350"/>
            <a:ext cx="10730462" cy="172354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i="1" dirty="0"/>
              <a:t>Azure Monitor </a:t>
            </a:r>
            <a:r>
              <a:rPr lang="en-IE" dirty="0"/>
              <a:t>maximizes the availability and performance of applications by delivering a comprehensive solution for collecting, </a:t>
            </a:r>
            <a:r>
              <a:rPr lang="en-IE" dirty="0" err="1"/>
              <a:t>analyzing</a:t>
            </a:r>
            <a:r>
              <a:rPr lang="en-IE" dirty="0"/>
              <a:t>, and acting on telemetry from cloud and on-premises environments.</a:t>
            </a:r>
          </a:p>
        </p:txBody>
      </p:sp>
    </p:spTree>
    <p:extLst>
      <p:ext uri="{BB962C8B-B14F-4D97-AF65-F5344CB8AC3E}">
        <p14:creationId xmlns:p14="http://schemas.microsoft.com/office/powerpoint/2010/main" val="3955363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Service health</a:t>
            </a:r>
          </a:p>
        </p:txBody>
      </p:sp>
      <p:sp>
        <p:nvSpPr>
          <p:cNvPr id="6" name="Text Placeholder 5"/>
          <p:cNvSpPr>
            <a:spLocks noGrp="1"/>
          </p:cNvSpPr>
          <p:nvPr>
            <p:ph type="body" sz="quarter" idx="10"/>
          </p:nvPr>
        </p:nvSpPr>
        <p:spPr>
          <a:xfrm>
            <a:off x="586390" y="1434370"/>
            <a:ext cx="8669905" cy="4702826"/>
          </a:xfrm>
        </p:spPr>
        <p:txBody>
          <a:bodyPr/>
          <a:lstStyle/>
          <a:p>
            <a:pPr marL="457200" indent="-457200">
              <a:buFont typeface="Arial" panose="020B0604020202020204" pitchFamily="34" charset="0"/>
              <a:buChar char="•"/>
            </a:pPr>
            <a:r>
              <a:rPr lang="en-IE" i="1" dirty="0"/>
              <a:t>Azure Service Health </a:t>
            </a:r>
            <a:r>
              <a:rPr lang="en-IE" dirty="0"/>
              <a:t>is a suite of experiences that provide personalized guidance and support when issues with Azure services arise. It can notify you, help you understand the impact of issues, and keep you updated as the issue is resolved.</a:t>
            </a:r>
          </a:p>
          <a:p>
            <a:pPr marL="457200" indent="-457200">
              <a:buFont typeface="Arial" panose="020B0604020202020204" pitchFamily="34" charset="0"/>
              <a:buChar char="•"/>
            </a:pPr>
            <a:r>
              <a:rPr lang="en-IE" dirty="0"/>
              <a:t>Azure Service Health is composed of:</a:t>
            </a:r>
          </a:p>
          <a:p>
            <a:pPr marL="571500" lvl="1" indent="-342900">
              <a:buFont typeface="Arial" panose="020B0604020202020204" pitchFamily="34" charset="0"/>
              <a:buChar char="•"/>
            </a:pPr>
            <a:r>
              <a:rPr lang="en-IE" dirty="0"/>
              <a:t>Azure Status. Provides a global view of the health state of Azure services. </a:t>
            </a:r>
          </a:p>
          <a:p>
            <a:pPr marL="571500" lvl="1" indent="-342900">
              <a:buFont typeface="Arial" panose="020B0604020202020204" pitchFamily="34" charset="0"/>
              <a:buChar char="•"/>
            </a:pPr>
            <a:r>
              <a:rPr lang="en-IE" dirty="0"/>
              <a:t>Service Health. A customizable dashboard that tracks the state of Azure services in the regions where you use them. </a:t>
            </a:r>
          </a:p>
          <a:p>
            <a:pPr marL="571500" lvl="1" indent="-342900">
              <a:buFont typeface="Arial" panose="020B0604020202020204" pitchFamily="34" charset="0"/>
              <a:buChar char="•"/>
            </a:pPr>
            <a:r>
              <a:rPr lang="en-IE" dirty="0"/>
              <a:t>Azure Resource Health: Diagnose and obtain support when an Azure service issue affects your resources. </a:t>
            </a:r>
          </a:p>
        </p:txBody>
      </p:sp>
      <p:pic>
        <p:nvPicPr>
          <p:cNvPr id="4" name="Picture 3">
            <a:extLst>
              <a:ext uri="{FF2B5EF4-FFF2-40B4-BE49-F238E27FC236}">
                <a16:creationId xmlns:a16="http://schemas.microsoft.com/office/drawing/2014/main" id="{548EF610-4EC2-460A-85DE-77190BE1F20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5165" y="2958749"/>
            <a:ext cx="1832355" cy="1644955"/>
          </a:xfrm>
          <a:prstGeom prst="rect">
            <a:avLst/>
          </a:prstGeom>
        </p:spPr>
      </p:pic>
    </p:spTree>
    <p:extLst>
      <p:ext uri="{BB962C8B-B14F-4D97-AF65-F5344CB8AC3E}">
        <p14:creationId xmlns:p14="http://schemas.microsoft.com/office/powerpoint/2010/main" val="138164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Monitoring applications and services</a:t>
            </a:r>
          </a:p>
        </p:txBody>
      </p:sp>
      <p:sp>
        <p:nvSpPr>
          <p:cNvPr id="6" name="Text Placeholder 5"/>
          <p:cNvSpPr>
            <a:spLocks noGrp="1"/>
          </p:cNvSpPr>
          <p:nvPr>
            <p:ph type="body" sz="quarter" idx="10"/>
          </p:nvPr>
        </p:nvSpPr>
        <p:spPr>
          <a:xfrm>
            <a:off x="586390" y="1434370"/>
            <a:ext cx="11018520" cy="3902607"/>
          </a:xfrm>
        </p:spPr>
        <p:txBody>
          <a:bodyPr/>
          <a:lstStyle/>
          <a:p>
            <a:pPr marL="457200" indent="-457200">
              <a:buFont typeface="Arial" panose="020B0604020202020204" pitchFamily="34" charset="0"/>
              <a:buChar char="•"/>
            </a:pPr>
            <a:r>
              <a:rPr lang="en-IE" dirty="0"/>
              <a:t>Data monitoring is only useful if it can improve your visibility into the operations of your computing environment. Azure Monitor integrates with other Azure services to provide robust monitoring capabilities.</a:t>
            </a:r>
          </a:p>
          <a:p>
            <a:pPr marL="457200" indent="-457200">
              <a:buFont typeface="Arial" panose="020B0604020202020204" pitchFamily="34" charset="0"/>
              <a:buChar char="•"/>
            </a:pPr>
            <a:r>
              <a:rPr lang="en-IE" dirty="0"/>
              <a:t>You can loosely categorize monitoring into four categories:</a:t>
            </a:r>
          </a:p>
          <a:p>
            <a:pPr marL="571500" lvl="1" indent="-342900">
              <a:buFont typeface="Arial" panose="020B0604020202020204" pitchFamily="34" charset="0"/>
              <a:buChar char="•"/>
            </a:pPr>
            <a:r>
              <a:rPr lang="en-IE" b="1" dirty="0" err="1"/>
              <a:t>Analyze</a:t>
            </a:r>
            <a:r>
              <a:rPr lang="en-IE" b="1" dirty="0"/>
              <a:t>:</a:t>
            </a:r>
            <a:r>
              <a:rPr lang="en-IE" dirty="0"/>
              <a:t> Use </a:t>
            </a:r>
            <a:r>
              <a:rPr lang="en-US" dirty="0"/>
              <a:t>Azure Monitor for containers and virtual machines, and Azure Application Insights for applications.</a:t>
            </a:r>
            <a:endParaRPr lang="en-IE" dirty="0"/>
          </a:p>
          <a:p>
            <a:pPr marL="571500" lvl="1" indent="-342900">
              <a:buFont typeface="Arial" panose="020B0604020202020204" pitchFamily="34" charset="0"/>
              <a:buChar char="•"/>
            </a:pPr>
            <a:r>
              <a:rPr lang="en-IE" b="1" dirty="0"/>
              <a:t>Respond:</a:t>
            </a:r>
            <a:r>
              <a:rPr lang="en-IE" dirty="0"/>
              <a:t> Proactively respond to critical conditions identified in the data that it collects using Azure Alerts, or Auto-scale using Azure Monitor metrics.</a:t>
            </a:r>
          </a:p>
          <a:p>
            <a:pPr marL="571500" lvl="1" indent="-342900">
              <a:buFont typeface="Arial" panose="020B0604020202020204" pitchFamily="34" charset="0"/>
              <a:buChar char="•"/>
            </a:pPr>
            <a:r>
              <a:rPr lang="en-IE" b="1" dirty="0"/>
              <a:t>Visualize</a:t>
            </a:r>
            <a:r>
              <a:rPr lang="en-IE" dirty="0"/>
              <a:t>: Visualize items such as charts and tables, or Power BI.</a:t>
            </a:r>
          </a:p>
          <a:p>
            <a:pPr marL="571500" lvl="1" indent="-342900">
              <a:buFont typeface="Arial" panose="020B0604020202020204" pitchFamily="34" charset="0"/>
              <a:buChar char="•"/>
            </a:pPr>
            <a:r>
              <a:rPr lang="en-IE" b="1" dirty="0"/>
              <a:t>Integrate</a:t>
            </a:r>
            <a:r>
              <a:rPr lang="en-IE" dirty="0"/>
              <a:t>: Integrate Azure Monitor with other systems and build custom solutions.</a:t>
            </a:r>
          </a:p>
        </p:txBody>
      </p:sp>
    </p:spTree>
    <p:extLst>
      <p:ext uri="{BB962C8B-B14F-4D97-AF65-F5344CB8AC3E}">
        <p14:creationId xmlns:p14="http://schemas.microsoft.com/office/powerpoint/2010/main" val="349569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2535115"/>
            <a:ext cx="10516938" cy="997196"/>
          </a:xfrm>
        </p:spPr>
        <p:txBody>
          <a:bodyPr/>
          <a:lstStyle/>
          <a:p>
            <a:r>
              <a:rPr lang="en-US" dirty="0">
                <a:latin typeface="Segoe UI Semibold (Headings)"/>
              </a:rPr>
              <a:t>Lesson 07: </a:t>
            </a:r>
            <a:r>
              <a:rPr lang="en-IE" dirty="0">
                <a:latin typeface="Segoe UI Semibold (Headings)"/>
              </a:rPr>
              <a:t>Privacy, compliance and data protection standards in Azure</a:t>
            </a:r>
            <a:endParaRPr lang="en-US" dirty="0">
              <a:latin typeface="Segoe UI Semibold (Headings)"/>
            </a:endParaRPr>
          </a:p>
        </p:txBody>
      </p:sp>
    </p:spTree>
    <p:extLst>
      <p:ext uri="{BB962C8B-B14F-4D97-AF65-F5344CB8AC3E}">
        <p14:creationId xmlns:p14="http://schemas.microsoft.com/office/powerpoint/2010/main" val="344186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Compliance Terms and Requirements</a:t>
            </a:r>
          </a:p>
        </p:txBody>
      </p:sp>
      <p:sp>
        <p:nvSpPr>
          <p:cNvPr id="6" name="Text Placeholder 5"/>
          <p:cNvSpPr>
            <a:spLocks noGrp="1"/>
          </p:cNvSpPr>
          <p:nvPr>
            <p:ph type="body" sz="quarter" idx="10"/>
          </p:nvPr>
        </p:nvSpPr>
        <p:spPr>
          <a:xfrm>
            <a:off x="586390" y="1434370"/>
            <a:ext cx="11018520" cy="1292662"/>
          </a:xfrm>
        </p:spPr>
        <p:txBody>
          <a:bodyPr/>
          <a:lstStyle/>
          <a:p>
            <a:r>
              <a:rPr lang="en-IE" dirty="0"/>
              <a:t>Microsoft provides the most comprehensive set of compliance offerings (including certifications and attestations) of any cloud service provider. Some compliance offering include:</a:t>
            </a:r>
          </a:p>
        </p:txBody>
      </p:sp>
      <p:sp>
        <p:nvSpPr>
          <p:cNvPr id="4" name="Text Placeholder 5">
            <a:extLst>
              <a:ext uri="{FF2B5EF4-FFF2-40B4-BE49-F238E27FC236}">
                <a16:creationId xmlns:a16="http://schemas.microsoft.com/office/drawing/2014/main" id="{9F657309-6B0C-4933-8DDD-96D273842752}"/>
              </a:ext>
            </a:extLst>
          </p:cNvPr>
          <p:cNvSpPr txBox="1">
            <a:spLocks/>
          </p:cNvSpPr>
          <p:nvPr/>
        </p:nvSpPr>
        <p:spPr>
          <a:xfrm>
            <a:off x="586390" y="5058886"/>
            <a:ext cx="11018520"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view all the Microsoft compliance offerings at </a:t>
            </a:r>
            <a:r>
              <a:rPr lang="en-IE" dirty="0">
                <a:hlinkClick r:id="rId3"/>
              </a:rPr>
              <a:t>Microsoft Compliance </a:t>
            </a:r>
            <a:r>
              <a:rPr lang="en-IE" dirty="0" err="1">
                <a:hlinkClick r:id="rId3"/>
              </a:rPr>
              <a:t>Center</a:t>
            </a:r>
            <a:r>
              <a:rPr lang="en-IE" dirty="0">
                <a:hlinkClick r:id="rId3"/>
              </a:rPr>
              <a:t> - Compliance Offerings</a:t>
            </a:r>
            <a:r>
              <a:rPr lang="en-IE" dirty="0"/>
              <a:t>.</a:t>
            </a:r>
          </a:p>
        </p:txBody>
      </p:sp>
      <p:graphicFrame>
        <p:nvGraphicFramePr>
          <p:cNvPr id="5" name="Table 4">
            <a:extLst>
              <a:ext uri="{FF2B5EF4-FFF2-40B4-BE49-F238E27FC236}">
                <a16:creationId xmlns:a16="http://schemas.microsoft.com/office/drawing/2014/main" id="{376401FF-6693-42BF-B772-366B7488381A}"/>
              </a:ext>
            </a:extLst>
          </p:cNvPr>
          <p:cNvGraphicFramePr>
            <a:graphicFrameLocks noGrp="1"/>
          </p:cNvGraphicFramePr>
          <p:nvPr>
            <p:extLst>
              <p:ext uri="{D42A27DB-BD31-4B8C-83A1-F6EECF244321}">
                <p14:modId xmlns:p14="http://schemas.microsoft.com/office/powerpoint/2010/main" val="2930552269"/>
              </p:ext>
            </p:extLst>
          </p:nvPr>
        </p:nvGraphicFramePr>
        <p:xfrm>
          <a:off x="980366" y="2894489"/>
          <a:ext cx="9611360" cy="1996940"/>
        </p:xfrm>
        <a:graphic>
          <a:graphicData uri="http://schemas.openxmlformats.org/drawingml/2006/table">
            <a:tbl>
              <a:tblPr firstRow="1" bandRow="1">
                <a:tableStyleId>{5C22544A-7EE6-4342-B048-85BDC9FD1C3A}</a:tableStyleId>
              </a:tblPr>
              <a:tblGrid>
                <a:gridCol w="4805680">
                  <a:extLst>
                    <a:ext uri="{9D8B030D-6E8A-4147-A177-3AD203B41FA5}">
                      <a16:colId xmlns:a16="http://schemas.microsoft.com/office/drawing/2014/main" val="197318970"/>
                    </a:ext>
                  </a:extLst>
                </a:gridCol>
                <a:gridCol w="4805680">
                  <a:extLst>
                    <a:ext uri="{9D8B030D-6E8A-4147-A177-3AD203B41FA5}">
                      <a16:colId xmlns:a16="http://schemas.microsoft.com/office/drawing/2014/main" val="1780205784"/>
                    </a:ext>
                  </a:extLst>
                </a:gridCol>
              </a:tblGrid>
              <a:tr h="446812">
                <a:tc>
                  <a:txBody>
                    <a:bodyPr/>
                    <a:lstStyle/>
                    <a:p>
                      <a:r>
                        <a:rPr lang="en-US" sz="2200" b="1" i="0" u="none" strike="noStrike" kern="1200" dirty="0">
                          <a:solidFill>
                            <a:schemeClr val="tx1"/>
                          </a:solidFill>
                          <a:effectLst/>
                          <a:latin typeface="+mn-lt"/>
                          <a:ea typeface="+mn-ea"/>
                          <a:cs typeface="+mn-cs"/>
                        </a:rPr>
                        <a:t>CJIS </a:t>
                      </a:r>
                      <a:r>
                        <a:rPr lang="en-US" sz="2200" b="0" i="0" u="none" strike="noStrike" kern="1200" dirty="0">
                          <a:solidFill>
                            <a:schemeClr val="tx1"/>
                          </a:solidFill>
                          <a:effectLst/>
                          <a:latin typeface="+mn-lt"/>
                          <a:ea typeface="+mn-ea"/>
                          <a:cs typeface="+mn-cs"/>
                        </a:rPr>
                        <a:t>(Criminal Justice Information Services )</a:t>
                      </a:r>
                      <a:endParaRPr lang="en-US" sz="2200" b="1" dirty="0">
                        <a:solidFill>
                          <a:schemeClr val="tx1"/>
                        </a:solidFill>
                      </a:endParaRPr>
                    </a:p>
                  </a:txBody>
                  <a:tcPr>
                    <a:solidFill>
                      <a:srgbClr val="DEEBF7"/>
                    </a:solidFill>
                  </a:tcPr>
                </a:tc>
                <a:tc>
                  <a:txBody>
                    <a:bodyPr/>
                    <a:lstStyle/>
                    <a:p>
                      <a:r>
                        <a:rPr lang="en-US" sz="2200" b="1" i="0" u="none" strike="noStrike" kern="1200" dirty="0">
                          <a:solidFill>
                            <a:schemeClr val="tx1"/>
                          </a:solidFill>
                          <a:effectLst/>
                          <a:latin typeface="+mn-lt"/>
                          <a:ea typeface="+mn-ea"/>
                          <a:cs typeface="+mn-cs"/>
                        </a:rPr>
                        <a:t>HIPAA </a:t>
                      </a:r>
                      <a:r>
                        <a:rPr lang="en-US" sz="2200" b="0" i="0" u="none" strike="noStrike" kern="1200" dirty="0">
                          <a:solidFill>
                            <a:schemeClr val="tx1"/>
                          </a:solidFill>
                          <a:effectLst/>
                          <a:latin typeface="+mn-lt"/>
                          <a:ea typeface="+mn-ea"/>
                          <a:cs typeface="+mn-cs"/>
                        </a:rPr>
                        <a:t>(</a:t>
                      </a:r>
                      <a:r>
                        <a:rPr lang="en-IE" sz="1800" b="0" i="0" u="none" strike="noStrike" kern="1200" dirty="0">
                          <a:solidFill>
                            <a:schemeClr val="tx1"/>
                          </a:solidFill>
                          <a:effectLst/>
                          <a:latin typeface="+mn-lt"/>
                          <a:ea typeface="+mn-ea"/>
                          <a:cs typeface="+mn-cs"/>
                        </a:rPr>
                        <a:t>Health Insurance Portability and Accountability Act)</a:t>
                      </a:r>
                      <a:endParaRPr lang="en-US" sz="2200" b="0" dirty="0">
                        <a:solidFill>
                          <a:schemeClr val="tx1"/>
                        </a:solidFill>
                      </a:endParaRPr>
                    </a:p>
                  </a:txBody>
                  <a:tcPr>
                    <a:solidFill>
                      <a:srgbClr val="DEEBF7"/>
                    </a:solidFill>
                  </a:tcPr>
                </a:tc>
                <a:extLst>
                  <a:ext uri="{0D108BD9-81ED-4DB2-BD59-A6C34878D82A}">
                    <a16:rowId xmlns:a16="http://schemas.microsoft.com/office/drawing/2014/main" val="3643159280"/>
                  </a:ext>
                </a:extLst>
              </a:tr>
              <a:tr h="453018">
                <a:tc>
                  <a:txBody>
                    <a:bodyPr/>
                    <a:lstStyle/>
                    <a:p>
                      <a:r>
                        <a:rPr lang="en-US" sz="2200" b="1" i="0" u="none" strike="noStrike" kern="1200" dirty="0">
                          <a:solidFill>
                            <a:schemeClr val="tx1"/>
                          </a:solidFill>
                          <a:effectLst/>
                          <a:latin typeface="+mn-lt"/>
                          <a:ea typeface="+mn-ea"/>
                          <a:cs typeface="+mn-cs"/>
                        </a:rPr>
                        <a:t>CSA STAR Certification</a:t>
                      </a:r>
                      <a:endParaRPr lang="en-US" sz="2200" b="1" dirty="0">
                        <a:solidFill>
                          <a:schemeClr val="tx1"/>
                        </a:solidFill>
                      </a:endParaRPr>
                    </a:p>
                  </a:txBody>
                  <a:tcPr>
                    <a:solidFill>
                      <a:srgbClr val="DEEBF7"/>
                    </a:solidFill>
                  </a:tcPr>
                </a:tc>
                <a:tc>
                  <a:txBody>
                    <a:bodyPr/>
                    <a:lstStyle/>
                    <a:p>
                      <a:r>
                        <a:rPr lang="en-US" sz="2200" b="1" i="0" u="none" strike="noStrike" kern="1200" dirty="0">
                          <a:solidFill>
                            <a:schemeClr val="tx1"/>
                          </a:solidFill>
                          <a:effectLst/>
                          <a:latin typeface="+mn-lt"/>
                          <a:ea typeface="+mn-ea"/>
                          <a:cs typeface="+mn-cs"/>
                        </a:rPr>
                        <a:t>ISO/IEC 27018</a:t>
                      </a:r>
                      <a:endParaRPr lang="en-US" sz="2200" b="1" dirty="0">
                        <a:solidFill>
                          <a:schemeClr val="tx1"/>
                        </a:solidFill>
                      </a:endParaRPr>
                    </a:p>
                  </a:txBody>
                  <a:tcPr>
                    <a:solidFill>
                      <a:srgbClr val="DEEBF7"/>
                    </a:solidFill>
                  </a:tcPr>
                </a:tc>
                <a:extLst>
                  <a:ext uri="{0D108BD9-81ED-4DB2-BD59-A6C34878D82A}">
                    <a16:rowId xmlns:a16="http://schemas.microsoft.com/office/drawing/2014/main" val="1269128114"/>
                  </a:ext>
                </a:extLst>
              </a:tr>
              <a:tr h="781922">
                <a:tc>
                  <a:txBody>
                    <a:bodyPr/>
                    <a:lstStyle/>
                    <a:p>
                      <a:r>
                        <a:rPr lang="en-IE" sz="2200" b="1" i="0" u="none" strike="noStrike" kern="1200" dirty="0">
                          <a:solidFill>
                            <a:schemeClr val="tx1"/>
                          </a:solidFill>
                          <a:effectLst/>
                          <a:latin typeface="+mn-lt"/>
                          <a:ea typeface="+mn-ea"/>
                          <a:cs typeface="+mn-cs"/>
                        </a:rPr>
                        <a:t>General Data Protection Regulation (GDPR)</a:t>
                      </a:r>
                      <a:endParaRPr lang="en-US" sz="2200" b="1" dirty="0">
                        <a:solidFill>
                          <a:schemeClr val="tx1"/>
                        </a:solidFill>
                      </a:endParaRPr>
                    </a:p>
                  </a:txBody>
                  <a:tcPr>
                    <a:solidFill>
                      <a:srgbClr val="DEEBF7"/>
                    </a:solidFill>
                  </a:tcPr>
                </a:tc>
                <a:tc>
                  <a:txBody>
                    <a:bodyPr/>
                    <a:lstStyle/>
                    <a:p>
                      <a:r>
                        <a:rPr lang="en-IE" sz="2200" b="1" i="0" u="none" strike="noStrike" kern="1200" dirty="0">
                          <a:solidFill>
                            <a:schemeClr val="tx1"/>
                          </a:solidFill>
                          <a:effectLst/>
                          <a:latin typeface="+mn-lt"/>
                          <a:ea typeface="+mn-ea"/>
                          <a:cs typeface="+mn-cs"/>
                        </a:rPr>
                        <a:t>National Institute of Standards and Technology (NIST) </a:t>
                      </a:r>
                      <a:endParaRPr lang="en-US" sz="2200" b="1" dirty="0">
                        <a:solidFill>
                          <a:schemeClr val="tx1"/>
                        </a:solidFill>
                      </a:endParaRPr>
                    </a:p>
                  </a:txBody>
                  <a:tcPr>
                    <a:solidFill>
                      <a:srgbClr val="DEEBF7"/>
                    </a:solidFill>
                  </a:tcPr>
                </a:tc>
                <a:extLst>
                  <a:ext uri="{0D108BD9-81ED-4DB2-BD59-A6C34878D82A}">
                    <a16:rowId xmlns:a16="http://schemas.microsoft.com/office/drawing/2014/main" val="1300742416"/>
                  </a:ext>
                </a:extLst>
              </a:tr>
            </a:tbl>
          </a:graphicData>
        </a:graphic>
      </p:graphicFrame>
    </p:spTree>
    <p:extLst>
      <p:ext uri="{BB962C8B-B14F-4D97-AF65-F5344CB8AC3E}">
        <p14:creationId xmlns:p14="http://schemas.microsoft.com/office/powerpoint/2010/main" val="135056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Microsoft privacy statement</a:t>
            </a:r>
          </a:p>
        </p:txBody>
      </p:sp>
      <p:sp>
        <p:nvSpPr>
          <p:cNvPr id="6" name="Text Placeholder 5"/>
          <p:cNvSpPr>
            <a:spLocks noGrp="1"/>
          </p:cNvSpPr>
          <p:nvPr>
            <p:ph type="body" sz="quarter" idx="10"/>
          </p:nvPr>
        </p:nvSpPr>
        <p:spPr>
          <a:xfrm>
            <a:off x="586390" y="1434370"/>
            <a:ext cx="11018520" cy="4806009"/>
          </a:xfrm>
        </p:spPr>
        <p:txBody>
          <a:bodyPr/>
          <a:lstStyle/>
          <a:p>
            <a:pPr marL="457200" indent="-457200">
              <a:buFont typeface="Arial" panose="020B0604020202020204" pitchFamily="34" charset="0"/>
              <a:buChar char="•"/>
            </a:pPr>
            <a:r>
              <a:rPr lang="en-IE" dirty="0"/>
              <a:t>Explains what personal data Microsoft processes, how Microsoft processes it, and for what purposes.</a:t>
            </a:r>
          </a:p>
          <a:p>
            <a:pPr marL="457200" indent="-457200">
              <a:buFont typeface="Arial" panose="020B0604020202020204" pitchFamily="34" charset="0"/>
              <a:buChar char="•"/>
            </a:pPr>
            <a:r>
              <a:rPr lang="en-IE" dirty="0"/>
              <a:t>Applies to the interactions Microsoft has with users and Microsoft products such as Microsoft services, websites, apps, software, servers, and devices.</a:t>
            </a:r>
          </a:p>
          <a:p>
            <a:pPr marL="457200" indent="-457200">
              <a:buFont typeface="Arial" panose="020B0604020202020204" pitchFamily="34" charset="0"/>
              <a:buChar char="•"/>
            </a:pPr>
            <a:r>
              <a:rPr lang="en-IE" dirty="0"/>
              <a:t>Is intended to provide openness and honesty about how Microsoft deals with personal data in its products and services.</a:t>
            </a:r>
          </a:p>
          <a:p>
            <a:endParaRPr lang="en-IE" dirty="0"/>
          </a:p>
          <a:p>
            <a:r>
              <a:rPr lang="en-IE" dirty="0"/>
              <a:t>For more information, review the privacy statement at </a:t>
            </a:r>
            <a:r>
              <a:rPr lang="en-IE" dirty="0">
                <a:hlinkClick r:id="rId3"/>
              </a:rPr>
              <a:t>Microsoft Privacy Statement</a:t>
            </a:r>
            <a:r>
              <a:rPr lang="en-IE" dirty="0"/>
              <a:t>. </a:t>
            </a:r>
          </a:p>
          <a:p>
            <a:endParaRPr lang="en-IE" dirty="0"/>
          </a:p>
        </p:txBody>
      </p:sp>
    </p:spTree>
    <p:extLst>
      <p:ext uri="{BB962C8B-B14F-4D97-AF65-F5344CB8AC3E}">
        <p14:creationId xmlns:p14="http://schemas.microsoft.com/office/powerpoint/2010/main" val="132955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Trust Center</a:t>
            </a:r>
          </a:p>
        </p:txBody>
      </p:sp>
      <p:sp>
        <p:nvSpPr>
          <p:cNvPr id="6" name="Text Placeholder 5"/>
          <p:cNvSpPr>
            <a:spLocks noGrp="1"/>
          </p:cNvSpPr>
          <p:nvPr>
            <p:ph type="body" sz="quarter" idx="10"/>
          </p:nvPr>
        </p:nvSpPr>
        <p:spPr>
          <a:xfrm>
            <a:off x="586390" y="1434370"/>
            <a:ext cx="11018520" cy="4358116"/>
          </a:xfrm>
        </p:spPr>
        <p:txBody>
          <a:bodyPr/>
          <a:lstStyle/>
          <a:p>
            <a:pPr marL="457200" indent="-457200">
              <a:buFont typeface="Arial" panose="020B0604020202020204" pitchFamily="34" charset="0"/>
              <a:buChar char="•"/>
            </a:pPr>
            <a:r>
              <a:rPr lang="en-IE" i="1" dirty="0"/>
              <a:t>Trust </a:t>
            </a:r>
            <a:r>
              <a:rPr lang="en-IE" i="1" dirty="0" err="1"/>
              <a:t>Center</a:t>
            </a:r>
            <a:r>
              <a:rPr lang="en-IE" i="1" dirty="0"/>
              <a:t> </a:t>
            </a:r>
            <a:r>
              <a:rPr lang="en-IE" dirty="0"/>
              <a:t>is a website resource containing information and details about how Microsoft implements and supports security, privacy, compliance, and transparency in all our cloud products and services. </a:t>
            </a:r>
          </a:p>
          <a:p>
            <a:pPr marL="457200" indent="-457200">
              <a:buFont typeface="Arial" panose="020B0604020202020204" pitchFamily="34" charset="0"/>
              <a:buChar char="•"/>
            </a:pPr>
            <a:endParaRPr lang="en-IE" dirty="0"/>
          </a:p>
          <a:p>
            <a:pPr marL="457200" indent="-457200">
              <a:buFont typeface="Arial" panose="020B0604020202020204" pitchFamily="34" charset="0"/>
              <a:buChar char="•"/>
            </a:pPr>
            <a:r>
              <a:rPr lang="en-IE" dirty="0"/>
              <a:t>The Trust </a:t>
            </a:r>
            <a:r>
              <a:rPr lang="en-IE" dirty="0" err="1"/>
              <a:t>Center</a:t>
            </a:r>
            <a:r>
              <a:rPr lang="en-IE" dirty="0"/>
              <a:t> site provides:</a:t>
            </a:r>
          </a:p>
          <a:p>
            <a:pPr marL="571500" lvl="1" indent="-342900">
              <a:buFont typeface="Arial" panose="020B0604020202020204" pitchFamily="34" charset="0"/>
              <a:buChar char="•"/>
            </a:pPr>
            <a:r>
              <a:rPr lang="en-IE" dirty="0"/>
              <a:t>In-depth information about security, privacy, compliance offerings, policies, features, and practices across Microsoft cloud products.</a:t>
            </a:r>
          </a:p>
          <a:p>
            <a:pPr marL="571500" lvl="1" indent="-342900">
              <a:buFont typeface="Arial" panose="020B0604020202020204" pitchFamily="34" charset="0"/>
              <a:buChar char="•"/>
            </a:pPr>
            <a:r>
              <a:rPr lang="en-IE" dirty="0"/>
              <a:t>Recommended resources in the form of a curated list of the most applicable and widely-used resources for each topic.</a:t>
            </a:r>
          </a:p>
          <a:p>
            <a:pPr marL="571500" lvl="1" indent="-342900">
              <a:buFont typeface="Arial" panose="020B0604020202020204" pitchFamily="34" charset="0"/>
              <a:buChar char="•"/>
            </a:pPr>
            <a:r>
              <a:rPr lang="en-IE" dirty="0"/>
              <a:t>Information specific to key organizational roles, including business managers, tenant admins or data security teams, risk assessment and privacy officers, and legal compliance teams.</a:t>
            </a:r>
          </a:p>
        </p:txBody>
      </p:sp>
    </p:spTree>
    <p:extLst>
      <p:ext uri="{BB962C8B-B14F-4D97-AF65-F5344CB8AC3E}">
        <p14:creationId xmlns:p14="http://schemas.microsoft.com/office/powerpoint/2010/main" val="89021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Service Trust Portal</a:t>
            </a:r>
          </a:p>
        </p:txBody>
      </p:sp>
      <p:sp>
        <p:nvSpPr>
          <p:cNvPr id="6" name="Text Placeholder 5"/>
          <p:cNvSpPr>
            <a:spLocks noGrp="1"/>
          </p:cNvSpPr>
          <p:nvPr>
            <p:ph type="body" sz="quarter" idx="10"/>
          </p:nvPr>
        </p:nvSpPr>
        <p:spPr>
          <a:xfrm>
            <a:off x="586390" y="1434370"/>
            <a:ext cx="11018520" cy="4050340"/>
          </a:xfrm>
        </p:spPr>
        <p:txBody>
          <a:bodyPr/>
          <a:lstStyle/>
          <a:p>
            <a:pPr marL="457200" indent="-457200">
              <a:buFont typeface="Arial" panose="020B0604020202020204" pitchFamily="34" charset="0"/>
              <a:buChar char="•"/>
            </a:pPr>
            <a:r>
              <a:rPr lang="en-IE" dirty="0"/>
              <a:t>The Service Trust Portal (STP) is the Microsoft public site for publishing audit reports and other compliance-related information related to Microsoft’s cloud services. </a:t>
            </a:r>
          </a:p>
          <a:p>
            <a:pPr marL="457200" indent="-457200">
              <a:buFont typeface="Arial" panose="020B0604020202020204" pitchFamily="34" charset="0"/>
              <a:buChar char="•"/>
            </a:pPr>
            <a:r>
              <a:rPr lang="en-IE" dirty="0"/>
              <a:t>STP also hosts the Compliance Manager service.</a:t>
            </a:r>
          </a:p>
          <a:p>
            <a:pPr marL="457200" indent="-457200">
              <a:buFont typeface="Arial" panose="020B0604020202020204" pitchFamily="34" charset="0"/>
              <a:buChar char="•"/>
            </a:pPr>
            <a:r>
              <a:rPr lang="en-IE" dirty="0"/>
              <a:t>STP is a companion feature to the </a:t>
            </a:r>
            <a:r>
              <a:rPr lang="en-IE" b="1" dirty="0"/>
              <a:t>Trust </a:t>
            </a:r>
            <a:r>
              <a:rPr lang="en-IE" b="1" dirty="0" err="1"/>
              <a:t>Center</a:t>
            </a:r>
            <a:r>
              <a:rPr lang="en-IE" dirty="0"/>
              <a:t>, and allows you to:</a:t>
            </a:r>
          </a:p>
          <a:p>
            <a:pPr marL="571500" lvl="1" indent="-342900">
              <a:buFont typeface="Arial" panose="020B0604020202020204" pitchFamily="34" charset="0"/>
              <a:buChar char="•"/>
            </a:pPr>
            <a:r>
              <a:rPr lang="en-IE" dirty="0"/>
              <a:t>Access audit reports across Microsoft cloud services on a single page.</a:t>
            </a:r>
          </a:p>
          <a:p>
            <a:pPr marL="571500" lvl="1" indent="-342900">
              <a:buFont typeface="Arial" panose="020B0604020202020204" pitchFamily="34" charset="0"/>
              <a:buChar char="•"/>
            </a:pPr>
            <a:r>
              <a:rPr lang="en-IE" dirty="0"/>
              <a:t>Access compliance guides to help you understand how can you use Microsoft cloud service features to manage compliance with various regulations.</a:t>
            </a:r>
          </a:p>
          <a:p>
            <a:pPr marL="571500" lvl="1" indent="-342900">
              <a:buFont typeface="Arial" panose="020B0604020202020204" pitchFamily="34" charset="0"/>
              <a:buChar char="•"/>
            </a:pPr>
            <a:r>
              <a:rPr lang="en-IE" dirty="0"/>
              <a:t>Access trust documents to help you understand how Microsoft cloud services help protect your data.</a:t>
            </a:r>
          </a:p>
        </p:txBody>
      </p:sp>
    </p:spTree>
    <p:extLst>
      <p:ext uri="{BB962C8B-B14F-4D97-AF65-F5344CB8AC3E}">
        <p14:creationId xmlns:p14="http://schemas.microsoft.com/office/powerpoint/2010/main" val="2638301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Compliance Manager</a:t>
            </a:r>
          </a:p>
        </p:txBody>
      </p:sp>
      <p:sp>
        <p:nvSpPr>
          <p:cNvPr id="6" name="Text Placeholder 5"/>
          <p:cNvSpPr>
            <a:spLocks noGrp="1"/>
          </p:cNvSpPr>
          <p:nvPr>
            <p:ph type="body" sz="quarter" idx="10"/>
          </p:nvPr>
        </p:nvSpPr>
        <p:spPr>
          <a:xfrm>
            <a:off x="586390" y="1434370"/>
            <a:ext cx="11018520" cy="4604337"/>
          </a:xfrm>
        </p:spPr>
        <p:txBody>
          <a:bodyPr/>
          <a:lstStyle/>
          <a:p>
            <a:pPr marL="457200" indent="-457200">
              <a:buFont typeface="Arial" panose="020B0604020202020204" pitchFamily="34" charset="0"/>
              <a:buChar char="•"/>
            </a:pPr>
            <a:r>
              <a:rPr lang="en-IE" i="1" dirty="0"/>
              <a:t>Compliance Manager </a:t>
            </a:r>
            <a:r>
              <a:rPr lang="en-IE" dirty="0"/>
              <a:t>is a workflow-based risk assessment in the Trust Portal that enables you to track, assign, and verify your organization's regulatory compliance activities </a:t>
            </a:r>
          </a:p>
          <a:p>
            <a:pPr marL="457200" indent="-457200">
              <a:buFont typeface="Arial" panose="020B0604020202020204" pitchFamily="34" charset="0"/>
              <a:buChar char="•"/>
            </a:pPr>
            <a:r>
              <a:rPr lang="en-IE" dirty="0"/>
              <a:t>It provide details related to Microsoft professional services and Microsoft cloud services such as Microsoft Office 365, Microsoft Dynamics 365, and Azure.</a:t>
            </a:r>
          </a:p>
          <a:p>
            <a:pPr marL="457200" indent="-457200">
              <a:buFont typeface="Arial" panose="020B0604020202020204" pitchFamily="34" charset="0"/>
              <a:buChar char="•"/>
            </a:pPr>
            <a:r>
              <a:rPr lang="en-IE" i="1" dirty="0"/>
              <a:t>Compliance Manager </a:t>
            </a:r>
            <a:r>
              <a:rPr lang="en-IE" dirty="0"/>
              <a:t>provides the following features:</a:t>
            </a:r>
          </a:p>
          <a:p>
            <a:pPr marL="571500" lvl="1" indent="-342900">
              <a:buFont typeface="Arial" panose="020B0604020202020204" pitchFamily="34" charset="0"/>
              <a:buChar char="•"/>
            </a:pPr>
            <a:r>
              <a:rPr lang="en-IE" dirty="0"/>
              <a:t>Enables you to assign, track, and record compliance and assessment-related activities.</a:t>
            </a:r>
          </a:p>
          <a:p>
            <a:pPr marL="571500" lvl="1" indent="-342900">
              <a:buFont typeface="Arial" panose="020B0604020202020204" pitchFamily="34" charset="0"/>
              <a:buChar char="•"/>
            </a:pPr>
            <a:r>
              <a:rPr lang="en-IE" dirty="0"/>
              <a:t>Provides a compliance score to help you track your progress and prioritize auditing.</a:t>
            </a:r>
          </a:p>
          <a:p>
            <a:pPr marL="571500" lvl="1" indent="-342900">
              <a:buFont typeface="Arial" panose="020B0604020202020204" pitchFamily="34" charset="0"/>
              <a:buChar char="•"/>
            </a:pPr>
            <a:r>
              <a:rPr lang="en-IE" dirty="0"/>
              <a:t>Provides a secure repository in which to upload and manage evidence and other </a:t>
            </a:r>
            <a:r>
              <a:rPr lang="en-IE" dirty="0" err="1"/>
              <a:t>artifacts</a:t>
            </a:r>
            <a:r>
              <a:rPr lang="en-IE" dirty="0"/>
              <a:t> related to compliance activities.</a:t>
            </a:r>
          </a:p>
        </p:txBody>
      </p:sp>
    </p:spTree>
    <p:extLst>
      <p:ext uri="{BB962C8B-B14F-4D97-AF65-F5344CB8AC3E}">
        <p14:creationId xmlns:p14="http://schemas.microsoft.com/office/powerpoint/2010/main" val="3695352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Government services</a:t>
            </a:r>
          </a:p>
        </p:txBody>
      </p:sp>
      <p:sp>
        <p:nvSpPr>
          <p:cNvPr id="6" name="Text Placeholder 5"/>
          <p:cNvSpPr>
            <a:spLocks noGrp="1"/>
          </p:cNvSpPr>
          <p:nvPr>
            <p:ph type="body" sz="quarter" idx="10"/>
          </p:nvPr>
        </p:nvSpPr>
        <p:spPr>
          <a:xfrm>
            <a:off x="586390" y="1434370"/>
            <a:ext cx="11018520" cy="3533275"/>
          </a:xfrm>
        </p:spPr>
        <p:txBody>
          <a:bodyPr/>
          <a:lstStyle/>
          <a:p>
            <a:pPr marL="457200" indent="-457200">
              <a:buFont typeface="Arial" panose="020B0604020202020204" pitchFamily="34" charset="0"/>
              <a:buChar char="•"/>
            </a:pPr>
            <a:r>
              <a:rPr lang="en-IE" dirty="0"/>
              <a:t>Microsoft Azure Government addresses the security and compliance needs of US federal agencies, state and local governments, and their solution providers. </a:t>
            </a:r>
          </a:p>
          <a:p>
            <a:pPr marL="457200" indent="-457200">
              <a:buFont typeface="Arial" panose="020B0604020202020204" pitchFamily="34" charset="0"/>
              <a:buChar char="•"/>
            </a:pPr>
            <a:r>
              <a:rPr lang="en-IE" dirty="0"/>
              <a:t>Azure Government: </a:t>
            </a:r>
          </a:p>
          <a:p>
            <a:pPr marL="571500" lvl="1" indent="-342900">
              <a:buFont typeface="Arial" panose="020B0604020202020204" pitchFamily="34" charset="0"/>
              <a:buChar char="•"/>
            </a:pPr>
            <a:r>
              <a:rPr lang="en-IE" dirty="0"/>
              <a:t>Is a separate instance of the Microsoft Azure service. </a:t>
            </a:r>
          </a:p>
          <a:p>
            <a:pPr marL="571500" lvl="1" indent="-342900">
              <a:buFont typeface="Arial" panose="020B0604020202020204" pitchFamily="34" charset="0"/>
              <a:buChar char="•"/>
            </a:pPr>
            <a:r>
              <a:rPr lang="en-IE" dirty="0"/>
              <a:t>Offers physical isolation from non-US government deployments, and provides screened US personnel.</a:t>
            </a:r>
          </a:p>
          <a:p>
            <a:pPr marL="571500" lvl="1" indent="-342900">
              <a:buFont typeface="Arial" panose="020B0604020202020204" pitchFamily="34" charset="0"/>
              <a:buChar char="•"/>
            </a:pPr>
            <a:r>
              <a:rPr lang="en-IE" dirty="0"/>
              <a:t>Handles data that is subject to certain government regulations and requirements, such as FedRAMP, NIST 800.171 (DIB), ITAR, IRS 1075, DoD L4, and CJIS.</a:t>
            </a:r>
          </a:p>
        </p:txBody>
      </p:sp>
    </p:spTree>
    <p:extLst>
      <p:ext uri="{BB962C8B-B14F-4D97-AF65-F5344CB8AC3E}">
        <p14:creationId xmlns:p14="http://schemas.microsoft.com/office/powerpoint/2010/main" val="4246364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en-US" dirty="0">
                <a:latin typeface="Segoe UI Semibold (Headings)"/>
              </a:rPr>
              <a:t>Lesson 02: Securing network connectivity in Azure</a:t>
            </a:r>
          </a:p>
        </p:txBody>
      </p:sp>
    </p:spTree>
    <p:extLst>
      <p:ext uri="{BB962C8B-B14F-4D97-AF65-F5344CB8AC3E}">
        <p14:creationId xmlns:p14="http://schemas.microsoft.com/office/powerpoint/2010/main" val="260570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Germany services</a:t>
            </a:r>
          </a:p>
        </p:txBody>
      </p:sp>
      <p:sp>
        <p:nvSpPr>
          <p:cNvPr id="6" name="Text Placeholder 5"/>
          <p:cNvSpPr>
            <a:spLocks noGrp="1"/>
          </p:cNvSpPr>
          <p:nvPr>
            <p:ph type="body" sz="quarter" idx="10"/>
          </p:nvPr>
        </p:nvSpPr>
        <p:spPr>
          <a:xfrm>
            <a:off x="586390" y="1434370"/>
            <a:ext cx="11018520" cy="4136517"/>
          </a:xfrm>
        </p:spPr>
        <p:txBody>
          <a:bodyPr/>
          <a:lstStyle/>
          <a:p>
            <a:pPr marL="457200" indent="-457200">
              <a:buFont typeface="Arial" panose="020B0604020202020204" pitchFamily="34" charset="0"/>
              <a:buChar char="•"/>
            </a:pPr>
            <a:r>
              <a:rPr lang="en-IE" dirty="0"/>
              <a:t>Microsoft Azure Germany is built on the Microsoft trusted cloud principles of security, privacy, compliance, and transparency.</a:t>
            </a:r>
          </a:p>
          <a:p>
            <a:pPr marL="457200" indent="-457200">
              <a:buFont typeface="Arial" panose="020B0604020202020204" pitchFamily="34" charset="0"/>
              <a:buChar char="•"/>
            </a:pPr>
            <a:r>
              <a:rPr lang="en-IE" dirty="0"/>
              <a:t>It brings data residency in transit and at rest in Germany, and data replication across German </a:t>
            </a:r>
            <a:r>
              <a:rPr lang="en-IE" dirty="0" err="1"/>
              <a:t>datacenters</a:t>
            </a:r>
            <a:r>
              <a:rPr lang="en-IE" dirty="0"/>
              <a:t> for business continuity.</a:t>
            </a:r>
          </a:p>
          <a:p>
            <a:pPr marL="457200" indent="-457200">
              <a:buFont typeface="Arial" panose="020B0604020202020204" pitchFamily="34" charset="0"/>
              <a:buChar char="•"/>
            </a:pPr>
            <a:r>
              <a:rPr lang="en-IE" dirty="0"/>
              <a:t>Customer data in the two </a:t>
            </a:r>
            <a:r>
              <a:rPr lang="en-IE" dirty="0" err="1"/>
              <a:t>datacenters</a:t>
            </a:r>
            <a:r>
              <a:rPr lang="en-IE" dirty="0"/>
              <a:t> is managed under the control of a data trustee, T-Systems International. This trustee is an independent German company and a subsidiary of Deutsche Telekom.</a:t>
            </a:r>
          </a:p>
          <a:p>
            <a:pPr marL="457200" indent="-457200">
              <a:buFont typeface="Arial" panose="020B0604020202020204" pitchFamily="34" charset="0"/>
              <a:buChar char="•"/>
            </a:pPr>
            <a:r>
              <a:rPr lang="en-IE" dirty="0"/>
              <a:t>Anyone who requires data to reside in Germany can use this service.</a:t>
            </a:r>
          </a:p>
        </p:txBody>
      </p:sp>
    </p:spTree>
    <p:extLst>
      <p:ext uri="{BB962C8B-B14F-4D97-AF65-F5344CB8AC3E}">
        <p14:creationId xmlns:p14="http://schemas.microsoft.com/office/powerpoint/2010/main" val="84086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China 21Vianet</a:t>
            </a:r>
          </a:p>
        </p:txBody>
      </p:sp>
      <p:sp>
        <p:nvSpPr>
          <p:cNvPr id="6" name="Text Placeholder 5"/>
          <p:cNvSpPr>
            <a:spLocks noGrp="1"/>
          </p:cNvSpPr>
          <p:nvPr>
            <p:ph type="body" sz="quarter" idx="10"/>
          </p:nvPr>
        </p:nvSpPr>
        <p:spPr>
          <a:xfrm>
            <a:off x="586390" y="1434370"/>
            <a:ext cx="11018520" cy="3102388"/>
          </a:xfrm>
        </p:spPr>
        <p:txBody>
          <a:bodyPr/>
          <a:lstStyle/>
          <a:p>
            <a:pPr marL="457200" indent="-457200">
              <a:buFont typeface="Arial" panose="020B0604020202020204" pitchFamily="34" charset="0"/>
              <a:buChar char="•"/>
            </a:pPr>
            <a:r>
              <a:rPr lang="en-IE" dirty="0"/>
              <a:t>Microsoft Azure operated by 21Vianet (Azure China 21Vianet) is a physically separated instance of cloud services located in China. </a:t>
            </a:r>
          </a:p>
          <a:p>
            <a:pPr marL="457200" indent="-457200">
              <a:buFont typeface="Arial" panose="020B0604020202020204" pitchFamily="34" charset="0"/>
              <a:buChar char="•"/>
            </a:pPr>
            <a:r>
              <a:rPr lang="en-IE" dirty="0"/>
              <a:t>As the first foreign public cloud service provider offered in China in compliance with government regulations, Azure China 21Vianet provides world-class security as discussed in the Trust </a:t>
            </a:r>
            <a:r>
              <a:rPr lang="en-IE" dirty="0" err="1"/>
              <a:t>Center</a:t>
            </a:r>
            <a:r>
              <a:rPr lang="en-IE" dirty="0"/>
              <a:t> topic, as required by Chinese regulations for all systems and applications built on its architecture.</a:t>
            </a:r>
          </a:p>
        </p:txBody>
      </p:sp>
    </p:spTree>
    <p:extLst>
      <p:ext uri="{BB962C8B-B14F-4D97-AF65-F5344CB8AC3E}">
        <p14:creationId xmlns:p14="http://schemas.microsoft.com/office/powerpoint/2010/main" val="178608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516938" cy="498598"/>
          </a:xfrm>
        </p:spPr>
        <p:txBody>
          <a:bodyPr/>
          <a:lstStyle/>
          <a:p>
            <a:r>
              <a:rPr lang="en-US" dirty="0">
                <a:latin typeface="Segoe UI Semibold (Headings)"/>
              </a:rPr>
              <a:t>Lesson 08: Module 3 review questions</a:t>
            </a:r>
          </a:p>
        </p:txBody>
      </p:sp>
    </p:spTree>
    <p:extLst>
      <p:ext uri="{BB962C8B-B14F-4D97-AF65-F5344CB8AC3E}">
        <p14:creationId xmlns:p14="http://schemas.microsoft.com/office/powerpoint/2010/main" val="230776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3 review questions</a:t>
            </a:r>
          </a:p>
        </p:txBody>
      </p:sp>
      <p:sp>
        <p:nvSpPr>
          <p:cNvPr id="6" name="Text Placeholder 5"/>
          <p:cNvSpPr>
            <a:spLocks noGrp="1"/>
          </p:cNvSpPr>
          <p:nvPr>
            <p:ph type="body" sz="quarter" idx="10"/>
          </p:nvPr>
        </p:nvSpPr>
        <p:spPr>
          <a:xfrm>
            <a:off x="586390" y="1434370"/>
            <a:ext cx="11018520" cy="3188565"/>
          </a:xfrm>
        </p:spPr>
        <p:txBody>
          <a:bodyPr/>
          <a:lstStyle/>
          <a:p>
            <a:pPr marL="514350" indent="-514350">
              <a:buFont typeface="+mj-lt"/>
              <a:buAutoNum type="arabicPeriod"/>
            </a:pPr>
            <a:r>
              <a:rPr lang="en-IE" dirty="0"/>
              <a:t>There has been an attack on your public-facing website. The application's resources have been overwhelmed and exhausted, and are now unavailable to users. What service should you use to prevent this type of attack?</a:t>
            </a:r>
          </a:p>
          <a:p>
            <a:pPr marL="514350" indent="-514350">
              <a:buFont typeface="+mj-lt"/>
              <a:buAutoNum type="arabicPeriod"/>
            </a:pPr>
            <a:r>
              <a:rPr lang="en-IE" dirty="0"/>
              <a:t>Azure AD is capable of providing which services?</a:t>
            </a:r>
          </a:p>
          <a:p>
            <a:pPr marL="514350" indent="-514350">
              <a:buFont typeface="+mj-lt"/>
              <a:buAutoNum type="arabicPeriod"/>
            </a:pPr>
            <a:r>
              <a:rPr lang="en-IE" dirty="0"/>
              <a:t>Where can you obtain details about the personal data Microsoft processes, how Microsoft processes it, and for what purposes?</a:t>
            </a:r>
          </a:p>
        </p:txBody>
      </p:sp>
    </p:spTree>
    <p:extLst>
      <p:ext uri="{BB962C8B-B14F-4D97-AF65-F5344CB8AC3E}">
        <p14:creationId xmlns:p14="http://schemas.microsoft.com/office/powerpoint/2010/main" val="2975796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Firewall</a:t>
            </a:r>
          </a:p>
        </p:txBody>
      </p:sp>
      <p:sp>
        <p:nvSpPr>
          <p:cNvPr id="6" name="Text Placeholder 5"/>
          <p:cNvSpPr>
            <a:spLocks noGrp="1"/>
          </p:cNvSpPr>
          <p:nvPr>
            <p:ph type="body" sz="quarter" idx="10"/>
          </p:nvPr>
        </p:nvSpPr>
        <p:spPr>
          <a:xfrm>
            <a:off x="588263" y="1242992"/>
            <a:ext cx="8623968" cy="5157808"/>
          </a:xfrm>
        </p:spPr>
        <p:txBody>
          <a:bodyPr/>
          <a:lstStyle/>
          <a:p>
            <a:r>
              <a:rPr lang="en-IE" dirty="0"/>
              <a:t>A </a:t>
            </a:r>
            <a:r>
              <a:rPr lang="en-IE" i="1" dirty="0"/>
              <a:t>firewall</a:t>
            </a:r>
            <a:r>
              <a:rPr lang="en-IE" dirty="0"/>
              <a:t> is a service that grants server access based on the originating IP address of each request</a:t>
            </a:r>
          </a:p>
          <a:p>
            <a:r>
              <a:rPr lang="en-IE" i="1" dirty="0"/>
              <a:t>Azure Firewall</a:t>
            </a:r>
            <a:r>
              <a:rPr lang="en-IE" dirty="0"/>
              <a:t> is a managed, cloud-based network security service that protects your Azure Virtual Network resources. It is a fully stateful firewall as a service with built-in high availability and unrestricted cloud scalability.</a:t>
            </a:r>
          </a:p>
          <a:p>
            <a:r>
              <a:rPr lang="en-IE" dirty="0"/>
              <a:t>Azure Firewall includes many features, including:</a:t>
            </a:r>
          </a:p>
          <a:p>
            <a:pPr lvl="1"/>
            <a:r>
              <a:rPr lang="en-IE" dirty="0"/>
              <a:t>Built-in high availability</a:t>
            </a:r>
          </a:p>
          <a:p>
            <a:pPr lvl="1"/>
            <a:r>
              <a:rPr lang="en-IE" dirty="0"/>
              <a:t>Unrestricted cloud scalability</a:t>
            </a:r>
          </a:p>
          <a:p>
            <a:pPr lvl="1"/>
            <a:r>
              <a:rPr lang="en-IE" dirty="0"/>
              <a:t>Inbound and outbound filtering rules</a:t>
            </a:r>
          </a:p>
          <a:p>
            <a:pPr lvl="1"/>
            <a:r>
              <a:rPr lang="en-IE" dirty="0"/>
              <a:t>Azure Monitor logging</a:t>
            </a:r>
          </a:p>
        </p:txBody>
      </p:sp>
      <p:pic>
        <p:nvPicPr>
          <p:cNvPr id="4" name="Picture 3" descr="icon representing Azure Firewall">
            <a:extLst>
              <a:ext uri="{FF2B5EF4-FFF2-40B4-BE49-F238E27FC236}">
                <a16:creationId xmlns:a16="http://schemas.microsoft.com/office/drawing/2014/main" id="{DFF47A67-0E72-469C-8DAB-14BEA75E1E30}"/>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9621" y="2665368"/>
            <a:ext cx="2871537" cy="1760167"/>
          </a:xfrm>
          <a:prstGeom prst="rect">
            <a:avLst/>
          </a:prstGeom>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DDoS protection</a:t>
            </a:r>
          </a:p>
        </p:txBody>
      </p:sp>
      <p:sp>
        <p:nvSpPr>
          <p:cNvPr id="6" name="Text Placeholder 5"/>
          <p:cNvSpPr>
            <a:spLocks noGrp="1"/>
          </p:cNvSpPr>
          <p:nvPr>
            <p:ph type="body" sz="quarter" idx="10"/>
          </p:nvPr>
        </p:nvSpPr>
        <p:spPr>
          <a:xfrm>
            <a:off x="584201" y="1435497"/>
            <a:ext cx="9653494" cy="4319832"/>
          </a:xfrm>
        </p:spPr>
        <p:txBody>
          <a:bodyPr/>
          <a:lstStyle/>
          <a:p>
            <a:r>
              <a:rPr lang="en-IE" i="1" dirty="0"/>
              <a:t>Distributed denial of service </a:t>
            </a:r>
            <a:r>
              <a:rPr lang="en-IE" dirty="0"/>
              <a:t>(DDoS) </a:t>
            </a:r>
            <a:r>
              <a:rPr lang="en-IE" i="1" dirty="0"/>
              <a:t>attacks</a:t>
            </a:r>
            <a:r>
              <a:rPr lang="en-IE" dirty="0"/>
              <a:t> attempt to overwhelm and exhaust an application’s resources, making the application slow or unresponsive to legitimate users.</a:t>
            </a:r>
          </a:p>
          <a:p>
            <a:r>
              <a:rPr lang="en-IE" dirty="0"/>
              <a:t>Azure DDoS Protection service protects your Azure applications by scrubbing traffic at the Azure network edge before it can impact your service's availability.</a:t>
            </a:r>
          </a:p>
          <a:p>
            <a:r>
              <a:rPr lang="en-IE" dirty="0"/>
              <a:t>Azure DDoS Protection provides the following service tiers:</a:t>
            </a:r>
          </a:p>
          <a:p>
            <a:pPr lvl="1"/>
            <a:r>
              <a:rPr lang="en-IE" dirty="0"/>
              <a:t>Basic. The Basic service tier is automatically enabled as part of the Azure platform. </a:t>
            </a:r>
          </a:p>
          <a:p>
            <a:pPr lvl="1"/>
            <a:r>
              <a:rPr lang="en-IE" dirty="0"/>
              <a:t>Standard</a:t>
            </a:r>
            <a:r>
              <a:rPr lang="en-IE" i="1" dirty="0"/>
              <a:t>. </a:t>
            </a:r>
            <a:r>
              <a:rPr lang="en-IE" dirty="0"/>
              <a:t>The Standard service tier provides additional mitigation capabilities that are tuned specifically to Microsoft Azure Virtual Network resources.</a:t>
            </a:r>
          </a:p>
        </p:txBody>
      </p:sp>
      <p:pic>
        <p:nvPicPr>
          <p:cNvPr id="4" name="Picture 3" descr="Image representing DDoS Protection service">
            <a:extLst>
              <a:ext uri="{FF2B5EF4-FFF2-40B4-BE49-F238E27FC236}">
                <a16:creationId xmlns:a16="http://schemas.microsoft.com/office/drawing/2014/main" id="{7F83A409-013A-4FC0-BC4C-C32EC8941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357" y="2699929"/>
            <a:ext cx="1768151" cy="1790967"/>
          </a:xfrm>
          <a:prstGeom prst="rect">
            <a:avLst/>
          </a:prstGeom>
        </p:spPr>
      </p:pic>
    </p:spTree>
    <p:extLst>
      <p:ext uri="{BB962C8B-B14F-4D97-AF65-F5344CB8AC3E}">
        <p14:creationId xmlns:p14="http://schemas.microsoft.com/office/powerpoint/2010/main" val="20248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Network security groups</a:t>
            </a:r>
          </a:p>
        </p:txBody>
      </p:sp>
      <p:sp>
        <p:nvSpPr>
          <p:cNvPr id="6" name="Text Placeholder 5"/>
          <p:cNvSpPr>
            <a:spLocks noGrp="1"/>
          </p:cNvSpPr>
          <p:nvPr>
            <p:ph type="body" sz="quarter" idx="10"/>
          </p:nvPr>
        </p:nvSpPr>
        <p:spPr>
          <a:xfrm>
            <a:off x="584200" y="1435497"/>
            <a:ext cx="9602537" cy="4333494"/>
          </a:xfrm>
        </p:spPr>
        <p:txBody>
          <a:bodyPr/>
          <a:lstStyle/>
          <a:p>
            <a:r>
              <a:rPr lang="en-IE" i="1" dirty="0"/>
              <a:t>Network Security Groups </a:t>
            </a:r>
            <a:r>
              <a:rPr lang="en-IE" dirty="0"/>
              <a:t>(NSGs) allow you to filter network traffic to and from Azure resources in an Azure virtual network. An NSG can contain multiple inbound and outbound security rules that enable you to filter traffic to and from resources by source and destination IP address, port, and protocol.</a:t>
            </a:r>
          </a:p>
          <a:p>
            <a:r>
              <a:rPr lang="en-IE" dirty="0"/>
              <a:t>Network security rule properties:</a:t>
            </a:r>
          </a:p>
          <a:p>
            <a:pPr lvl="1"/>
            <a:r>
              <a:rPr lang="en-IE" dirty="0"/>
              <a:t>A network security group can contain as many rules as you want within Azure subscription limits.</a:t>
            </a:r>
          </a:p>
          <a:p>
            <a:pPr lvl="1"/>
            <a:r>
              <a:rPr lang="en-IE" dirty="0"/>
              <a:t>When you create a network security group, Azure creates a series of default rules to provide a baseline level of security. You cannot remove the default rules, but you can override them by creating new rules with higher priorities.</a:t>
            </a:r>
          </a:p>
        </p:txBody>
      </p:sp>
      <p:pic>
        <p:nvPicPr>
          <p:cNvPr id="4" name="Picture 3" descr="Image representing Network Security Group (NSG)">
            <a:extLst>
              <a:ext uri="{FF2B5EF4-FFF2-40B4-BE49-F238E27FC236}">
                <a16:creationId xmlns:a16="http://schemas.microsoft.com/office/drawing/2014/main" id="{AB314C1E-84BC-469E-95BE-241BC8902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6737" y="2706768"/>
            <a:ext cx="1869245" cy="1790951"/>
          </a:xfrm>
          <a:prstGeom prst="rect">
            <a:avLst/>
          </a:prstGeom>
        </p:spPr>
      </p:pic>
    </p:spTree>
    <p:extLst>
      <p:ext uri="{BB962C8B-B14F-4D97-AF65-F5344CB8AC3E}">
        <p14:creationId xmlns:p14="http://schemas.microsoft.com/office/powerpoint/2010/main" val="2240443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solidFill>
                  <a:schemeClr val="tx1"/>
                </a:solidFill>
              </a:rPr>
              <a:t>Defense in Depth</a:t>
            </a:r>
          </a:p>
        </p:txBody>
      </p:sp>
      <p:sp>
        <p:nvSpPr>
          <p:cNvPr id="6" name="Text Placeholder 5"/>
          <p:cNvSpPr>
            <a:spLocks noGrp="1"/>
          </p:cNvSpPr>
          <p:nvPr>
            <p:ph type="body" sz="quarter" idx="10"/>
          </p:nvPr>
        </p:nvSpPr>
        <p:spPr>
          <a:xfrm>
            <a:off x="585217" y="2197893"/>
            <a:ext cx="4838032" cy="2462213"/>
          </a:xfrm>
        </p:spPr>
        <p:txBody>
          <a:bodyPr/>
          <a:lstStyle/>
          <a:p>
            <a:pPr marL="0" indent="0">
              <a:buNone/>
            </a:pPr>
            <a:r>
              <a:rPr lang="en-US" sz="2000" dirty="0">
                <a:solidFill>
                  <a:schemeClr val="tx1"/>
                </a:solidFill>
              </a:rPr>
              <a:t>A layered approach that provides multiple levels of protection so that if an attacker gets through one layer there are further protections in place. A common security concept that is applied to computing systems is </a:t>
            </a:r>
            <a:r>
              <a:rPr lang="en-US" sz="2000" i="1" dirty="0">
                <a:solidFill>
                  <a:schemeClr val="tx1"/>
                </a:solidFill>
              </a:rPr>
              <a:t>defense in depth</a:t>
            </a:r>
            <a:r>
              <a:rPr lang="en-US" sz="2000" dirty="0">
                <a:solidFill>
                  <a:schemeClr val="tx1"/>
                </a:solidFill>
              </a:rPr>
              <a:t>, which is essentially a layered approach to providing security.</a:t>
            </a:r>
          </a:p>
        </p:txBody>
      </p:sp>
      <p:pic>
        <p:nvPicPr>
          <p:cNvPr id="4" name="Picture 3" descr="Image representing the defense in depth concept with seven layers, each one on top of the other. From top to bottom: Physical security, Identity and access, perimeter, network, compute, application, and data.">
            <a:extLst>
              <a:ext uri="{FF2B5EF4-FFF2-40B4-BE49-F238E27FC236}">
                <a16:creationId xmlns:a16="http://schemas.microsoft.com/office/drawing/2014/main" id="{375B8AE6-6B9D-4DC9-B209-9D4C0686628C}"/>
              </a:ext>
            </a:extLst>
          </p:cNvPr>
          <p:cNvPicPr>
            <a:picLocks noChangeAspect="1"/>
          </p:cNvPicPr>
          <p:nvPr/>
        </p:nvPicPr>
        <p:blipFill rotWithShape="1">
          <a:blip r:embed="rId3">
            <a:extLst>
              <a:ext uri="{28A0092B-C50C-407E-A947-70E740481C1C}">
                <a14:useLocalDpi xmlns:a14="http://schemas.microsoft.com/office/drawing/2010/main" val="0"/>
              </a:ext>
            </a:extLst>
          </a:blip>
          <a:srcRect r="-1" b="361"/>
          <a:stretch/>
        </p:blipFill>
        <p:spPr>
          <a:xfrm>
            <a:off x="5648358" y="1285151"/>
            <a:ext cx="5958425" cy="5410199"/>
          </a:xfrm>
          <a:prstGeom prst="rect">
            <a:avLst/>
          </a:prstGeom>
        </p:spPr>
      </p:pic>
    </p:spTree>
    <p:extLst>
      <p:ext uri="{BB962C8B-B14F-4D97-AF65-F5344CB8AC3E}">
        <p14:creationId xmlns:p14="http://schemas.microsoft.com/office/powerpoint/2010/main" val="260789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69387"/>
          </a:xfrm>
        </p:spPr>
        <p:txBody>
          <a:bodyPr/>
          <a:lstStyle/>
          <a:p>
            <a:r>
              <a:rPr lang="en-US" dirty="0"/>
              <a:t>Choosing Azure network security solutions</a:t>
            </a:r>
          </a:p>
        </p:txBody>
      </p:sp>
      <p:sp>
        <p:nvSpPr>
          <p:cNvPr id="6" name="Text Placeholder 5"/>
          <p:cNvSpPr>
            <a:spLocks noGrp="1"/>
          </p:cNvSpPr>
          <p:nvPr>
            <p:ph type="body" sz="quarter" idx="10"/>
          </p:nvPr>
        </p:nvSpPr>
        <p:spPr>
          <a:xfrm>
            <a:off x="584200" y="1435497"/>
            <a:ext cx="11018520" cy="4739759"/>
          </a:xfrm>
        </p:spPr>
        <p:txBody>
          <a:bodyPr/>
          <a:lstStyle/>
          <a:p>
            <a:r>
              <a:rPr lang="en-IE" b="1" dirty="0"/>
              <a:t>Perimeter layer</a:t>
            </a:r>
            <a:r>
              <a:rPr lang="en-IE" dirty="0"/>
              <a:t>: </a:t>
            </a:r>
          </a:p>
          <a:p>
            <a:pPr lvl="1"/>
            <a:r>
              <a:rPr lang="en-IE" dirty="0"/>
              <a:t>The network perimeter layer is about protecting organizations from network-based attacks against your resources. Some options are to use:</a:t>
            </a:r>
          </a:p>
          <a:p>
            <a:pPr lvl="2"/>
            <a:r>
              <a:rPr lang="en-IE" dirty="0"/>
              <a:t> Azure DDoS Protection and Azure Firewall.</a:t>
            </a:r>
          </a:p>
          <a:p>
            <a:r>
              <a:rPr lang="en-IE" b="1" dirty="0"/>
              <a:t>Networking layer</a:t>
            </a:r>
            <a:r>
              <a:rPr lang="en-IE" dirty="0"/>
              <a:t>: </a:t>
            </a:r>
          </a:p>
          <a:p>
            <a:pPr lvl="1"/>
            <a:r>
              <a:rPr lang="en-IE" dirty="0"/>
              <a:t>At this layer, the focus is on limiting network connectivity across all your resources and only allowing what is required. Options to use:</a:t>
            </a:r>
          </a:p>
          <a:p>
            <a:pPr lvl="2"/>
            <a:r>
              <a:rPr lang="en-IE" dirty="0"/>
              <a:t>Use Network Security Groups (NSG) to create rules about inbound and outbound communication at this layer</a:t>
            </a:r>
          </a:p>
          <a:p>
            <a:pPr lvl="2"/>
            <a:r>
              <a:rPr lang="en-IE" dirty="0"/>
              <a:t>Some NSG configuration options are: deny by default, restrict inbound internet access, and limit outbound.</a:t>
            </a:r>
          </a:p>
          <a:p>
            <a:r>
              <a:rPr lang="en-IE" b="1" dirty="0"/>
              <a:t>Combining services</a:t>
            </a:r>
            <a:r>
              <a:rPr lang="en-IE" dirty="0"/>
              <a:t>: </a:t>
            </a:r>
          </a:p>
          <a:p>
            <a:pPr lvl="1"/>
            <a:r>
              <a:rPr lang="en-IE" dirty="0"/>
              <a:t>You can also combine multiple Azure networking and security services. Some examples are:</a:t>
            </a:r>
          </a:p>
          <a:p>
            <a:pPr lvl="2"/>
            <a:r>
              <a:rPr lang="en-IE" dirty="0"/>
              <a:t>Network Security Groups (NSGs) and Azure Firewall</a:t>
            </a:r>
          </a:p>
          <a:p>
            <a:pPr lvl="2"/>
            <a:r>
              <a:rPr lang="en-IE" dirty="0"/>
              <a:t>Application Gateway Web Application Firewall (WAF) and Azure Firewall.</a:t>
            </a:r>
            <a:endParaRPr lang="en-US" sz="2200" b="1" dirty="0"/>
          </a:p>
        </p:txBody>
      </p:sp>
    </p:spTree>
    <p:extLst>
      <p:ext uri="{BB962C8B-B14F-4D97-AF65-F5344CB8AC3E}">
        <p14:creationId xmlns:p14="http://schemas.microsoft.com/office/powerpoint/2010/main" val="78811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385</TotalTime>
  <Words>8286</Words>
  <Application>Microsoft Office PowerPoint</Application>
  <PresentationFormat>Widescreen</PresentationFormat>
  <Paragraphs>597</Paragraphs>
  <Slides>43</Slides>
  <Notes>43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43</vt:i4>
      </vt:variant>
    </vt:vector>
  </HeadingPairs>
  <TitlesOfParts>
    <vt:vector size="53" baseType="lpstr">
      <vt:lpstr>Arial</vt:lpstr>
      <vt:lpstr>Consolas</vt:lpstr>
      <vt:lpstr>Segoe UI</vt:lpstr>
      <vt:lpstr>Segoe UI Light</vt:lpstr>
      <vt:lpstr>Segoe UI Semibold</vt:lpstr>
      <vt:lpstr>Segoe UI Semibold (Headings)</vt:lpstr>
      <vt:lpstr>Segoe UI Semilight</vt:lpstr>
      <vt:lpstr>Wingdings</vt:lpstr>
      <vt:lpstr>WHITE TEMPLATE</vt:lpstr>
      <vt:lpstr>SOFT BLACK TEMPLATE</vt:lpstr>
      <vt:lpstr>AZ-900T01 Module 03:  Security, privacy, compliance, and trust</vt:lpstr>
      <vt:lpstr>Lesson 01: Learning objectives</vt:lpstr>
      <vt:lpstr>Module 3 – Learning objectives</vt:lpstr>
      <vt:lpstr>Lesson 02: Securing network connectivity in Azure</vt:lpstr>
      <vt:lpstr>Azure Firewall</vt:lpstr>
      <vt:lpstr>Azure DDoS protection</vt:lpstr>
      <vt:lpstr>Network security groups</vt:lpstr>
      <vt:lpstr>Defense in Depth</vt:lpstr>
      <vt:lpstr>Choosing Azure network security solutions</vt:lpstr>
      <vt:lpstr>Shared responsibility</vt:lpstr>
      <vt:lpstr>Lesson 03: Core Azure identity services</vt:lpstr>
      <vt:lpstr>Authentication and authorization</vt:lpstr>
      <vt:lpstr>Azure Active Directory</vt:lpstr>
      <vt:lpstr>Azure Multi-Factor Authentication</vt:lpstr>
      <vt:lpstr>Lesson 04: Security tools and features</vt:lpstr>
      <vt:lpstr>Azure Security Center</vt:lpstr>
      <vt:lpstr>Azure Security Center usage scenarios</vt:lpstr>
      <vt:lpstr>Azure Key Vault</vt:lpstr>
      <vt:lpstr>Azure Information Protection</vt:lpstr>
      <vt:lpstr>Azure Advanced Threat Protection</vt:lpstr>
      <vt:lpstr>Lesson 05: Azure governance methodologies</vt:lpstr>
      <vt:lpstr>Azure Policy</vt:lpstr>
      <vt:lpstr>Policies</vt:lpstr>
      <vt:lpstr>Initiatives</vt:lpstr>
      <vt:lpstr>Role-based access control</vt:lpstr>
      <vt:lpstr>Locks</vt:lpstr>
      <vt:lpstr>Azure Advisor security assistance</vt:lpstr>
      <vt:lpstr>Azure Blueprints</vt:lpstr>
      <vt:lpstr>Lesson 06: Monitoring and reporting in Azure</vt:lpstr>
      <vt:lpstr>Azure Monitor</vt:lpstr>
      <vt:lpstr>Azure Service health</vt:lpstr>
      <vt:lpstr>Monitoring applications and services</vt:lpstr>
      <vt:lpstr>Lesson 07: Privacy, compliance and data protection standards in Azure</vt:lpstr>
      <vt:lpstr>Compliance Terms and Requirements</vt:lpstr>
      <vt:lpstr>Microsoft privacy statement</vt:lpstr>
      <vt:lpstr>Trust Center</vt:lpstr>
      <vt:lpstr>Service Trust Portal</vt:lpstr>
      <vt:lpstr>Compliance Manager</vt:lpstr>
      <vt:lpstr>Azure Government services</vt:lpstr>
      <vt:lpstr>Azure Germany services</vt:lpstr>
      <vt:lpstr>Azure China 21Vianet</vt:lpstr>
      <vt:lpstr>Lesson 08: Module 3 review questions</vt:lpstr>
      <vt:lpstr>Module 3 review questions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Eamonn Kelly</cp:lastModifiedBy>
  <cp:revision>44</cp:revision>
  <dcterms:created xsi:type="dcterms:W3CDTF">2018-07-31T14:16:34Z</dcterms:created>
  <dcterms:modified xsi:type="dcterms:W3CDTF">2019-04-06T04:48:14Z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