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51"/>
  </p:notesMasterIdLst>
  <p:handoutMasterIdLst>
    <p:handoutMasterId r:id="rId52"/>
  </p:handoutMasterIdLst>
  <p:sldIdLst>
    <p:sldId id="1719" r:id="rId6"/>
    <p:sldId id="1856" r:id="rId7"/>
    <p:sldId id="1660" r:id="rId8"/>
    <p:sldId id="1860" r:id="rId9"/>
    <p:sldId id="1857" r:id="rId10"/>
    <p:sldId id="1858" r:id="rId11"/>
    <p:sldId id="1859" r:id="rId12"/>
    <p:sldId id="1670" r:id="rId13"/>
    <p:sldId id="1861" r:id="rId14"/>
    <p:sldId id="1862" r:id="rId15"/>
    <p:sldId id="1863" r:id="rId16"/>
    <p:sldId id="1864" r:id="rId17"/>
    <p:sldId id="1865" r:id="rId18"/>
    <p:sldId id="1866" r:id="rId19"/>
    <p:sldId id="1871" r:id="rId20"/>
    <p:sldId id="1872" r:id="rId21"/>
    <p:sldId id="1868" r:id="rId22"/>
    <p:sldId id="1897" r:id="rId23"/>
    <p:sldId id="1869" r:id="rId24"/>
    <p:sldId id="1873" r:id="rId25"/>
    <p:sldId id="1870" r:id="rId26"/>
    <p:sldId id="1874" r:id="rId27"/>
    <p:sldId id="1878" r:id="rId28"/>
    <p:sldId id="1879" r:id="rId29"/>
    <p:sldId id="1875" r:id="rId30"/>
    <p:sldId id="1880" r:id="rId31"/>
    <p:sldId id="1876" r:id="rId32"/>
    <p:sldId id="1881" r:id="rId33"/>
    <p:sldId id="1877" r:id="rId34"/>
    <p:sldId id="1898" r:id="rId35"/>
    <p:sldId id="1882" r:id="rId36"/>
    <p:sldId id="1883" r:id="rId37"/>
    <p:sldId id="1884" r:id="rId38"/>
    <p:sldId id="1899" r:id="rId39"/>
    <p:sldId id="1885" r:id="rId40"/>
    <p:sldId id="1888" r:id="rId41"/>
    <p:sldId id="1886" r:id="rId42"/>
    <p:sldId id="1889" r:id="rId43"/>
    <p:sldId id="1890" r:id="rId44"/>
    <p:sldId id="1900" r:id="rId45"/>
    <p:sldId id="1901" r:id="rId46"/>
    <p:sldId id="1887" r:id="rId47"/>
    <p:sldId id="1902" r:id="rId48"/>
    <p:sldId id="1896" r:id="rId49"/>
    <p:sldId id="1891" r:id="rId5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56"/>
            <p14:sldId id="1660"/>
            <p14:sldId id="1860"/>
            <p14:sldId id="1857"/>
            <p14:sldId id="1858"/>
            <p14:sldId id="1859"/>
            <p14:sldId id="1670"/>
            <p14:sldId id="1861"/>
            <p14:sldId id="1862"/>
            <p14:sldId id="1863"/>
            <p14:sldId id="1864"/>
            <p14:sldId id="1865"/>
            <p14:sldId id="1866"/>
            <p14:sldId id="1871"/>
            <p14:sldId id="1872"/>
            <p14:sldId id="1868"/>
            <p14:sldId id="1897"/>
            <p14:sldId id="1869"/>
            <p14:sldId id="1873"/>
            <p14:sldId id="1870"/>
            <p14:sldId id="1874"/>
            <p14:sldId id="1878"/>
            <p14:sldId id="1879"/>
            <p14:sldId id="1875"/>
            <p14:sldId id="1880"/>
            <p14:sldId id="1876"/>
            <p14:sldId id="1881"/>
            <p14:sldId id="1877"/>
            <p14:sldId id="1898"/>
            <p14:sldId id="1882"/>
            <p14:sldId id="1883"/>
            <p14:sldId id="1884"/>
            <p14:sldId id="1899"/>
            <p14:sldId id="1885"/>
            <p14:sldId id="1888"/>
            <p14:sldId id="1886"/>
            <p14:sldId id="1889"/>
            <p14:sldId id="1890"/>
            <p14:sldId id="1900"/>
            <p14:sldId id="1901"/>
            <p14:sldId id="1887"/>
            <p14:sldId id="1902"/>
            <p14:sldId id="1896"/>
            <p14:sldId id="1891"/>
          </p14:sldIdLst>
        </p14:section>
        <p14:section name="Soft Black template" id="{888AB95E-1B7E-4E95-8F39-C5D0E8372BC2}">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0078D4"/>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9" autoAdjust="0"/>
    <p:restoredTop sz="65480" autoAdjust="0"/>
  </p:normalViewPr>
  <p:slideViewPr>
    <p:cSldViewPr snapToGrid="0">
      <p:cViewPr>
        <p:scale>
          <a:sx n="50" d="100"/>
          <a:sy n="50" d="100"/>
        </p:scale>
        <p:origin x="-1002" y="24"/>
      </p:cViewPr>
      <p:guideLst>
        <p:guide orient="horz" pos="2160"/>
        <p:guide pos="3840"/>
      </p:guideLst>
    </p:cSldViewPr>
  </p:slideViewPr>
  <p:outlineViewPr>
    <p:cViewPr>
      <p:scale>
        <a:sx n="33" d="100"/>
        <a:sy n="33" d="100"/>
      </p:scale>
      <p:origin x="0" y="1575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4/12/2019 8:55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4/12/2019 8:54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azuremarketplace.microsoft.com/en-u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shell.azure.com/"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dirty="0" smtClean="0"/>
              <a:t>Think of a</a:t>
            </a:r>
            <a:r>
              <a:rPr lang="en-IE" sz="900" baseline="0" dirty="0" smtClean="0"/>
              <a:t> </a:t>
            </a:r>
            <a:r>
              <a:rPr lang="en-IE" sz="900" dirty="0" smtClean="0"/>
              <a:t>resource </a:t>
            </a:r>
            <a:r>
              <a:rPr lang="en-IE" sz="900" dirty="0"/>
              <a:t>group as a container that allows you to aggregate and manage all the </a:t>
            </a:r>
            <a:r>
              <a:rPr lang="en-IE" sz="900" dirty="0" smtClean="0"/>
              <a:t>resources </a:t>
            </a:r>
            <a:r>
              <a:rPr lang="en-IE" sz="900" dirty="0"/>
              <a:t>required </a:t>
            </a:r>
            <a:r>
              <a:rPr lang="en-IE" sz="900" dirty="0" smtClean="0"/>
              <a:t>by </a:t>
            </a:r>
            <a:r>
              <a:rPr lang="en-IE" sz="900" dirty="0"/>
              <a:t>your </a:t>
            </a:r>
            <a:r>
              <a:rPr lang="en-IE" sz="900" dirty="0" smtClean="0"/>
              <a:t>application, </a:t>
            </a:r>
            <a:r>
              <a:rPr lang="en-IE" sz="900" dirty="0"/>
              <a:t>in a single manageable unit</a:t>
            </a:r>
            <a:r>
              <a:rPr lang="en-IE" sz="900" dirty="0" smtClean="0"/>
              <a: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smtClean="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smtClean="0"/>
              <a:t>Every resource created in Azure </a:t>
            </a:r>
            <a:r>
              <a:rPr lang="en-US" sz="900" u="sng" dirty="0" smtClean="0"/>
              <a:t>must exist in one and only one</a:t>
            </a:r>
            <a:r>
              <a:rPr lang="en-US" sz="900" dirty="0" smtClean="0"/>
              <a:t> Resource Group.</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9:08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Azure Resource </a:t>
            </a:r>
            <a:r>
              <a:rPr lang="en-IE" dirty="0" smtClean="0"/>
              <a:t>Manager:</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IE" dirty="0" smtClean="0"/>
              <a:t>provides </a:t>
            </a:r>
            <a:r>
              <a:rPr lang="en-IE" dirty="0"/>
              <a:t>a consistent management layer that allows you to automate </a:t>
            </a:r>
            <a:r>
              <a:rPr lang="en-IE" dirty="0" smtClean="0"/>
              <a:t>the deployment </a:t>
            </a:r>
            <a:r>
              <a:rPr lang="en-IE" dirty="0"/>
              <a:t>and configuration of </a:t>
            </a:r>
            <a:r>
              <a:rPr lang="en-IE" dirty="0" smtClean="0"/>
              <a:t>your resources.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IE" baseline="0" dirty="0" smtClean="0"/>
              <a:t>accommodates</a:t>
            </a:r>
            <a:r>
              <a:rPr lang="en-IE" dirty="0" smtClean="0"/>
              <a:t> </a:t>
            </a:r>
            <a:r>
              <a:rPr lang="en-IE" dirty="0"/>
              <a:t>different automation and scripting tools, such as Microsoft Azure PowerShell, Azure Command-Line Interface (Azure CLI), Azure portal, REST API, and client software development kits (SDKs).</a:t>
            </a:r>
          </a:p>
          <a:p>
            <a:endParaRPr lang="en-IE" dirty="0"/>
          </a:p>
          <a:p>
            <a:r>
              <a:rPr lang="en-IE" dirty="0" smtClean="0"/>
              <a:t>For details </a:t>
            </a:r>
            <a:r>
              <a:rPr lang="en-IE" dirty="0"/>
              <a:t>about Azure Resource </a:t>
            </a:r>
            <a:r>
              <a:rPr lang="en-IE" dirty="0" smtClean="0"/>
              <a:t>Manager, see : </a:t>
            </a:r>
            <a:r>
              <a:rPr lang="en-IE" u="sng" dirty="0"/>
              <a:t>https://docs.microsoft.com/en-us/azure/azure-resource-manager/resource-group-overview</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195919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kern="1200" dirty="0">
                <a:solidFill>
                  <a:schemeClr val="tx1"/>
                </a:solidFill>
                <a:effectLst/>
                <a:latin typeface="Segoe UI Light" pitchFamily="34" charset="0"/>
                <a:ea typeface="+mn-ea"/>
                <a:cs typeface="+mn-cs"/>
              </a:rPr>
              <a:t>For a </a:t>
            </a:r>
            <a:r>
              <a:rPr lang="en-IE" sz="900" kern="1200" dirty="0" smtClean="0">
                <a:solidFill>
                  <a:schemeClr val="tx1"/>
                </a:solidFill>
                <a:effectLst/>
                <a:latin typeface="Segoe UI Light" pitchFamily="34" charset="0"/>
                <a:ea typeface="+mn-ea"/>
                <a:cs typeface="+mn-cs"/>
              </a:rPr>
              <a:t>list </a:t>
            </a:r>
            <a:r>
              <a:rPr lang="en-IE" sz="900" kern="1200" dirty="0">
                <a:solidFill>
                  <a:schemeClr val="tx1"/>
                </a:solidFill>
                <a:effectLst/>
                <a:latin typeface="Segoe UI Light" pitchFamily="34" charset="0"/>
                <a:ea typeface="+mn-ea"/>
                <a:cs typeface="+mn-cs"/>
              </a:rPr>
              <a:t>of </a:t>
            </a:r>
            <a:r>
              <a:rPr lang="en-IE" sz="900" kern="1200" dirty="0" smtClean="0">
                <a:solidFill>
                  <a:schemeClr val="tx1"/>
                </a:solidFill>
                <a:effectLst/>
                <a:latin typeface="Segoe UI Light" pitchFamily="34" charset="0"/>
                <a:ea typeface="+mn-ea"/>
                <a:cs typeface="+mn-cs"/>
              </a:rPr>
              <a:t>Azure compute services, and when and where to </a:t>
            </a:r>
            <a:r>
              <a:rPr lang="en-IE" sz="900" kern="1200" dirty="0">
                <a:solidFill>
                  <a:schemeClr val="tx1"/>
                </a:solidFill>
                <a:effectLst/>
                <a:latin typeface="Segoe UI Light" pitchFamily="34" charset="0"/>
                <a:ea typeface="+mn-ea"/>
                <a:cs typeface="+mn-cs"/>
              </a:rPr>
              <a:t>use </a:t>
            </a:r>
            <a:r>
              <a:rPr lang="en-IE" sz="900" kern="1200" dirty="0" smtClean="0">
                <a:solidFill>
                  <a:schemeClr val="tx1"/>
                </a:solidFill>
                <a:effectLst/>
                <a:latin typeface="Segoe UI Light" pitchFamily="34" charset="0"/>
                <a:ea typeface="+mn-ea"/>
                <a:cs typeface="+mn-cs"/>
              </a:rPr>
              <a:t>them, see : </a:t>
            </a:r>
            <a:r>
              <a:rPr lang="en-IE" u="sng" dirty="0"/>
              <a:t>https://azure.microsoft.com/en-us/product-categories/compute/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8:59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IE" sz="900" b="1" i="0" u="none" strike="noStrike" kern="1200" dirty="0">
                <a:solidFill>
                  <a:schemeClr val="tx1"/>
                </a:solidFill>
                <a:effectLst/>
                <a:latin typeface="Segoe UI Light" pitchFamily="34" charset="0"/>
                <a:ea typeface="+mn-ea"/>
                <a:cs typeface="+mn-cs"/>
              </a:rPr>
              <a:t>Azure </a:t>
            </a:r>
            <a:r>
              <a:rPr lang="en-IE" sz="900" b="1" i="0" u="none" strike="noStrike" kern="1200" dirty="0" smtClean="0">
                <a:solidFill>
                  <a:schemeClr val="tx1"/>
                </a:solidFill>
                <a:effectLst/>
                <a:latin typeface="Segoe UI Light" pitchFamily="34" charset="0"/>
                <a:ea typeface="+mn-ea"/>
                <a:cs typeface="+mn-cs"/>
              </a:rPr>
              <a:t>VMs - </a:t>
            </a:r>
            <a:r>
              <a:rPr lang="en-IE" sz="900" b="0" i="0" u="none" strike="noStrike" kern="1200" dirty="0" smtClean="0">
                <a:solidFill>
                  <a:schemeClr val="tx1"/>
                </a:solidFill>
                <a:effectLst/>
                <a:latin typeface="Segoe UI Light" pitchFamily="34" charset="0"/>
                <a:ea typeface="+mn-ea"/>
                <a:cs typeface="+mn-cs"/>
              </a:rPr>
              <a:t>Lets </a:t>
            </a:r>
            <a:r>
              <a:rPr lang="en-IE" sz="900" b="0" i="0" u="none" strike="noStrike" kern="1200" dirty="0">
                <a:solidFill>
                  <a:schemeClr val="tx1"/>
                </a:solidFill>
                <a:effectLst/>
                <a:latin typeface="Segoe UI Light" pitchFamily="34" charset="0"/>
                <a:ea typeface="+mn-ea"/>
                <a:cs typeface="+mn-cs"/>
              </a:rPr>
              <a:t>you create and use </a:t>
            </a:r>
            <a:r>
              <a:rPr lang="en-IE" sz="900" b="0" i="0" u="none" strike="noStrike" kern="1200" dirty="0" smtClean="0">
                <a:solidFill>
                  <a:schemeClr val="tx1"/>
                </a:solidFill>
                <a:effectLst/>
                <a:latin typeface="Segoe UI Light" pitchFamily="34" charset="0"/>
                <a:ea typeface="+mn-ea"/>
                <a:cs typeface="+mn-cs"/>
              </a:rPr>
              <a:t>VMs </a:t>
            </a:r>
            <a:r>
              <a:rPr lang="en-IE" sz="900" b="0" i="0" u="none" strike="noStrike" kern="1200" dirty="0">
                <a:solidFill>
                  <a:schemeClr val="tx1"/>
                </a:solidFill>
                <a:effectLst/>
                <a:latin typeface="Segoe UI Light" pitchFamily="34" charset="0"/>
                <a:ea typeface="+mn-ea"/>
                <a:cs typeface="+mn-cs"/>
              </a:rPr>
              <a:t>in the cloud. It provides </a:t>
            </a:r>
            <a:r>
              <a:rPr lang="en-IE" sz="900" b="0" i="0" u="none" strike="noStrike" kern="1200" dirty="0" smtClean="0">
                <a:solidFill>
                  <a:schemeClr val="tx1"/>
                </a:solidFill>
                <a:effectLst/>
                <a:latin typeface="Segoe UI Light" pitchFamily="34" charset="0"/>
                <a:ea typeface="+mn-ea"/>
                <a:cs typeface="+mn-cs"/>
              </a:rPr>
              <a:t>Infrastructure </a:t>
            </a:r>
            <a:r>
              <a:rPr lang="en-IE" sz="900" b="0" i="0" u="none" strike="noStrike" kern="1200" dirty="0">
                <a:solidFill>
                  <a:schemeClr val="tx1"/>
                </a:solidFill>
                <a:effectLst/>
                <a:latin typeface="Segoe UI Light" pitchFamily="34" charset="0"/>
                <a:ea typeface="+mn-ea"/>
                <a:cs typeface="+mn-cs"/>
              </a:rPr>
              <a:t>as a </a:t>
            </a:r>
            <a:r>
              <a:rPr lang="en-IE" sz="900" b="0" i="0" u="none" strike="noStrike" kern="1200" dirty="0" smtClean="0">
                <a:solidFill>
                  <a:schemeClr val="tx1"/>
                </a:solidFill>
                <a:effectLst/>
                <a:latin typeface="Segoe UI Light" pitchFamily="34" charset="0"/>
                <a:ea typeface="+mn-ea"/>
                <a:cs typeface="+mn-cs"/>
              </a:rPr>
              <a:t>Service </a:t>
            </a:r>
            <a:r>
              <a:rPr lang="en-IE" sz="900" b="0" i="0" u="none" strike="noStrike" kern="1200" dirty="0">
                <a:solidFill>
                  <a:schemeClr val="tx1"/>
                </a:solidFill>
                <a:effectLst/>
                <a:latin typeface="Segoe UI Light" pitchFamily="34" charset="0"/>
                <a:ea typeface="+mn-ea"/>
                <a:cs typeface="+mn-cs"/>
              </a:rPr>
              <a:t>(IaaS) and can be used in </a:t>
            </a:r>
            <a:r>
              <a:rPr lang="en-IE" sz="900" b="0" i="0" u="none" strike="noStrike" kern="1200" dirty="0" smtClean="0">
                <a:solidFill>
                  <a:schemeClr val="tx1"/>
                </a:solidFill>
                <a:effectLst/>
                <a:latin typeface="Segoe UI Light" pitchFamily="34" charset="0"/>
                <a:ea typeface="+mn-ea"/>
                <a:cs typeface="+mn-cs"/>
              </a:rPr>
              <a:t>various </a:t>
            </a:r>
            <a:r>
              <a:rPr lang="en-IE" sz="900" b="0" i="0" u="none" strike="noStrike" kern="1200" dirty="0">
                <a:solidFill>
                  <a:schemeClr val="tx1"/>
                </a:solidFill>
                <a:effectLst/>
                <a:latin typeface="Segoe UI Light" pitchFamily="34" charset="0"/>
                <a:ea typeface="+mn-ea"/>
                <a:cs typeface="+mn-cs"/>
              </a:rPr>
              <a:t>ways. When you need total control over an operating system and environment, Azure VMs are an ideal choice. </a:t>
            </a:r>
            <a:r>
              <a:rPr lang="en-IE" sz="900" b="0" i="0" u="none" strike="noStrike" kern="1200" dirty="0" smtClean="0">
                <a:solidFill>
                  <a:schemeClr val="tx1"/>
                </a:solidFill>
                <a:effectLst/>
                <a:latin typeface="Segoe UI Light" pitchFamily="34" charset="0"/>
                <a:ea typeface="+mn-ea"/>
                <a:cs typeface="+mn-cs"/>
              </a:rPr>
              <a:t>For details, see : </a:t>
            </a:r>
            <a:r>
              <a:rPr lang="en-IE" sz="900" b="0" i="0" u="sng" strike="noStrike" kern="1200" dirty="0" smtClean="0">
                <a:solidFill>
                  <a:schemeClr val="tx1"/>
                </a:solidFill>
                <a:effectLst/>
                <a:latin typeface="Segoe UI Light" pitchFamily="34" charset="0"/>
                <a:ea typeface="+mn-ea"/>
                <a:cs typeface="+mn-cs"/>
              </a:rPr>
              <a:t>https</a:t>
            </a:r>
            <a:r>
              <a:rPr lang="en-IE" sz="900" b="0" i="0" u="sng" strike="noStrike" kern="1200" dirty="0">
                <a:solidFill>
                  <a:schemeClr val="tx1"/>
                </a:solidFill>
                <a:effectLst/>
                <a:latin typeface="Segoe UI Light" pitchFamily="34" charset="0"/>
                <a:ea typeface="+mn-ea"/>
                <a:cs typeface="+mn-cs"/>
              </a:rPr>
              <a:t>://azure.microsoft.com/en-us/services/virtual-machines</a:t>
            </a:r>
            <a:r>
              <a:rPr lang="en-IE" sz="900" b="0" i="0" u="sng" strike="noStrike" kern="1200" dirty="0" smtClean="0">
                <a:solidFill>
                  <a:schemeClr val="tx1"/>
                </a:solidFill>
                <a:effectLst/>
                <a:latin typeface="Segoe UI Light" pitchFamily="34" charset="0"/>
                <a:ea typeface="+mn-ea"/>
                <a:cs typeface="+mn-cs"/>
              </a:rPr>
              <a:t>/</a:t>
            </a:r>
            <a:endParaRPr lang="en-IE" sz="900" b="0" i="0" u="sng" strike="noStrike" kern="1200" dirty="0">
              <a:solidFill>
                <a:schemeClr val="tx1"/>
              </a:solidFill>
              <a:effectLst/>
              <a:latin typeface="Segoe UI Light" pitchFamily="34" charset="0"/>
              <a:ea typeface="+mn-ea"/>
              <a:cs typeface="+mn-cs"/>
            </a:endParaRPr>
          </a:p>
          <a:p>
            <a:pPr marL="171450" indent="-171450">
              <a:buFont typeface="Arial" pitchFamily="34" charset="0"/>
              <a:buChar char="•"/>
            </a:pPr>
            <a:r>
              <a:rPr lang="en-IE" sz="900" b="1" i="0" u="none" strike="noStrike" kern="1200" dirty="0" smtClean="0">
                <a:solidFill>
                  <a:schemeClr val="tx1"/>
                </a:solidFill>
                <a:effectLst/>
                <a:latin typeface="Segoe UI Light" pitchFamily="34" charset="0"/>
                <a:ea typeface="+mn-ea"/>
                <a:cs typeface="+mn-cs"/>
              </a:rPr>
              <a:t>VM </a:t>
            </a:r>
            <a:r>
              <a:rPr lang="en-IE" sz="900" b="1" i="0" u="none" strike="noStrike" kern="1200" dirty="0">
                <a:solidFill>
                  <a:schemeClr val="tx1"/>
                </a:solidFill>
                <a:effectLst/>
                <a:latin typeface="Segoe UI Light" pitchFamily="34" charset="0"/>
                <a:ea typeface="+mn-ea"/>
                <a:cs typeface="+mn-cs"/>
              </a:rPr>
              <a:t>scale </a:t>
            </a:r>
            <a:r>
              <a:rPr lang="en-IE" sz="900" b="1" i="0" u="none" strike="noStrike" kern="1200" dirty="0" smtClean="0">
                <a:solidFill>
                  <a:schemeClr val="tx1"/>
                </a:solidFill>
                <a:effectLst/>
                <a:latin typeface="Segoe UI Light" pitchFamily="34" charset="0"/>
                <a:ea typeface="+mn-ea"/>
                <a:cs typeface="+mn-cs"/>
              </a:rPr>
              <a:t>sets - </a:t>
            </a:r>
            <a:r>
              <a:rPr lang="en-IE" sz="900" b="0" i="0" u="none" strike="noStrike" kern="1200" dirty="0" smtClean="0">
                <a:solidFill>
                  <a:schemeClr val="tx1"/>
                </a:solidFill>
                <a:effectLst/>
                <a:latin typeface="Segoe UI Light" pitchFamily="34" charset="0"/>
                <a:ea typeface="+mn-ea"/>
                <a:cs typeface="+mn-cs"/>
              </a:rPr>
              <a:t>VM </a:t>
            </a:r>
            <a:r>
              <a:rPr lang="en-IE" sz="900" b="0" i="0" u="none" strike="noStrike" kern="1200" dirty="0">
                <a:solidFill>
                  <a:schemeClr val="tx1"/>
                </a:solidFill>
                <a:effectLst/>
                <a:latin typeface="Segoe UI Light" pitchFamily="34" charset="0"/>
                <a:ea typeface="+mn-ea"/>
                <a:cs typeface="+mn-cs"/>
              </a:rPr>
              <a:t>scale sets are an Azure compute resource </a:t>
            </a:r>
            <a:r>
              <a:rPr lang="en-IE" sz="900" b="0" i="0" u="none" strike="noStrike" kern="1200" dirty="0" smtClean="0">
                <a:solidFill>
                  <a:schemeClr val="tx1"/>
                </a:solidFill>
                <a:effectLst/>
                <a:latin typeface="Segoe UI Light" pitchFamily="34" charset="0"/>
                <a:ea typeface="+mn-ea"/>
                <a:cs typeface="+mn-cs"/>
              </a:rPr>
              <a:t>used </a:t>
            </a:r>
            <a:r>
              <a:rPr lang="en-IE" sz="900" b="0" i="0" u="none" strike="noStrike" kern="1200" dirty="0">
                <a:solidFill>
                  <a:schemeClr val="tx1"/>
                </a:solidFill>
                <a:effectLst/>
                <a:latin typeface="Segoe UI Light" pitchFamily="34" charset="0"/>
                <a:ea typeface="+mn-ea"/>
                <a:cs typeface="+mn-cs"/>
              </a:rPr>
              <a:t>to deploy and manage </a:t>
            </a:r>
            <a:r>
              <a:rPr lang="en-IE" sz="900" b="0" i="0" u="none" strike="noStrike" kern="1200" dirty="0" smtClean="0">
                <a:solidFill>
                  <a:schemeClr val="tx1"/>
                </a:solidFill>
                <a:effectLst/>
                <a:latin typeface="Segoe UI Light" pitchFamily="34" charset="0"/>
                <a:ea typeface="+mn-ea"/>
                <a:cs typeface="+mn-cs"/>
              </a:rPr>
              <a:t>sets </a:t>
            </a:r>
            <a:r>
              <a:rPr lang="en-IE" sz="900" b="0" i="0" u="none" strike="noStrike" kern="1200" dirty="0">
                <a:solidFill>
                  <a:schemeClr val="tx1"/>
                </a:solidFill>
                <a:effectLst/>
                <a:latin typeface="Segoe UI Light" pitchFamily="34" charset="0"/>
                <a:ea typeface="+mn-ea"/>
                <a:cs typeface="+mn-cs"/>
              </a:rPr>
              <a:t>of identical VMs. With all VMs configured the same, VM scale sets </a:t>
            </a:r>
            <a:r>
              <a:rPr lang="en-IE" sz="900" b="0" i="0" u="none" strike="noStrike" kern="1200" dirty="0" smtClean="0">
                <a:solidFill>
                  <a:schemeClr val="tx1"/>
                </a:solidFill>
                <a:effectLst/>
                <a:latin typeface="Segoe UI Light" pitchFamily="34" charset="0"/>
                <a:ea typeface="+mn-ea"/>
                <a:cs typeface="+mn-cs"/>
              </a:rPr>
              <a:t>support </a:t>
            </a:r>
            <a:r>
              <a:rPr lang="en-IE" sz="900" b="0" i="0" u="none" strike="noStrike" kern="1200" dirty="0">
                <a:solidFill>
                  <a:schemeClr val="tx1"/>
                </a:solidFill>
                <a:effectLst/>
                <a:latin typeface="Segoe UI Light" pitchFamily="34" charset="0"/>
                <a:ea typeface="+mn-ea"/>
                <a:cs typeface="+mn-cs"/>
              </a:rPr>
              <a:t>true </a:t>
            </a:r>
            <a:r>
              <a:rPr lang="en-IE" sz="900" b="0" i="0" u="none" strike="noStrike" kern="1200" dirty="0" smtClean="0">
                <a:solidFill>
                  <a:schemeClr val="tx1"/>
                </a:solidFill>
                <a:effectLst/>
                <a:latin typeface="Segoe UI Light" pitchFamily="34" charset="0"/>
                <a:ea typeface="+mn-ea"/>
                <a:cs typeface="+mn-cs"/>
              </a:rPr>
              <a:t>auto-scaling, and no </a:t>
            </a:r>
            <a:r>
              <a:rPr lang="en-IE" sz="900" b="0" i="0" u="none" strike="noStrike" kern="1200" dirty="0">
                <a:solidFill>
                  <a:schemeClr val="tx1"/>
                </a:solidFill>
                <a:effectLst/>
                <a:latin typeface="Segoe UI Light" pitchFamily="34" charset="0"/>
                <a:ea typeface="+mn-ea"/>
                <a:cs typeface="+mn-cs"/>
              </a:rPr>
              <a:t>pre-provisioning of VMs is </a:t>
            </a:r>
            <a:r>
              <a:rPr lang="en-IE" sz="900" b="0" i="0" u="none" strike="noStrike" kern="1200" dirty="0" smtClean="0">
                <a:solidFill>
                  <a:schemeClr val="tx1"/>
                </a:solidFill>
                <a:effectLst/>
                <a:latin typeface="Segoe UI Light" pitchFamily="34" charset="0"/>
                <a:ea typeface="+mn-ea"/>
                <a:cs typeface="+mn-cs"/>
              </a:rPr>
              <a:t>required.</a:t>
            </a:r>
            <a:r>
              <a:rPr lang="en-IE" sz="900" b="0" i="0" u="none" strike="noStrike" kern="1200" baseline="0" dirty="0" smtClean="0">
                <a:solidFill>
                  <a:schemeClr val="tx1"/>
                </a:solidFill>
                <a:effectLst/>
                <a:latin typeface="Segoe UI Light" pitchFamily="34" charset="0"/>
                <a:ea typeface="+mn-ea"/>
                <a:cs typeface="+mn-cs"/>
              </a:rPr>
              <a:t> For details, s</a:t>
            </a:r>
            <a:r>
              <a:rPr lang="en-IE" sz="900" b="0" i="0" u="none" strike="noStrike" kern="1200" dirty="0" smtClean="0">
                <a:solidFill>
                  <a:schemeClr val="tx1"/>
                </a:solidFill>
                <a:effectLst/>
                <a:latin typeface="Segoe UI Light" pitchFamily="34" charset="0"/>
                <a:ea typeface="+mn-ea"/>
                <a:cs typeface="+mn-cs"/>
              </a:rPr>
              <a:t>ee : </a:t>
            </a:r>
            <a:r>
              <a:rPr lang="en-IE" sz="900" b="0" i="0" u="sng" strike="noStrike" kern="1200" dirty="0" smtClean="0">
                <a:solidFill>
                  <a:schemeClr val="tx1"/>
                </a:solidFill>
                <a:effectLst/>
                <a:latin typeface="Segoe UI Light" pitchFamily="34" charset="0"/>
                <a:ea typeface="+mn-ea"/>
                <a:cs typeface="+mn-cs"/>
              </a:rPr>
              <a:t>https</a:t>
            </a:r>
            <a:r>
              <a:rPr lang="en-IE" sz="900" b="0" i="0" u="sng" strike="noStrike" kern="1200" dirty="0">
                <a:solidFill>
                  <a:schemeClr val="tx1"/>
                </a:solidFill>
                <a:effectLst/>
                <a:latin typeface="Segoe UI Light" pitchFamily="34" charset="0"/>
                <a:ea typeface="+mn-ea"/>
                <a:cs typeface="+mn-cs"/>
              </a:rPr>
              <a:t>://</a:t>
            </a:r>
            <a:r>
              <a:rPr lang="en-IE" sz="900" b="0" i="0" u="sng" strike="noStrike" kern="1200" dirty="0" smtClean="0">
                <a:solidFill>
                  <a:schemeClr val="tx1"/>
                </a:solidFill>
                <a:effectLst/>
                <a:latin typeface="Segoe UI Light" pitchFamily="34" charset="0"/>
                <a:ea typeface="+mn-ea"/>
                <a:cs typeface="+mn-cs"/>
              </a:rPr>
              <a:t>azure.microsoft.com/en-us/services/virtual-machine-scale-sets/</a:t>
            </a:r>
            <a:endParaRPr lang="en-IE" sz="900" b="0" i="0" u="sng" strike="noStrike" kern="1200" dirty="0">
              <a:solidFill>
                <a:schemeClr val="tx1"/>
              </a:solidFill>
              <a:effectLst/>
              <a:latin typeface="Segoe UI Light" pitchFamily="34" charset="0"/>
              <a:ea typeface="+mn-ea"/>
              <a:cs typeface="+mn-cs"/>
            </a:endParaRPr>
          </a:p>
          <a:p>
            <a:pPr marL="171450" indent="-171450">
              <a:buFont typeface="Arial" pitchFamily="34" charset="0"/>
              <a:buChar char="•"/>
            </a:pPr>
            <a:r>
              <a:rPr lang="en-IE" sz="900" b="1" i="0" u="none" strike="noStrike" kern="1200" dirty="0" smtClean="0">
                <a:solidFill>
                  <a:schemeClr val="tx1"/>
                </a:solidFill>
                <a:effectLst/>
                <a:latin typeface="Segoe UI Light" pitchFamily="34" charset="0"/>
                <a:ea typeface="+mn-ea"/>
                <a:cs typeface="+mn-cs"/>
              </a:rPr>
              <a:t>App Services - </a:t>
            </a:r>
            <a:r>
              <a:rPr lang="en-IE" sz="900" b="0" i="0" u="none" strike="noStrike" kern="1200" dirty="0" smtClean="0">
                <a:solidFill>
                  <a:schemeClr val="tx1"/>
                </a:solidFill>
                <a:effectLst/>
                <a:latin typeface="Segoe UI Light" pitchFamily="34" charset="0"/>
                <a:ea typeface="+mn-ea"/>
                <a:cs typeface="+mn-cs"/>
              </a:rPr>
              <a:t>With </a:t>
            </a:r>
            <a:r>
              <a:rPr lang="en-IE" sz="900" b="0" i="0" u="none" strike="noStrike" kern="1200" dirty="0">
                <a:solidFill>
                  <a:schemeClr val="tx1"/>
                </a:solidFill>
                <a:effectLst/>
                <a:latin typeface="Segoe UI Light" pitchFamily="34" charset="0"/>
                <a:ea typeface="+mn-ea"/>
                <a:cs typeface="+mn-cs"/>
              </a:rPr>
              <a:t>App Services, you can </a:t>
            </a:r>
            <a:r>
              <a:rPr lang="en-IE" sz="900" b="0" i="0" u="none" strike="noStrike" kern="1200" dirty="0" smtClean="0">
                <a:solidFill>
                  <a:schemeClr val="tx1"/>
                </a:solidFill>
                <a:effectLst/>
                <a:latin typeface="Segoe UI Light" pitchFamily="34" charset="0"/>
                <a:ea typeface="+mn-ea"/>
                <a:cs typeface="+mn-cs"/>
              </a:rPr>
              <a:t>build</a:t>
            </a:r>
            <a:r>
              <a:rPr lang="en-IE" sz="900" b="0" i="0" u="none" strike="noStrike" kern="1200" dirty="0">
                <a:solidFill>
                  <a:schemeClr val="tx1"/>
                </a:solidFill>
                <a:effectLst/>
                <a:latin typeface="Segoe UI Light" pitchFamily="34" charset="0"/>
                <a:ea typeface="+mn-ea"/>
                <a:cs typeface="+mn-cs"/>
              </a:rPr>
              <a:t>, deploy, and scale enterprise-grade </a:t>
            </a:r>
            <a:r>
              <a:rPr lang="en-IE" sz="900" b="0" i="0" u="none" strike="noStrike" kern="1200" dirty="0" smtClean="0">
                <a:solidFill>
                  <a:schemeClr val="tx1"/>
                </a:solidFill>
                <a:effectLst/>
                <a:latin typeface="Segoe UI Light" pitchFamily="34" charset="0"/>
                <a:ea typeface="+mn-ea"/>
                <a:cs typeface="+mn-cs"/>
              </a:rPr>
              <a:t>web</a:t>
            </a:r>
            <a:r>
              <a:rPr lang="en-IE" sz="900" b="0" i="0" u="none" strike="noStrike" kern="1200" baseline="0" dirty="0" smtClean="0">
                <a:solidFill>
                  <a:schemeClr val="tx1"/>
                </a:solidFill>
                <a:effectLst/>
                <a:latin typeface="Segoe UI Light" pitchFamily="34" charset="0"/>
                <a:ea typeface="+mn-ea"/>
                <a:cs typeface="+mn-cs"/>
              </a:rPr>
              <a:t> and </a:t>
            </a:r>
            <a:r>
              <a:rPr lang="en-IE" sz="900" b="0" i="0" u="none" strike="noStrike" kern="1200" dirty="0" smtClean="0">
                <a:solidFill>
                  <a:schemeClr val="tx1"/>
                </a:solidFill>
                <a:effectLst/>
                <a:latin typeface="Segoe UI Light" pitchFamily="34" charset="0"/>
                <a:ea typeface="+mn-ea"/>
                <a:cs typeface="+mn-cs"/>
              </a:rPr>
              <a:t>mobile apps, </a:t>
            </a:r>
            <a:r>
              <a:rPr lang="en-IE" sz="900" b="0" i="0" u="none" strike="noStrike" kern="1200" dirty="0">
                <a:solidFill>
                  <a:schemeClr val="tx1"/>
                </a:solidFill>
                <a:effectLst/>
                <a:latin typeface="Segoe UI Light" pitchFamily="34" charset="0"/>
                <a:ea typeface="+mn-ea"/>
                <a:cs typeface="+mn-cs"/>
              </a:rPr>
              <a:t>and </a:t>
            </a:r>
            <a:r>
              <a:rPr lang="en-IE" sz="900" b="0" i="0" u="none" strike="noStrike" kern="1200" dirty="0" smtClean="0">
                <a:solidFill>
                  <a:schemeClr val="tx1"/>
                </a:solidFill>
                <a:effectLst/>
                <a:latin typeface="Segoe UI Light" pitchFamily="34" charset="0"/>
                <a:ea typeface="+mn-ea"/>
                <a:cs typeface="+mn-cs"/>
              </a:rPr>
              <a:t>APIs to run </a:t>
            </a:r>
            <a:r>
              <a:rPr lang="en-IE" sz="900" b="0" i="0" u="none" strike="noStrike" kern="1200" dirty="0">
                <a:solidFill>
                  <a:schemeClr val="tx1"/>
                </a:solidFill>
                <a:effectLst/>
                <a:latin typeface="Segoe UI Light" pitchFamily="34" charset="0"/>
                <a:ea typeface="+mn-ea"/>
                <a:cs typeface="+mn-cs"/>
              </a:rPr>
              <a:t>on any </a:t>
            </a:r>
            <a:r>
              <a:rPr lang="en-IE" sz="900" b="0" i="0" u="none" strike="noStrike" kern="1200" dirty="0" smtClean="0">
                <a:solidFill>
                  <a:schemeClr val="tx1"/>
                </a:solidFill>
                <a:effectLst/>
                <a:latin typeface="Segoe UI Light" pitchFamily="34" charset="0"/>
                <a:ea typeface="+mn-ea"/>
                <a:cs typeface="+mn-cs"/>
              </a:rPr>
              <a:t>platform quickly. You </a:t>
            </a:r>
            <a:r>
              <a:rPr lang="en-IE" sz="900" b="0" i="0" u="none" strike="noStrike" kern="1200" dirty="0">
                <a:solidFill>
                  <a:schemeClr val="tx1"/>
                </a:solidFill>
                <a:effectLst/>
                <a:latin typeface="Segoe UI Light" pitchFamily="34" charset="0"/>
                <a:ea typeface="+mn-ea"/>
                <a:cs typeface="+mn-cs"/>
              </a:rPr>
              <a:t>can meet rigorous performance, scalability, </a:t>
            </a:r>
            <a:r>
              <a:rPr lang="en-IE" sz="900" b="0" i="0" u="none" strike="noStrike" kern="1200" dirty="0" smtClean="0">
                <a:solidFill>
                  <a:schemeClr val="tx1"/>
                </a:solidFill>
                <a:effectLst/>
                <a:latin typeface="Segoe UI Light" pitchFamily="34" charset="0"/>
                <a:ea typeface="+mn-ea"/>
                <a:cs typeface="+mn-cs"/>
              </a:rPr>
              <a:t>security, </a:t>
            </a:r>
            <a:r>
              <a:rPr lang="en-IE" sz="900" b="0" i="0" u="none" strike="noStrike" kern="1200" dirty="0">
                <a:solidFill>
                  <a:schemeClr val="tx1"/>
                </a:solidFill>
                <a:effectLst/>
                <a:latin typeface="Segoe UI Light" pitchFamily="34" charset="0"/>
                <a:ea typeface="+mn-ea"/>
                <a:cs typeface="+mn-cs"/>
              </a:rPr>
              <a:t>and compliance </a:t>
            </a:r>
            <a:r>
              <a:rPr lang="en-IE" sz="900" b="0" i="0" u="none" strike="noStrike" kern="1200" dirty="0" smtClean="0">
                <a:solidFill>
                  <a:schemeClr val="tx1"/>
                </a:solidFill>
                <a:effectLst/>
                <a:latin typeface="Segoe UI Light" pitchFamily="34" charset="0"/>
                <a:ea typeface="+mn-ea"/>
                <a:cs typeface="+mn-cs"/>
              </a:rPr>
              <a:t>requirements, </a:t>
            </a:r>
            <a:r>
              <a:rPr lang="en-IE" sz="900" b="0" i="0" u="none" strike="noStrike" kern="1200" dirty="0">
                <a:solidFill>
                  <a:schemeClr val="tx1"/>
                </a:solidFill>
                <a:effectLst/>
                <a:latin typeface="Segoe UI Light" pitchFamily="34" charset="0"/>
                <a:ea typeface="+mn-ea"/>
                <a:cs typeface="+mn-cs"/>
              </a:rPr>
              <a:t>while using a fully managed platform to perform infrastructure maintenance. App Services is a platform as a service (PaaS) offering. </a:t>
            </a:r>
            <a:r>
              <a:rPr lang="en-IE" sz="900" b="0" i="0" u="none" strike="noStrike" kern="1200" dirty="0" smtClean="0">
                <a:solidFill>
                  <a:schemeClr val="tx1"/>
                </a:solidFill>
                <a:effectLst/>
                <a:latin typeface="Segoe UI Light" pitchFamily="34" charset="0"/>
                <a:ea typeface="+mn-ea"/>
                <a:cs typeface="+mn-cs"/>
              </a:rPr>
              <a:t>For details, see : </a:t>
            </a:r>
            <a:r>
              <a:rPr lang="en-IE" sz="900" b="0" i="0" u="sng" strike="noStrike" kern="1200" dirty="0" smtClean="0">
                <a:solidFill>
                  <a:schemeClr val="tx1"/>
                </a:solidFill>
                <a:effectLst/>
                <a:latin typeface="Segoe UI Light" pitchFamily="34" charset="0"/>
                <a:ea typeface="+mn-ea"/>
                <a:cs typeface="+mn-cs"/>
              </a:rPr>
              <a:t>https</a:t>
            </a:r>
            <a:r>
              <a:rPr lang="en-IE" sz="900" b="0" i="0" u="sng" strike="noStrike" kern="1200" dirty="0">
                <a:solidFill>
                  <a:schemeClr val="tx1"/>
                </a:solidFill>
                <a:effectLst/>
                <a:latin typeface="Segoe UI Light" pitchFamily="34" charset="0"/>
                <a:ea typeface="+mn-ea"/>
                <a:cs typeface="+mn-cs"/>
              </a:rPr>
              <a:t>://</a:t>
            </a:r>
            <a:r>
              <a:rPr lang="en-IE" sz="900" b="0" i="0" u="sng" strike="noStrike" kern="1200" dirty="0" smtClean="0">
                <a:solidFill>
                  <a:schemeClr val="tx1"/>
                </a:solidFill>
                <a:effectLst/>
                <a:latin typeface="Segoe UI Light" pitchFamily="34" charset="0"/>
                <a:ea typeface="+mn-ea"/>
                <a:cs typeface="+mn-cs"/>
              </a:rPr>
              <a:t>azure.microsoft.com/en-us/services/app-service/</a:t>
            </a:r>
          </a:p>
          <a:p>
            <a:pPr marL="171450" indent="-171450">
              <a:buFont typeface="Arial" pitchFamily="34" charset="0"/>
              <a:buChar char="•"/>
            </a:pPr>
            <a:r>
              <a:rPr lang="en-IE" sz="900" b="1" i="0" u="none" strike="noStrike" kern="1200" dirty="0" smtClean="0">
                <a:solidFill>
                  <a:schemeClr val="tx1"/>
                </a:solidFill>
                <a:effectLst/>
                <a:latin typeface="Segoe UI Light" pitchFamily="34" charset="0"/>
                <a:ea typeface="+mn-ea"/>
                <a:cs typeface="+mn-cs"/>
              </a:rPr>
              <a:t>Functions - </a:t>
            </a:r>
            <a:r>
              <a:rPr lang="en-IE" sz="900" b="0" i="0" u="none" strike="noStrike" kern="1200" dirty="0" smtClean="0">
                <a:solidFill>
                  <a:schemeClr val="tx1"/>
                </a:solidFill>
                <a:effectLst/>
                <a:latin typeface="Segoe UI Light" pitchFamily="34" charset="0"/>
                <a:ea typeface="+mn-ea"/>
                <a:cs typeface="+mn-cs"/>
              </a:rPr>
              <a:t>When your</a:t>
            </a:r>
            <a:r>
              <a:rPr lang="en-IE" sz="900" b="0" i="0" u="none" strike="noStrike" kern="1200" baseline="0" dirty="0" smtClean="0">
                <a:solidFill>
                  <a:schemeClr val="tx1"/>
                </a:solidFill>
                <a:effectLst/>
                <a:latin typeface="Segoe UI Light" pitchFamily="34" charset="0"/>
                <a:ea typeface="+mn-ea"/>
                <a:cs typeface="+mn-cs"/>
              </a:rPr>
              <a:t> primary</a:t>
            </a:r>
            <a:r>
              <a:rPr lang="en-IE" sz="900" b="0" i="0" u="none" strike="noStrike" kern="1200" dirty="0" smtClean="0">
                <a:solidFill>
                  <a:schemeClr val="tx1"/>
                </a:solidFill>
                <a:effectLst/>
                <a:latin typeface="Segoe UI Light" pitchFamily="34" charset="0"/>
                <a:ea typeface="+mn-ea"/>
                <a:cs typeface="+mn-cs"/>
              </a:rPr>
              <a:t> concern is for the </a:t>
            </a:r>
            <a:r>
              <a:rPr lang="en-IE" sz="900" b="0" i="0" u="none" strike="noStrike" kern="1200" dirty="0">
                <a:solidFill>
                  <a:schemeClr val="tx1"/>
                </a:solidFill>
                <a:effectLst/>
                <a:latin typeface="Segoe UI Light" pitchFamily="34" charset="0"/>
                <a:ea typeface="+mn-ea"/>
                <a:cs typeface="+mn-cs"/>
              </a:rPr>
              <a:t>code running your </a:t>
            </a:r>
            <a:r>
              <a:rPr lang="en-IE" sz="900" b="0" i="0" u="none" strike="noStrike" kern="1200" dirty="0" smtClean="0">
                <a:solidFill>
                  <a:schemeClr val="tx1"/>
                </a:solidFill>
                <a:effectLst/>
                <a:latin typeface="Segoe UI Light" pitchFamily="34" charset="0"/>
                <a:ea typeface="+mn-ea"/>
                <a:cs typeface="+mn-cs"/>
              </a:rPr>
              <a:t>service, </a:t>
            </a:r>
            <a:r>
              <a:rPr lang="en-IE" sz="900" b="0" i="0" u="none" strike="noStrike" kern="1200" dirty="0">
                <a:solidFill>
                  <a:schemeClr val="tx1"/>
                </a:solidFill>
                <a:effectLst/>
                <a:latin typeface="Segoe UI Light" pitchFamily="34" charset="0"/>
                <a:ea typeface="+mn-ea"/>
                <a:cs typeface="+mn-cs"/>
              </a:rPr>
              <a:t>and not the underlying platform or infrastructure, Azure Functions are ideal. They're commonly used when you need to perform work in response to an event (often via a REST request), </a:t>
            </a:r>
            <a:r>
              <a:rPr lang="en-IE" sz="900" b="0" i="0" u="none" strike="noStrike" kern="1200" dirty="0" smtClean="0">
                <a:solidFill>
                  <a:schemeClr val="tx1"/>
                </a:solidFill>
                <a:effectLst/>
                <a:latin typeface="Segoe UI Light" pitchFamily="34" charset="0"/>
                <a:ea typeface="+mn-ea"/>
                <a:cs typeface="+mn-cs"/>
              </a:rPr>
              <a:t>a timer</a:t>
            </a:r>
            <a:r>
              <a:rPr lang="en-IE" sz="900" b="0" i="0" u="none" strike="noStrike" kern="1200" dirty="0">
                <a:solidFill>
                  <a:schemeClr val="tx1"/>
                </a:solidFill>
                <a:effectLst/>
                <a:latin typeface="Segoe UI Light" pitchFamily="34" charset="0"/>
                <a:ea typeface="+mn-ea"/>
                <a:cs typeface="+mn-cs"/>
              </a:rPr>
              <a:t>, or </a:t>
            </a:r>
            <a:r>
              <a:rPr lang="en-IE" sz="900" b="0" i="0" u="none" strike="noStrike" kern="1200" dirty="0" smtClean="0">
                <a:solidFill>
                  <a:schemeClr val="tx1"/>
                </a:solidFill>
                <a:effectLst/>
                <a:latin typeface="Segoe UI Light" pitchFamily="34" charset="0"/>
                <a:ea typeface="+mn-ea"/>
                <a:cs typeface="+mn-cs"/>
              </a:rPr>
              <a:t>messages </a:t>
            </a:r>
            <a:r>
              <a:rPr lang="en-IE" sz="900" b="0" i="0" u="none" strike="noStrike" kern="1200" dirty="0">
                <a:solidFill>
                  <a:schemeClr val="tx1"/>
                </a:solidFill>
                <a:effectLst/>
                <a:latin typeface="Segoe UI Light" pitchFamily="34" charset="0"/>
                <a:ea typeface="+mn-ea"/>
                <a:cs typeface="+mn-cs"/>
              </a:rPr>
              <a:t>from another Azure </a:t>
            </a:r>
            <a:r>
              <a:rPr lang="en-IE" sz="900" b="0" i="0" u="none" strike="noStrike" kern="1200" dirty="0" smtClean="0">
                <a:solidFill>
                  <a:schemeClr val="tx1"/>
                </a:solidFill>
                <a:effectLst/>
                <a:latin typeface="Segoe UI Light" pitchFamily="34" charset="0"/>
                <a:ea typeface="+mn-ea"/>
                <a:cs typeface="+mn-cs"/>
              </a:rPr>
              <a:t>service.</a:t>
            </a:r>
            <a:r>
              <a:rPr lang="en-IE" sz="900" b="0" i="0" u="none" strike="noStrike" kern="1200" baseline="0" dirty="0" smtClean="0">
                <a:solidFill>
                  <a:schemeClr val="tx1"/>
                </a:solidFill>
                <a:effectLst/>
                <a:latin typeface="Segoe UI Light" pitchFamily="34" charset="0"/>
                <a:ea typeface="+mn-ea"/>
                <a:cs typeface="+mn-cs"/>
              </a:rPr>
              <a:t> Use Azure functions for </a:t>
            </a:r>
            <a:r>
              <a:rPr lang="en-IE" sz="900" b="0" i="0" u="none" strike="noStrike" kern="1200" dirty="0" smtClean="0">
                <a:solidFill>
                  <a:schemeClr val="tx1"/>
                </a:solidFill>
                <a:effectLst/>
                <a:latin typeface="Segoe UI Light" pitchFamily="34" charset="0"/>
                <a:ea typeface="+mn-ea"/>
                <a:cs typeface="+mn-cs"/>
              </a:rPr>
              <a:t>work that can </a:t>
            </a:r>
            <a:r>
              <a:rPr lang="en-IE" sz="900" b="0" i="0" u="none" strike="noStrike" kern="1200" dirty="0">
                <a:solidFill>
                  <a:schemeClr val="tx1"/>
                </a:solidFill>
                <a:effectLst/>
                <a:latin typeface="Segoe UI Light" pitchFamily="34" charset="0"/>
                <a:ea typeface="+mn-ea"/>
                <a:cs typeface="+mn-cs"/>
              </a:rPr>
              <a:t>be completed quickly, within seconds or less. </a:t>
            </a:r>
            <a:r>
              <a:rPr lang="en-IE" sz="900" b="0" i="0" u="none" strike="noStrike" kern="1200" dirty="0" smtClean="0">
                <a:solidFill>
                  <a:schemeClr val="tx1"/>
                </a:solidFill>
                <a:effectLst/>
                <a:latin typeface="Segoe UI Light" pitchFamily="34" charset="0"/>
                <a:ea typeface="+mn-ea"/>
                <a:cs typeface="+mn-cs"/>
              </a:rPr>
              <a:t>For details, see</a:t>
            </a:r>
            <a:r>
              <a:rPr lang="en-IE" sz="900" b="0" i="0" u="none" strike="noStrike" kern="1200" baseline="0" dirty="0" smtClean="0">
                <a:solidFill>
                  <a:schemeClr val="tx1"/>
                </a:solidFill>
                <a:effectLst/>
                <a:latin typeface="Segoe UI Light" pitchFamily="34" charset="0"/>
                <a:ea typeface="+mn-ea"/>
                <a:cs typeface="+mn-cs"/>
              </a:rPr>
              <a:t> : </a:t>
            </a:r>
            <a:r>
              <a:rPr lang="en-IE" sz="900" b="0" i="0" u="sng" strike="noStrike" kern="1200" dirty="0" smtClean="0">
                <a:solidFill>
                  <a:schemeClr val="tx1"/>
                </a:solidFill>
                <a:effectLst/>
                <a:latin typeface="Segoe UI Light" pitchFamily="34" charset="0"/>
                <a:ea typeface="+mn-ea"/>
                <a:cs typeface="+mn-cs"/>
              </a:rPr>
              <a:t>https</a:t>
            </a:r>
            <a:r>
              <a:rPr lang="en-IE" sz="900" b="0" i="0" u="sng" strike="noStrike" kern="1200" dirty="0">
                <a:solidFill>
                  <a:schemeClr val="tx1"/>
                </a:solidFill>
                <a:effectLst/>
                <a:latin typeface="Segoe UI Light" pitchFamily="34" charset="0"/>
                <a:ea typeface="+mn-ea"/>
                <a:cs typeface="+mn-cs"/>
              </a:rPr>
              <a:t>://azure.microsoft.com/en-us/services/functions</a:t>
            </a:r>
            <a:r>
              <a:rPr lang="en-IE" sz="900" b="0" i="0" u="sng" strike="noStrike" kern="1200" dirty="0" smtClean="0">
                <a:solidFill>
                  <a:schemeClr val="tx1"/>
                </a:solidFill>
                <a:effectLst/>
                <a:latin typeface="Segoe UI Light" pitchFamily="34" charset="0"/>
                <a:ea typeface="+mn-ea"/>
                <a:cs typeface="+mn-cs"/>
              </a:rPr>
              <a:t>/</a:t>
            </a:r>
            <a:endParaRPr lang="en-IE" sz="900" b="0" i="0" u="sng"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or after class, students can read </a:t>
            </a:r>
            <a:r>
              <a:rPr lang="en-US" dirty="0"/>
              <a:t>through </a:t>
            </a:r>
            <a:r>
              <a:rPr lang="en-US" dirty="0" smtClean="0"/>
              <a:t>these walkthrough</a:t>
            </a:r>
            <a:r>
              <a:rPr lang="en-US" baseline="0" dirty="0" smtClean="0"/>
              <a:t> </a:t>
            </a:r>
            <a:r>
              <a:rPr lang="en-US" dirty="0" smtClean="0"/>
              <a:t>tasks or complete the actual walkthrough steps [like </a:t>
            </a:r>
            <a:r>
              <a:rPr lang="en-US" dirty="0"/>
              <a:t>a lab </a:t>
            </a:r>
            <a:r>
              <a:rPr lang="en-US" dirty="0" smtClean="0"/>
              <a:t>task]. Students</a:t>
            </a:r>
            <a:r>
              <a:rPr lang="en-US" baseline="0" dirty="0" smtClean="0"/>
              <a:t> may </a:t>
            </a:r>
            <a:r>
              <a:rPr lang="en-US" dirty="0" smtClean="0"/>
              <a:t>complete this walkthrough at the end of:</a:t>
            </a:r>
            <a:endParaRPr lang="en-US" baseline="0" dirty="0" smtClean="0"/>
          </a:p>
          <a:p>
            <a:pPr marL="228600" indent="-228600">
              <a:buAutoNum type="alphaLcParenBoth"/>
            </a:pPr>
            <a:r>
              <a:rPr lang="en-US" dirty="0" smtClean="0"/>
              <a:t>the module,</a:t>
            </a:r>
            <a:r>
              <a:rPr lang="en-US" baseline="0" dirty="0" smtClean="0"/>
              <a:t> together with all </a:t>
            </a:r>
            <a:r>
              <a:rPr lang="en-US" dirty="0" smtClean="0"/>
              <a:t>or </a:t>
            </a:r>
            <a:r>
              <a:rPr lang="en-US" dirty="0"/>
              <a:t>some of the </a:t>
            </a:r>
            <a:r>
              <a:rPr lang="en-US" dirty="0" smtClean="0"/>
              <a:t>other</a:t>
            </a:r>
            <a:r>
              <a:rPr lang="en-US" baseline="0" dirty="0" smtClean="0"/>
              <a:t> </a:t>
            </a:r>
            <a:r>
              <a:rPr lang="en-US" dirty="0" smtClean="0"/>
              <a:t>walkthroughs from this</a:t>
            </a:r>
            <a:r>
              <a:rPr lang="en-US" baseline="0" dirty="0" smtClean="0"/>
              <a:t> </a:t>
            </a:r>
            <a:r>
              <a:rPr lang="en-US" dirty="0" smtClean="0"/>
              <a:t>module [like </a:t>
            </a:r>
            <a:r>
              <a:rPr lang="en-US" dirty="0"/>
              <a:t>an </a:t>
            </a:r>
            <a:r>
              <a:rPr lang="en-US" dirty="0" smtClean="0"/>
              <a:t>end-of-module lab]</a:t>
            </a:r>
          </a:p>
          <a:p>
            <a:pPr marL="228600" indent="-228600">
              <a:buAutoNum type="alphaLcParenBoth"/>
            </a:pPr>
            <a:r>
              <a:rPr lang="en-US" dirty="0" smtClean="0"/>
              <a:t>the course, </a:t>
            </a:r>
            <a:r>
              <a:rPr lang="en-US" baseline="0" dirty="0" smtClean="0"/>
              <a:t>together with all </a:t>
            </a:r>
            <a:r>
              <a:rPr lang="en-US" dirty="0" smtClean="0"/>
              <a:t>or some of the other</a:t>
            </a:r>
            <a:r>
              <a:rPr lang="en-US" baseline="0" dirty="0" smtClean="0"/>
              <a:t> </a:t>
            </a:r>
            <a:r>
              <a:rPr lang="en-US" dirty="0" smtClean="0"/>
              <a:t>walkthroughs from the</a:t>
            </a:r>
            <a:r>
              <a:rPr lang="en-US" baseline="0" dirty="0" smtClean="0"/>
              <a:t> overall course [</a:t>
            </a:r>
            <a:r>
              <a:rPr lang="en-US" dirty="0" smtClean="0"/>
              <a:t>like an end-of-course lab</a:t>
            </a:r>
            <a:r>
              <a:rPr lang="en-US" baseline="0" dirty="0" smtClean="0"/>
              <a:t>].</a:t>
            </a:r>
          </a:p>
          <a:p>
            <a:pPr marL="0" indent="0">
              <a:buNone/>
            </a:pPr>
            <a:r>
              <a:rPr lang="en-US" baseline="0" dirty="0" smtClean="0"/>
              <a:t>Alternatively, MCTs may step through this walkthrough as a demo for students.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IE" sz="900" b="1" i="0" u="none" strike="noStrike" kern="1200" dirty="0">
                <a:solidFill>
                  <a:schemeClr val="tx1"/>
                </a:solidFill>
                <a:effectLst/>
                <a:latin typeface="Segoe UI Light" pitchFamily="34" charset="0"/>
                <a:ea typeface="+mn-ea"/>
                <a:cs typeface="+mn-cs"/>
              </a:rPr>
              <a:t>Azure Container </a:t>
            </a:r>
            <a:r>
              <a:rPr lang="en-IE" sz="900" b="1" i="0" u="none" strike="noStrike" kern="1200" dirty="0" smtClean="0">
                <a:solidFill>
                  <a:schemeClr val="tx1"/>
                </a:solidFill>
                <a:effectLst/>
                <a:latin typeface="Segoe UI Light" pitchFamily="34" charset="0"/>
                <a:ea typeface="+mn-ea"/>
                <a:cs typeface="+mn-cs"/>
              </a:rPr>
              <a:t>Instances - </a:t>
            </a:r>
            <a:r>
              <a:rPr lang="en-IE" sz="900" b="0" i="0" u="none" strike="noStrike" kern="1200" dirty="0" smtClean="0">
                <a:solidFill>
                  <a:schemeClr val="tx1"/>
                </a:solidFill>
                <a:effectLst/>
                <a:latin typeface="Segoe UI Light" pitchFamily="34" charset="0"/>
                <a:ea typeface="+mn-ea"/>
                <a:cs typeface="+mn-cs"/>
              </a:rPr>
              <a:t>Offers </a:t>
            </a:r>
            <a:r>
              <a:rPr lang="en-IE" sz="900" b="0" i="0" u="none" strike="noStrike" kern="1200" dirty="0">
                <a:solidFill>
                  <a:schemeClr val="tx1"/>
                </a:solidFill>
                <a:effectLst/>
                <a:latin typeface="Segoe UI Light" pitchFamily="34" charset="0"/>
                <a:ea typeface="+mn-ea"/>
                <a:cs typeface="+mn-cs"/>
              </a:rPr>
              <a:t>the fastest and simplest way to run a container in </a:t>
            </a:r>
            <a:r>
              <a:rPr lang="en-IE" sz="900" b="0" i="0" u="none" strike="noStrike" kern="1200" dirty="0" smtClean="0">
                <a:solidFill>
                  <a:schemeClr val="tx1"/>
                </a:solidFill>
                <a:effectLst/>
                <a:latin typeface="Segoe UI Light" pitchFamily="34" charset="0"/>
                <a:ea typeface="+mn-ea"/>
                <a:cs typeface="+mn-cs"/>
              </a:rPr>
              <a:t>Azure, </a:t>
            </a:r>
            <a:r>
              <a:rPr lang="en-IE" sz="900" b="0" i="0" u="none" strike="noStrike" kern="1200" dirty="0">
                <a:solidFill>
                  <a:schemeClr val="tx1"/>
                </a:solidFill>
                <a:effectLst/>
                <a:latin typeface="Segoe UI Light" pitchFamily="34" charset="0"/>
                <a:ea typeface="+mn-ea"/>
                <a:cs typeface="+mn-cs"/>
              </a:rPr>
              <a:t>without having to manage </a:t>
            </a:r>
            <a:r>
              <a:rPr lang="en-IE" sz="900" b="0" i="0" u="none" strike="noStrike" kern="1200" dirty="0" smtClean="0">
                <a:solidFill>
                  <a:schemeClr val="tx1"/>
                </a:solidFill>
                <a:effectLst/>
                <a:latin typeface="Segoe UI Light" pitchFamily="34" charset="0"/>
                <a:ea typeface="+mn-ea"/>
                <a:cs typeface="+mn-cs"/>
              </a:rPr>
              <a:t>VMs </a:t>
            </a:r>
            <a:r>
              <a:rPr lang="en-IE" sz="900" b="0" i="0" u="none" strike="noStrike" kern="1200" dirty="0">
                <a:solidFill>
                  <a:schemeClr val="tx1"/>
                </a:solidFill>
                <a:effectLst/>
                <a:latin typeface="Segoe UI Light" pitchFamily="34" charset="0"/>
                <a:ea typeface="+mn-ea"/>
                <a:cs typeface="+mn-cs"/>
              </a:rPr>
              <a:t>or adopt any additional services. It’s a </a:t>
            </a:r>
            <a:r>
              <a:rPr lang="en-IE" sz="900" b="0" i="0" u="none" strike="noStrike" kern="1200" dirty="0" smtClean="0">
                <a:solidFill>
                  <a:schemeClr val="tx1"/>
                </a:solidFill>
                <a:effectLst/>
                <a:latin typeface="Segoe UI Light" pitchFamily="34" charset="0"/>
                <a:ea typeface="+mn-ea"/>
                <a:cs typeface="+mn-cs"/>
              </a:rPr>
              <a:t>Platform as a Service (PaaS) offering </a:t>
            </a:r>
            <a:r>
              <a:rPr lang="en-IE" sz="900" b="0" i="0" u="none" strike="noStrike" kern="1200" dirty="0">
                <a:solidFill>
                  <a:schemeClr val="tx1"/>
                </a:solidFill>
                <a:effectLst/>
                <a:latin typeface="Segoe UI Light" pitchFamily="34" charset="0"/>
                <a:ea typeface="+mn-ea"/>
                <a:cs typeface="+mn-cs"/>
              </a:rPr>
              <a:t>that allows you to upload your containers, which </a:t>
            </a:r>
            <a:r>
              <a:rPr lang="en-IE" sz="900" b="0" i="0" u="none" strike="noStrike" kern="1200" dirty="0" smtClean="0">
                <a:solidFill>
                  <a:schemeClr val="tx1"/>
                </a:solidFill>
                <a:effectLst/>
                <a:latin typeface="Segoe UI Light" pitchFamily="34" charset="0"/>
                <a:ea typeface="+mn-ea"/>
                <a:cs typeface="+mn-cs"/>
              </a:rPr>
              <a:t>it</a:t>
            </a:r>
            <a:r>
              <a:rPr lang="en-IE" sz="900" b="0" i="0" u="none" strike="noStrike" kern="1200" baseline="0" dirty="0" smtClean="0">
                <a:solidFill>
                  <a:schemeClr val="tx1"/>
                </a:solidFill>
                <a:effectLst/>
                <a:latin typeface="Segoe UI Light" pitchFamily="34" charset="0"/>
                <a:ea typeface="+mn-ea"/>
                <a:cs typeface="+mn-cs"/>
              </a:rPr>
              <a:t> then </a:t>
            </a:r>
            <a:r>
              <a:rPr lang="en-IE" sz="900" b="0" i="0" u="none" strike="noStrike" kern="1200" dirty="0" smtClean="0">
                <a:solidFill>
                  <a:schemeClr val="tx1"/>
                </a:solidFill>
                <a:effectLst/>
                <a:latin typeface="Segoe UI Light" pitchFamily="34" charset="0"/>
                <a:ea typeface="+mn-ea"/>
                <a:cs typeface="+mn-cs"/>
              </a:rPr>
              <a:t>runs </a:t>
            </a:r>
            <a:r>
              <a:rPr lang="en-IE" sz="900" b="0" i="0" u="none" strike="noStrike" kern="1200" dirty="0">
                <a:solidFill>
                  <a:schemeClr val="tx1"/>
                </a:solidFill>
                <a:effectLst/>
                <a:latin typeface="Segoe UI Light" pitchFamily="34" charset="0"/>
                <a:ea typeface="+mn-ea"/>
                <a:cs typeface="+mn-cs"/>
              </a:rPr>
              <a:t>for you. </a:t>
            </a:r>
            <a:r>
              <a:rPr lang="en-IE" sz="900" b="0" i="0" u="none" strike="noStrike" kern="1200" dirty="0" smtClean="0">
                <a:solidFill>
                  <a:schemeClr val="tx1"/>
                </a:solidFill>
                <a:effectLst/>
                <a:latin typeface="Segoe UI Light" pitchFamily="34" charset="0"/>
                <a:ea typeface="+mn-ea"/>
                <a:cs typeface="+mn-cs"/>
              </a:rPr>
              <a:t>For details, see : </a:t>
            </a:r>
            <a:r>
              <a:rPr lang="en-IE" u="sng" dirty="0" smtClean="0"/>
              <a:t>https</a:t>
            </a:r>
            <a:r>
              <a:rPr lang="en-IE" u="sng" dirty="0"/>
              <a:t>://</a:t>
            </a:r>
            <a:r>
              <a:rPr lang="en-IE" u="sng" dirty="0" smtClean="0"/>
              <a:t>azure.microsoft.com/en-us/services/container-instances/</a:t>
            </a:r>
          </a:p>
          <a:p>
            <a:pPr marL="171450" indent="-171450">
              <a:buFont typeface="Arial" pitchFamily="34" charset="0"/>
              <a:buChar char="•"/>
            </a:pPr>
            <a:r>
              <a:rPr lang="en-IE" sz="900" b="1" i="0" u="none" strike="noStrike" kern="1200" dirty="0" smtClean="0">
                <a:solidFill>
                  <a:schemeClr val="tx1"/>
                </a:solidFill>
                <a:effectLst/>
                <a:latin typeface="Segoe UI Light" pitchFamily="34" charset="0"/>
                <a:ea typeface="+mn-ea"/>
                <a:cs typeface="+mn-cs"/>
              </a:rPr>
              <a:t>Azure </a:t>
            </a:r>
            <a:r>
              <a:rPr lang="en-IE" sz="900" b="1" i="0" u="none" strike="noStrike" kern="1200" dirty="0" err="1">
                <a:solidFill>
                  <a:schemeClr val="tx1"/>
                </a:solidFill>
                <a:effectLst/>
                <a:latin typeface="Segoe UI Light" pitchFamily="34" charset="0"/>
                <a:ea typeface="+mn-ea"/>
                <a:cs typeface="+mn-cs"/>
              </a:rPr>
              <a:t>Kubernetes</a:t>
            </a:r>
            <a:r>
              <a:rPr lang="en-IE" sz="900" b="1" i="0" u="none" strike="noStrike" kern="1200" dirty="0">
                <a:solidFill>
                  <a:schemeClr val="tx1"/>
                </a:solidFill>
                <a:effectLst/>
                <a:latin typeface="Segoe UI Light" pitchFamily="34" charset="0"/>
                <a:ea typeface="+mn-ea"/>
                <a:cs typeface="+mn-cs"/>
              </a:rPr>
              <a:t> </a:t>
            </a:r>
            <a:r>
              <a:rPr lang="en-IE" sz="900" b="1" i="0" u="none" strike="noStrike" kern="1200" dirty="0" smtClean="0">
                <a:solidFill>
                  <a:schemeClr val="tx1"/>
                </a:solidFill>
                <a:effectLst/>
                <a:latin typeface="Segoe UI Light" pitchFamily="34" charset="0"/>
                <a:ea typeface="+mn-ea"/>
                <a:cs typeface="+mn-cs"/>
              </a:rPr>
              <a:t>Service - </a:t>
            </a:r>
            <a:r>
              <a:rPr lang="en-IE" sz="900" b="0" i="0" u="none" strike="noStrike" kern="1200" dirty="0" smtClean="0">
                <a:solidFill>
                  <a:schemeClr val="tx1"/>
                </a:solidFill>
                <a:effectLst/>
                <a:latin typeface="Segoe UI Light" pitchFamily="34" charset="0"/>
                <a:ea typeface="+mn-ea"/>
                <a:cs typeface="+mn-cs"/>
              </a:rPr>
              <a:t>Automating </a:t>
            </a:r>
            <a:r>
              <a:rPr lang="en-IE" sz="900" b="0" i="0" u="none" strike="noStrike" kern="1200" dirty="0">
                <a:solidFill>
                  <a:schemeClr val="tx1"/>
                </a:solidFill>
                <a:effectLst/>
                <a:latin typeface="Segoe UI Light" pitchFamily="34" charset="0"/>
                <a:ea typeface="+mn-ea"/>
                <a:cs typeface="+mn-cs"/>
              </a:rPr>
              <a:t>and managing </a:t>
            </a:r>
            <a:r>
              <a:rPr lang="en-IE" sz="900" b="0" i="0" u="none" strike="noStrike" kern="1200" dirty="0" smtClean="0">
                <a:solidFill>
                  <a:schemeClr val="tx1"/>
                </a:solidFill>
                <a:effectLst/>
                <a:latin typeface="Segoe UI Light" pitchFamily="34" charset="0"/>
                <a:ea typeface="+mn-ea"/>
                <a:cs typeface="+mn-cs"/>
              </a:rPr>
              <a:t>large numbers </a:t>
            </a:r>
            <a:r>
              <a:rPr lang="en-IE" sz="900" b="0" i="0" u="none" strike="noStrike" kern="1200" dirty="0">
                <a:solidFill>
                  <a:schemeClr val="tx1"/>
                </a:solidFill>
                <a:effectLst/>
                <a:latin typeface="Segoe UI Light" pitchFamily="34" charset="0"/>
                <a:ea typeface="+mn-ea"/>
                <a:cs typeface="+mn-cs"/>
              </a:rPr>
              <a:t>of containers and </a:t>
            </a:r>
            <a:r>
              <a:rPr lang="en-IE" sz="900" b="0" i="0" u="none" strike="noStrike" kern="1200" dirty="0" smtClean="0">
                <a:solidFill>
                  <a:schemeClr val="tx1"/>
                </a:solidFill>
                <a:effectLst/>
                <a:latin typeface="Segoe UI Light" pitchFamily="34" charset="0"/>
                <a:ea typeface="+mn-ea"/>
                <a:cs typeface="+mn-cs"/>
              </a:rPr>
              <a:t>their interactions </a:t>
            </a:r>
            <a:r>
              <a:rPr lang="en-IE" sz="900" b="0" i="0" u="none" strike="noStrike" kern="1200" dirty="0">
                <a:solidFill>
                  <a:schemeClr val="tx1"/>
                </a:solidFill>
                <a:effectLst/>
                <a:latin typeface="Segoe UI Light" pitchFamily="34" charset="0"/>
                <a:ea typeface="+mn-ea"/>
                <a:cs typeface="+mn-cs"/>
              </a:rPr>
              <a:t>is </a:t>
            </a:r>
            <a:r>
              <a:rPr lang="en-IE" sz="900" b="0" i="0" u="none" strike="noStrike" kern="1200" dirty="0" smtClean="0">
                <a:solidFill>
                  <a:schemeClr val="tx1"/>
                </a:solidFill>
                <a:effectLst/>
                <a:latin typeface="Segoe UI Light" pitchFamily="34" charset="0"/>
                <a:ea typeface="+mn-ea"/>
                <a:cs typeface="+mn-cs"/>
              </a:rPr>
              <a:t>called </a:t>
            </a:r>
            <a:r>
              <a:rPr lang="en-IE" sz="900" b="0" i="1" u="none" strike="noStrike" kern="1200" dirty="0" smtClean="0">
                <a:solidFill>
                  <a:schemeClr val="tx1"/>
                </a:solidFill>
                <a:effectLst/>
                <a:latin typeface="Segoe UI Light" pitchFamily="34" charset="0"/>
                <a:ea typeface="+mn-ea"/>
                <a:cs typeface="+mn-cs"/>
              </a:rPr>
              <a:t>Orchestration</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The Azure </a:t>
            </a:r>
            <a:r>
              <a:rPr lang="en-IE" sz="900" b="0" i="0" u="none" strike="noStrike" kern="1200" dirty="0">
                <a:solidFill>
                  <a:schemeClr val="tx1"/>
                </a:solidFill>
                <a:effectLst/>
                <a:latin typeface="Segoe UI Light" pitchFamily="34" charset="0"/>
                <a:ea typeface="+mn-ea"/>
                <a:cs typeface="+mn-cs"/>
              </a:rPr>
              <a:t>Kubernetes Service (AKS) is a complete orchestration service for </a:t>
            </a:r>
            <a:r>
              <a:rPr lang="en-IE" sz="900" b="0" i="0" u="none" strike="noStrike" kern="1200" dirty="0" smtClean="0">
                <a:solidFill>
                  <a:schemeClr val="tx1"/>
                </a:solidFill>
                <a:effectLst/>
                <a:latin typeface="Segoe UI Light" pitchFamily="34" charset="0"/>
                <a:ea typeface="+mn-ea"/>
                <a:cs typeface="+mn-cs"/>
              </a:rPr>
              <a:t>large volumes of containers </a:t>
            </a:r>
            <a:r>
              <a:rPr lang="en-IE" sz="900" b="0" i="0" u="none" strike="noStrike" kern="1200" dirty="0">
                <a:solidFill>
                  <a:schemeClr val="tx1"/>
                </a:solidFill>
                <a:effectLst/>
                <a:latin typeface="Segoe UI Light" pitchFamily="34" charset="0"/>
                <a:ea typeface="+mn-ea"/>
                <a:cs typeface="+mn-cs"/>
              </a:rPr>
              <a:t>with distributed </a:t>
            </a:r>
            <a:r>
              <a:rPr lang="en-IE" sz="900" b="0" i="0" u="none" strike="noStrike" kern="1200" dirty="0" smtClean="0">
                <a:solidFill>
                  <a:schemeClr val="tx1"/>
                </a:solidFill>
                <a:effectLst/>
                <a:latin typeface="Segoe UI Light" pitchFamily="34" charset="0"/>
                <a:ea typeface="+mn-ea"/>
                <a:cs typeface="+mn-cs"/>
              </a:rPr>
              <a:t>architectures. For details, see </a:t>
            </a:r>
            <a:r>
              <a:rPr lang="en-IE" u="sng" dirty="0"/>
              <a:t>https://azure.microsoft.com/en-us/services/kubernetes-service</a:t>
            </a:r>
            <a:r>
              <a:rPr lang="en-IE" u="sng" dirty="0" smtClean="0"/>
              <a:t>/</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During or after class</a:t>
            </a:r>
            <a:r>
              <a:rPr lang="en-US" dirty="0" smtClean="0"/>
              <a:t>:</a:t>
            </a:r>
            <a:r>
              <a:rPr lang="en-US" baseline="0" dirty="0" smtClean="0"/>
              <a:t> </a:t>
            </a:r>
            <a:r>
              <a:rPr lang="en-US" dirty="0" smtClean="0"/>
              <a:t>Students </a:t>
            </a:r>
            <a:r>
              <a:rPr lang="en-US" dirty="0"/>
              <a:t>can </a:t>
            </a:r>
            <a:r>
              <a:rPr lang="en-US" dirty="0" smtClean="0"/>
              <a:t>read or step through these walkthrough tasks. Complete this </a:t>
            </a:r>
            <a:r>
              <a:rPr lang="en-US" dirty="0"/>
              <a:t>walkthrough at the end of the </a:t>
            </a:r>
            <a:r>
              <a:rPr lang="en-US" dirty="0" smtClean="0"/>
              <a:t>module or the overall</a:t>
            </a:r>
            <a:r>
              <a:rPr lang="en-US" baseline="0" dirty="0" smtClean="0"/>
              <a:t> </a:t>
            </a:r>
            <a:r>
              <a:rPr lang="en-US" dirty="0" smtClean="0"/>
              <a:t>course. This</a:t>
            </a:r>
            <a:r>
              <a:rPr lang="en-US" baseline="0" dirty="0" smtClean="0"/>
              <a:t> walkthrough can be completed </a:t>
            </a:r>
            <a:r>
              <a:rPr lang="en-US" dirty="0" smtClean="0"/>
              <a:t>together with all </a:t>
            </a:r>
            <a:r>
              <a:rPr lang="en-US" dirty="0"/>
              <a:t>or some of </a:t>
            </a:r>
            <a:r>
              <a:rPr lang="en-US" dirty="0" smtClean="0"/>
              <a:t>the other </a:t>
            </a:r>
            <a:r>
              <a:rPr lang="en-US" dirty="0"/>
              <a:t>walkthroughs </a:t>
            </a:r>
            <a:r>
              <a:rPr lang="en-US" dirty="0" smtClean="0"/>
              <a:t>from</a:t>
            </a:r>
            <a:r>
              <a:rPr lang="en-US" baseline="0" dirty="0" smtClean="0"/>
              <a:t> this</a:t>
            </a:r>
            <a:r>
              <a:rPr lang="en-US" dirty="0" smtClean="0"/>
              <a:t> module or from elsewhere</a:t>
            </a:r>
            <a:r>
              <a:rPr lang="en-US" baseline="0" dirty="0" smtClean="0"/>
              <a:t> in the </a:t>
            </a:r>
            <a:r>
              <a:rPr lang="en-US" dirty="0" smtClean="0"/>
              <a:t>course.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08760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IE" sz="900" b="1" i="0" u="none" strike="noStrike" kern="1200" dirty="0">
                <a:solidFill>
                  <a:schemeClr val="tx1"/>
                </a:solidFill>
                <a:effectLst/>
                <a:latin typeface="Segoe UI Light" pitchFamily="34" charset="0"/>
                <a:ea typeface="+mn-ea"/>
                <a:cs typeface="+mn-cs"/>
              </a:rPr>
              <a:t>Azure Virtual </a:t>
            </a:r>
            <a:r>
              <a:rPr lang="en-IE" sz="900" b="1" i="0" u="none" strike="noStrike" kern="1200" dirty="0" smtClean="0">
                <a:solidFill>
                  <a:schemeClr val="tx1"/>
                </a:solidFill>
                <a:effectLst/>
                <a:latin typeface="Segoe UI Light" pitchFamily="34" charset="0"/>
                <a:ea typeface="+mn-ea"/>
                <a:cs typeface="+mn-cs"/>
              </a:rPr>
              <a:t>Network - </a:t>
            </a:r>
            <a:r>
              <a:rPr lang="en-IE" sz="900" b="0" i="0" u="none" strike="noStrike" kern="1200" dirty="0" smtClean="0">
                <a:solidFill>
                  <a:schemeClr val="tx1"/>
                </a:solidFill>
                <a:effectLst/>
                <a:latin typeface="Segoe UI Light" pitchFamily="34" charset="0"/>
                <a:ea typeface="+mn-ea"/>
                <a:cs typeface="+mn-cs"/>
              </a:rPr>
              <a:t>Enables </a:t>
            </a:r>
            <a:r>
              <a:rPr lang="en-IE" sz="900" b="0" i="0" u="none" strike="noStrike" kern="1200" dirty="0">
                <a:solidFill>
                  <a:schemeClr val="tx1"/>
                </a:solidFill>
                <a:effectLst/>
                <a:latin typeface="Segoe UI Light" pitchFamily="34" charset="0"/>
                <a:ea typeface="+mn-ea"/>
                <a:cs typeface="+mn-cs"/>
              </a:rPr>
              <a:t>many types of Azure </a:t>
            </a:r>
            <a:r>
              <a:rPr lang="en-IE" sz="900" b="0" i="0" u="none" strike="noStrike" kern="1200" dirty="0" smtClean="0">
                <a:solidFill>
                  <a:schemeClr val="tx1"/>
                </a:solidFill>
                <a:effectLst/>
                <a:latin typeface="Segoe UI Light" pitchFamily="34" charset="0"/>
                <a:ea typeface="+mn-ea"/>
                <a:cs typeface="+mn-cs"/>
              </a:rPr>
              <a:t>resources, </a:t>
            </a:r>
            <a:r>
              <a:rPr lang="en-IE" sz="900" b="0" i="0" u="none" strike="noStrike" kern="1200" dirty="0">
                <a:solidFill>
                  <a:schemeClr val="tx1"/>
                </a:solidFill>
                <a:effectLst/>
                <a:latin typeface="Segoe UI Light" pitchFamily="34" charset="0"/>
                <a:ea typeface="+mn-ea"/>
                <a:cs typeface="+mn-cs"/>
              </a:rPr>
              <a:t>such as Azure </a:t>
            </a:r>
            <a:r>
              <a:rPr lang="en-IE" sz="900" b="0" i="0" u="none" strike="noStrike" kern="1200" dirty="0" smtClean="0">
                <a:solidFill>
                  <a:schemeClr val="tx1"/>
                </a:solidFill>
                <a:effectLst/>
                <a:latin typeface="Segoe UI Light" pitchFamily="34" charset="0"/>
                <a:ea typeface="+mn-ea"/>
                <a:cs typeface="+mn-cs"/>
              </a:rPr>
              <a:t>VMs, </a:t>
            </a:r>
            <a:r>
              <a:rPr lang="en-IE" sz="900" b="0" i="0" u="none" strike="noStrike" kern="1200" dirty="0">
                <a:solidFill>
                  <a:schemeClr val="tx1"/>
                </a:solidFill>
                <a:effectLst/>
                <a:latin typeface="Segoe UI Light" pitchFamily="34" charset="0"/>
                <a:ea typeface="+mn-ea"/>
                <a:cs typeface="+mn-cs"/>
              </a:rPr>
              <a:t>to </a:t>
            </a:r>
            <a:r>
              <a:rPr lang="en-IE" sz="900" b="0" i="0" u="none" strike="noStrike" kern="1200" dirty="0" smtClean="0">
                <a:solidFill>
                  <a:schemeClr val="tx1"/>
                </a:solidFill>
                <a:effectLst/>
                <a:latin typeface="Segoe UI Light" pitchFamily="34" charset="0"/>
                <a:ea typeface="+mn-ea"/>
                <a:cs typeface="+mn-cs"/>
              </a:rPr>
              <a:t>communicate </a:t>
            </a:r>
            <a:r>
              <a:rPr lang="en-IE" sz="900" b="0" i="0" u="none" strike="noStrike" kern="1200" dirty="0">
                <a:solidFill>
                  <a:schemeClr val="tx1"/>
                </a:solidFill>
                <a:effectLst/>
                <a:latin typeface="Segoe UI Light" pitchFamily="34" charset="0"/>
                <a:ea typeface="+mn-ea"/>
                <a:cs typeface="+mn-cs"/>
              </a:rPr>
              <a:t>with each </a:t>
            </a:r>
            <a:r>
              <a:rPr lang="en-IE" sz="900" b="0" i="0" u="none" strike="noStrike" kern="1200" dirty="0" smtClean="0">
                <a:solidFill>
                  <a:schemeClr val="tx1"/>
                </a:solidFill>
                <a:effectLst/>
                <a:latin typeface="Segoe UI Light" pitchFamily="34" charset="0"/>
                <a:ea typeface="+mn-ea"/>
                <a:cs typeface="+mn-cs"/>
              </a:rPr>
              <a:t>other securely, via the internet</a:t>
            </a:r>
            <a:r>
              <a:rPr lang="en-IE" sz="900" b="0" i="0" u="none" strike="noStrike" kern="1200" baseline="0" dirty="0" smtClean="0">
                <a:solidFill>
                  <a:schemeClr val="tx1"/>
                </a:solidFill>
                <a:effectLst/>
                <a:latin typeface="Segoe UI Light" pitchFamily="34" charset="0"/>
                <a:ea typeface="+mn-ea"/>
                <a:cs typeface="+mn-cs"/>
              </a:rPr>
              <a:t> or </a:t>
            </a:r>
            <a:r>
              <a:rPr lang="en-IE" sz="900" b="0" i="0" u="none" strike="noStrike" kern="1200" dirty="0" smtClean="0">
                <a:solidFill>
                  <a:schemeClr val="tx1"/>
                </a:solidFill>
                <a:effectLst/>
                <a:latin typeface="Segoe UI Light" pitchFamily="34" charset="0"/>
                <a:ea typeface="+mn-ea"/>
                <a:cs typeface="+mn-cs"/>
              </a:rPr>
              <a:t>on-premises </a:t>
            </a:r>
            <a:r>
              <a:rPr lang="en-IE" sz="900" b="0" i="0" u="none" strike="noStrike" kern="1200" dirty="0">
                <a:solidFill>
                  <a:schemeClr val="tx1"/>
                </a:solidFill>
                <a:effectLst/>
                <a:latin typeface="Segoe UI Light" pitchFamily="34" charset="0"/>
                <a:ea typeface="+mn-ea"/>
                <a:cs typeface="+mn-cs"/>
              </a:rPr>
              <a:t>networks. A virtual network is scoped to a single </a:t>
            </a:r>
            <a:r>
              <a:rPr lang="en-IE" sz="900" b="0" i="0" u="none" strike="noStrike" kern="1200" dirty="0" smtClean="0">
                <a:solidFill>
                  <a:schemeClr val="tx1"/>
                </a:solidFill>
                <a:effectLst/>
                <a:latin typeface="Segoe UI Light" pitchFamily="34" charset="0"/>
                <a:ea typeface="+mn-ea"/>
                <a:cs typeface="+mn-cs"/>
              </a:rPr>
              <a:t>region. However</a:t>
            </a:r>
            <a:r>
              <a:rPr lang="en-IE" sz="900" b="0" i="0" u="none" strike="noStrike" kern="1200" dirty="0">
                <a:solidFill>
                  <a:schemeClr val="tx1"/>
                </a:solidFill>
                <a:effectLst/>
                <a:latin typeface="Segoe UI Light" pitchFamily="34" charset="0"/>
                <a:ea typeface="+mn-ea"/>
                <a:cs typeface="+mn-cs"/>
              </a:rPr>
              <a:t>, multiple virtual networks from different regions can be connected together </a:t>
            </a:r>
            <a:r>
              <a:rPr lang="en-IE" sz="900" b="0" i="0" u="none" strike="noStrike" kern="1200" dirty="0" smtClean="0">
                <a:solidFill>
                  <a:schemeClr val="tx1"/>
                </a:solidFill>
                <a:effectLst/>
                <a:latin typeface="Segoe UI Light" pitchFamily="34" charset="0"/>
                <a:ea typeface="+mn-ea"/>
                <a:cs typeface="+mn-cs"/>
              </a:rPr>
              <a:t>using </a:t>
            </a:r>
            <a:r>
              <a:rPr lang="en-IE" sz="900" b="0" i="0" u="none" strike="noStrike" kern="1200" dirty="0">
                <a:solidFill>
                  <a:schemeClr val="tx1"/>
                </a:solidFill>
                <a:effectLst/>
                <a:latin typeface="Segoe UI Light" pitchFamily="34" charset="0"/>
                <a:ea typeface="+mn-ea"/>
                <a:cs typeface="+mn-cs"/>
              </a:rPr>
              <a:t>virtual network peering. </a:t>
            </a:r>
            <a:r>
              <a:rPr lang="en-IE" sz="900" b="0" i="0" u="none" strike="noStrike" kern="1200" dirty="0" smtClean="0">
                <a:solidFill>
                  <a:schemeClr val="tx1"/>
                </a:solidFill>
                <a:effectLst/>
                <a:latin typeface="Segoe UI Light" pitchFamily="34" charset="0"/>
                <a:ea typeface="+mn-ea"/>
                <a:cs typeface="+mn-cs"/>
              </a:rPr>
              <a:t>For details, see : </a:t>
            </a:r>
            <a:r>
              <a:rPr lang="en-IE" u="sng" dirty="0"/>
              <a:t>https://azure.microsoft.com/en-us/services/virtual-network</a:t>
            </a:r>
            <a:r>
              <a:rPr lang="en-IE" u="sng" dirty="0" smtClean="0"/>
              <a:t>/</a:t>
            </a:r>
            <a:endParaRPr lang="en-IE" sz="900" b="0" i="0" u="none" strike="noStrike" kern="1200" dirty="0">
              <a:solidFill>
                <a:schemeClr val="tx1"/>
              </a:solidFill>
              <a:effectLst/>
              <a:latin typeface="Segoe UI Light" pitchFamily="34" charset="0"/>
              <a:ea typeface="+mn-ea"/>
              <a:cs typeface="+mn-cs"/>
            </a:endParaRPr>
          </a:p>
          <a:p>
            <a:pPr marL="171450" indent="-171450">
              <a:buFont typeface="Arial" pitchFamily="34" charset="0"/>
              <a:buChar char="•"/>
            </a:pPr>
            <a:r>
              <a:rPr lang="en-IE" sz="900" b="1" i="0" u="none" strike="noStrike" kern="1200" dirty="0">
                <a:solidFill>
                  <a:schemeClr val="tx1"/>
                </a:solidFill>
                <a:effectLst/>
                <a:latin typeface="Segoe UI Light" pitchFamily="34" charset="0"/>
                <a:ea typeface="+mn-ea"/>
                <a:cs typeface="+mn-cs"/>
              </a:rPr>
              <a:t>Azure Load </a:t>
            </a:r>
            <a:r>
              <a:rPr lang="en-IE" sz="900" b="1" i="0" u="none" strike="noStrike" kern="1200" dirty="0" smtClean="0">
                <a:solidFill>
                  <a:schemeClr val="tx1"/>
                </a:solidFill>
                <a:effectLst/>
                <a:latin typeface="Segoe UI Light" pitchFamily="34" charset="0"/>
                <a:ea typeface="+mn-ea"/>
                <a:cs typeface="+mn-cs"/>
              </a:rPr>
              <a:t>Balancer - </a:t>
            </a:r>
            <a:r>
              <a:rPr lang="en-IE" sz="900" b="0" i="0" u="none" strike="noStrike" kern="1200" dirty="0" smtClean="0">
                <a:solidFill>
                  <a:schemeClr val="tx1"/>
                </a:solidFill>
                <a:effectLst/>
                <a:latin typeface="Segoe UI Light" pitchFamily="34" charset="0"/>
                <a:ea typeface="+mn-ea"/>
                <a:cs typeface="+mn-cs"/>
              </a:rPr>
              <a:t>Provides </a:t>
            </a:r>
            <a:r>
              <a:rPr lang="en-IE" sz="900" b="0" i="0" u="none" strike="noStrike" kern="1200" dirty="0">
                <a:solidFill>
                  <a:schemeClr val="tx1"/>
                </a:solidFill>
                <a:effectLst/>
                <a:latin typeface="Segoe UI Light" pitchFamily="34" charset="0"/>
                <a:ea typeface="+mn-ea"/>
                <a:cs typeface="+mn-cs"/>
              </a:rPr>
              <a:t>scale for your applications and </a:t>
            </a:r>
            <a:r>
              <a:rPr lang="en-IE" sz="900" b="0" i="0" u="none" strike="noStrike" kern="1200" dirty="0" smtClean="0">
                <a:solidFill>
                  <a:schemeClr val="tx1"/>
                </a:solidFill>
                <a:effectLst/>
                <a:latin typeface="Segoe UI Light" pitchFamily="34" charset="0"/>
                <a:ea typeface="+mn-ea"/>
                <a:cs typeface="+mn-cs"/>
              </a:rPr>
              <a:t>adds </a:t>
            </a:r>
            <a:r>
              <a:rPr lang="en-IE" sz="900" b="0" i="0" u="none" strike="noStrike" kern="1200" dirty="0">
                <a:solidFill>
                  <a:schemeClr val="tx1"/>
                </a:solidFill>
                <a:effectLst/>
                <a:latin typeface="Segoe UI Light" pitchFamily="34" charset="0"/>
                <a:ea typeface="+mn-ea"/>
                <a:cs typeface="+mn-cs"/>
              </a:rPr>
              <a:t>high </a:t>
            </a:r>
            <a:r>
              <a:rPr lang="en-IE" sz="900" b="0" i="0" u="none" strike="noStrike" kern="1200" dirty="0" smtClean="0">
                <a:solidFill>
                  <a:schemeClr val="tx1"/>
                </a:solidFill>
                <a:effectLst/>
                <a:latin typeface="Segoe UI Light" pitchFamily="34" charset="0"/>
                <a:ea typeface="+mn-ea"/>
                <a:cs typeface="+mn-cs"/>
              </a:rPr>
              <a:t>availability to </a:t>
            </a:r>
            <a:r>
              <a:rPr lang="en-IE" sz="900" b="0" i="0" u="none" strike="noStrike" kern="1200" dirty="0">
                <a:solidFill>
                  <a:schemeClr val="tx1"/>
                </a:solidFill>
                <a:effectLst/>
                <a:latin typeface="Segoe UI Light" pitchFamily="34" charset="0"/>
                <a:ea typeface="+mn-ea"/>
                <a:cs typeface="+mn-cs"/>
              </a:rPr>
              <a:t>your </a:t>
            </a:r>
            <a:r>
              <a:rPr lang="en-IE" sz="900" b="0" i="0" u="none" strike="noStrike" kern="1200" dirty="0" smtClean="0">
                <a:solidFill>
                  <a:schemeClr val="tx1"/>
                </a:solidFill>
                <a:effectLst/>
                <a:latin typeface="Segoe UI Light" pitchFamily="34" charset="0"/>
                <a:ea typeface="+mn-ea"/>
                <a:cs typeface="+mn-cs"/>
              </a:rPr>
              <a:t>services. For details, see : </a:t>
            </a:r>
            <a:r>
              <a:rPr lang="en-IE" u="sng" dirty="0"/>
              <a:t>https://azure.microsoft.com/en-us/services/load-balancer</a:t>
            </a:r>
            <a:r>
              <a:rPr lang="en-IE" u="sng" dirty="0" smtClean="0"/>
              <a:t>/</a:t>
            </a:r>
            <a:r>
              <a:rPr lang="en-IE" sz="900" b="0" i="0" u="none" strike="noStrike" kern="1200" dirty="0" smtClean="0">
                <a:solidFill>
                  <a:schemeClr val="tx1"/>
                </a:solidFill>
                <a:effectLst/>
                <a:latin typeface="Segoe UI Light" pitchFamily="34" charset="0"/>
                <a:ea typeface="+mn-ea"/>
                <a:cs typeface="+mn-cs"/>
              </a:rPr>
              <a:t>.</a:t>
            </a:r>
            <a:endParaRPr lang="en-IE" sz="900" b="0" i="0" u="none" strike="noStrike" kern="1200" dirty="0">
              <a:solidFill>
                <a:schemeClr val="tx1"/>
              </a:solidFill>
              <a:effectLst/>
              <a:latin typeface="Segoe UI Light" pitchFamily="34" charset="0"/>
              <a:ea typeface="+mn-ea"/>
              <a:cs typeface="+mn-cs"/>
            </a:endParaRPr>
          </a:p>
          <a:p>
            <a:pPr marL="171450" indent="-171450">
              <a:buFont typeface="Arial" pitchFamily="34" charset="0"/>
              <a:buChar char="•"/>
            </a:pPr>
            <a:r>
              <a:rPr lang="en-IE" sz="900" b="1" i="0" u="none" strike="noStrike" kern="1200" dirty="0">
                <a:solidFill>
                  <a:schemeClr val="tx1"/>
                </a:solidFill>
                <a:effectLst/>
                <a:latin typeface="Segoe UI Light" pitchFamily="34" charset="0"/>
                <a:ea typeface="+mn-ea"/>
                <a:cs typeface="+mn-cs"/>
              </a:rPr>
              <a:t>VPN </a:t>
            </a:r>
            <a:r>
              <a:rPr lang="en-IE" sz="900" b="1" i="0" u="none" strike="noStrike" kern="1200" dirty="0" smtClean="0">
                <a:solidFill>
                  <a:schemeClr val="tx1"/>
                </a:solidFill>
                <a:effectLst/>
                <a:latin typeface="Segoe UI Light" pitchFamily="34" charset="0"/>
                <a:ea typeface="+mn-ea"/>
                <a:cs typeface="+mn-cs"/>
              </a:rPr>
              <a:t>gateway – </a:t>
            </a:r>
            <a:r>
              <a:rPr lang="en-IE" sz="900" b="0" i="0" u="none" strike="noStrike" kern="1200" dirty="0" smtClean="0">
                <a:solidFill>
                  <a:schemeClr val="tx1"/>
                </a:solidFill>
                <a:effectLst/>
                <a:latin typeface="Segoe UI Light" pitchFamily="34" charset="0"/>
                <a:ea typeface="+mn-ea"/>
                <a:cs typeface="+mn-cs"/>
              </a:rPr>
              <a:t>Also</a:t>
            </a:r>
            <a:r>
              <a:rPr lang="en-IE" sz="900" b="1" i="0" u="none" strike="noStrike" kern="120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referred </a:t>
            </a:r>
            <a:r>
              <a:rPr lang="en-IE" sz="900" b="0" i="0" u="none" strike="noStrike" kern="1200" dirty="0">
                <a:solidFill>
                  <a:schemeClr val="tx1"/>
                </a:solidFill>
                <a:effectLst/>
                <a:latin typeface="Segoe UI Light" pitchFamily="34" charset="0"/>
                <a:ea typeface="+mn-ea"/>
                <a:cs typeface="+mn-cs"/>
              </a:rPr>
              <a:t>to as a </a:t>
            </a:r>
            <a:r>
              <a:rPr lang="en-IE" sz="900" i="1" u="none" strike="noStrike" kern="1200" dirty="0">
                <a:solidFill>
                  <a:schemeClr val="tx1"/>
                </a:solidFill>
                <a:effectLst/>
                <a:latin typeface="Segoe UI Light" pitchFamily="34" charset="0"/>
                <a:ea typeface="+mn-ea"/>
                <a:cs typeface="+mn-cs"/>
              </a:rPr>
              <a:t>virtual network </a:t>
            </a:r>
            <a:r>
              <a:rPr lang="en-IE" sz="900" i="1" u="none" strike="noStrike" kern="1200" dirty="0" smtClean="0">
                <a:solidFill>
                  <a:schemeClr val="tx1"/>
                </a:solidFill>
                <a:effectLst/>
                <a:latin typeface="Segoe UI Light" pitchFamily="34" charset="0"/>
                <a:ea typeface="+mn-ea"/>
                <a:cs typeface="+mn-cs"/>
              </a:rPr>
              <a:t>gateway</a:t>
            </a:r>
            <a:r>
              <a:rPr lang="en-IE" sz="900" b="0" i="0" u="none" strike="noStrike" kern="1200" dirty="0" smtClean="0">
                <a:solidFill>
                  <a:schemeClr val="tx1"/>
                </a:solidFill>
                <a:effectLst/>
                <a:latin typeface="Segoe UI Light" pitchFamily="34" charset="0"/>
                <a:ea typeface="+mn-ea"/>
                <a:cs typeface="+mn-cs"/>
              </a:rPr>
              <a:t> , is </a:t>
            </a:r>
            <a:r>
              <a:rPr lang="en-IE" sz="900" b="0" i="0" u="none" strike="noStrike" kern="1200" dirty="0">
                <a:solidFill>
                  <a:schemeClr val="tx1"/>
                </a:solidFill>
                <a:effectLst/>
                <a:latin typeface="Segoe UI Light" pitchFamily="34" charset="0"/>
                <a:ea typeface="+mn-ea"/>
                <a:cs typeface="+mn-cs"/>
              </a:rPr>
              <a:t>a </a:t>
            </a:r>
            <a:r>
              <a:rPr lang="en-IE" sz="900" b="0" i="0" u="none" strike="noStrike" kern="1200" dirty="0" smtClean="0">
                <a:solidFill>
                  <a:schemeClr val="tx1"/>
                </a:solidFill>
                <a:effectLst/>
                <a:latin typeface="Segoe UI Light" pitchFamily="34" charset="0"/>
                <a:ea typeface="+mn-ea"/>
                <a:cs typeface="+mn-cs"/>
              </a:rPr>
              <a:t>type </a:t>
            </a:r>
            <a:r>
              <a:rPr lang="en-IE" sz="900" b="0" i="0" u="none" strike="noStrike" kern="1200" dirty="0">
                <a:solidFill>
                  <a:schemeClr val="tx1"/>
                </a:solidFill>
                <a:effectLst/>
                <a:latin typeface="Segoe UI Light" pitchFamily="34" charset="0"/>
                <a:ea typeface="+mn-ea"/>
                <a:cs typeface="+mn-cs"/>
              </a:rPr>
              <a:t>of virtual network </a:t>
            </a:r>
            <a:r>
              <a:rPr lang="en-IE" sz="900" b="0" i="0" u="none" strike="noStrike" kern="1200" dirty="0" smtClean="0">
                <a:solidFill>
                  <a:schemeClr val="tx1"/>
                </a:solidFill>
                <a:effectLst/>
                <a:latin typeface="Segoe UI Light" pitchFamily="34" charset="0"/>
                <a:ea typeface="+mn-ea"/>
                <a:cs typeface="+mn-cs"/>
              </a:rPr>
              <a:t>gateway. A VPN</a:t>
            </a:r>
            <a:r>
              <a:rPr lang="en-IE" sz="900" b="0" i="0" u="none" strike="noStrike" kern="1200" baseline="0" dirty="0" smtClean="0">
                <a:solidFill>
                  <a:schemeClr val="tx1"/>
                </a:solidFill>
                <a:effectLst/>
                <a:latin typeface="Segoe UI Light" pitchFamily="34" charset="0"/>
                <a:ea typeface="+mn-ea"/>
                <a:cs typeface="+mn-cs"/>
              </a:rPr>
              <a:t> gateway </a:t>
            </a:r>
            <a:r>
              <a:rPr lang="en-IE" sz="900" b="0" i="0" u="none" strike="noStrike" kern="1200" dirty="0" smtClean="0">
                <a:solidFill>
                  <a:schemeClr val="tx1"/>
                </a:solidFill>
                <a:effectLst/>
                <a:latin typeface="Segoe UI Light" pitchFamily="34" charset="0"/>
                <a:ea typeface="+mn-ea"/>
                <a:cs typeface="+mn-cs"/>
              </a:rPr>
              <a:t>provides a secure </a:t>
            </a:r>
            <a:r>
              <a:rPr lang="en-IE" sz="900" b="0" i="0" u="none" strike="noStrike" kern="1200" dirty="0">
                <a:solidFill>
                  <a:schemeClr val="tx1"/>
                </a:solidFill>
                <a:effectLst/>
                <a:latin typeface="Segoe UI Light" pitchFamily="34" charset="0"/>
                <a:ea typeface="+mn-ea"/>
                <a:cs typeface="+mn-cs"/>
              </a:rPr>
              <a:t>connection from </a:t>
            </a:r>
            <a:r>
              <a:rPr lang="en-IE" sz="900" b="0" i="0" u="none" strike="noStrike" kern="1200" dirty="0" smtClean="0">
                <a:solidFill>
                  <a:schemeClr val="tx1"/>
                </a:solidFill>
                <a:effectLst/>
                <a:latin typeface="Segoe UI Light" pitchFamily="34" charset="0"/>
                <a:ea typeface="+mn-ea"/>
                <a:cs typeface="+mn-cs"/>
              </a:rPr>
              <a:t>an on-premises location </a:t>
            </a:r>
            <a:r>
              <a:rPr lang="en-IE" sz="900" b="0" i="0" u="none" strike="noStrike" kern="1200" dirty="0">
                <a:solidFill>
                  <a:schemeClr val="tx1"/>
                </a:solidFill>
                <a:effectLst/>
                <a:latin typeface="Segoe UI Light" pitchFamily="34" charset="0"/>
                <a:ea typeface="+mn-ea"/>
                <a:cs typeface="+mn-cs"/>
              </a:rPr>
              <a:t>to </a:t>
            </a:r>
            <a:r>
              <a:rPr lang="en-IE" sz="900" b="0" i="0" u="none" strike="noStrike" kern="1200" dirty="0" smtClean="0">
                <a:solidFill>
                  <a:schemeClr val="tx1"/>
                </a:solidFill>
                <a:effectLst/>
                <a:latin typeface="Segoe UI Light" pitchFamily="34" charset="0"/>
                <a:ea typeface="+mn-ea"/>
                <a:cs typeface="+mn-cs"/>
              </a:rPr>
              <a:t>Azure, </a:t>
            </a:r>
            <a:r>
              <a:rPr lang="en-IE" sz="900" b="0" i="0" u="none" strike="noStrike" kern="1200" dirty="0">
                <a:solidFill>
                  <a:schemeClr val="tx1"/>
                </a:solidFill>
                <a:effectLst/>
                <a:latin typeface="Segoe UI Light" pitchFamily="34" charset="0"/>
                <a:ea typeface="+mn-ea"/>
                <a:cs typeface="+mn-cs"/>
              </a:rPr>
              <a:t>over the internet. </a:t>
            </a:r>
            <a:r>
              <a:rPr lang="en-IE" sz="900" b="0" i="0" u="none" strike="noStrike" kern="1200" dirty="0" smtClean="0">
                <a:solidFill>
                  <a:schemeClr val="tx1"/>
                </a:solidFill>
                <a:effectLst/>
                <a:latin typeface="Segoe UI Light" pitchFamily="34" charset="0"/>
                <a:ea typeface="+mn-ea"/>
                <a:cs typeface="+mn-cs"/>
              </a:rPr>
              <a:t>It sends encrypted traffic between an Azure Virtual Network and the on-premises network</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location via the public internet. For details, see : </a:t>
            </a:r>
            <a:r>
              <a:rPr lang="en-IE" u="sng" dirty="0" smtClean="0"/>
              <a:t>https</a:t>
            </a:r>
            <a:r>
              <a:rPr lang="en-IE" u="sng" dirty="0"/>
              <a:t>://</a:t>
            </a:r>
            <a:r>
              <a:rPr lang="en-IE" u="sng" dirty="0" smtClean="0"/>
              <a:t>azure.microsoft.com/en-us/services/vpn-gateway</a:t>
            </a:r>
            <a:endParaRPr lang="en-IE" sz="900" b="0" i="0" u="none" strike="noStrike" kern="1200" dirty="0">
              <a:solidFill>
                <a:schemeClr val="tx1"/>
              </a:solidFill>
              <a:effectLst/>
              <a:latin typeface="Segoe UI Light" pitchFamily="34" charset="0"/>
              <a:ea typeface="+mn-ea"/>
              <a:cs typeface="+mn-cs"/>
            </a:endParaRPr>
          </a:p>
          <a:p>
            <a:pPr marL="171450" indent="-171450">
              <a:buFont typeface="Arial" pitchFamily="34" charset="0"/>
              <a:buChar char="•"/>
            </a:pPr>
            <a:r>
              <a:rPr lang="en-IE" sz="900" b="1" i="0" u="none" strike="noStrike" kern="1200" dirty="0">
                <a:solidFill>
                  <a:schemeClr val="tx1"/>
                </a:solidFill>
                <a:effectLst/>
                <a:latin typeface="Segoe UI Light" pitchFamily="34" charset="0"/>
                <a:ea typeface="+mn-ea"/>
                <a:cs typeface="+mn-cs"/>
              </a:rPr>
              <a:t>Azure Application </a:t>
            </a:r>
            <a:r>
              <a:rPr lang="en-IE" sz="900" b="1" i="0" u="none" strike="noStrike" kern="1200" dirty="0" smtClean="0">
                <a:solidFill>
                  <a:schemeClr val="tx1"/>
                </a:solidFill>
                <a:effectLst/>
                <a:latin typeface="Segoe UI Light" pitchFamily="34" charset="0"/>
                <a:ea typeface="+mn-ea"/>
                <a:cs typeface="+mn-cs"/>
              </a:rPr>
              <a:t>Gateway - </a:t>
            </a:r>
            <a:r>
              <a:rPr lang="en-IE" sz="900" b="0" i="0" u="none" strike="noStrike" kern="1200" dirty="0" smtClean="0">
                <a:solidFill>
                  <a:schemeClr val="tx1"/>
                </a:solidFill>
                <a:effectLst/>
                <a:latin typeface="Segoe UI Light" pitchFamily="34" charset="0"/>
                <a:ea typeface="+mn-ea"/>
                <a:cs typeface="+mn-cs"/>
              </a:rPr>
              <a:t>A </a:t>
            </a:r>
            <a:r>
              <a:rPr lang="en-IE" sz="900" b="0" i="0" u="none" strike="noStrike" kern="1200" dirty="0">
                <a:solidFill>
                  <a:schemeClr val="tx1"/>
                </a:solidFill>
                <a:effectLst/>
                <a:latin typeface="Segoe UI Light" pitchFamily="34" charset="0"/>
                <a:ea typeface="+mn-ea"/>
                <a:cs typeface="+mn-cs"/>
              </a:rPr>
              <a:t>web traffic load balancer that enables you to manage traffic to your web applications. It is the </a:t>
            </a:r>
            <a:r>
              <a:rPr lang="en-IE" sz="900" b="0" i="0" u="none" strike="noStrike" kern="1200" dirty="0" smtClean="0">
                <a:solidFill>
                  <a:schemeClr val="tx1"/>
                </a:solidFill>
                <a:effectLst/>
                <a:latin typeface="Segoe UI Light" pitchFamily="34" charset="0"/>
                <a:ea typeface="+mn-ea"/>
                <a:cs typeface="+mn-cs"/>
              </a:rPr>
              <a:t>connection-point into </a:t>
            </a:r>
            <a:r>
              <a:rPr lang="en-IE" sz="900" b="0" i="0" u="none" strike="noStrike" kern="1200" dirty="0">
                <a:solidFill>
                  <a:schemeClr val="tx1"/>
                </a:solidFill>
                <a:effectLst/>
                <a:latin typeface="Segoe UI Light" pitchFamily="34" charset="0"/>
                <a:ea typeface="+mn-ea"/>
                <a:cs typeface="+mn-cs"/>
              </a:rPr>
              <a:t>your </a:t>
            </a:r>
            <a:r>
              <a:rPr lang="en-IE" sz="900" b="0" i="0" u="none" strike="noStrike" kern="1200" dirty="0" smtClean="0">
                <a:solidFill>
                  <a:schemeClr val="tx1"/>
                </a:solidFill>
                <a:effectLst/>
                <a:latin typeface="Segoe UI Light" pitchFamily="34" charset="0"/>
                <a:ea typeface="+mn-ea"/>
                <a:cs typeface="+mn-cs"/>
              </a:rPr>
              <a:t>application for end users. For details, see : </a:t>
            </a:r>
            <a:r>
              <a:rPr lang="en-IE" u="sng" dirty="0" smtClean="0"/>
              <a:t>https</a:t>
            </a:r>
            <a:r>
              <a:rPr lang="en-IE" u="sng" dirty="0"/>
              <a:t>://azure.microsoft.com/en-us/services/application-gateway</a:t>
            </a:r>
            <a:r>
              <a:rPr lang="en-IE" u="sng" dirty="0" smtClean="0"/>
              <a:t>/</a:t>
            </a:r>
            <a:endParaRPr lang="en-IE" sz="900" b="0" i="0" u="none" strike="noStrike" kern="1200" dirty="0">
              <a:solidFill>
                <a:schemeClr val="tx1"/>
              </a:solidFill>
              <a:effectLst/>
              <a:latin typeface="Segoe UI Light" pitchFamily="34" charset="0"/>
              <a:ea typeface="+mn-ea"/>
              <a:cs typeface="+mn-cs"/>
            </a:endParaRPr>
          </a:p>
          <a:p>
            <a:pPr marL="171450" indent="-171450">
              <a:buFont typeface="Arial" pitchFamily="34" charset="0"/>
              <a:buChar char="•"/>
            </a:pPr>
            <a:r>
              <a:rPr lang="en-IE" sz="900" b="1" i="0" u="none" strike="noStrike" kern="1200" dirty="0">
                <a:solidFill>
                  <a:schemeClr val="tx1"/>
                </a:solidFill>
                <a:effectLst/>
                <a:latin typeface="Segoe UI Light" pitchFamily="34" charset="0"/>
                <a:ea typeface="+mn-ea"/>
                <a:cs typeface="+mn-cs"/>
              </a:rPr>
              <a:t>Content Delivery </a:t>
            </a:r>
            <a:r>
              <a:rPr lang="en-IE" sz="900" b="1" i="0" u="none" strike="noStrike" kern="1200" dirty="0" smtClean="0">
                <a:solidFill>
                  <a:schemeClr val="tx1"/>
                </a:solidFill>
                <a:effectLst/>
                <a:latin typeface="Segoe UI Light" pitchFamily="34" charset="0"/>
                <a:ea typeface="+mn-ea"/>
                <a:cs typeface="+mn-cs"/>
              </a:rPr>
              <a:t>Network (CDN) -</a:t>
            </a:r>
            <a:r>
              <a:rPr lang="en-IE" sz="900" b="0" i="0" u="none" strike="noStrike" kern="1200" dirty="0" smtClean="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A</a:t>
            </a:r>
            <a:r>
              <a:rPr lang="en-IE" sz="900" b="0" i="0" u="none" strike="noStrike" kern="1200" dirty="0" smtClean="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distributed network of servers that </a:t>
            </a:r>
            <a:r>
              <a:rPr lang="en-IE" sz="900" b="0" i="0" u="none" strike="noStrike" kern="1200" dirty="0" smtClean="0">
                <a:solidFill>
                  <a:schemeClr val="tx1"/>
                </a:solidFill>
                <a:effectLst/>
                <a:latin typeface="Segoe UI Light" pitchFamily="34" charset="0"/>
                <a:ea typeface="+mn-ea"/>
                <a:cs typeface="+mn-cs"/>
              </a:rPr>
              <a:t>can</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deliver </a:t>
            </a:r>
            <a:r>
              <a:rPr lang="en-IE" sz="900" b="0" i="0" u="none" strike="noStrike" kern="1200" dirty="0">
                <a:solidFill>
                  <a:schemeClr val="tx1"/>
                </a:solidFill>
                <a:effectLst/>
                <a:latin typeface="Segoe UI Light" pitchFamily="34" charset="0"/>
                <a:ea typeface="+mn-ea"/>
                <a:cs typeface="+mn-cs"/>
              </a:rPr>
              <a:t>web content to </a:t>
            </a:r>
            <a:r>
              <a:rPr lang="en-IE" sz="900" b="0" i="0" u="none" strike="noStrike" kern="1200" dirty="0" smtClean="0">
                <a:solidFill>
                  <a:schemeClr val="tx1"/>
                </a:solidFill>
                <a:effectLst/>
                <a:latin typeface="Segoe UI Light" pitchFamily="34" charset="0"/>
                <a:ea typeface="+mn-ea"/>
                <a:cs typeface="+mn-cs"/>
              </a:rPr>
              <a:t>users efficiently. </a:t>
            </a:r>
            <a:r>
              <a:rPr lang="en-IE" sz="900" b="0" i="0" u="none" strike="noStrike" kern="1200" dirty="0">
                <a:solidFill>
                  <a:schemeClr val="tx1"/>
                </a:solidFill>
                <a:effectLst/>
                <a:latin typeface="Segoe UI Light" pitchFamily="34" charset="0"/>
                <a:ea typeface="+mn-ea"/>
                <a:cs typeface="+mn-cs"/>
              </a:rPr>
              <a:t>It </a:t>
            </a:r>
            <a:r>
              <a:rPr lang="en-IE" sz="900" b="0" i="0" u="none" strike="noStrike" kern="1200" dirty="0" smtClean="0">
                <a:solidFill>
                  <a:schemeClr val="tx1"/>
                </a:solidFill>
                <a:effectLst/>
                <a:latin typeface="Segoe UI Light" pitchFamily="34" charset="0"/>
                <a:ea typeface="+mn-ea"/>
                <a:cs typeface="+mn-cs"/>
              </a:rPr>
              <a:t>delivers content </a:t>
            </a:r>
            <a:r>
              <a:rPr lang="en-IE" sz="900" b="0" i="0" u="none" strike="noStrike" kern="1200" dirty="0">
                <a:solidFill>
                  <a:schemeClr val="tx1"/>
                </a:solidFill>
                <a:effectLst/>
                <a:latin typeface="Segoe UI Light" pitchFamily="34" charset="0"/>
                <a:ea typeface="+mn-ea"/>
                <a:cs typeface="+mn-cs"/>
              </a:rPr>
              <a:t>to users in their local </a:t>
            </a:r>
            <a:r>
              <a:rPr lang="en-IE" sz="900" b="0" i="0" u="none" strike="noStrike" kern="1200" dirty="0" smtClean="0">
                <a:solidFill>
                  <a:schemeClr val="tx1"/>
                </a:solidFill>
                <a:effectLst/>
                <a:latin typeface="Segoe UI Light" pitchFamily="34" charset="0"/>
                <a:ea typeface="+mn-ea"/>
                <a:cs typeface="+mn-cs"/>
              </a:rPr>
              <a:t>region, </a:t>
            </a:r>
            <a:r>
              <a:rPr lang="en-IE" sz="900" b="0" i="0" u="none" strike="noStrike" kern="1200" dirty="0">
                <a:solidFill>
                  <a:schemeClr val="tx1"/>
                </a:solidFill>
                <a:effectLst/>
                <a:latin typeface="Segoe UI Light" pitchFamily="34" charset="0"/>
                <a:ea typeface="+mn-ea"/>
                <a:cs typeface="+mn-cs"/>
              </a:rPr>
              <a:t>to minimize latency. </a:t>
            </a:r>
            <a:r>
              <a:rPr lang="en-IE" sz="900" b="0" i="0" u="none" strike="noStrike" kern="1200" dirty="0" smtClean="0">
                <a:solidFill>
                  <a:schemeClr val="tx1"/>
                </a:solidFill>
                <a:effectLst/>
                <a:latin typeface="Segoe UI Light" pitchFamily="34" charset="0"/>
                <a:ea typeface="+mn-ea"/>
                <a:cs typeface="+mn-cs"/>
              </a:rPr>
              <a:t>A CDN </a:t>
            </a:r>
            <a:r>
              <a:rPr lang="en-IE" sz="900" b="0" i="0" u="none" strike="noStrike" kern="1200" dirty="0">
                <a:solidFill>
                  <a:schemeClr val="tx1"/>
                </a:solidFill>
                <a:effectLst/>
                <a:latin typeface="Segoe UI Light" pitchFamily="34" charset="0"/>
                <a:ea typeface="+mn-ea"/>
                <a:cs typeface="+mn-cs"/>
              </a:rPr>
              <a:t>can be hosted in Azure or any other location. </a:t>
            </a:r>
            <a:r>
              <a:rPr lang="en-IE" sz="900" b="0" i="0" u="none" strike="noStrike" kern="1200" dirty="0" smtClean="0">
                <a:solidFill>
                  <a:schemeClr val="tx1"/>
                </a:solidFill>
                <a:effectLst/>
                <a:latin typeface="Segoe UI Light" pitchFamily="34" charset="0"/>
                <a:ea typeface="+mn-ea"/>
                <a:cs typeface="+mn-cs"/>
              </a:rPr>
              <a:t>For</a:t>
            </a:r>
            <a:r>
              <a:rPr lang="en-IE" sz="900" b="0" i="0" u="none" strike="noStrike" kern="1200" baseline="0" dirty="0" smtClean="0">
                <a:solidFill>
                  <a:schemeClr val="tx1"/>
                </a:solidFill>
                <a:effectLst/>
                <a:latin typeface="Segoe UI Light" pitchFamily="34" charset="0"/>
                <a:ea typeface="+mn-ea"/>
                <a:cs typeface="+mn-cs"/>
              </a:rPr>
              <a:t> details, s</a:t>
            </a:r>
            <a:r>
              <a:rPr lang="en-IE" sz="900" b="0" i="0" u="none" strike="noStrike" kern="1200" dirty="0" smtClean="0">
                <a:solidFill>
                  <a:schemeClr val="tx1"/>
                </a:solidFill>
                <a:effectLst/>
                <a:latin typeface="Segoe UI Light" pitchFamily="34" charset="0"/>
                <a:ea typeface="+mn-ea"/>
                <a:cs typeface="+mn-cs"/>
              </a:rPr>
              <a:t>ee : </a:t>
            </a:r>
            <a:r>
              <a:rPr lang="en-US" u="sng" dirty="0"/>
              <a:t>https://azure.microsoft.com/en-us/services/cdn</a:t>
            </a:r>
            <a:r>
              <a:rPr lang="en-US" u="sng" dirty="0" smtClean="0"/>
              <a:t>/</a:t>
            </a:r>
            <a:endParaRPr lang="en-US" sz="900" b="0" i="0" u="none" strike="noStrike" kern="1200" dirty="0">
              <a:solidFill>
                <a:schemeClr val="tx1"/>
              </a:solidFill>
              <a:effectLst/>
              <a:latin typeface="Segoe UI Light" pitchFamily="34" charset="0"/>
              <a:ea typeface="+mn-ea"/>
              <a:cs typeface="+mn-cs"/>
            </a:endParaRPr>
          </a:p>
          <a:p>
            <a:endParaRPr lang="en-IE" sz="900" b="0" i="0" u="none" strike="noStrike" kern="1200" dirty="0" smtClean="0">
              <a:solidFill>
                <a:schemeClr val="tx1"/>
              </a:solidFill>
              <a:effectLst/>
              <a:latin typeface="Segoe UI Light" pitchFamily="34" charset="0"/>
              <a:ea typeface="+mn-ea"/>
              <a:cs typeface="+mn-cs"/>
            </a:endParaRPr>
          </a:p>
          <a:p>
            <a:r>
              <a:rPr lang="en-IE" sz="900" b="0" i="0" u="none" strike="noStrike" kern="1200" dirty="0" smtClean="0">
                <a:solidFill>
                  <a:schemeClr val="tx1"/>
                </a:solidFill>
                <a:effectLst/>
                <a:latin typeface="Segoe UI Light" pitchFamily="34" charset="0"/>
                <a:ea typeface="+mn-ea"/>
                <a:cs typeface="+mn-cs"/>
              </a:rPr>
              <a:t>For </a:t>
            </a:r>
            <a:r>
              <a:rPr lang="en-IE" sz="900" b="0" i="0" u="none" strike="noStrike" kern="1200" dirty="0">
                <a:solidFill>
                  <a:schemeClr val="tx1"/>
                </a:solidFill>
                <a:effectLst/>
                <a:latin typeface="Segoe UI Light" pitchFamily="34" charset="0"/>
                <a:ea typeface="+mn-ea"/>
                <a:cs typeface="+mn-cs"/>
              </a:rPr>
              <a:t>a </a:t>
            </a:r>
            <a:r>
              <a:rPr lang="en-IE" sz="900" b="0" i="0" u="none" strike="noStrike" kern="1200" dirty="0" smtClean="0">
                <a:solidFill>
                  <a:schemeClr val="tx1"/>
                </a:solidFill>
                <a:effectLst/>
                <a:latin typeface="Segoe UI Light" pitchFamily="34" charset="0"/>
                <a:ea typeface="+mn-ea"/>
                <a:cs typeface="+mn-cs"/>
              </a:rPr>
              <a:t>list </a:t>
            </a:r>
            <a:r>
              <a:rPr lang="en-IE" sz="900" b="0" i="0" u="none" strike="noStrike" kern="1200" dirty="0">
                <a:solidFill>
                  <a:schemeClr val="tx1"/>
                </a:solidFill>
                <a:effectLst/>
                <a:latin typeface="Segoe UI Light" pitchFamily="34" charset="0"/>
                <a:ea typeface="+mn-ea"/>
                <a:cs typeface="+mn-cs"/>
              </a:rPr>
              <a:t>of </a:t>
            </a:r>
            <a:r>
              <a:rPr lang="en-IE" sz="900" b="0" i="0" u="none" strike="noStrike" kern="1200" dirty="0" smtClean="0">
                <a:solidFill>
                  <a:schemeClr val="tx1"/>
                </a:solidFill>
                <a:effectLst/>
                <a:latin typeface="Segoe UI Light" pitchFamily="34" charset="0"/>
                <a:ea typeface="+mn-ea"/>
                <a:cs typeface="+mn-cs"/>
              </a:rPr>
              <a:t>Azure networking services, and when and where</a:t>
            </a:r>
            <a:r>
              <a:rPr lang="en-IE" sz="900" b="0" i="0" u="none" strike="noStrike" kern="1200" baseline="0" dirty="0" smtClean="0">
                <a:solidFill>
                  <a:schemeClr val="tx1"/>
                </a:solidFill>
                <a:effectLst/>
                <a:latin typeface="Segoe UI Light" pitchFamily="34" charset="0"/>
                <a:ea typeface="+mn-ea"/>
                <a:cs typeface="+mn-cs"/>
              </a:rPr>
              <a:t> to</a:t>
            </a:r>
            <a:r>
              <a:rPr lang="en-IE" sz="900" b="0" i="0" u="none" strike="noStrike" kern="1200" dirty="0" smtClean="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use them, </a:t>
            </a:r>
            <a:r>
              <a:rPr lang="en-IE" sz="900" b="0" i="0" u="none" strike="noStrike" kern="1200" dirty="0" smtClean="0">
                <a:solidFill>
                  <a:schemeClr val="tx1"/>
                </a:solidFill>
                <a:effectLst/>
                <a:latin typeface="Segoe UI Light" pitchFamily="34" charset="0"/>
                <a:ea typeface="+mn-ea"/>
                <a:cs typeface="+mn-cs"/>
              </a:rPr>
              <a:t>see : </a:t>
            </a:r>
            <a:r>
              <a:rPr lang="en-IE" u="sng" dirty="0" smtClean="0"/>
              <a:t>https</a:t>
            </a:r>
            <a:r>
              <a:rPr lang="en-IE" u="sng" dirty="0"/>
              <a:t>://azure.microsoft.com/en-us/product-categories/networking/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06568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During or after class</a:t>
            </a:r>
            <a:r>
              <a:rPr lang="en-US" dirty="0" smtClean="0"/>
              <a:t>: Students can read or step through these walkthrough tasks. Complete this walkthrough at the end of the module or the overall course. This walkthrough can be completed together with all or some of the other walkthroughs from this module or from elsewhere in the course.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073951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intends </a:t>
            </a:r>
            <a:r>
              <a:rPr lang="en-US" dirty="0" smtClean="0"/>
              <a:t>to:</a:t>
            </a:r>
          </a:p>
          <a:p>
            <a:pPr marL="171450" indent="-171450">
              <a:buFont typeface="Arial" pitchFamily="34" charset="0"/>
              <a:buChar char="•"/>
            </a:pPr>
            <a:r>
              <a:rPr lang="en-US" dirty="0" smtClean="0"/>
              <a:t>help </a:t>
            </a:r>
            <a:r>
              <a:rPr lang="en-US" dirty="0"/>
              <a:t>students understand how data </a:t>
            </a:r>
            <a:r>
              <a:rPr lang="en-US" dirty="0" smtClean="0"/>
              <a:t>are </a:t>
            </a:r>
            <a:r>
              <a:rPr lang="en-US" dirty="0"/>
              <a:t>structured and </a:t>
            </a:r>
            <a:r>
              <a:rPr lang="en-US" dirty="0" smtClean="0"/>
              <a:t>classified</a:t>
            </a:r>
          </a:p>
          <a:p>
            <a:pPr marL="171450" indent="-171450">
              <a:buFont typeface="Arial" pitchFamily="34" charset="0"/>
              <a:buChar char="•"/>
            </a:pPr>
            <a:r>
              <a:rPr lang="en-US" dirty="0" smtClean="0"/>
              <a:t>explain </a:t>
            </a:r>
            <a:r>
              <a:rPr lang="en-US" dirty="0"/>
              <a:t>why </a:t>
            </a:r>
            <a:r>
              <a:rPr lang="en-US" dirty="0" smtClean="0"/>
              <a:t>different </a:t>
            </a:r>
            <a:r>
              <a:rPr lang="en-US" dirty="0"/>
              <a:t>storage services </a:t>
            </a:r>
            <a:r>
              <a:rPr lang="en-US" dirty="0" smtClean="0"/>
              <a:t>exist</a:t>
            </a:r>
          </a:p>
          <a:p>
            <a:pPr marL="171450" indent="-171450">
              <a:buFont typeface="Arial" pitchFamily="34" charset="0"/>
              <a:buChar char="•"/>
            </a:pPr>
            <a:r>
              <a:rPr lang="en-US" dirty="0" smtClean="0"/>
              <a:t>illustrate</a:t>
            </a:r>
            <a:r>
              <a:rPr lang="en-US" baseline="0" dirty="0" smtClean="0"/>
              <a:t> </a:t>
            </a:r>
            <a:r>
              <a:rPr lang="en-US" dirty="0" smtClean="0"/>
              <a:t>how storage services are used </a:t>
            </a:r>
          </a:p>
          <a:p>
            <a:pPr marL="171450" indent="-171450">
              <a:buFont typeface="Arial" pitchFamily="34" charset="0"/>
              <a:buChar char="•"/>
            </a:pPr>
            <a:r>
              <a:rPr lang="en-US" dirty="0" smtClean="0"/>
              <a:t>map</a:t>
            </a:r>
            <a:r>
              <a:rPr lang="en-US" baseline="0" dirty="0" smtClean="0"/>
              <a:t> data structures to corresponding </a:t>
            </a:r>
            <a:r>
              <a:rPr lang="en-US" dirty="0" smtClean="0"/>
              <a:t>storage services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IE" sz="900" b="1" i="0" u="none" strike="noStrike" kern="1200" dirty="0">
                <a:solidFill>
                  <a:schemeClr val="tx1"/>
                </a:solidFill>
                <a:effectLst/>
                <a:latin typeface="Segoe UI Light" pitchFamily="34" charset="0"/>
                <a:ea typeface="+mn-ea"/>
                <a:cs typeface="+mn-cs"/>
              </a:rPr>
              <a:t>Blob </a:t>
            </a:r>
            <a:r>
              <a:rPr lang="en-IE" sz="900" b="1" i="0" u="none" strike="noStrike" kern="1200" dirty="0" smtClean="0">
                <a:solidFill>
                  <a:schemeClr val="tx1"/>
                </a:solidFill>
                <a:effectLst/>
                <a:latin typeface="Segoe UI Light" pitchFamily="34" charset="0"/>
                <a:ea typeface="+mn-ea"/>
                <a:cs typeface="+mn-cs"/>
              </a:rPr>
              <a:t>Storage - </a:t>
            </a:r>
            <a:r>
              <a:rPr lang="en-IE" sz="900" b="0" i="0" u="none" strike="noStrike" kern="1200" dirty="0" smtClean="0">
                <a:solidFill>
                  <a:schemeClr val="tx1"/>
                </a:solidFill>
                <a:effectLst/>
                <a:latin typeface="Segoe UI Light" pitchFamily="34" charset="0"/>
                <a:ea typeface="+mn-ea"/>
                <a:cs typeface="+mn-cs"/>
              </a:rPr>
              <a:t>Azure </a:t>
            </a:r>
            <a:r>
              <a:rPr lang="en-IE" sz="900" b="0" i="0" u="none" strike="noStrike" kern="1200" dirty="0">
                <a:solidFill>
                  <a:schemeClr val="tx1"/>
                </a:solidFill>
                <a:effectLst/>
                <a:latin typeface="Segoe UI Light" pitchFamily="34" charset="0"/>
                <a:ea typeface="+mn-ea"/>
                <a:cs typeface="+mn-cs"/>
              </a:rPr>
              <a:t>Blob Storage is </a:t>
            </a:r>
            <a:r>
              <a:rPr lang="en-IE" sz="900" b="0" i="1" u="none" strike="noStrike" kern="1200" dirty="0">
                <a:solidFill>
                  <a:schemeClr val="tx1"/>
                </a:solidFill>
                <a:effectLst/>
                <a:latin typeface="Segoe UI Light" pitchFamily="34" charset="0"/>
                <a:ea typeface="+mn-ea"/>
                <a:cs typeface="+mn-cs"/>
              </a:rPr>
              <a:t>unstructured</a:t>
            </a:r>
            <a:r>
              <a:rPr lang="en-IE" sz="900" b="0" i="0" u="none" strike="noStrike" kern="1200" dirty="0">
                <a:solidFill>
                  <a:schemeClr val="tx1"/>
                </a:solidFill>
                <a:effectLst/>
                <a:latin typeface="Segoe UI Light" pitchFamily="34" charset="0"/>
                <a:ea typeface="+mn-ea"/>
                <a:cs typeface="+mn-cs"/>
              </a:rPr>
              <a:t>, meaning </a:t>
            </a:r>
            <a:r>
              <a:rPr lang="en-IE" sz="900" b="0" i="0" u="none" strike="noStrike" kern="1200" dirty="0" smtClean="0">
                <a:solidFill>
                  <a:schemeClr val="tx1"/>
                </a:solidFill>
                <a:effectLst/>
                <a:latin typeface="Segoe UI Light" pitchFamily="34" charset="0"/>
                <a:ea typeface="+mn-ea"/>
                <a:cs typeface="+mn-cs"/>
              </a:rPr>
              <a:t>there </a:t>
            </a:r>
            <a:r>
              <a:rPr lang="en-IE" sz="900" b="0" i="0" u="none" strike="noStrike" kern="1200" dirty="0">
                <a:solidFill>
                  <a:schemeClr val="tx1"/>
                </a:solidFill>
                <a:effectLst/>
                <a:latin typeface="Segoe UI Light" pitchFamily="34" charset="0"/>
                <a:ea typeface="+mn-ea"/>
                <a:cs typeface="+mn-cs"/>
              </a:rPr>
              <a:t>are no restrictions on the kinds of data it can hold. Blobs are highly </a:t>
            </a:r>
            <a:r>
              <a:rPr lang="en-IE" sz="900" b="0" i="0" u="none" strike="noStrike" kern="1200" dirty="0" smtClean="0">
                <a:solidFill>
                  <a:schemeClr val="tx1"/>
                </a:solidFill>
                <a:effectLst/>
                <a:latin typeface="Segoe UI Light" pitchFamily="34" charset="0"/>
                <a:ea typeface="+mn-ea"/>
                <a:cs typeface="+mn-cs"/>
              </a:rPr>
              <a:t>scalable, </a:t>
            </a:r>
            <a:r>
              <a:rPr lang="en-IE" sz="900" b="0" i="0" u="none" strike="noStrike" kern="1200" dirty="0">
                <a:solidFill>
                  <a:schemeClr val="tx1"/>
                </a:solidFill>
                <a:effectLst/>
                <a:latin typeface="Segoe UI Light" pitchFamily="34" charset="0"/>
                <a:ea typeface="+mn-ea"/>
                <a:cs typeface="+mn-cs"/>
              </a:rPr>
              <a:t>and apps work with blobs </a:t>
            </a:r>
            <a:r>
              <a:rPr lang="en-IE" sz="900" b="0" i="0" u="none" strike="noStrike" kern="1200" dirty="0" smtClean="0">
                <a:solidFill>
                  <a:schemeClr val="tx1"/>
                </a:solidFill>
                <a:effectLst/>
                <a:latin typeface="Segoe UI Light" pitchFamily="34" charset="0"/>
                <a:ea typeface="+mn-ea"/>
                <a:cs typeface="+mn-cs"/>
              </a:rPr>
              <a:t>in</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the </a:t>
            </a:r>
            <a:r>
              <a:rPr lang="en-IE" sz="900" b="0" i="0" u="none" strike="noStrike" kern="1200" dirty="0">
                <a:solidFill>
                  <a:schemeClr val="tx1"/>
                </a:solidFill>
                <a:effectLst/>
                <a:latin typeface="Segoe UI Light" pitchFamily="34" charset="0"/>
                <a:ea typeface="+mn-ea"/>
                <a:cs typeface="+mn-cs"/>
              </a:rPr>
              <a:t>same way </a:t>
            </a:r>
            <a:r>
              <a:rPr lang="en-IE" sz="900" b="0" i="0" u="none" strike="noStrike" kern="1200" dirty="0" smtClean="0">
                <a:solidFill>
                  <a:schemeClr val="tx1"/>
                </a:solidFill>
                <a:effectLst/>
                <a:latin typeface="Segoe UI Light" pitchFamily="34" charset="0"/>
                <a:ea typeface="+mn-ea"/>
                <a:cs typeface="+mn-cs"/>
              </a:rPr>
              <a:t>they work </a:t>
            </a:r>
            <a:r>
              <a:rPr lang="en-IE" sz="900" b="0" i="0" u="none" strike="noStrike" kern="1200" dirty="0">
                <a:solidFill>
                  <a:schemeClr val="tx1"/>
                </a:solidFill>
                <a:effectLst/>
                <a:latin typeface="Segoe UI Light" pitchFamily="34" charset="0"/>
                <a:ea typeface="+mn-ea"/>
                <a:cs typeface="+mn-cs"/>
              </a:rPr>
              <a:t>with files on a </a:t>
            </a:r>
            <a:r>
              <a:rPr lang="en-IE" sz="900" b="0" i="0" u="none" strike="noStrike" kern="1200" dirty="0" smtClean="0">
                <a:solidFill>
                  <a:schemeClr val="tx1"/>
                </a:solidFill>
                <a:effectLst/>
                <a:latin typeface="Segoe UI Light" pitchFamily="34" charset="0"/>
                <a:ea typeface="+mn-ea"/>
                <a:cs typeface="+mn-cs"/>
              </a:rPr>
              <a:t>disk</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such </a:t>
            </a:r>
            <a:r>
              <a:rPr lang="en-IE" sz="900" b="0" i="0" u="none" strike="noStrike" kern="1200" dirty="0">
                <a:solidFill>
                  <a:schemeClr val="tx1"/>
                </a:solidFill>
                <a:effectLst/>
                <a:latin typeface="Segoe UI Light" pitchFamily="34" charset="0"/>
                <a:ea typeface="+mn-ea"/>
                <a:cs typeface="+mn-cs"/>
              </a:rPr>
              <a:t>as reading and writing </a:t>
            </a:r>
            <a:r>
              <a:rPr lang="en-IE" sz="900" b="0" i="0" u="none" strike="noStrike" kern="1200" dirty="0" smtClean="0">
                <a:solidFill>
                  <a:schemeClr val="tx1"/>
                </a:solidFill>
                <a:effectLst/>
                <a:latin typeface="Segoe UI Light" pitchFamily="34" charset="0"/>
                <a:ea typeface="+mn-ea"/>
                <a:cs typeface="+mn-cs"/>
              </a:rPr>
              <a:t>data). </a:t>
            </a:r>
            <a:r>
              <a:rPr lang="en-IE" sz="900" b="0" i="0" u="none" strike="noStrike" kern="1200" dirty="0">
                <a:solidFill>
                  <a:schemeClr val="tx1"/>
                </a:solidFill>
                <a:effectLst/>
                <a:latin typeface="Segoe UI Light" pitchFamily="34" charset="0"/>
                <a:ea typeface="+mn-ea"/>
                <a:cs typeface="+mn-cs"/>
              </a:rPr>
              <a:t>Blob Storage can manage thousands of simultaneous uploads, massive amounts of video data, constantly growing log files, and can be reached from anywhere with an internet </a:t>
            </a:r>
            <a:r>
              <a:rPr lang="en-IE" sz="900" b="0" i="0" u="none" strike="noStrike" kern="1200" dirty="0" smtClean="0">
                <a:solidFill>
                  <a:schemeClr val="tx1"/>
                </a:solidFill>
                <a:effectLst/>
                <a:latin typeface="Segoe UI Light" pitchFamily="34" charset="0"/>
                <a:ea typeface="+mn-ea"/>
                <a:cs typeface="+mn-cs"/>
              </a:rPr>
              <a:t>connection. For details,</a:t>
            </a:r>
            <a:r>
              <a:rPr lang="en-IE" sz="900" b="0" i="0" u="none" strike="noStrike" kern="1200" baseline="0" dirty="0" smtClean="0">
                <a:solidFill>
                  <a:schemeClr val="tx1"/>
                </a:solidFill>
                <a:effectLst/>
                <a:latin typeface="Segoe UI Light" pitchFamily="34" charset="0"/>
                <a:ea typeface="+mn-ea"/>
                <a:cs typeface="+mn-cs"/>
              </a:rPr>
              <a:t> s</a:t>
            </a:r>
            <a:r>
              <a:rPr lang="en-IE" sz="900" b="0" i="0" u="none" strike="noStrike" kern="1200" dirty="0" smtClean="0">
                <a:solidFill>
                  <a:schemeClr val="tx1"/>
                </a:solidFill>
                <a:effectLst/>
                <a:latin typeface="Segoe UI Light" pitchFamily="34" charset="0"/>
                <a:ea typeface="+mn-ea"/>
                <a:cs typeface="+mn-cs"/>
              </a:rPr>
              <a:t>ee : </a:t>
            </a:r>
            <a:r>
              <a:rPr lang="en-IE" sz="900" b="0" i="0" u="sng" strike="noStrike" kern="1200" dirty="0">
                <a:solidFill>
                  <a:schemeClr val="tx1"/>
                </a:solidFill>
                <a:effectLst/>
                <a:latin typeface="Segoe UI Light" pitchFamily="34" charset="0"/>
                <a:ea typeface="+mn-ea"/>
                <a:cs typeface="+mn-cs"/>
              </a:rPr>
              <a:t>https://azure.microsoft.com/en-us/services/storage/blobs</a:t>
            </a:r>
            <a:r>
              <a:rPr lang="en-IE" sz="900" b="0" i="0" u="sng" strike="noStrike" kern="1200" dirty="0" smtClean="0">
                <a:solidFill>
                  <a:schemeClr val="tx1"/>
                </a:solidFill>
                <a:effectLst/>
                <a:latin typeface="Segoe UI Light" pitchFamily="34" charset="0"/>
                <a:ea typeface="+mn-ea"/>
                <a:cs typeface="+mn-cs"/>
              </a:rPr>
              <a:t>/</a:t>
            </a:r>
            <a:endParaRPr lang="en-IE" sz="900" b="0" i="0" u="sng" strike="noStrike" kern="1200" dirty="0">
              <a:solidFill>
                <a:schemeClr val="tx1"/>
              </a:solidFill>
              <a:effectLst/>
              <a:latin typeface="Segoe UI Light" pitchFamily="34" charset="0"/>
              <a:ea typeface="+mn-ea"/>
              <a:cs typeface="+mn-cs"/>
            </a:endParaRPr>
          </a:p>
          <a:p>
            <a:pPr marL="171450" indent="-171450">
              <a:buFont typeface="Arial" pitchFamily="34" charset="0"/>
              <a:buChar char="•"/>
            </a:pPr>
            <a:r>
              <a:rPr lang="en-IE" sz="900" b="1" i="0" u="none" strike="noStrike" kern="1200" dirty="0">
                <a:solidFill>
                  <a:schemeClr val="tx1"/>
                </a:solidFill>
                <a:effectLst/>
                <a:latin typeface="Segoe UI Light" pitchFamily="34" charset="0"/>
                <a:ea typeface="+mn-ea"/>
                <a:cs typeface="+mn-cs"/>
              </a:rPr>
              <a:t>Disk </a:t>
            </a:r>
            <a:r>
              <a:rPr lang="en-IE" sz="900" b="1" i="0" u="none" strike="noStrike" kern="1200" dirty="0" smtClean="0">
                <a:solidFill>
                  <a:schemeClr val="tx1"/>
                </a:solidFill>
                <a:effectLst/>
                <a:latin typeface="Segoe UI Light" pitchFamily="34" charset="0"/>
                <a:ea typeface="+mn-ea"/>
                <a:cs typeface="+mn-cs"/>
              </a:rPr>
              <a:t>storage - </a:t>
            </a:r>
            <a:r>
              <a:rPr lang="en-IE" sz="900" b="0" i="0" u="none" strike="noStrike" kern="1200" dirty="0" smtClean="0">
                <a:solidFill>
                  <a:schemeClr val="tx1"/>
                </a:solidFill>
                <a:effectLst/>
                <a:latin typeface="Segoe UI Light" pitchFamily="34" charset="0"/>
                <a:ea typeface="+mn-ea"/>
                <a:cs typeface="+mn-cs"/>
              </a:rPr>
              <a:t>Provides </a:t>
            </a:r>
            <a:r>
              <a:rPr lang="en-IE" sz="900" b="0" i="0" u="none" strike="noStrike" kern="1200" dirty="0">
                <a:solidFill>
                  <a:schemeClr val="tx1"/>
                </a:solidFill>
                <a:effectLst/>
                <a:latin typeface="Segoe UI Light" pitchFamily="34" charset="0"/>
                <a:ea typeface="+mn-ea"/>
                <a:cs typeface="+mn-cs"/>
              </a:rPr>
              <a:t>disks for virtual machines, applications, and other services to access and use as </a:t>
            </a:r>
            <a:r>
              <a:rPr lang="en-IE" sz="900" b="0" i="0" u="none" strike="noStrike" kern="1200" dirty="0" smtClean="0">
                <a:solidFill>
                  <a:schemeClr val="tx1"/>
                </a:solidFill>
                <a:effectLst/>
                <a:latin typeface="Segoe UI Light" pitchFamily="34" charset="0"/>
                <a:ea typeface="+mn-ea"/>
                <a:cs typeface="+mn-cs"/>
              </a:rPr>
              <a:t>needed.</a:t>
            </a:r>
            <a:r>
              <a:rPr lang="en-IE" sz="900" b="0" i="0" u="none" strike="noStrike" kern="1200" baseline="0" dirty="0" smtClean="0">
                <a:solidFill>
                  <a:schemeClr val="tx1"/>
                </a:solidFill>
                <a:effectLst/>
                <a:latin typeface="Segoe UI Light" pitchFamily="34" charset="0"/>
                <a:ea typeface="+mn-ea"/>
                <a:cs typeface="+mn-cs"/>
              </a:rPr>
              <a:t> S</a:t>
            </a:r>
            <a:r>
              <a:rPr lang="en-IE" sz="900" b="0" i="0" u="none" strike="noStrike" kern="1200" dirty="0" smtClean="0">
                <a:solidFill>
                  <a:schemeClr val="tx1"/>
                </a:solidFill>
                <a:effectLst/>
                <a:latin typeface="Segoe UI Light" pitchFamily="34" charset="0"/>
                <a:ea typeface="+mn-ea"/>
                <a:cs typeface="+mn-cs"/>
              </a:rPr>
              <a:t>imilar </a:t>
            </a:r>
            <a:r>
              <a:rPr lang="en-IE" sz="900" b="0" i="0" u="none" strike="noStrike" kern="1200" dirty="0">
                <a:solidFill>
                  <a:schemeClr val="tx1"/>
                </a:solidFill>
                <a:effectLst/>
                <a:latin typeface="Segoe UI Light" pitchFamily="34" charset="0"/>
                <a:ea typeface="+mn-ea"/>
                <a:cs typeface="+mn-cs"/>
              </a:rPr>
              <a:t>to </a:t>
            </a:r>
            <a:r>
              <a:rPr lang="en-IE" sz="900" b="0" i="0" u="none" strike="noStrike" kern="1200" dirty="0" smtClean="0">
                <a:solidFill>
                  <a:schemeClr val="tx1"/>
                </a:solidFill>
                <a:effectLst/>
                <a:latin typeface="Segoe UI Light" pitchFamily="34" charset="0"/>
                <a:ea typeface="+mn-ea"/>
                <a:cs typeface="+mn-cs"/>
              </a:rPr>
              <a:t>using on-premises/ local disks. For details about Managed </a:t>
            </a:r>
            <a:r>
              <a:rPr lang="en-IE" sz="900" b="0" i="0" u="none" strike="noStrike" kern="1200" dirty="0">
                <a:solidFill>
                  <a:schemeClr val="tx1"/>
                </a:solidFill>
                <a:effectLst/>
                <a:latin typeface="Segoe UI Light" pitchFamily="34" charset="0"/>
                <a:ea typeface="+mn-ea"/>
                <a:cs typeface="+mn-cs"/>
              </a:rPr>
              <a:t>Disks </a:t>
            </a:r>
            <a:r>
              <a:rPr lang="en-IE" sz="900" b="0" i="0" u="none" strike="noStrike" kern="1200" dirty="0" smtClean="0">
                <a:solidFill>
                  <a:schemeClr val="tx1"/>
                </a:solidFill>
                <a:effectLst/>
                <a:latin typeface="Segoe UI Light" pitchFamily="34" charset="0"/>
                <a:ea typeface="+mn-ea"/>
                <a:cs typeface="+mn-cs"/>
              </a:rPr>
              <a:t>pricing,</a:t>
            </a:r>
            <a:r>
              <a:rPr lang="en-IE" sz="900" b="0" i="0" u="none" strike="noStrike" kern="1200" baseline="0" dirty="0" smtClean="0">
                <a:solidFill>
                  <a:schemeClr val="tx1"/>
                </a:solidFill>
                <a:effectLst/>
                <a:latin typeface="Segoe UI Light" pitchFamily="34" charset="0"/>
                <a:ea typeface="+mn-ea"/>
                <a:cs typeface="+mn-cs"/>
              </a:rPr>
              <a:t> see </a:t>
            </a:r>
            <a:r>
              <a:rPr lang="en-IE" sz="900" b="0" i="0" u="sng" strike="noStrike" kern="1200" baseline="0" dirty="0" smtClean="0">
                <a:solidFill>
                  <a:schemeClr val="tx1"/>
                </a:solidFill>
                <a:effectLst/>
                <a:latin typeface="Segoe UI Light" pitchFamily="34" charset="0"/>
                <a:ea typeface="+mn-ea"/>
                <a:cs typeface="+mn-cs"/>
              </a:rPr>
              <a:t>:</a:t>
            </a:r>
            <a:r>
              <a:rPr lang="en-IE" sz="900" b="0" i="0" u="sng" strike="noStrike" kern="1200" dirty="0" smtClean="0">
                <a:solidFill>
                  <a:schemeClr val="tx1"/>
                </a:solidFill>
                <a:effectLst/>
                <a:latin typeface="Segoe UI Light" pitchFamily="34" charset="0"/>
                <a:ea typeface="+mn-ea"/>
                <a:cs typeface="+mn-cs"/>
              </a:rPr>
              <a:t> </a:t>
            </a:r>
            <a:r>
              <a:rPr lang="en-IE" sz="900" b="0" i="0" u="sng" strike="noStrike" kern="1200" dirty="0">
                <a:solidFill>
                  <a:schemeClr val="tx1"/>
                </a:solidFill>
                <a:effectLst/>
                <a:latin typeface="Segoe UI Light" pitchFamily="34" charset="0"/>
                <a:ea typeface="+mn-ea"/>
                <a:cs typeface="+mn-cs"/>
              </a:rPr>
              <a:t>See https://</a:t>
            </a:r>
            <a:r>
              <a:rPr lang="en-IE" sz="900" b="0" i="0" u="sng" strike="noStrike" kern="1200" dirty="0" smtClean="0">
                <a:solidFill>
                  <a:schemeClr val="tx1"/>
                </a:solidFill>
                <a:effectLst/>
                <a:latin typeface="Segoe UI Light" pitchFamily="34" charset="0"/>
                <a:ea typeface="+mn-ea"/>
                <a:cs typeface="+mn-cs"/>
              </a:rPr>
              <a:t>azure.microsoft.com/en-us/services/storage/disks/</a:t>
            </a:r>
          </a:p>
          <a:p>
            <a:pPr marL="171450" indent="-171450">
              <a:buFont typeface="Arial" pitchFamily="34" charset="0"/>
              <a:buChar char="•"/>
            </a:pPr>
            <a:r>
              <a:rPr lang="en-IE" sz="900" b="1" i="0" u="none" strike="noStrike" kern="1200" dirty="0" smtClean="0">
                <a:solidFill>
                  <a:schemeClr val="tx1"/>
                </a:solidFill>
                <a:effectLst/>
                <a:latin typeface="Segoe UI Light" pitchFamily="34" charset="0"/>
                <a:ea typeface="+mn-ea"/>
                <a:cs typeface="+mn-cs"/>
              </a:rPr>
              <a:t>File storage</a:t>
            </a:r>
            <a:r>
              <a:rPr lang="en-IE" sz="900" b="1" i="0" u="none" strike="noStrike" kern="1200" baseline="0" dirty="0" smtClean="0">
                <a:solidFill>
                  <a:schemeClr val="tx1"/>
                </a:solidFill>
                <a:effectLst/>
                <a:latin typeface="Segoe UI Light" pitchFamily="34" charset="0"/>
                <a:ea typeface="+mn-ea"/>
                <a:cs typeface="+mn-cs"/>
              </a:rPr>
              <a:t> – </a:t>
            </a:r>
            <a:r>
              <a:rPr lang="en-IE" sz="900" b="0" i="0" u="none" strike="noStrike" kern="1200" dirty="0" smtClean="0">
                <a:solidFill>
                  <a:schemeClr val="tx1"/>
                </a:solidFill>
                <a:effectLst/>
                <a:latin typeface="Segoe UI Light" pitchFamily="34" charset="0"/>
                <a:ea typeface="+mn-ea"/>
                <a:cs typeface="+mn-cs"/>
              </a:rPr>
              <a:t>Azur</a:t>
            </a:r>
            <a:r>
              <a:rPr lang="en-IE" sz="900" b="0" i="0" u="none" strike="noStrike" kern="1200" baseline="0" dirty="0" smtClean="0">
                <a:solidFill>
                  <a:schemeClr val="tx1"/>
                </a:solidFill>
                <a:effectLst/>
                <a:latin typeface="Segoe UI Light" pitchFamily="34" charset="0"/>
                <a:ea typeface="+mn-ea"/>
                <a:cs typeface="+mn-cs"/>
              </a:rPr>
              <a:t>e o</a:t>
            </a:r>
            <a:r>
              <a:rPr lang="en-IE" sz="900" b="0" i="0" u="none" strike="noStrike" kern="1200" dirty="0" smtClean="0">
                <a:solidFill>
                  <a:schemeClr val="tx1"/>
                </a:solidFill>
                <a:effectLst/>
                <a:latin typeface="Segoe UI Light" pitchFamily="34" charset="0"/>
                <a:ea typeface="+mn-ea"/>
                <a:cs typeface="+mn-cs"/>
              </a:rPr>
              <a:t>ffers </a:t>
            </a:r>
            <a:r>
              <a:rPr lang="en-IE" sz="900" b="0" i="0" u="none" strike="noStrike" kern="1200" dirty="0">
                <a:solidFill>
                  <a:schemeClr val="tx1"/>
                </a:solidFill>
                <a:effectLst/>
                <a:latin typeface="Segoe UI Light" pitchFamily="34" charset="0"/>
                <a:ea typeface="+mn-ea"/>
                <a:cs typeface="+mn-cs"/>
              </a:rPr>
              <a:t>fully managed file shares in the </a:t>
            </a:r>
            <a:r>
              <a:rPr lang="en-IE" sz="900" b="0" i="0" u="none" strike="noStrike" kern="1200" dirty="0" smtClean="0">
                <a:solidFill>
                  <a:schemeClr val="tx1"/>
                </a:solidFill>
                <a:effectLst/>
                <a:latin typeface="Segoe UI Light" pitchFamily="34" charset="0"/>
                <a:ea typeface="+mn-ea"/>
                <a:cs typeface="+mn-cs"/>
              </a:rPr>
              <a:t>cloud,</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accessible </a:t>
            </a:r>
            <a:r>
              <a:rPr lang="en-IE" sz="900" b="0" i="0" u="none" strike="noStrike" kern="1200" dirty="0">
                <a:solidFill>
                  <a:schemeClr val="tx1"/>
                </a:solidFill>
                <a:effectLst/>
                <a:latin typeface="Segoe UI Light" pitchFamily="34" charset="0"/>
                <a:ea typeface="+mn-ea"/>
                <a:cs typeface="+mn-cs"/>
              </a:rPr>
              <a:t>via the industry standard Server Message Block (SMB) protocol. </a:t>
            </a:r>
            <a:r>
              <a:rPr lang="en-IE" sz="900" b="0" i="0" u="none" strike="noStrike" kern="1200" dirty="0" smtClean="0">
                <a:solidFill>
                  <a:schemeClr val="tx1"/>
                </a:solidFill>
                <a:effectLst/>
                <a:latin typeface="Segoe UI Light" pitchFamily="34" charset="0"/>
                <a:ea typeface="+mn-ea"/>
                <a:cs typeface="+mn-cs"/>
              </a:rPr>
              <a:t>For details, see :</a:t>
            </a:r>
            <a:r>
              <a:rPr lang="en-IE" sz="900" b="0" i="0" u="none" strike="noStrike" kern="1200" baseline="0" dirty="0" smtClean="0">
                <a:solidFill>
                  <a:schemeClr val="tx1"/>
                </a:solidFill>
                <a:effectLst/>
                <a:latin typeface="Segoe UI Light" pitchFamily="34" charset="0"/>
                <a:ea typeface="+mn-ea"/>
                <a:cs typeface="+mn-cs"/>
              </a:rPr>
              <a:t> </a:t>
            </a:r>
            <a:r>
              <a:rPr lang="en-IE" sz="900" b="0" i="0" u="sng" strike="noStrike" kern="1200" dirty="0" smtClean="0">
                <a:solidFill>
                  <a:schemeClr val="tx1"/>
                </a:solidFill>
                <a:effectLst/>
                <a:latin typeface="Segoe UI Light" pitchFamily="34" charset="0"/>
                <a:ea typeface="+mn-ea"/>
                <a:cs typeface="+mn-cs"/>
              </a:rPr>
              <a:t>https</a:t>
            </a:r>
            <a:r>
              <a:rPr lang="en-IE" sz="900" b="0" i="0" u="sng" strike="noStrike" kern="1200" dirty="0">
                <a:solidFill>
                  <a:schemeClr val="tx1"/>
                </a:solidFill>
                <a:effectLst/>
                <a:latin typeface="Segoe UI Light" pitchFamily="34" charset="0"/>
                <a:ea typeface="+mn-ea"/>
                <a:cs typeface="+mn-cs"/>
              </a:rPr>
              <a:t>://azure.microsoft.com/en-us/services/storage/files</a:t>
            </a:r>
            <a:r>
              <a:rPr lang="en-IE" sz="900" b="0" i="0" u="sng" strike="noStrike" kern="1200" dirty="0" smtClean="0">
                <a:solidFill>
                  <a:schemeClr val="tx1"/>
                </a:solidFill>
                <a:effectLst/>
                <a:latin typeface="Segoe UI Light" pitchFamily="34" charset="0"/>
                <a:ea typeface="+mn-ea"/>
                <a:cs typeface="+mn-cs"/>
              </a:rPr>
              <a:t>/</a:t>
            </a:r>
            <a:endParaRPr lang="en-IE" sz="900" b="0" i="0" u="sng" strike="noStrike" kern="1200" dirty="0">
              <a:solidFill>
                <a:schemeClr val="tx1"/>
              </a:solidFill>
              <a:effectLst/>
              <a:latin typeface="Segoe UI Light" pitchFamily="34" charset="0"/>
              <a:ea typeface="+mn-ea"/>
              <a:cs typeface="+mn-cs"/>
            </a:endParaRPr>
          </a:p>
          <a:p>
            <a:pPr marL="171450" indent="-171450">
              <a:buFont typeface="Arial" pitchFamily="34" charset="0"/>
              <a:buChar char="•"/>
            </a:pPr>
            <a:r>
              <a:rPr lang="en-IE" sz="900" b="1" i="0" u="none" strike="noStrike" kern="1200" dirty="0">
                <a:solidFill>
                  <a:schemeClr val="tx1"/>
                </a:solidFill>
                <a:effectLst/>
                <a:latin typeface="Segoe UI Light" pitchFamily="34" charset="0"/>
                <a:ea typeface="+mn-ea"/>
                <a:cs typeface="+mn-cs"/>
              </a:rPr>
              <a:t>Archive </a:t>
            </a:r>
            <a:r>
              <a:rPr lang="en-IE" sz="900" b="1" i="0" u="none" strike="noStrike" kern="1200" dirty="0" smtClean="0">
                <a:solidFill>
                  <a:schemeClr val="tx1"/>
                </a:solidFill>
                <a:effectLst/>
                <a:latin typeface="Segoe UI Light" pitchFamily="34" charset="0"/>
                <a:ea typeface="+mn-ea"/>
                <a:cs typeface="+mn-cs"/>
              </a:rPr>
              <a:t>storage - </a:t>
            </a:r>
            <a:r>
              <a:rPr lang="en-IE" sz="900" b="0" i="0" u="none" strike="noStrike" kern="1200" dirty="0" smtClean="0">
                <a:solidFill>
                  <a:schemeClr val="tx1"/>
                </a:solidFill>
                <a:effectLst/>
                <a:latin typeface="Segoe UI Light" pitchFamily="34" charset="0"/>
                <a:ea typeface="+mn-ea"/>
                <a:cs typeface="+mn-cs"/>
              </a:rPr>
              <a:t>Provides storage facilities </a:t>
            </a:r>
            <a:r>
              <a:rPr lang="en-IE" sz="900" b="0" i="0" u="none" strike="noStrike" kern="1200" dirty="0">
                <a:solidFill>
                  <a:schemeClr val="tx1"/>
                </a:solidFill>
                <a:effectLst/>
                <a:latin typeface="Segoe UI Light" pitchFamily="34" charset="0"/>
                <a:ea typeface="+mn-ea"/>
                <a:cs typeface="+mn-cs"/>
              </a:rPr>
              <a:t>for data that is </a:t>
            </a:r>
            <a:r>
              <a:rPr lang="en-IE" sz="900" b="0" i="0" u="none" strike="noStrike" kern="1200" dirty="0" smtClean="0">
                <a:solidFill>
                  <a:schemeClr val="tx1"/>
                </a:solidFill>
                <a:effectLst/>
                <a:latin typeface="Segoe UI Light" pitchFamily="34" charset="0"/>
                <a:ea typeface="+mn-ea"/>
                <a:cs typeface="+mn-cs"/>
              </a:rPr>
              <a:t>accessed less frequently or rarely. Archive </a:t>
            </a:r>
            <a:r>
              <a:rPr lang="en-IE" sz="900" b="0" i="0" u="none" strike="noStrike" kern="1200" dirty="0">
                <a:solidFill>
                  <a:schemeClr val="tx1"/>
                </a:solidFill>
                <a:effectLst/>
                <a:latin typeface="Segoe UI Light" pitchFamily="34" charset="0"/>
                <a:ea typeface="+mn-ea"/>
                <a:cs typeface="+mn-cs"/>
              </a:rPr>
              <a:t>legacy data </a:t>
            </a:r>
            <a:r>
              <a:rPr lang="en-IE" sz="900" b="0" i="0" u="none" strike="noStrike" kern="1200" dirty="0" smtClean="0">
                <a:solidFill>
                  <a:schemeClr val="tx1"/>
                </a:solidFill>
                <a:effectLst/>
                <a:latin typeface="Segoe UI Light" pitchFamily="34" charset="0"/>
                <a:ea typeface="+mn-ea"/>
                <a:cs typeface="+mn-cs"/>
              </a:rPr>
              <a:t>in Azure at</a:t>
            </a:r>
            <a:r>
              <a:rPr lang="en-IE" sz="900" b="0" i="0" u="none" strike="noStrike" kern="1200" baseline="0" dirty="0" smtClean="0">
                <a:solidFill>
                  <a:schemeClr val="tx1"/>
                </a:solidFill>
                <a:effectLst/>
                <a:latin typeface="Segoe UI Light" pitchFamily="34" charset="0"/>
                <a:ea typeface="+mn-ea"/>
                <a:cs typeface="+mn-cs"/>
              </a:rPr>
              <a:t> lower costs than archives traditionally cost to </a:t>
            </a:r>
            <a:r>
              <a:rPr lang="en-IE" sz="900" b="0" i="0" u="none" strike="noStrike" kern="1200" dirty="0" smtClean="0">
                <a:solidFill>
                  <a:schemeClr val="tx1"/>
                </a:solidFill>
                <a:effectLst/>
                <a:latin typeface="Segoe UI Light" pitchFamily="34" charset="0"/>
                <a:ea typeface="+mn-ea"/>
                <a:cs typeface="+mn-cs"/>
              </a:rPr>
              <a:t>create </a:t>
            </a:r>
            <a:r>
              <a:rPr lang="en-IE" sz="900" b="0" i="0" u="none" strike="noStrike" kern="1200" dirty="0">
                <a:solidFill>
                  <a:schemeClr val="tx1"/>
                </a:solidFill>
                <a:effectLst/>
                <a:latin typeface="Segoe UI Light" pitchFamily="34" charset="0"/>
                <a:ea typeface="+mn-ea"/>
                <a:cs typeface="+mn-cs"/>
              </a:rPr>
              <a:t>and </a:t>
            </a:r>
            <a:r>
              <a:rPr lang="en-IE" sz="900" b="0" i="0" u="none" strike="noStrike" kern="1200" dirty="0" smtClean="0">
                <a:solidFill>
                  <a:schemeClr val="tx1"/>
                </a:solidFill>
                <a:effectLst/>
                <a:latin typeface="Segoe UI Light" pitchFamily="34" charset="0"/>
                <a:ea typeface="+mn-ea"/>
                <a:cs typeface="+mn-cs"/>
              </a:rPr>
              <a:t>maintain. For details,</a:t>
            </a:r>
            <a:r>
              <a:rPr lang="en-IE" sz="900" b="0" i="0" u="none" strike="noStrike" kern="1200" baseline="0" dirty="0" smtClean="0">
                <a:solidFill>
                  <a:schemeClr val="tx1"/>
                </a:solidFill>
                <a:effectLst/>
                <a:latin typeface="Segoe UI Light" pitchFamily="34" charset="0"/>
                <a:ea typeface="+mn-ea"/>
                <a:cs typeface="+mn-cs"/>
              </a:rPr>
              <a:t> s</a:t>
            </a:r>
            <a:r>
              <a:rPr lang="en-IE" sz="900" b="0" i="0" u="none" strike="noStrike" kern="1200" dirty="0" smtClean="0">
                <a:solidFill>
                  <a:schemeClr val="tx1"/>
                </a:solidFill>
                <a:effectLst/>
                <a:latin typeface="Segoe UI Light" pitchFamily="34" charset="0"/>
                <a:ea typeface="+mn-ea"/>
                <a:cs typeface="+mn-cs"/>
              </a:rPr>
              <a:t>ee : </a:t>
            </a:r>
            <a:r>
              <a:rPr lang="en-IE" sz="900" b="0" i="0" u="sng" strike="noStrike" kern="1200" dirty="0">
                <a:solidFill>
                  <a:schemeClr val="tx1"/>
                </a:solidFill>
                <a:effectLst/>
                <a:latin typeface="Segoe UI Light" pitchFamily="34" charset="0"/>
                <a:ea typeface="+mn-ea"/>
                <a:cs typeface="+mn-cs"/>
              </a:rPr>
              <a:t>https://azure.microsoft.com/en-us/services/storage/archive</a:t>
            </a:r>
            <a:r>
              <a:rPr lang="en-IE" sz="900" b="0" i="0" u="sng" strike="noStrike" kern="1200" dirty="0" smtClean="0">
                <a:solidFill>
                  <a:schemeClr val="tx1"/>
                </a:solidFill>
                <a:effectLst/>
                <a:latin typeface="Segoe UI Light" pitchFamily="34" charset="0"/>
                <a:ea typeface="+mn-ea"/>
                <a:cs typeface="+mn-cs"/>
              </a:rPr>
              <a:t>/</a:t>
            </a:r>
            <a:endParaRPr lang="en-IE" sz="900" b="0" i="0" u="sng"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9:11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61511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683065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During or after class</a:t>
            </a:r>
            <a:r>
              <a:rPr lang="en-US" dirty="0" smtClean="0"/>
              <a:t>: Students can read or step through these walkthrough tasks. Complete this walkthrough at the end of the module or the overall course. This walkthrough can be completed together with all or some of the other walkthroughs from this module or from elsewhere in the course.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13611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IE" sz="900" b="1" i="0" u="none" strike="noStrike" kern="1200" dirty="0">
                <a:solidFill>
                  <a:schemeClr val="tx1"/>
                </a:solidFill>
                <a:effectLst/>
                <a:latin typeface="Segoe UI Light" pitchFamily="34" charset="0"/>
                <a:ea typeface="+mn-ea"/>
                <a:cs typeface="+mn-cs"/>
              </a:rPr>
              <a:t>Azure Cosmos </a:t>
            </a:r>
            <a:r>
              <a:rPr lang="en-IE" sz="900" b="1" i="0" u="none" strike="noStrike" kern="1200" dirty="0" smtClean="0">
                <a:solidFill>
                  <a:schemeClr val="tx1"/>
                </a:solidFill>
                <a:effectLst/>
                <a:latin typeface="Segoe UI Light" pitchFamily="34" charset="0"/>
                <a:ea typeface="+mn-ea"/>
                <a:cs typeface="+mn-cs"/>
              </a:rPr>
              <a:t>DB - </a:t>
            </a:r>
            <a:r>
              <a:rPr lang="en-IE" sz="900" b="0" i="0" u="none" strike="noStrike" kern="1200" dirty="0" smtClean="0">
                <a:solidFill>
                  <a:schemeClr val="tx1"/>
                </a:solidFill>
                <a:effectLst/>
                <a:latin typeface="Segoe UI Light" pitchFamily="34" charset="0"/>
                <a:ea typeface="+mn-ea"/>
                <a:cs typeface="+mn-cs"/>
              </a:rPr>
              <a:t>A </a:t>
            </a:r>
            <a:r>
              <a:rPr lang="en-IE" sz="900" b="0" i="0" u="none" strike="noStrike" kern="1200" dirty="0">
                <a:solidFill>
                  <a:schemeClr val="tx1"/>
                </a:solidFill>
                <a:effectLst/>
                <a:latin typeface="Segoe UI Light" pitchFamily="34" charset="0"/>
                <a:ea typeface="+mn-ea"/>
                <a:cs typeface="+mn-cs"/>
              </a:rPr>
              <a:t>globally distributed database service that enables you to </a:t>
            </a:r>
            <a:r>
              <a:rPr lang="en-IE" sz="900" b="0" i="0" u="none" strike="noStrike" kern="1200" dirty="0" smtClean="0">
                <a:solidFill>
                  <a:schemeClr val="tx1"/>
                </a:solidFill>
                <a:effectLst/>
                <a:latin typeface="Segoe UI Light" pitchFamily="34" charset="0"/>
                <a:ea typeface="+mn-ea"/>
                <a:cs typeface="+mn-cs"/>
              </a:rPr>
              <a:t>scale </a:t>
            </a:r>
            <a:r>
              <a:rPr lang="en-IE" sz="900" b="0" i="0" u="none" strike="noStrike" kern="1200" dirty="0">
                <a:solidFill>
                  <a:schemeClr val="tx1"/>
                </a:solidFill>
                <a:effectLst/>
                <a:latin typeface="Segoe UI Light" pitchFamily="34" charset="0"/>
                <a:ea typeface="+mn-ea"/>
                <a:cs typeface="+mn-cs"/>
              </a:rPr>
              <a:t>throughput and storage </a:t>
            </a:r>
            <a:r>
              <a:rPr lang="en-IE" sz="900" b="0" i="0" u="none" strike="noStrike" kern="1200" dirty="0" smtClean="0">
                <a:solidFill>
                  <a:schemeClr val="tx1"/>
                </a:solidFill>
                <a:effectLst/>
                <a:latin typeface="Segoe UI Light" pitchFamily="34" charset="0"/>
                <a:ea typeface="+mn-ea"/>
                <a:cs typeface="+mn-cs"/>
              </a:rPr>
              <a:t>across </a:t>
            </a:r>
            <a:r>
              <a:rPr lang="en-IE" sz="900" b="0" i="0" u="none" strike="noStrike" kern="1200" dirty="0">
                <a:solidFill>
                  <a:schemeClr val="tx1"/>
                </a:solidFill>
                <a:effectLst/>
                <a:latin typeface="Segoe UI Light" pitchFamily="34" charset="0"/>
                <a:ea typeface="+mn-ea"/>
                <a:cs typeface="+mn-cs"/>
              </a:rPr>
              <a:t>any number of Azure's geographic </a:t>
            </a:r>
            <a:r>
              <a:rPr lang="en-IE" sz="900" b="0" i="0" u="none" strike="noStrike" kern="1200" dirty="0" smtClean="0">
                <a:solidFill>
                  <a:schemeClr val="tx1"/>
                </a:solidFill>
                <a:effectLst/>
                <a:latin typeface="Segoe UI Light" pitchFamily="34" charset="0"/>
                <a:ea typeface="+mn-ea"/>
                <a:cs typeface="+mn-cs"/>
              </a:rPr>
              <a:t>regions, elastically and independently. For details,</a:t>
            </a:r>
            <a:r>
              <a:rPr lang="en-IE" sz="900" b="0" i="0" u="none" strike="noStrike" kern="1200" baseline="0" dirty="0" smtClean="0">
                <a:solidFill>
                  <a:schemeClr val="tx1"/>
                </a:solidFill>
                <a:effectLst/>
                <a:latin typeface="Segoe UI Light" pitchFamily="34" charset="0"/>
                <a:ea typeface="+mn-ea"/>
                <a:cs typeface="+mn-cs"/>
              </a:rPr>
              <a:t> s</a:t>
            </a:r>
            <a:r>
              <a:rPr lang="en-IE" sz="900" b="0" i="0" u="none" strike="noStrike" kern="1200" dirty="0" smtClean="0">
                <a:solidFill>
                  <a:schemeClr val="tx1"/>
                </a:solidFill>
                <a:effectLst/>
                <a:latin typeface="Segoe UI Light" pitchFamily="34" charset="0"/>
                <a:ea typeface="+mn-ea"/>
                <a:cs typeface="+mn-cs"/>
              </a:rPr>
              <a:t>ee : </a:t>
            </a:r>
            <a:r>
              <a:rPr lang="en-IE" u="sng" dirty="0"/>
              <a:t>https://azure.microsoft.com/en-us/services/cosmos-db</a:t>
            </a:r>
            <a:r>
              <a:rPr lang="en-IE" u="sng" dirty="0" smtClean="0"/>
              <a:t>/</a:t>
            </a:r>
            <a:endParaRPr lang="en-IE" sz="900" b="0" i="0" u="none" strike="noStrike" kern="1200" dirty="0" smtClean="0">
              <a:solidFill>
                <a:schemeClr val="tx1"/>
              </a:solidFill>
              <a:effectLst/>
              <a:latin typeface="Segoe UI Light" pitchFamily="34" charset="0"/>
              <a:ea typeface="+mn-ea"/>
              <a:cs typeface="+mn-cs"/>
            </a:endParaRPr>
          </a:p>
          <a:p>
            <a:pPr marL="171450" indent="-171450">
              <a:buFont typeface="Arial" pitchFamily="34" charset="0"/>
              <a:buChar char="•"/>
            </a:pPr>
            <a:r>
              <a:rPr lang="en-IE" sz="900" b="1" i="0" u="none" strike="noStrike" kern="1200" dirty="0" smtClean="0">
                <a:solidFill>
                  <a:schemeClr val="tx1"/>
                </a:solidFill>
                <a:effectLst/>
                <a:latin typeface="Segoe UI Light" pitchFamily="34" charset="0"/>
                <a:ea typeface="+mn-ea"/>
                <a:cs typeface="+mn-cs"/>
              </a:rPr>
              <a:t>Azure </a:t>
            </a:r>
            <a:r>
              <a:rPr lang="en-IE" sz="900" b="1" i="0" u="none" strike="noStrike" kern="1200" dirty="0">
                <a:solidFill>
                  <a:schemeClr val="tx1"/>
                </a:solidFill>
                <a:effectLst/>
                <a:latin typeface="Segoe UI Light" pitchFamily="34" charset="0"/>
                <a:ea typeface="+mn-ea"/>
                <a:cs typeface="+mn-cs"/>
              </a:rPr>
              <a:t>SQL </a:t>
            </a:r>
            <a:r>
              <a:rPr lang="en-IE" sz="900" b="1" i="0" u="none" strike="noStrike" kern="1200" dirty="0" smtClean="0">
                <a:solidFill>
                  <a:schemeClr val="tx1"/>
                </a:solidFill>
                <a:effectLst/>
                <a:latin typeface="Segoe UI Light" pitchFamily="34" charset="0"/>
                <a:ea typeface="+mn-ea"/>
                <a:cs typeface="+mn-cs"/>
              </a:rPr>
              <a:t>Database </a:t>
            </a:r>
            <a:r>
              <a:rPr lang="en-IE" sz="900" b="0" i="0" u="none" strike="noStrike" kern="1200" dirty="0" smtClean="0">
                <a:solidFill>
                  <a:schemeClr val="tx1"/>
                </a:solidFill>
                <a:effectLst/>
                <a:latin typeface="Segoe UI Light" pitchFamily="34" charset="0"/>
                <a:ea typeface="+mn-ea"/>
                <a:cs typeface="+mn-cs"/>
              </a:rPr>
              <a:t>- A relational </a:t>
            </a:r>
            <a:r>
              <a:rPr lang="en-IE" sz="900" b="0" i="0" u="none" strike="noStrike" kern="1200" dirty="0">
                <a:solidFill>
                  <a:schemeClr val="tx1"/>
                </a:solidFill>
                <a:effectLst/>
                <a:latin typeface="Segoe UI Light" pitchFamily="34" charset="0"/>
                <a:ea typeface="+mn-ea"/>
                <a:cs typeface="+mn-cs"/>
              </a:rPr>
              <a:t>D</a:t>
            </a:r>
            <a:r>
              <a:rPr lang="en-IE" sz="900" b="0" i="0" u="none" strike="noStrike" kern="1200" dirty="0" smtClean="0">
                <a:solidFill>
                  <a:schemeClr val="tx1"/>
                </a:solidFill>
                <a:effectLst/>
                <a:latin typeface="Segoe UI Light" pitchFamily="34" charset="0"/>
                <a:ea typeface="+mn-ea"/>
                <a:cs typeface="+mn-cs"/>
              </a:rPr>
              <a:t>atabase </a:t>
            </a:r>
            <a:r>
              <a:rPr lang="en-IE" sz="900" b="0" i="0" u="none" strike="noStrike" kern="1200" dirty="0">
                <a:solidFill>
                  <a:schemeClr val="tx1"/>
                </a:solidFill>
                <a:effectLst/>
                <a:latin typeface="Segoe UI Light" pitchFamily="34" charset="0"/>
                <a:ea typeface="+mn-ea"/>
                <a:cs typeface="+mn-cs"/>
              </a:rPr>
              <a:t>as a </a:t>
            </a:r>
            <a:r>
              <a:rPr lang="en-IE" sz="900" b="0" i="0" u="none" strike="noStrike" kern="1200" dirty="0" smtClean="0">
                <a:solidFill>
                  <a:schemeClr val="tx1"/>
                </a:solidFill>
                <a:effectLst/>
                <a:latin typeface="Segoe UI Light" pitchFamily="34" charset="0"/>
                <a:ea typeface="+mn-ea"/>
                <a:cs typeface="+mn-cs"/>
              </a:rPr>
              <a:t>Service </a:t>
            </a:r>
            <a:r>
              <a:rPr lang="en-IE" sz="900" b="0" i="0" u="none" strike="noStrike" kern="1200" dirty="0">
                <a:solidFill>
                  <a:schemeClr val="tx1"/>
                </a:solidFill>
                <a:effectLst/>
                <a:latin typeface="Segoe UI Light" pitchFamily="34" charset="0"/>
                <a:ea typeface="+mn-ea"/>
                <a:cs typeface="+mn-cs"/>
              </a:rPr>
              <a:t>(</a:t>
            </a:r>
            <a:r>
              <a:rPr lang="en-IE" sz="900" b="0" i="0" u="none" strike="noStrike" kern="1200" dirty="0" err="1">
                <a:solidFill>
                  <a:schemeClr val="tx1"/>
                </a:solidFill>
                <a:effectLst/>
                <a:latin typeface="Segoe UI Light" pitchFamily="34" charset="0"/>
                <a:ea typeface="+mn-ea"/>
                <a:cs typeface="+mn-cs"/>
              </a:rPr>
              <a:t>DaaS</a:t>
            </a:r>
            <a:r>
              <a:rPr lang="en-IE" sz="900" b="0" i="0" u="none" strike="noStrike" kern="1200" dirty="0">
                <a:solidFill>
                  <a:schemeClr val="tx1"/>
                </a:solidFill>
                <a:effectLst/>
                <a:latin typeface="Segoe UI Light" pitchFamily="34" charset="0"/>
                <a:ea typeface="+mn-ea"/>
                <a:cs typeface="+mn-cs"/>
              </a:rPr>
              <a:t>) based on the latest stable version of the Microsoft SQL Server database engine. SQL Database is a high-performance, reliable, fully managed and secure database. </a:t>
            </a:r>
            <a:r>
              <a:rPr lang="en-IE" sz="900" b="0" i="0" u="none" strike="noStrike" kern="1200" dirty="0" smtClean="0">
                <a:solidFill>
                  <a:schemeClr val="tx1"/>
                </a:solidFill>
                <a:effectLst/>
                <a:latin typeface="Segoe UI Light" pitchFamily="34" charset="0"/>
                <a:ea typeface="+mn-ea"/>
                <a:cs typeface="+mn-cs"/>
              </a:rPr>
              <a:t>For details,</a:t>
            </a:r>
            <a:r>
              <a:rPr lang="en-IE" sz="900" b="0" i="0" u="none" strike="noStrike" kern="1200" baseline="0" dirty="0" smtClean="0">
                <a:solidFill>
                  <a:schemeClr val="tx1"/>
                </a:solidFill>
                <a:effectLst/>
                <a:latin typeface="Segoe UI Light" pitchFamily="34" charset="0"/>
                <a:ea typeface="+mn-ea"/>
                <a:cs typeface="+mn-cs"/>
              </a:rPr>
              <a:t> s</a:t>
            </a:r>
            <a:r>
              <a:rPr lang="en-IE" sz="900" b="0" i="0" u="none" strike="noStrike" kern="1200" dirty="0" smtClean="0">
                <a:solidFill>
                  <a:schemeClr val="tx1"/>
                </a:solidFill>
                <a:effectLst/>
                <a:latin typeface="Segoe UI Light" pitchFamily="34" charset="0"/>
                <a:ea typeface="+mn-ea"/>
                <a:cs typeface="+mn-cs"/>
              </a:rPr>
              <a:t>ee : </a:t>
            </a:r>
            <a:r>
              <a:rPr lang="en-IE" u="sng" dirty="0" smtClean="0"/>
              <a:t>https</a:t>
            </a:r>
            <a:r>
              <a:rPr lang="en-IE" u="sng" dirty="0"/>
              <a:t>://</a:t>
            </a:r>
            <a:r>
              <a:rPr lang="en-IE" u="sng" dirty="0" smtClean="0"/>
              <a:t>azure.microsoft.com/en-us/services/sql-database/</a:t>
            </a:r>
            <a:endParaRPr lang="en-IE" u="sng" baseline="0" dirty="0" smtClean="0"/>
          </a:p>
          <a:p>
            <a:pPr marL="171450" indent="-171450">
              <a:buFont typeface="Arial" pitchFamily="34" charset="0"/>
              <a:buChar char="•"/>
            </a:pPr>
            <a:r>
              <a:rPr lang="en-IE" sz="900" b="1" i="0" u="none" strike="noStrike" kern="1200" dirty="0" smtClean="0">
                <a:solidFill>
                  <a:schemeClr val="tx1"/>
                </a:solidFill>
                <a:effectLst/>
                <a:latin typeface="Segoe UI Light" pitchFamily="34" charset="0"/>
                <a:ea typeface="+mn-ea"/>
                <a:cs typeface="+mn-cs"/>
              </a:rPr>
              <a:t>Azure </a:t>
            </a:r>
            <a:r>
              <a:rPr lang="en-IE" sz="900" b="1" i="0" u="none" strike="noStrike" kern="1200" dirty="0">
                <a:solidFill>
                  <a:schemeClr val="tx1"/>
                </a:solidFill>
                <a:effectLst/>
                <a:latin typeface="Segoe UI Light" pitchFamily="34" charset="0"/>
                <a:ea typeface="+mn-ea"/>
                <a:cs typeface="+mn-cs"/>
              </a:rPr>
              <a:t>Database Migration </a:t>
            </a:r>
            <a:r>
              <a:rPr lang="en-IE" sz="900" b="1" i="0" u="none" strike="noStrike" kern="1200" dirty="0" smtClean="0">
                <a:solidFill>
                  <a:schemeClr val="tx1"/>
                </a:solidFill>
                <a:effectLst/>
                <a:latin typeface="Segoe UI Light" pitchFamily="34" charset="0"/>
                <a:ea typeface="+mn-ea"/>
                <a:cs typeface="+mn-cs"/>
              </a:rPr>
              <a:t>Service -</a:t>
            </a:r>
            <a:r>
              <a:rPr lang="en-IE" sz="900" b="0" i="0" u="none" strike="noStrike" kern="1200" dirty="0" smtClean="0">
                <a:solidFill>
                  <a:schemeClr val="tx1"/>
                </a:solidFill>
                <a:effectLst/>
                <a:latin typeface="Segoe UI Light" pitchFamily="34" charset="0"/>
                <a:ea typeface="+mn-ea"/>
                <a:cs typeface="+mn-cs"/>
              </a:rPr>
              <a:t> A </a:t>
            </a:r>
            <a:r>
              <a:rPr lang="en-IE" sz="900" b="0" i="0" u="none" strike="noStrike" kern="1200" dirty="0">
                <a:solidFill>
                  <a:schemeClr val="tx1"/>
                </a:solidFill>
                <a:effectLst/>
                <a:latin typeface="Segoe UI Light" pitchFamily="34" charset="0"/>
                <a:ea typeface="+mn-ea"/>
                <a:cs typeface="+mn-cs"/>
              </a:rPr>
              <a:t>fully managed service designed to enable seamless migrations from multiple database sources to Azure data </a:t>
            </a:r>
            <a:r>
              <a:rPr lang="en-IE" sz="900" b="0" i="0" u="none" strike="noStrike" kern="1200" dirty="0" smtClean="0">
                <a:solidFill>
                  <a:schemeClr val="tx1"/>
                </a:solidFill>
                <a:effectLst/>
                <a:latin typeface="Segoe UI Light" pitchFamily="34" charset="0"/>
                <a:ea typeface="+mn-ea"/>
                <a:cs typeface="+mn-cs"/>
              </a:rPr>
              <a:t>platforms, </a:t>
            </a:r>
            <a:r>
              <a:rPr lang="en-IE" sz="900" b="0" i="0" u="none" strike="noStrike" kern="1200" dirty="0">
                <a:solidFill>
                  <a:schemeClr val="tx1"/>
                </a:solidFill>
                <a:effectLst/>
                <a:latin typeface="Segoe UI Light" pitchFamily="34" charset="0"/>
                <a:ea typeface="+mn-ea"/>
                <a:cs typeface="+mn-cs"/>
              </a:rPr>
              <a:t>with minimal downtime </a:t>
            </a:r>
            <a:r>
              <a:rPr lang="en-IE" sz="900" b="0" i="0" u="none" strike="noStrike" kern="1200" dirty="0" smtClean="0">
                <a:solidFill>
                  <a:schemeClr val="tx1"/>
                </a:solidFill>
                <a:effectLst/>
                <a:latin typeface="Segoe UI Light" pitchFamily="34" charset="0"/>
                <a:ea typeface="+mn-ea"/>
                <a:cs typeface="+mn-cs"/>
              </a:rPr>
              <a:t>(supports online </a:t>
            </a:r>
            <a:r>
              <a:rPr lang="en-IE" sz="900" b="0" i="0" u="none" strike="noStrike" kern="1200" dirty="0">
                <a:solidFill>
                  <a:schemeClr val="tx1"/>
                </a:solidFill>
                <a:effectLst/>
                <a:latin typeface="Segoe UI Light" pitchFamily="34" charset="0"/>
                <a:ea typeface="+mn-ea"/>
                <a:cs typeface="+mn-cs"/>
              </a:rPr>
              <a:t>migrations). </a:t>
            </a:r>
            <a:r>
              <a:rPr lang="en-IE" sz="900" b="0" i="0" u="none" strike="noStrike" kern="1200" dirty="0" smtClean="0">
                <a:solidFill>
                  <a:schemeClr val="tx1"/>
                </a:solidFill>
                <a:effectLst/>
                <a:latin typeface="Segoe UI Light" pitchFamily="34" charset="0"/>
                <a:ea typeface="+mn-ea"/>
                <a:cs typeface="+mn-cs"/>
              </a:rPr>
              <a:t>For details, see : </a:t>
            </a:r>
            <a:r>
              <a:rPr lang="en-US" u="sng" dirty="0" smtClean="0"/>
              <a:t>https</a:t>
            </a:r>
            <a:r>
              <a:rPr lang="en-US" u="sng" dirty="0"/>
              <a:t>://</a:t>
            </a:r>
            <a:r>
              <a:rPr lang="en-US" u="sng" dirty="0" smtClean="0"/>
              <a:t>azure.microsoft.com/en-us/services/database-migration/</a:t>
            </a:r>
          </a:p>
          <a:p>
            <a:endParaRPr lang="en-US" sz="900" b="0" i="0" u="sng" strike="noStrike" kern="1200" dirty="0" smtClean="0">
              <a:solidFill>
                <a:schemeClr val="tx1"/>
              </a:solidFill>
              <a:effectLst/>
              <a:latin typeface="Segoe UI Light" pitchFamily="34" charset="0"/>
              <a:ea typeface="+mn-ea"/>
              <a:cs typeface="+mn-cs"/>
            </a:endParaRPr>
          </a:p>
          <a:p>
            <a:r>
              <a:rPr lang="en-IE" sz="900" b="0" i="0" u="none" strike="noStrike" kern="1200" dirty="0" smtClean="0">
                <a:solidFill>
                  <a:schemeClr val="tx1"/>
                </a:solidFill>
                <a:effectLst/>
                <a:latin typeface="Segoe UI Light" pitchFamily="34" charset="0"/>
                <a:ea typeface="+mn-ea"/>
                <a:cs typeface="+mn-cs"/>
              </a:rPr>
              <a:t>For </a:t>
            </a:r>
            <a:r>
              <a:rPr lang="en-IE" sz="900" b="0" i="0" u="none" strike="noStrike" kern="1200" dirty="0">
                <a:solidFill>
                  <a:schemeClr val="tx1"/>
                </a:solidFill>
                <a:effectLst/>
                <a:latin typeface="Segoe UI Light" pitchFamily="34" charset="0"/>
                <a:ea typeface="+mn-ea"/>
                <a:cs typeface="+mn-cs"/>
              </a:rPr>
              <a:t>a </a:t>
            </a:r>
            <a:r>
              <a:rPr lang="en-IE" sz="900" b="0" i="0" u="none" strike="noStrike" kern="1200" dirty="0" smtClean="0">
                <a:solidFill>
                  <a:schemeClr val="tx1"/>
                </a:solidFill>
                <a:effectLst/>
                <a:latin typeface="Segoe UI Light" pitchFamily="34" charset="0"/>
                <a:ea typeface="+mn-ea"/>
                <a:cs typeface="+mn-cs"/>
              </a:rPr>
              <a:t>list </a:t>
            </a:r>
            <a:r>
              <a:rPr lang="en-IE" sz="900" b="0" i="0" u="none" strike="noStrike" kern="1200" dirty="0">
                <a:solidFill>
                  <a:schemeClr val="tx1"/>
                </a:solidFill>
                <a:effectLst/>
                <a:latin typeface="Segoe UI Light" pitchFamily="34" charset="0"/>
                <a:ea typeface="+mn-ea"/>
                <a:cs typeface="+mn-cs"/>
              </a:rPr>
              <a:t>of </a:t>
            </a:r>
            <a:r>
              <a:rPr lang="en-IE" sz="900" b="0" i="0" u="none" strike="noStrike" kern="1200" dirty="0" smtClean="0">
                <a:solidFill>
                  <a:schemeClr val="tx1"/>
                </a:solidFill>
                <a:effectLst/>
                <a:latin typeface="Segoe UI Light" pitchFamily="34" charset="0"/>
                <a:ea typeface="+mn-ea"/>
                <a:cs typeface="+mn-cs"/>
              </a:rPr>
              <a:t>Azure data services, </a:t>
            </a:r>
            <a:r>
              <a:rPr lang="en-IE" sz="900" b="0" i="0" u="none" strike="noStrike" kern="1200" dirty="0">
                <a:solidFill>
                  <a:schemeClr val="tx1"/>
                </a:solidFill>
                <a:effectLst/>
                <a:latin typeface="Segoe UI Light" pitchFamily="34" charset="0"/>
                <a:ea typeface="+mn-ea"/>
                <a:cs typeface="+mn-cs"/>
              </a:rPr>
              <a:t>and </a:t>
            </a:r>
            <a:r>
              <a:rPr lang="en-IE" sz="900" b="0" i="0" u="none" strike="noStrike" kern="1200" dirty="0" smtClean="0">
                <a:solidFill>
                  <a:schemeClr val="tx1"/>
                </a:solidFill>
                <a:effectLst/>
                <a:latin typeface="Segoe UI Light" pitchFamily="34" charset="0"/>
                <a:ea typeface="+mn-ea"/>
                <a:cs typeface="+mn-cs"/>
              </a:rPr>
              <a:t>when and where you </a:t>
            </a:r>
            <a:r>
              <a:rPr lang="en-IE" sz="900" b="0" i="0" u="none" strike="noStrike" kern="1200" dirty="0">
                <a:solidFill>
                  <a:schemeClr val="tx1"/>
                </a:solidFill>
                <a:effectLst/>
                <a:latin typeface="Segoe UI Light" pitchFamily="34" charset="0"/>
                <a:ea typeface="+mn-ea"/>
                <a:cs typeface="+mn-cs"/>
              </a:rPr>
              <a:t>use them, </a:t>
            </a:r>
            <a:r>
              <a:rPr lang="en-IE" sz="900" b="0" i="0" u="none" strike="noStrike" kern="1200" dirty="0" smtClean="0">
                <a:solidFill>
                  <a:schemeClr val="tx1"/>
                </a:solidFill>
                <a:effectLst/>
                <a:latin typeface="Segoe UI Light" pitchFamily="34" charset="0"/>
                <a:ea typeface="+mn-ea"/>
                <a:cs typeface="+mn-cs"/>
              </a:rPr>
              <a:t>see : </a:t>
            </a:r>
            <a:r>
              <a:rPr lang="en-IE" u="sng" dirty="0"/>
              <a:t>https://azure.microsoft.com/en-us/product-categories/databases/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93423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During or after class</a:t>
            </a:r>
            <a:r>
              <a:rPr lang="en-US" dirty="0" smtClean="0"/>
              <a:t>: Students can read or step through these walkthrough tasks. Complete this walkthrough at the end of the module or the overall course. This walkthrough can be completed together with all or some of the other walkthroughs from this module or from elsewhere in the course.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336714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smtClean="0">
                <a:solidFill>
                  <a:schemeClr val="tx1"/>
                </a:solidFill>
                <a:effectLst/>
                <a:latin typeface="Segoe UI Light" pitchFamily="34" charset="0"/>
                <a:ea typeface="+mn-ea"/>
                <a:cs typeface="+mn-cs"/>
              </a:rPr>
              <a:t>The</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Azure Marketplace FAQs are available at : </a:t>
            </a:r>
            <a:r>
              <a:rPr lang="en-IE" u="sng" dirty="0"/>
              <a:t>https://azure.microsoft.com/en-us/marketplace/faq/ </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smtClean="0"/>
              <a:t>Consider asking students to visit</a:t>
            </a:r>
            <a:r>
              <a:rPr lang="en-IE" baseline="0" dirty="0" smtClean="0"/>
              <a:t> </a:t>
            </a:r>
            <a:r>
              <a:rPr lang="en-IE" dirty="0" smtClean="0"/>
              <a:t>Azure </a:t>
            </a:r>
            <a:r>
              <a:rPr lang="en-IE" dirty="0"/>
              <a:t>Marketplace services online </a:t>
            </a:r>
            <a:r>
              <a:rPr lang="en-IE" dirty="0" smtClean="0"/>
              <a:t>at : </a:t>
            </a:r>
            <a:r>
              <a:rPr lang="en-IE" dirty="0">
                <a:hlinkClick r:id="rId3"/>
              </a:rPr>
              <a:t>https://azuremarketplace.microsoft.com/en-us/</a:t>
            </a:r>
            <a:r>
              <a:rPr lang="en-IE" dirty="0"/>
              <a:t>  or </a:t>
            </a:r>
            <a:r>
              <a:rPr lang="en-IE" dirty="0" smtClean="0"/>
              <a:t>to access it via Azure Portal.</a:t>
            </a:r>
            <a:endParaRPr lang="en-IE"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67514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335988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IE" sz="900" b="1" i="0" u="none" strike="noStrike" kern="1200" dirty="0" smtClean="0">
                <a:solidFill>
                  <a:schemeClr val="tx1"/>
                </a:solidFill>
                <a:effectLst/>
                <a:latin typeface="Segoe UI Light" pitchFamily="34" charset="0"/>
                <a:ea typeface="+mn-ea"/>
                <a:cs typeface="+mn-cs"/>
              </a:rPr>
              <a:t>Microsoft </a:t>
            </a:r>
            <a:r>
              <a:rPr lang="en-IE" sz="900" b="1" i="0" u="none" strike="noStrike" kern="1200" dirty="0" err="1" smtClean="0">
                <a:solidFill>
                  <a:schemeClr val="tx1"/>
                </a:solidFill>
                <a:effectLst/>
                <a:latin typeface="Segoe UI Light" pitchFamily="34" charset="0"/>
                <a:ea typeface="+mn-ea"/>
                <a:cs typeface="+mn-cs"/>
              </a:rPr>
              <a:t>IoT</a:t>
            </a:r>
            <a:r>
              <a:rPr lang="en-IE" sz="900" b="1" i="0" u="none" strike="noStrike" kern="1200" dirty="0" smtClean="0">
                <a:solidFill>
                  <a:schemeClr val="tx1"/>
                </a:solidFill>
                <a:effectLst/>
                <a:latin typeface="Segoe UI Light" pitchFamily="34" charset="0"/>
                <a:ea typeface="+mn-ea"/>
                <a:cs typeface="+mn-cs"/>
              </a:rPr>
              <a:t> Central - </a:t>
            </a:r>
            <a:r>
              <a:rPr lang="en-IE" sz="900" b="0" i="0" u="none" strike="noStrike" kern="1200" dirty="0" smtClean="0">
                <a:solidFill>
                  <a:schemeClr val="tx1"/>
                </a:solidFill>
                <a:effectLst/>
                <a:latin typeface="Segoe UI Light" pitchFamily="34" charset="0"/>
                <a:ea typeface="+mn-ea"/>
                <a:cs typeface="+mn-cs"/>
              </a:rPr>
              <a:t>A </a:t>
            </a:r>
            <a:r>
              <a:rPr lang="en-IE" sz="900" b="0" i="0" u="none" strike="noStrike" kern="1200" dirty="0">
                <a:solidFill>
                  <a:schemeClr val="tx1"/>
                </a:solidFill>
                <a:effectLst/>
                <a:latin typeface="Segoe UI Light" pitchFamily="34" charset="0"/>
                <a:ea typeface="+mn-ea"/>
                <a:cs typeface="+mn-cs"/>
              </a:rPr>
              <a:t>fully </a:t>
            </a:r>
            <a:r>
              <a:rPr lang="en-IE" sz="900" b="0" i="0" u="none" strike="noStrike" kern="1200" dirty="0" smtClean="0">
                <a:solidFill>
                  <a:schemeClr val="tx1"/>
                </a:solidFill>
                <a:effectLst/>
                <a:latin typeface="Segoe UI Light" pitchFamily="34" charset="0"/>
                <a:ea typeface="+mn-ea"/>
                <a:cs typeface="+mn-cs"/>
              </a:rPr>
              <a:t>managed, global, </a:t>
            </a:r>
            <a:r>
              <a:rPr lang="en-IE" sz="900" b="0" i="0" u="none" strike="noStrike" kern="1200" dirty="0">
                <a:solidFill>
                  <a:schemeClr val="tx1"/>
                </a:solidFill>
                <a:effectLst/>
                <a:latin typeface="Segoe UI Light" pitchFamily="34" charset="0"/>
                <a:ea typeface="+mn-ea"/>
                <a:cs typeface="+mn-cs"/>
              </a:rPr>
              <a:t>Internet of Things (</a:t>
            </a:r>
            <a:r>
              <a:rPr lang="en-IE" sz="900" b="0" i="0" u="none" strike="noStrike" kern="1200" dirty="0" err="1" smtClean="0">
                <a:solidFill>
                  <a:schemeClr val="tx1"/>
                </a:solidFill>
                <a:effectLst/>
                <a:latin typeface="Segoe UI Light" pitchFamily="34" charset="0"/>
                <a:ea typeface="+mn-ea"/>
                <a:cs typeface="+mn-cs"/>
              </a:rPr>
              <a:t>IoT</a:t>
            </a:r>
            <a:r>
              <a:rPr lang="en-IE" sz="900" b="0" i="0" u="none" strike="noStrike" kern="1200" dirty="0" smtClean="0">
                <a:solidFill>
                  <a:schemeClr val="tx1"/>
                </a:solidFill>
                <a:effectLst/>
                <a:latin typeface="Segoe UI Light" pitchFamily="34" charset="0"/>
                <a:ea typeface="+mn-ea"/>
                <a:cs typeface="+mn-cs"/>
              </a:rPr>
              <a:t>),</a:t>
            </a:r>
            <a:r>
              <a:rPr lang="en-IE" sz="900" b="0" i="0" u="none" strike="noStrike" kern="1200" baseline="0" dirty="0" smtClean="0">
                <a:solidFill>
                  <a:schemeClr val="tx1"/>
                </a:solidFill>
                <a:effectLst/>
                <a:latin typeface="Segoe UI Light" pitchFamily="34" charset="0"/>
                <a:ea typeface="+mn-ea"/>
                <a:cs typeface="+mn-cs"/>
              </a:rPr>
              <a:t> S</a:t>
            </a:r>
            <a:r>
              <a:rPr lang="en-IE" sz="900" b="0" i="0" u="none" strike="noStrike" kern="1200" dirty="0" smtClean="0">
                <a:solidFill>
                  <a:schemeClr val="tx1"/>
                </a:solidFill>
                <a:effectLst/>
                <a:latin typeface="Segoe UI Light" pitchFamily="34" charset="0"/>
                <a:ea typeface="+mn-ea"/>
                <a:cs typeface="+mn-cs"/>
              </a:rPr>
              <a:t>oftware </a:t>
            </a:r>
            <a:r>
              <a:rPr lang="en-IE" sz="900" b="0" i="0" u="none" strike="noStrike" kern="1200" dirty="0">
                <a:solidFill>
                  <a:schemeClr val="tx1"/>
                </a:solidFill>
                <a:effectLst/>
                <a:latin typeface="Segoe UI Light" pitchFamily="34" charset="0"/>
                <a:ea typeface="+mn-ea"/>
                <a:cs typeface="+mn-cs"/>
              </a:rPr>
              <a:t>as a </a:t>
            </a:r>
            <a:r>
              <a:rPr lang="en-IE" sz="900" b="0" i="0" u="none" strike="noStrike" kern="1200" dirty="0" smtClean="0">
                <a:solidFill>
                  <a:schemeClr val="tx1"/>
                </a:solidFill>
                <a:effectLst/>
                <a:latin typeface="Segoe UI Light" pitchFamily="34" charset="0"/>
                <a:ea typeface="+mn-ea"/>
                <a:cs typeface="+mn-cs"/>
              </a:rPr>
              <a:t>Service </a:t>
            </a:r>
            <a:r>
              <a:rPr lang="en-IE" sz="900" b="0" i="0" u="none" strike="noStrike" kern="1200" dirty="0">
                <a:solidFill>
                  <a:schemeClr val="tx1"/>
                </a:solidFill>
                <a:effectLst/>
                <a:latin typeface="Segoe UI Light" pitchFamily="34" charset="0"/>
                <a:ea typeface="+mn-ea"/>
                <a:cs typeface="+mn-cs"/>
              </a:rPr>
              <a:t>(SaaS) solution that makes it easy to connect, monitor, and manage your IoT assets at scale. No cloud expertise is required to use IoT Central. As a result, you can bring your connected products to market faster while staying focused on your customers. </a:t>
            </a:r>
            <a:r>
              <a:rPr lang="en-IE" sz="900" b="0" i="0" u="none" strike="noStrike" kern="1200" dirty="0" smtClean="0">
                <a:solidFill>
                  <a:schemeClr val="tx1"/>
                </a:solidFill>
                <a:effectLst/>
                <a:latin typeface="Segoe UI Light" pitchFamily="34" charset="0"/>
                <a:ea typeface="+mn-ea"/>
                <a:cs typeface="+mn-cs"/>
              </a:rPr>
              <a:t>For details,</a:t>
            </a:r>
            <a:r>
              <a:rPr lang="en-IE" sz="900" b="0" i="0" u="none" strike="noStrike" kern="1200" baseline="0" dirty="0" smtClean="0">
                <a:solidFill>
                  <a:schemeClr val="tx1"/>
                </a:solidFill>
                <a:effectLst/>
                <a:latin typeface="Segoe UI Light" pitchFamily="34" charset="0"/>
                <a:ea typeface="+mn-ea"/>
                <a:cs typeface="+mn-cs"/>
              </a:rPr>
              <a:t> s</a:t>
            </a:r>
            <a:r>
              <a:rPr lang="en-IE" sz="900" b="0" i="0" u="none" strike="noStrike" kern="1200" dirty="0" smtClean="0">
                <a:solidFill>
                  <a:schemeClr val="tx1"/>
                </a:solidFill>
                <a:effectLst/>
                <a:latin typeface="Segoe UI Light" pitchFamily="34" charset="0"/>
                <a:ea typeface="+mn-ea"/>
                <a:cs typeface="+mn-cs"/>
              </a:rPr>
              <a:t>ee : </a:t>
            </a:r>
            <a:r>
              <a:rPr lang="en-IE" sz="900" u="sng" dirty="0"/>
              <a:t>https://</a:t>
            </a:r>
            <a:r>
              <a:rPr lang="en-IE" sz="900" u="sng" dirty="0" smtClean="0"/>
              <a:t>docs.microsoft.com/en-us/azure/iot-central/</a:t>
            </a:r>
          </a:p>
          <a:p>
            <a:pPr marL="171450" indent="-171450">
              <a:buFont typeface="Arial" pitchFamily="34" charset="0"/>
              <a:buChar char="•"/>
            </a:pPr>
            <a:r>
              <a:rPr lang="en-IE" sz="900" b="1" i="0" u="none" strike="noStrike" kern="1200" dirty="0" smtClean="0">
                <a:solidFill>
                  <a:schemeClr val="tx1"/>
                </a:solidFill>
                <a:effectLst/>
                <a:latin typeface="Segoe UI Light" pitchFamily="34" charset="0"/>
                <a:ea typeface="+mn-ea"/>
                <a:cs typeface="+mn-cs"/>
              </a:rPr>
              <a:t>Azure </a:t>
            </a:r>
            <a:r>
              <a:rPr lang="en-IE" sz="900" b="1" i="0" u="none" strike="noStrike" kern="1200" dirty="0" err="1">
                <a:solidFill>
                  <a:schemeClr val="tx1"/>
                </a:solidFill>
                <a:effectLst/>
                <a:latin typeface="Segoe UI Light" pitchFamily="34" charset="0"/>
                <a:ea typeface="+mn-ea"/>
                <a:cs typeface="+mn-cs"/>
              </a:rPr>
              <a:t>IoT</a:t>
            </a:r>
            <a:r>
              <a:rPr lang="en-IE" sz="900" b="1" i="0" u="none" strike="noStrike" kern="1200" dirty="0">
                <a:solidFill>
                  <a:schemeClr val="tx1"/>
                </a:solidFill>
                <a:effectLst/>
                <a:latin typeface="Segoe UI Light" pitchFamily="34" charset="0"/>
                <a:ea typeface="+mn-ea"/>
                <a:cs typeface="+mn-cs"/>
              </a:rPr>
              <a:t> </a:t>
            </a:r>
            <a:r>
              <a:rPr lang="en-IE" sz="900" b="1" i="0" u="none" strike="noStrike" kern="1200" dirty="0" smtClean="0">
                <a:solidFill>
                  <a:schemeClr val="tx1"/>
                </a:solidFill>
                <a:effectLst/>
                <a:latin typeface="Segoe UI Light" pitchFamily="34" charset="0"/>
                <a:ea typeface="+mn-ea"/>
                <a:cs typeface="+mn-cs"/>
              </a:rPr>
              <a:t>Hub - </a:t>
            </a:r>
            <a:r>
              <a:rPr lang="en-IE" sz="900" b="0" i="0" u="none" strike="noStrike" kern="1200" dirty="0" smtClean="0">
                <a:solidFill>
                  <a:schemeClr val="tx1"/>
                </a:solidFill>
                <a:effectLst/>
                <a:latin typeface="Segoe UI Light" pitchFamily="34" charset="0"/>
                <a:ea typeface="+mn-ea"/>
                <a:cs typeface="+mn-cs"/>
              </a:rPr>
              <a:t>A </a:t>
            </a:r>
            <a:r>
              <a:rPr lang="en-IE" sz="900" b="0" i="0" u="none" strike="noStrike" kern="1200" dirty="0">
                <a:solidFill>
                  <a:schemeClr val="tx1"/>
                </a:solidFill>
                <a:effectLst/>
                <a:latin typeface="Segoe UI Light" pitchFamily="34" charset="0"/>
                <a:ea typeface="+mn-ea"/>
                <a:cs typeface="+mn-cs"/>
              </a:rPr>
              <a:t>managed </a:t>
            </a:r>
            <a:r>
              <a:rPr lang="en-IE" sz="900" b="0" i="0" u="none" strike="noStrike" kern="1200" dirty="0" smtClean="0">
                <a:solidFill>
                  <a:schemeClr val="tx1"/>
                </a:solidFill>
                <a:effectLst/>
                <a:latin typeface="Segoe UI Light" pitchFamily="34" charset="0"/>
                <a:ea typeface="+mn-ea"/>
                <a:cs typeface="+mn-cs"/>
              </a:rPr>
              <a:t>service, </a:t>
            </a:r>
            <a:r>
              <a:rPr lang="en-IE" sz="900" b="0" i="0" u="none" strike="noStrike" kern="1200" dirty="0">
                <a:solidFill>
                  <a:schemeClr val="tx1"/>
                </a:solidFill>
                <a:effectLst/>
                <a:latin typeface="Segoe UI Light" pitchFamily="34" charset="0"/>
                <a:ea typeface="+mn-ea"/>
                <a:cs typeface="+mn-cs"/>
              </a:rPr>
              <a:t>hosted in the </a:t>
            </a:r>
            <a:r>
              <a:rPr lang="en-IE" sz="900" b="0" i="0" u="none" strike="noStrike" kern="1200" dirty="0" smtClean="0">
                <a:solidFill>
                  <a:schemeClr val="tx1"/>
                </a:solidFill>
                <a:effectLst/>
                <a:latin typeface="Segoe UI Light" pitchFamily="34" charset="0"/>
                <a:ea typeface="+mn-ea"/>
                <a:cs typeface="+mn-cs"/>
              </a:rPr>
              <a:t>cloud, </a:t>
            </a:r>
            <a:r>
              <a:rPr lang="en-IE" sz="900" b="0" i="0" u="none" strike="noStrike" kern="1200" dirty="0">
                <a:solidFill>
                  <a:schemeClr val="tx1"/>
                </a:solidFill>
                <a:effectLst/>
                <a:latin typeface="Segoe UI Light" pitchFamily="34" charset="0"/>
                <a:ea typeface="+mn-ea"/>
                <a:cs typeface="+mn-cs"/>
              </a:rPr>
              <a:t>that acts as a central message hub for bi-directional communication between your IoT application and the devices it manages. You can use Azure IoT Hub to build IoT solutions with reliable and secure communications between millions of IoT devices and a cloud-hosted solution backend. You can connect virtually any device to your IoT Hub</a:t>
            </a:r>
            <a:r>
              <a:rPr lang="en-IE" sz="900" b="0" i="0" u="none" strike="noStrike" kern="1200" dirty="0" smtClean="0">
                <a:solidFill>
                  <a:schemeClr val="tx1"/>
                </a:solidFill>
                <a:effectLst/>
                <a:latin typeface="Segoe UI Light" pitchFamily="34" charset="0"/>
                <a:ea typeface="+mn-ea"/>
                <a:cs typeface="+mn-cs"/>
              </a:rPr>
              <a:t>. For details, see : </a:t>
            </a:r>
            <a:r>
              <a:rPr lang="en-IE" sz="900" b="0" i="0" u="sng" strike="noStrike" kern="1200" dirty="0">
                <a:solidFill>
                  <a:schemeClr val="tx1"/>
                </a:solidFill>
                <a:effectLst/>
                <a:latin typeface="Segoe UI Light" pitchFamily="34" charset="0"/>
                <a:ea typeface="+mn-ea"/>
                <a:cs typeface="+mn-cs"/>
              </a:rPr>
              <a:t>https://docs.microsoft.com/en-us/azure/iot-hub/ </a:t>
            </a:r>
          </a:p>
          <a:p>
            <a:pPr marL="171450" indent="-171450">
              <a:buFont typeface="Arial" pitchFamily="34" charset="0"/>
              <a:buChar char="•"/>
            </a:pPr>
            <a:endParaRPr lang="en-IE" sz="900" b="0" i="0" u="none" strike="noStrike" kern="1200" dirty="0">
              <a:solidFill>
                <a:schemeClr val="tx1"/>
              </a:solidFill>
              <a:effectLst/>
              <a:latin typeface="Segoe UI Light" pitchFamily="34" charset="0"/>
              <a:ea typeface="+mn-ea"/>
              <a:cs typeface="+mn-cs"/>
            </a:endParaRPr>
          </a:p>
          <a:p>
            <a:pPr marL="0" indent="0">
              <a:buFont typeface="Arial" pitchFamily="34" charset="0"/>
              <a:buNone/>
            </a:pPr>
            <a:r>
              <a:rPr lang="en-IE" sz="900" b="0" i="0" u="none" strike="noStrike" kern="1200" dirty="0">
                <a:solidFill>
                  <a:schemeClr val="tx1"/>
                </a:solidFill>
                <a:effectLst/>
                <a:latin typeface="Segoe UI Light" pitchFamily="34" charset="0"/>
                <a:ea typeface="+mn-ea"/>
                <a:cs typeface="+mn-cs"/>
              </a:rPr>
              <a:t>For a </a:t>
            </a:r>
            <a:r>
              <a:rPr lang="en-IE" sz="900" b="0" i="0" u="none" strike="noStrike" kern="1200" dirty="0" smtClean="0">
                <a:solidFill>
                  <a:schemeClr val="tx1"/>
                </a:solidFill>
                <a:effectLst/>
                <a:latin typeface="Segoe UI Light" pitchFamily="34" charset="0"/>
                <a:ea typeface="+mn-ea"/>
                <a:cs typeface="+mn-cs"/>
              </a:rPr>
              <a:t>list </a:t>
            </a:r>
            <a:r>
              <a:rPr lang="en-IE" sz="900" b="0" i="0" u="none" strike="noStrike" kern="1200" dirty="0">
                <a:solidFill>
                  <a:schemeClr val="tx1"/>
                </a:solidFill>
                <a:effectLst/>
                <a:latin typeface="Segoe UI Light" pitchFamily="34" charset="0"/>
                <a:ea typeface="+mn-ea"/>
                <a:cs typeface="+mn-cs"/>
              </a:rPr>
              <a:t>of </a:t>
            </a:r>
            <a:r>
              <a:rPr lang="en-IE" sz="900" b="0" i="0" u="none" strike="noStrike" kern="1200" dirty="0" smtClean="0">
                <a:solidFill>
                  <a:schemeClr val="tx1"/>
                </a:solidFill>
                <a:effectLst/>
                <a:latin typeface="Segoe UI Light" pitchFamily="34" charset="0"/>
                <a:ea typeface="+mn-ea"/>
                <a:cs typeface="+mn-cs"/>
              </a:rPr>
              <a:t>Azure </a:t>
            </a:r>
            <a:r>
              <a:rPr lang="en-IE" sz="900" b="0" i="0" u="none" strike="noStrike" kern="1200" dirty="0" err="1" smtClean="0">
                <a:solidFill>
                  <a:schemeClr val="tx1"/>
                </a:solidFill>
                <a:effectLst/>
                <a:latin typeface="Segoe UI Light" pitchFamily="34" charset="0"/>
                <a:ea typeface="+mn-ea"/>
                <a:cs typeface="+mn-cs"/>
              </a:rPr>
              <a:t>IoT</a:t>
            </a:r>
            <a:r>
              <a:rPr lang="en-IE" sz="900" b="0" i="0" u="none" strike="noStrike" kern="1200" dirty="0" smtClean="0">
                <a:solidFill>
                  <a:schemeClr val="tx1"/>
                </a:solidFill>
                <a:effectLst/>
                <a:latin typeface="Segoe UI Light" pitchFamily="34" charset="0"/>
                <a:ea typeface="+mn-ea"/>
                <a:cs typeface="+mn-cs"/>
              </a:rPr>
              <a:t>-related services, </a:t>
            </a:r>
            <a:r>
              <a:rPr lang="en-IE" sz="900" b="0" i="0" u="none" strike="noStrike" kern="1200" dirty="0">
                <a:solidFill>
                  <a:schemeClr val="tx1"/>
                </a:solidFill>
                <a:effectLst/>
                <a:latin typeface="Segoe UI Light" pitchFamily="34" charset="0"/>
                <a:ea typeface="+mn-ea"/>
                <a:cs typeface="+mn-cs"/>
              </a:rPr>
              <a:t>and </a:t>
            </a:r>
            <a:r>
              <a:rPr lang="en-IE" sz="900" b="0" i="0" u="none" strike="noStrike" kern="1200" dirty="0" smtClean="0">
                <a:solidFill>
                  <a:schemeClr val="tx1"/>
                </a:solidFill>
                <a:effectLst/>
                <a:latin typeface="Segoe UI Light" pitchFamily="34" charset="0"/>
                <a:ea typeface="+mn-ea"/>
                <a:cs typeface="+mn-cs"/>
              </a:rPr>
              <a:t>where</a:t>
            </a:r>
            <a:r>
              <a:rPr lang="en-IE" sz="900" b="0" i="0" u="none" strike="noStrike" kern="1200" baseline="0" dirty="0" smtClean="0">
                <a:solidFill>
                  <a:schemeClr val="tx1"/>
                </a:solidFill>
                <a:effectLst/>
                <a:latin typeface="Segoe UI Light" pitchFamily="34" charset="0"/>
                <a:ea typeface="+mn-ea"/>
                <a:cs typeface="+mn-cs"/>
              </a:rPr>
              <a:t> and when to </a:t>
            </a:r>
            <a:r>
              <a:rPr lang="en-IE" sz="900" b="0" i="0" u="none" strike="noStrike" kern="1200" dirty="0" smtClean="0">
                <a:solidFill>
                  <a:schemeClr val="tx1"/>
                </a:solidFill>
                <a:effectLst/>
                <a:latin typeface="Segoe UI Light" pitchFamily="34" charset="0"/>
                <a:ea typeface="+mn-ea"/>
                <a:cs typeface="+mn-cs"/>
              </a:rPr>
              <a:t>use </a:t>
            </a:r>
            <a:r>
              <a:rPr lang="en-IE" sz="900" b="0" i="0" u="none" strike="noStrike" kern="1200" dirty="0">
                <a:solidFill>
                  <a:schemeClr val="tx1"/>
                </a:solidFill>
                <a:effectLst/>
                <a:latin typeface="Segoe UI Light" pitchFamily="34" charset="0"/>
                <a:ea typeface="+mn-ea"/>
                <a:cs typeface="+mn-cs"/>
              </a:rPr>
              <a:t>them, see </a:t>
            </a:r>
            <a:r>
              <a:rPr lang="en-IE" sz="900" b="0" i="0" u="none" strike="noStrike" kern="1200" dirty="0" smtClean="0">
                <a:solidFill>
                  <a:schemeClr val="tx1"/>
                </a:solidFill>
                <a:effectLst/>
                <a:latin typeface="Segoe UI Light" pitchFamily="34" charset="0"/>
                <a:ea typeface="+mn-ea"/>
                <a:cs typeface="+mn-cs"/>
              </a:rPr>
              <a:t>:</a:t>
            </a:r>
            <a:r>
              <a:rPr lang="en-IE" sz="900" b="0" i="0" u="none" strike="noStrike" kern="1200" baseline="0" dirty="0" smtClean="0">
                <a:solidFill>
                  <a:schemeClr val="tx1"/>
                </a:solidFill>
                <a:effectLst/>
                <a:latin typeface="Segoe UI Light" pitchFamily="34" charset="0"/>
                <a:ea typeface="+mn-ea"/>
                <a:cs typeface="+mn-cs"/>
              </a:rPr>
              <a:t> </a:t>
            </a:r>
            <a:r>
              <a:rPr lang="en-IE" sz="900" u="sng" dirty="0" smtClean="0"/>
              <a:t>https</a:t>
            </a:r>
            <a:r>
              <a:rPr lang="en-IE" sz="900" u="sng" dirty="0"/>
              <a:t>://azure.microsoft.com/en-us/overview/iot/ </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169090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During or after class</a:t>
            </a:r>
            <a:r>
              <a:rPr lang="en-US" dirty="0" smtClean="0"/>
              <a:t>: Students can read or step through these walkthrough tasks. Complete this walkthrough at the end of the module or the overall course. This walkthrough can be completed together with all or some of the other walkthroughs from this module or from elsewhere in the course.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64162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IE" sz="900" b="1" i="0" u="none" strike="noStrike" kern="1200" dirty="0">
                <a:solidFill>
                  <a:schemeClr val="tx1"/>
                </a:solidFill>
                <a:effectLst/>
                <a:latin typeface="Segoe UI Light" pitchFamily="34" charset="0"/>
                <a:ea typeface="+mn-ea"/>
                <a:cs typeface="+mn-cs"/>
              </a:rPr>
              <a:t>Azure SQL Data </a:t>
            </a:r>
            <a:r>
              <a:rPr lang="en-IE" sz="900" b="1" i="0" u="none" strike="noStrike" kern="1200" dirty="0" smtClean="0">
                <a:solidFill>
                  <a:schemeClr val="tx1"/>
                </a:solidFill>
                <a:effectLst/>
                <a:latin typeface="Segoe UI Light" pitchFamily="34" charset="0"/>
                <a:ea typeface="+mn-ea"/>
                <a:cs typeface="+mn-cs"/>
              </a:rPr>
              <a:t>Warehouse - </a:t>
            </a:r>
            <a:r>
              <a:rPr lang="en-IE" sz="900" b="0" i="0" u="none" strike="noStrike" kern="1200" dirty="0" smtClean="0">
                <a:solidFill>
                  <a:schemeClr val="tx1"/>
                </a:solidFill>
                <a:effectLst/>
                <a:latin typeface="Segoe UI Light" pitchFamily="34" charset="0"/>
                <a:ea typeface="+mn-ea"/>
                <a:cs typeface="+mn-cs"/>
              </a:rPr>
              <a:t>A cloud-based, enterprise, data </a:t>
            </a:r>
            <a:r>
              <a:rPr lang="en-IE" sz="900" b="0" i="0" u="none" strike="noStrike" kern="1200" dirty="0">
                <a:solidFill>
                  <a:schemeClr val="tx1"/>
                </a:solidFill>
                <a:effectLst/>
                <a:latin typeface="Segoe UI Light" pitchFamily="34" charset="0"/>
                <a:ea typeface="+mn-ea"/>
                <a:cs typeface="+mn-cs"/>
              </a:rPr>
              <a:t>warehouse that leverages </a:t>
            </a:r>
            <a:r>
              <a:rPr lang="en-IE" sz="900" b="0" i="0" u="none" strike="noStrike" kern="1200" dirty="0" smtClean="0">
                <a:solidFill>
                  <a:schemeClr val="tx1"/>
                </a:solidFill>
                <a:effectLst/>
                <a:latin typeface="Segoe UI Light" pitchFamily="34" charset="0"/>
                <a:ea typeface="+mn-ea"/>
                <a:cs typeface="+mn-cs"/>
              </a:rPr>
              <a:t>Massively </a:t>
            </a:r>
            <a:r>
              <a:rPr lang="en-IE" sz="900" b="0" i="0" u="none" strike="noStrike" kern="1200" dirty="0">
                <a:solidFill>
                  <a:schemeClr val="tx1"/>
                </a:solidFill>
                <a:effectLst/>
                <a:latin typeface="Segoe UI Light" pitchFamily="34" charset="0"/>
                <a:ea typeface="+mn-ea"/>
                <a:cs typeface="+mn-cs"/>
              </a:rPr>
              <a:t>P</a:t>
            </a:r>
            <a:r>
              <a:rPr lang="en-IE" sz="900" b="0" i="0" u="none" strike="noStrike" kern="1200" dirty="0" smtClean="0">
                <a:solidFill>
                  <a:schemeClr val="tx1"/>
                </a:solidFill>
                <a:effectLst/>
                <a:latin typeface="Segoe UI Light" pitchFamily="34" charset="0"/>
                <a:ea typeface="+mn-ea"/>
                <a:cs typeface="+mn-cs"/>
              </a:rPr>
              <a:t>arallel </a:t>
            </a:r>
            <a:r>
              <a:rPr lang="en-IE" sz="900" b="0" i="0" u="none" strike="noStrike" kern="1200" dirty="0">
                <a:solidFill>
                  <a:schemeClr val="tx1"/>
                </a:solidFill>
                <a:effectLst/>
                <a:latin typeface="Segoe UI Light" pitchFamily="34" charset="0"/>
                <a:ea typeface="+mn-ea"/>
                <a:cs typeface="+mn-cs"/>
              </a:rPr>
              <a:t>P</a:t>
            </a:r>
            <a:r>
              <a:rPr lang="en-IE" sz="900" b="0" i="0" u="none" strike="noStrike" kern="1200" dirty="0" smtClean="0">
                <a:solidFill>
                  <a:schemeClr val="tx1"/>
                </a:solidFill>
                <a:effectLst/>
                <a:latin typeface="Segoe UI Light" pitchFamily="34" charset="0"/>
                <a:ea typeface="+mn-ea"/>
                <a:cs typeface="+mn-cs"/>
              </a:rPr>
              <a:t>rocessing </a:t>
            </a:r>
            <a:r>
              <a:rPr lang="en-IE" sz="900" b="0" i="0" u="none" strike="noStrike" kern="1200" dirty="0">
                <a:solidFill>
                  <a:schemeClr val="tx1"/>
                </a:solidFill>
                <a:effectLst/>
                <a:latin typeface="Segoe UI Light" pitchFamily="34" charset="0"/>
                <a:ea typeface="+mn-ea"/>
                <a:cs typeface="+mn-cs"/>
              </a:rPr>
              <a:t>(MPP</a:t>
            </a:r>
            <a:r>
              <a:rPr lang="en-IE" sz="900" b="0" i="0" u="none" strike="noStrike" kern="1200" dirty="0" smtClean="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to run complex queries quickly </a:t>
            </a:r>
            <a:r>
              <a:rPr lang="en-IE" sz="900" b="0" i="0" u="none" strike="noStrike" kern="1200" dirty="0" smtClean="0">
                <a:solidFill>
                  <a:schemeClr val="tx1"/>
                </a:solidFill>
                <a:effectLst/>
                <a:latin typeface="Segoe UI Light" pitchFamily="34" charset="0"/>
                <a:ea typeface="+mn-ea"/>
                <a:cs typeface="+mn-cs"/>
              </a:rPr>
              <a:t>and across </a:t>
            </a:r>
            <a:r>
              <a:rPr lang="en-IE" sz="900" b="0" i="0" u="none" strike="noStrike" kern="1200" dirty="0">
                <a:solidFill>
                  <a:schemeClr val="tx1"/>
                </a:solidFill>
                <a:effectLst/>
                <a:latin typeface="Segoe UI Light" pitchFamily="34" charset="0"/>
                <a:ea typeface="+mn-ea"/>
                <a:cs typeface="+mn-cs"/>
              </a:rPr>
              <a:t>petabytes of </a:t>
            </a:r>
            <a:r>
              <a:rPr lang="en-IE" sz="900" b="0" i="0" u="none" strike="noStrike" kern="1200" dirty="0" smtClean="0">
                <a:solidFill>
                  <a:schemeClr val="tx1"/>
                </a:solidFill>
                <a:effectLst/>
                <a:latin typeface="Segoe UI Light" pitchFamily="34" charset="0"/>
                <a:ea typeface="+mn-ea"/>
                <a:cs typeface="+mn-cs"/>
              </a:rPr>
              <a:t>data.</a:t>
            </a:r>
            <a:r>
              <a:rPr lang="en-IE" sz="900" b="0" i="0" u="none" strike="noStrike" kern="1200" baseline="0" dirty="0" smtClean="0">
                <a:solidFill>
                  <a:schemeClr val="tx1"/>
                </a:solidFill>
                <a:effectLst/>
                <a:latin typeface="Segoe UI Light" pitchFamily="34" charset="0"/>
                <a:ea typeface="+mn-ea"/>
                <a:cs typeface="+mn-cs"/>
              </a:rPr>
              <a:t> For details, s</a:t>
            </a:r>
            <a:r>
              <a:rPr lang="en-IE" sz="900" b="0" i="0" u="none" strike="noStrike" kern="1200" dirty="0" smtClean="0">
                <a:solidFill>
                  <a:schemeClr val="tx1"/>
                </a:solidFill>
                <a:effectLst/>
                <a:latin typeface="Segoe UI Light" pitchFamily="34" charset="0"/>
                <a:ea typeface="+mn-ea"/>
                <a:cs typeface="+mn-cs"/>
              </a:rPr>
              <a:t>ee : </a:t>
            </a:r>
            <a:r>
              <a:rPr lang="en-IE" u="sng" dirty="0"/>
              <a:t>https://</a:t>
            </a:r>
            <a:r>
              <a:rPr lang="en-IE" u="sng" dirty="0" smtClean="0"/>
              <a:t>azure.microsoft.com/en-us/services/sql-data-warehouse/</a:t>
            </a:r>
          </a:p>
          <a:p>
            <a:pPr marL="171450" indent="-171450">
              <a:buFont typeface="Arial" pitchFamily="34" charset="0"/>
              <a:buChar char="•"/>
            </a:pPr>
            <a:r>
              <a:rPr lang="en-IE" sz="900" b="1" i="0" u="none" strike="noStrike" kern="1200" dirty="0" smtClean="0">
                <a:solidFill>
                  <a:schemeClr val="tx1"/>
                </a:solidFill>
                <a:effectLst/>
                <a:latin typeface="Segoe UI Light" pitchFamily="34" charset="0"/>
                <a:ea typeface="+mn-ea"/>
                <a:cs typeface="+mn-cs"/>
              </a:rPr>
              <a:t>Azure </a:t>
            </a:r>
            <a:r>
              <a:rPr lang="en-IE" sz="900" b="1" i="0" u="none" strike="noStrike" kern="1200" dirty="0" err="1" smtClean="0">
                <a:solidFill>
                  <a:schemeClr val="tx1"/>
                </a:solidFill>
                <a:effectLst/>
                <a:latin typeface="Segoe UI Light" pitchFamily="34" charset="0"/>
                <a:ea typeface="+mn-ea"/>
                <a:cs typeface="+mn-cs"/>
              </a:rPr>
              <a:t>HDInsight</a:t>
            </a:r>
            <a:r>
              <a:rPr lang="en-IE" sz="900" b="1" i="0" u="none" strike="noStrike" kern="1200" dirty="0" smtClean="0">
                <a:solidFill>
                  <a:schemeClr val="tx1"/>
                </a:solidFill>
                <a:effectLst/>
                <a:latin typeface="Segoe UI Light" pitchFamily="34" charset="0"/>
                <a:ea typeface="+mn-ea"/>
                <a:cs typeface="+mn-cs"/>
              </a:rPr>
              <a:t> - </a:t>
            </a:r>
            <a:r>
              <a:rPr lang="en-IE" sz="900" b="0" i="0" u="none" strike="noStrike" kern="1200" dirty="0" smtClean="0">
                <a:solidFill>
                  <a:schemeClr val="tx1"/>
                </a:solidFill>
                <a:effectLst/>
                <a:latin typeface="Segoe UI Light" pitchFamily="34" charset="0"/>
                <a:ea typeface="+mn-ea"/>
                <a:cs typeface="+mn-cs"/>
              </a:rPr>
              <a:t>A </a:t>
            </a:r>
            <a:r>
              <a:rPr lang="en-IE" sz="900" b="0" i="0" u="none" strike="noStrike" kern="1200" dirty="0">
                <a:solidFill>
                  <a:schemeClr val="tx1"/>
                </a:solidFill>
                <a:effectLst/>
                <a:latin typeface="Segoe UI Light" pitchFamily="34" charset="0"/>
                <a:ea typeface="+mn-ea"/>
                <a:cs typeface="+mn-cs"/>
              </a:rPr>
              <a:t>fully managed, open-source analytics service for enterprises. </a:t>
            </a:r>
            <a:r>
              <a:rPr lang="en-IE" sz="900" b="0" i="0" u="none" strike="noStrike" kern="1200" dirty="0" smtClean="0">
                <a:solidFill>
                  <a:schemeClr val="tx1"/>
                </a:solidFill>
                <a:effectLst/>
                <a:latin typeface="Segoe UI Light" pitchFamily="34" charset="0"/>
                <a:ea typeface="+mn-ea"/>
                <a:cs typeface="+mn-cs"/>
              </a:rPr>
              <a:t>It’s </a:t>
            </a:r>
            <a:r>
              <a:rPr lang="en-IE" sz="900" b="0" i="0" u="none" strike="noStrike" kern="1200" dirty="0">
                <a:solidFill>
                  <a:schemeClr val="tx1"/>
                </a:solidFill>
                <a:effectLst/>
                <a:latin typeface="Segoe UI Light" pitchFamily="34" charset="0"/>
                <a:ea typeface="+mn-ea"/>
                <a:cs typeface="+mn-cs"/>
              </a:rPr>
              <a:t>a cloud service that makes it easier, faster, and more cost-effective to process massive amounts of data. </a:t>
            </a:r>
            <a:r>
              <a:rPr lang="en-IE" sz="900" b="0" i="0" u="none" strike="noStrike" kern="1200" dirty="0" smtClean="0">
                <a:solidFill>
                  <a:srgbClr val="1A1A1A"/>
                </a:solidFill>
                <a:effectLst/>
                <a:latin typeface="Segoe UI Light" pitchFamily="34" charset="0"/>
                <a:ea typeface="+mn-ea"/>
                <a:cs typeface="+mn-cs"/>
              </a:rPr>
              <a:t>It supports popular </a:t>
            </a:r>
            <a:r>
              <a:rPr lang="en-IE" sz="900" b="0" i="0" u="none" strike="noStrike" kern="1200" dirty="0">
                <a:solidFill>
                  <a:srgbClr val="1A1A1A"/>
                </a:solidFill>
                <a:effectLst/>
                <a:latin typeface="Segoe UI Light" pitchFamily="34" charset="0"/>
                <a:ea typeface="+mn-ea"/>
                <a:cs typeface="+mn-cs"/>
              </a:rPr>
              <a:t>open-source frameworks and </a:t>
            </a:r>
            <a:r>
              <a:rPr lang="en-IE" sz="900" b="0" i="0" u="none" strike="noStrike" kern="1200" dirty="0" smtClean="0">
                <a:solidFill>
                  <a:srgbClr val="1A1A1A"/>
                </a:solidFill>
                <a:effectLst/>
                <a:latin typeface="Segoe UI Light" pitchFamily="34" charset="0"/>
                <a:ea typeface="+mn-ea"/>
                <a:cs typeface="+mn-cs"/>
              </a:rPr>
              <a:t>cluster types, </a:t>
            </a:r>
            <a:r>
              <a:rPr lang="en-IE" sz="900" b="0" i="0" u="none" strike="noStrike" kern="1200" dirty="0">
                <a:solidFill>
                  <a:srgbClr val="1A1A1A"/>
                </a:solidFill>
                <a:effectLst/>
                <a:latin typeface="Segoe UI Light" pitchFamily="34" charset="0"/>
                <a:ea typeface="+mn-ea"/>
                <a:cs typeface="+mn-cs"/>
              </a:rPr>
              <a:t>such </a:t>
            </a:r>
            <a:r>
              <a:rPr lang="en-IE" sz="900" b="0" i="0" u="none" strike="noStrike" kern="1200" dirty="0" smtClean="0">
                <a:solidFill>
                  <a:srgbClr val="1A1A1A"/>
                </a:solidFill>
                <a:effectLst/>
                <a:latin typeface="Segoe UI Light" pitchFamily="34" charset="0"/>
                <a:ea typeface="+mn-ea"/>
                <a:cs typeface="+mn-cs"/>
              </a:rPr>
              <a:t>as </a:t>
            </a:r>
            <a:r>
              <a:rPr lang="en-US" sz="900" b="0" i="0" u="none" strike="noStrike" kern="1200" dirty="0" smtClean="0">
                <a:solidFill>
                  <a:srgbClr val="1A1A1A"/>
                </a:solidFill>
                <a:effectLst/>
                <a:latin typeface="Segoe UI Light" pitchFamily="34" charset="0"/>
                <a:ea typeface="+mn-ea"/>
                <a:cs typeface="+mn-cs"/>
              </a:rPr>
              <a:t>Apache Spark, </a:t>
            </a:r>
            <a:r>
              <a:rPr lang="en-US" sz="900" b="0" i="0" u="none" strike="noStrike" kern="1200" dirty="0" err="1" smtClean="0">
                <a:solidFill>
                  <a:srgbClr val="1A1A1A"/>
                </a:solidFill>
                <a:effectLst/>
                <a:latin typeface="Segoe UI Light" pitchFamily="34" charset="0"/>
                <a:ea typeface="+mn-ea"/>
                <a:cs typeface="+mn-cs"/>
              </a:rPr>
              <a:t>Hadoop</a:t>
            </a:r>
            <a:r>
              <a:rPr lang="en-US" sz="900" b="0" i="0" u="none" strike="noStrike" kern="1200" dirty="0" smtClean="0">
                <a:solidFill>
                  <a:srgbClr val="1A1A1A"/>
                </a:solidFill>
                <a:effectLst/>
                <a:latin typeface="Segoe UI Light" pitchFamily="34" charset="0"/>
                <a:ea typeface="+mn-ea"/>
                <a:cs typeface="+mn-cs"/>
              </a:rPr>
              <a:t>, Kafka, </a:t>
            </a:r>
            <a:r>
              <a:rPr lang="en-US" sz="900" b="0" i="0" u="none" strike="noStrike" kern="1200" dirty="0" err="1" smtClean="0">
                <a:solidFill>
                  <a:srgbClr val="1A1A1A"/>
                </a:solidFill>
                <a:effectLst/>
                <a:latin typeface="Segoe UI Light" pitchFamily="34" charset="0"/>
                <a:ea typeface="+mn-ea"/>
                <a:cs typeface="+mn-cs"/>
              </a:rPr>
              <a:t>HBase</a:t>
            </a:r>
            <a:r>
              <a:rPr lang="en-US" sz="900" b="0" i="0" u="none" strike="noStrike" kern="1200" dirty="0" smtClean="0">
                <a:solidFill>
                  <a:srgbClr val="1A1A1A"/>
                </a:solidFill>
                <a:effectLst/>
                <a:latin typeface="Segoe UI Light" pitchFamily="34" charset="0"/>
                <a:ea typeface="+mn-ea"/>
                <a:cs typeface="+mn-cs"/>
              </a:rPr>
              <a:t>, and Storm, and</a:t>
            </a:r>
            <a:r>
              <a:rPr lang="en-US" sz="900" b="0" i="0" u="none" strike="noStrike" kern="1200" baseline="0" dirty="0" smtClean="0">
                <a:solidFill>
                  <a:srgbClr val="1A1A1A"/>
                </a:solidFill>
                <a:effectLst/>
                <a:latin typeface="Segoe UI Light" pitchFamily="34" charset="0"/>
                <a:ea typeface="+mn-ea"/>
                <a:cs typeface="+mn-cs"/>
              </a:rPr>
              <a:t> </a:t>
            </a:r>
            <a:r>
              <a:rPr lang="en-US" sz="900" b="0" i="0" u="none" strike="noStrike" kern="1200" dirty="0" smtClean="0">
                <a:solidFill>
                  <a:srgbClr val="1A1A1A"/>
                </a:solidFill>
                <a:effectLst/>
                <a:latin typeface="Segoe UI Light" pitchFamily="34" charset="0"/>
                <a:ea typeface="+mn-ea"/>
                <a:cs typeface="+mn-cs"/>
              </a:rPr>
              <a:t>Machine Learning Services</a:t>
            </a:r>
            <a:r>
              <a:rPr lang="en-IE" sz="900" b="0" i="0" u="none" strike="noStrike" kern="1200" dirty="0" smtClean="0">
                <a:solidFill>
                  <a:srgbClr val="1A1A1A"/>
                </a:solidFill>
                <a:effectLst/>
                <a:latin typeface="Segoe UI Light" pitchFamily="34" charset="0"/>
                <a:ea typeface="+mn-ea"/>
                <a:cs typeface="+mn-cs"/>
              </a:rPr>
              <a:t>. For details, s</a:t>
            </a:r>
            <a:r>
              <a:rPr lang="en-IE" sz="900" b="0" i="0" u="none" strike="noStrike" kern="1200" dirty="0" smtClean="0">
                <a:solidFill>
                  <a:schemeClr val="tx1"/>
                </a:solidFill>
                <a:effectLst/>
                <a:latin typeface="Segoe UI Light" pitchFamily="34" charset="0"/>
                <a:ea typeface="+mn-ea"/>
                <a:cs typeface="+mn-cs"/>
              </a:rPr>
              <a:t>ee : </a:t>
            </a:r>
            <a:r>
              <a:rPr lang="en-IE" u="sng" dirty="0"/>
              <a:t>https://</a:t>
            </a:r>
            <a:r>
              <a:rPr lang="en-IE" u="sng" dirty="0" smtClean="0"/>
              <a:t>azure.microsoft.com/en-us/services/hdinsight/</a:t>
            </a:r>
          </a:p>
          <a:p>
            <a:pPr marL="171450" indent="-171450">
              <a:buFont typeface="Arial" pitchFamily="34" charset="0"/>
              <a:buChar char="•"/>
            </a:pPr>
            <a:r>
              <a:rPr lang="en-IE" sz="900" b="1" i="0" u="none" strike="noStrike" kern="1200" dirty="0" smtClean="0">
                <a:solidFill>
                  <a:schemeClr val="tx1"/>
                </a:solidFill>
                <a:effectLst/>
                <a:latin typeface="Segoe UI Light" pitchFamily="34" charset="0"/>
                <a:ea typeface="+mn-ea"/>
                <a:cs typeface="+mn-cs"/>
              </a:rPr>
              <a:t>Azure </a:t>
            </a:r>
            <a:r>
              <a:rPr lang="en-IE" sz="900" b="1" i="0" u="none" strike="noStrike" kern="1200" dirty="0">
                <a:solidFill>
                  <a:schemeClr val="tx1"/>
                </a:solidFill>
                <a:effectLst/>
                <a:latin typeface="Segoe UI Light" pitchFamily="34" charset="0"/>
                <a:ea typeface="+mn-ea"/>
                <a:cs typeface="+mn-cs"/>
              </a:rPr>
              <a:t>Data Lake </a:t>
            </a:r>
            <a:r>
              <a:rPr lang="en-IE" sz="900" b="1" i="0" u="none" strike="noStrike" kern="1200" dirty="0" smtClean="0">
                <a:solidFill>
                  <a:schemeClr val="tx1"/>
                </a:solidFill>
                <a:effectLst/>
                <a:latin typeface="Segoe UI Light" pitchFamily="34" charset="0"/>
                <a:ea typeface="+mn-ea"/>
                <a:cs typeface="+mn-cs"/>
              </a:rPr>
              <a:t>Analytics - </a:t>
            </a:r>
            <a:r>
              <a:rPr lang="en-IE" sz="900" b="0" i="0" u="none" strike="noStrike" kern="1200" dirty="0" smtClean="0">
                <a:solidFill>
                  <a:schemeClr val="tx1"/>
                </a:solidFill>
                <a:effectLst/>
                <a:latin typeface="Segoe UI Light" pitchFamily="34" charset="0"/>
                <a:ea typeface="+mn-ea"/>
                <a:cs typeface="+mn-cs"/>
              </a:rPr>
              <a:t>An </a:t>
            </a:r>
            <a:r>
              <a:rPr lang="en-IE" sz="900" b="0" i="0" u="none" strike="noStrike" kern="1200" dirty="0">
                <a:solidFill>
                  <a:schemeClr val="tx1"/>
                </a:solidFill>
                <a:effectLst/>
                <a:latin typeface="Segoe UI Light" pitchFamily="34" charset="0"/>
                <a:ea typeface="+mn-ea"/>
                <a:cs typeface="+mn-cs"/>
              </a:rPr>
              <a:t>on-demand analytics job service that simplifies big data. Instead of deploying, configuring, and tuning hardware, you write queries to transform your data and extract valuable </a:t>
            </a:r>
            <a:r>
              <a:rPr lang="en-IE" sz="900" b="0" i="0" u="none" strike="noStrike" kern="1200" dirty="0" smtClean="0">
                <a:solidFill>
                  <a:schemeClr val="tx1"/>
                </a:solidFill>
                <a:effectLst/>
                <a:latin typeface="Segoe UI Light" pitchFamily="34" charset="0"/>
                <a:ea typeface="+mn-ea"/>
                <a:cs typeface="+mn-cs"/>
              </a:rPr>
              <a:t>insights. For details, see : </a:t>
            </a:r>
            <a:r>
              <a:rPr lang="en-IE" u="sng" dirty="0" smtClean="0"/>
              <a:t>https</a:t>
            </a:r>
            <a:r>
              <a:rPr lang="en-IE" u="sng" dirty="0"/>
              <a:t>://</a:t>
            </a:r>
            <a:r>
              <a:rPr lang="en-IE" u="sng" dirty="0" smtClean="0"/>
              <a:t>azure.microsoft.com/en-us/services/data-lake-analytics/</a:t>
            </a:r>
            <a:endParaRPr lang="en-IE" sz="900" b="0" i="0" u="none" strike="noStrike" kern="1200" dirty="0" smtClean="0">
              <a:solidFill>
                <a:schemeClr val="tx1"/>
              </a:solidFill>
              <a:effectLst/>
              <a:latin typeface="Segoe UI Light" pitchFamily="34" charset="0"/>
              <a:ea typeface="+mn-ea"/>
              <a:cs typeface="+mn-cs"/>
            </a:endParaRPr>
          </a:p>
          <a:p>
            <a:endParaRPr lang="en-IE" sz="900" b="0" i="0" u="none" strike="noStrike" kern="1200" dirty="0" smtClean="0">
              <a:solidFill>
                <a:schemeClr val="tx1"/>
              </a:solidFill>
              <a:effectLst/>
              <a:latin typeface="Segoe UI Light" pitchFamily="34" charset="0"/>
              <a:ea typeface="+mn-ea"/>
              <a:cs typeface="+mn-cs"/>
            </a:endParaRPr>
          </a:p>
          <a:p>
            <a:r>
              <a:rPr lang="en-IE" sz="900" b="0" i="0" u="none" strike="noStrike" kern="1200" dirty="0" smtClean="0">
                <a:solidFill>
                  <a:schemeClr val="tx1"/>
                </a:solidFill>
                <a:effectLst/>
                <a:latin typeface="Segoe UI Light" pitchFamily="34" charset="0"/>
                <a:ea typeface="+mn-ea"/>
                <a:cs typeface="+mn-cs"/>
              </a:rPr>
              <a:t>For a list of Azure </a:t>
            </a:r>
            <a:r>
              <a:rPr lang="en-US" b="0" dirty="0" smtClean="0"/>
              <a:t>Big Data </a:t>
            </a:r>
            <a:r>
              <a:rPr lang="en-US" b="0" dirty="0"/>
              <a:t>and </a:t>
            </a:r>
            <a:r>
              <a:rPr lang="en-US" b="0" dirty="0" smtClean="0"/>
              <a:t>Analytics services</a:t>
            </a:r>
            <a:r>
              <a:rPr lang="en-IE" sz="900" b="0" i="0" u="none" strike="noStrike" kern="1200" dirty="0" smtClean="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and </a:t>
            </a:r>
            <a:r>
              <a:rPr lang="en-IE" sz="900" b="0" i="0" u="none" strike="noStrike" kern="1200" dirty="0" smtClean="0">
                <a:solidFill>
                  <a:schemeClr val="tx1"/>
                </a:solidFill>
                <a:effectLst/>
                <a:latin typeface="Segoe UI Light" pitchFamily="34" charset="0"/>
                <a:ea typeface="+mn-ea"/>
                <a:cs typeface="+mn-cs"/>
              </a:rPr>
              <a:t>when and where you </a:t>
            </a:r>
            <a:r>
              <a:rPr lang="en-IE" sz="900" b="0" i="0" u="none" strike="noStrike" kern="1200" dirty="0">
                <a:solidFill>
                  <a:schemeClr val="tx1"/>
                </a:solidFill>
                <a:effectLst/>
                <a:latin typeface="Segoe UI Light" pitchFamily="34" charset="0"/>
                <a:ea typeface="+mn-ea"/>
                <a:cs typeface="+mn-cs"/>
              </a:rPr>
              <a:t>use them, </a:t>
            </a:r>
            <a:r>
              <a:rPr lang="en-IE" sz="900" b="0" i="0" u="none" strike="noStrike" kern="1200" dirty="0" smtClean="0">
                <a:solidFill>
                  <a:schemeClr val="tx1"/>
                </a:solidFill>
                <a:effectLst/>
                <a:latin typeface="Segoe UI Light" pitchFamily="34" charset="0"/>
                <a:ea typeface="+mn-ea"/>
                <a:cs typeface="+mn-cs"/>
              </a:rPr>
              <a:t>see : </a:t>
            </a:r>
            <a:r>
              <a:rPr lang="en-IE" u="sng" dirty="0" smtClean="0"/>
              <a:t>https</a:t>
            </a:r>
            <a:r>
              <a:rPr lang="en-IE" u="sng" dirty="0"/>
              <a:t>://azure.microsoft.com/en-us/product-categories/analytics</a:t>
            </a:r>
            <a:r>
              <a:rPr lang="en-IE" u="sng" dirty="0" smtClean="0"/>
              <a: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IE" sz="900" b="1" i="0" u="none" strike="noStrike" kern="1200" dirty="0">
                <a:solidFill>
                  <a:schemeClr val="tx1"/>
                </a:solidFill>
                <a:effectLst/>
                <a:latin typeface="Segoe UI Light" pitchFamily="34" charset="0"/>
                <a:ea typeface="+mn-ea"/>
                <a:cs typeface="+mn-cs"/>
              </a:rPr>
              <a:t>Azure Machine Learning </a:t>
            </a:r>
            <a:r>
              <a:rPr lang="en-IE" sz="900" b="1" i="0" u="none" strike="noStrike" kern="1200" dirty="0" smtClean="0">
                <a:solidFill>
                  <a:schemeClr val="tx1"/>
                </a:solidFill>
                <a:effectLst/>
                <a:latin typeface="Segoe UI Light" pitchFamily="34" charset="0"/>
                <a:ea typeface="+mn-ea"/>
                <a:cs typeface="+mn-cs"/>
              </a:rPr>
              <a:t>Service -</a:t>
            </a:r>
            <a:r>
              <a:rPr lang="en-IE" sz="900" b="0" i="0" u="none" strike="noStrike" kern="1200" dirty="0" smtClean="0">
                <a:solidFill>
                  <a:schemeClr val="tx1"/>
                </a:solidFill>
                <a:effectLst/>
                <a:latin typeface="Segoe UI Light" pitchFamily="34" charset="0"/>
                <a:ea typeface="+mn-ea"/>
                <a:cs typeface="+mn-cs"/>
              </a:rPr>
              <a:t> Provides </a:t>
            </a:r>
            <a:r>
              <a:rPr lang="en-IE" sz="900" b="0" i="0" u="none" strike="noStrike" kern="1200" dirty="0">
                <a:solidFill>
                  <a:schemeClr val="tx1"/>
                </a:solidFill>
                <a:effectLst/>
                <a:latin typeface="Segoe UI Light" pitchFamily="34" charset="0"/>
                <a:ea typeface="+mn-ea"/>
                <a:cs typeface="+mn-cs"/>
              </a:rPr>
              <a:t>a cloud-based environment you can use to develop, train, test, deploy, manage, and track </a:t>
            </a:r>
            <a:r>
              <a:rPr lang="en-IE" sz="900" b="0" i="0" u="none" strike="noStrike" kern="1200" dirty="0" smtClean="0">
                <a:solidFill>
                  <a:schemeClr val="tx1"/>
                </a:solidFill>
                <a:effectLst/>
                <a:latin typeface="Segoe UI Light" pitchFamily="34" charset="0"/>
                <a:ea typeface="+mn-ea"/>
                <a:cs typeface="+mn-cs"/>
              </a:rPr>
              <a:t>your machine </a:t>
            </a:r>
            <a:r>
              <a:rPr lang="en-IE" sz="900" b="0" i="0" u="none" strike="noStrike" kern="1200" dirty="0">
                <a:solidFill>
                  <a:schemeClr val="tx1"/>
                </a:solidFill>
                <a:effectLst/>
                <a:latin typeface="Segoe UI Light" pitchFamily="34" charset="0"/>
                <a:ea typeface="+mn-ea"/>
                <a:cs typeface="+mn-cs"/>
              </a:rPr>
              <a:t>learning models. </a:t>
            </a:r>
            <a:r>
              <a:rPr lang="en-IE" sz="900" b="0" i="0" u="none" strike="noStrike" kern="1200" dirty="0" smtClean="0">
                <a:solidFill>
                  <a:schemeClr val="tx1"/>
                </a:solidFill>
                <a:effectLst/>
                <a:latin typeface="Segoe UI Light" pitchFamily="34" charset="0"/>
                <a:ea typeface="+mn-ea"/>
                <a:cs typeface="+mn-cs"/>
              </a:rPr>
              <a:t>It can </a:t>
            </a:r>
            <a:r>
              <a:rPr lang="en-IE" sz="900" b="0" i="0" u="none" strike="noStrike" kern="1200" dirty="0">
                <a:solidFill>
                  <a:schemeClr val="tx1"/>
                </a:solidFill>
                <a:effectLst/>
                <a:latin typeface="Segoe UI Light" pitchFamily="34" charset="0"/>
                <a:ea typeface="+mn-ea"/>
                <a:cs typeface="+mn-cs"/>
              </a:rPr>
              <a:t>auto-generate a model and auto-tune it for you. It will let you start training on your local machine, and then scale out to the cloud. When you have the right model, you can easily deploy it </a:t>
            </a:r>
            <a:r>
              <a:rPr lang="en-IE" sz="900" b="0" i="0" u="none" strike="noStrike" kern="1200" dirty="0" smtClean="0">
                <a:solidFill>
                  <a:schemeClr val="tx1"/>
                </a:solidFill>
                <a:effectLst/>
                <a:latin typeface="Segoe UI Light" pitchFamily="34" charset="0"/>
                <a:ea typeface="+mn-ea"/>
                <a:cs typeface="+mn-cs"/>
              </a:rPr>
              <a:t>to Azure in </a:t>
            </a:r>
            <a:r>
              <a:rPr lang="en-IE" sz="900" b="0" i="0" u="none" strike="noStrike" kern="1200" dirty="0">
                <a:solidFill>
                  <a:schemeClr val="tx1"/>
                </a:solidFill>
                <a:effectLst/>
                <a:latin typeface="Segoe UI Light" pitchFamily="34" charset="0"/>
                <a:ea typeface="+mn-ea"/>
                <a:cs typeface="+mn-cs"/>
              </a:rPr>
              <a:t>a container such as </a:t>
            </a:r>
            <a:r>
              <a:rPr lang="en-IE" sz="900" b="0" i="0" u="none" strike="noStrike" kern="1200" dirty="0" err="1" smtClean="0">
                <a:solidFill>
                  <a:schemeClr val="tx1"/>
                </a:solidFill>
                <a:effectLst/>
                <a:latin typeface="Segoe UI Light" pitchFamily="34" charset="0"/>
                <a:ea typeface="+mn-ea"/>
                <a:cs typeface="+mn-cs"/>
              </a:rPr>
              <a:t>Docker</a:t>
            </a:r>
            <a:r>
              <a:rPr lang="en-IE" sz="900" b="0" i="0" u="none" strike="noStrike" kern="1200" dirty="0" smtClean="0">
                <a:solidFill>
                  <a:schemeClr val="tx1"/>
                </a:solidFill>
                <a:effectLst/>
                <a:latin typeface="Segoe UI Light" pitchFamily="34" charset="0"/>
                <a:ea typeface="+mn-ea"/>
                <a:cs typeface="+mn-cs"/>
              </a:rPr>
              <a:t>. For details, see : </a:t>
            </a:r>
            <a:r>
              <a:rPr lang="en-IE" sz="900" u="sng" dirty="0" smtClean="0"/>
              <a:t>https</a:t>
            </a:r>
            <a:r>
              <a:rPr lang="en-IE" sz="900" u="sng" dirty="0"/>
              <a:t>://azure.microsoft.com/en-us/services/machine-learning-service</a:t>
            </a:r>
            <a:r>
              <a:rPr lang="en-IE" sz="900" u="sng" dirty="0" smtClean="0"/>
              <a:t>/</a:t>
            </a:r>
            <a:endParaRPr lang="en-IE" sz="900" b="0" i="0" u="none" strike="noStrike" kern="1200" dirty="0">
              <a:solidFill>
                <a:schemeClr val="tx1"/>
              </a:solidFill>
              <a:effectLst/>
              <a:latin typeface="Segoe UI Light" pitchFamily="34" charset="0"/>
              <a:ea typeface="+mn-ea"/>
              <a:cs typeface="+mn-cs"/>
            </a:endParaRPr>
          </a:p>
          <a:p>
            <a:pPr marL="171450" indent="-171450">
              <a:buFont typeface="Arial" pitchFamily="34" charset="0"/>
              <a:buChar char="•"/>
            </a:pPr>
            <a:r>
              <a:rPr lang="en-IE" sz="900" b="1" i="0" u="none" strike="noStrike" kern="1200" dirty="0">
                <a:solidFill>
                  <a:schemeClr val="tx1"/>
                </a:solidFill>
                <a:effectLst/>
                <a:latin typeface="Segoe UI Light" pitchFamily="34" charset="0"/>
                <a:ea typeface="+mn-ea"/>
                <a:cs typeface="+mn-cs"/>
              </a:rPr>
              <a:t>Azure Machine Learning </a:t>
            </a:r>
            <a:r>
              <a:rPr lang="en-IE" sz="900" b="1" i="0" u="none" strike="noStrike" kern="1200" dirty="0" smtClean="0">
                <a:solidFill>
                  <a:schemeClr val="tx1"/>
                </a:solidFill>
                <a:effectLst/>
                <a:latin typeface="Segoe UI Light" pitchFamily="34" charset="0"/>
                <a:ea typeface="+mn-ea"/>
                <a:cs typeface="+mn-cs"/>
              </a:rPr>
              <a:t>Studio - </a:t>
            </a:r>
            <a:r>
              <a:rPr lang="en-IE" sz="900" b="0" i="0" u="none" strike="noStrike" kern="1200" dirty="0" smtClean="0">
                <a:solidFill>
                  <a:schemeClr val="tx1"/>
                </a:solidFill>
                <a:effectLst/>
                <a:latin typeface="Segoe UI Light" pitchFamily="34" charset="0"/>
                <a:ea typeface="+mn-ea"/>
                <a:cs typeface="+mn-cs"/>
              </a:rPr>
              <a:t> A collaborative</a:t>
            </a:r>
            <a:r>
              <a:rPr lang="en-IE" sz="900" b="0" i="0" u="none" strike="noStrike" kern="1200" dirty="0">
                <a:solidFill>
                  <a:schemeClr val="tx1"/>
                </a:solidFill>
                <a:effectLst/>
                <a:latin typeface="Segoe UI Light" pitchFamily="34" charset="0"/>
                <a:ea typeface="+mn-ea"/>
                <a:cs typeface="+mn-cs"/>
              </a:rPr>
              <a:t>, drag-and-drop visual workspace where you can build, test, and deploy machine learning solutions without </a:t>
            </a:r>
            <a:r>
              <a:rPr lang="en-IE" sz="900" b="0" i="0" u="none" strike="noStrike" kern="1200" dirty="0" smtClean="0">
                <a:solidFill>
                  <a:schemeClr val="tx1"/>
                </a:solidFill>
                <a:effectLst/>
                <a:latin typeface="Segoe UI Light" pitchFamily="34" charset="0"/>
                <a:ea typeface="+mn-ea"/>
                <a:cs typeface="+mn-cs"/>
              </a:rPr>
              <a:t>the need </a:t>
            </a:r>
            <a:r>
              <a:rPr lang="en-IE" sz="900" b="0" i="0" u="none" strike="noStrike" kern="1200" dirty="0">
                <a:solidFill>
                  <a:schemeClr val="tx1"/>
                </a:solidFill>
                <a:effectLst/>
                <a:latin typeface="Segoe UI Light" pitchFamily="34" charset="0"/>
                <a:ea typeface="+mn-ea"/>
                <a:cs typeface="+mn-cs"/>
              </a:rPr>
              <a:t>to write code. It uses pre-built and pre-configured machine learning algorithms and data-handling modules. Use Machine Learning Studio when you want to experiment with machine learning models quickly and easily, </a:t>
            </a:r>
            <a:r>
              <a:rPr lang="en-IE" sz="900" b="0" i="0" u="none" strike="noStrike" kern="1200" dirty="0" smtClean="0">
                <a:solidFill>
                  <a:schemeClr val="tx1"/>
                </a:solidFill>
                <a:effectLst/>
                <a:latin typeface="Segoe UI Light" pitchFamily="34" charset="0"/>
                <a:ea typeface="+mn-ea"/>
                <a:cs typeface="+mn-cs"/>
              </a:rPr>
              <a:t>if the </a:t>
            </a:r>
            <a:r>
              <a:rPr lang="en-IE" sz="900" b="0" i="0" u="none" strike="noStrike" kern="1200" dirty="0">
                <a:solidFill>
                  <a:schemeClr val="tx1"/>
                </a:solidFill>
                <a:effectLst/>
                <a:latin typeface="Segoe UI Light" pitchFamily="34" charset="0"/>
                <a:ea typeface="+mn-ea"/>
                <a:cs typeface="+mn-cs"/>
              </a:rPr>
              <a:t>built-in machine learning algorithms are sufficient for your solutions. It </a:t>
            </a:r>
            <a:r>
              <a:rPr lang="en-IE" sz="900" b="0" i="0" u="none" strike="noStrike" kern="1200" dirty="0" smtClean="0">
                <a:solidFill>
                  <a:schemeClr val="tx1"/>
                </a:solidFill>
                <a:effectLst/>
                <a:latin typeface="Segoe UI Light" pitchFamily="34" charset="0"/>
                <a:ea typeface="+mn-ea"/>
                <a:cs typeface="+mn-cs"/>
              </a:rPr>
              <a:t>provides less control </a:t>
            </a:r>
            <a:r>
              <a:rPr lang="en-IE" sz="900" b="0" i="0" u="none" strike="noStrike" kern="1200" dirty="0">
                <a:solidFill>
                  <a:schemeClr val="tx1"/>
                </a:solidFill>
                <a:effectLst/>
                <a:latin typeface="Segoe UI Light" pitchFamily="34" charset="0"/>
                <a:ea typeface="+mn-ea"/>
                <a:cs typeface="+mn-cs"/>
              </a:rPr>
              <a:t>over machine learning algorithms </a:t>
            </a:r>
            <a:r>
              <a:rPr lang="en-IE" sz="900" b="0" i="0" u="none" strike="noStrike" kern="1200" dirty="0" smtClean="0">
                <a:solidFill>
                  <a:schemeClr val="tx1"/>
                </a:solidFill>
                <a:effectLst/>
                <a:latin typeface="Segoe UI Light" pitchFamily="34" charset="0"/>
                <a:ea typeface="+mn-ea"/>
                <a:cs typeface="+mn-cs"/>
              </a:rPr>
              <a:t>than</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the Azure Machine </a:t>
            </a:r>
            <a:r>
              <a:rPr lang="en-IE" sz="900" b="0" i="0" u="none" strike="noStrike" kern="1200" dirty="0">
                <a:solidFill>
                  <a:schemeClr val="tx1"/>
                </a:solidFill>
                <a:effectLst/>
                <a:latin typeface="Segoe UI Light" pitchFamily="34" charset="0"/>
                <a:ea typeface="+mn-ea"/>
                <a:cs typeface="+mn-cs"/>
              </a:rPr>
              <a:t>Learning </a:t>
            </a:r>
            <a:r>
              <a:rPr lang="en-IE" sz="900" b="0" i="0" u="none" strike="noStrike" kern="1200" dirty="0" smtClean="0">
                <a:solidFill>
                  <a:schemeClr val="tx1"/>
                </a:solidFill>
                <a:effectLst/>
                <a:latin typeface="Segoe UI Light" pitchFamily="34" charset="0"/>
                <a:ea typeface="+mn-ea"/>
                <a:cs typeface="+mn-cs"/>
              </a:rPr>
              <a:t>Service. For details, see : </a:t>
            </a:r>
            <a:r>
              <a:rPr lang="en-IE" sz="900" u="sng" dirty="0" smtClean="0"/>
              <a:t>https</a:t>
            </a:r>
            <a:r>
              <a:rPr lang="en-IE" sz="900" u="sng" dirty="0"/>
              <a:t>://</a:t>
            </a:r>
            <a:r>
              <a:rPr lang="en-IE" sz="900" u="sng" dirty="0" smtClean="0"/>
              <a:t>azure.microsoft.com/en-us/services/machine-learning-studio/</a:t>
            </a:r>
            <a:endParaRPr lang="en-IE" sz="900" kern="1200" dirty="0" smtClean="0">
              <a:solidFill>
                <a:schemeClr val="tx1"/>
              </a:solidFill>
              <a:effectLst/>
              <a:latin typeface="Segoe UI Light" pitchFamily="34" charset="0"/>
              <a:ea typeface="+mn-ea"/>
              <a:cs typeface="+mn-cs"/>
            </a:endParaRPr>
          </a:p>
          <a:p>
            <a:endParaRPr lang="en-IE" sz="900" kern="1200" dirty="0" smtClean="0">
              <a:solidFill>
                <a:schemeClr val="tx1"/>
              </a:solidFill>
              <a:effectLst/>
              <a:latin typeface="Segoe UI Light" pitchFamily="34" charset="0"/>
              <a:ea typeface="+mn-ea"/>
              <a:cs typeface="+mn-cs"/>
            </a:endParaRPr>
          </a:p>
          <a:p>
            <a:r>
              <a:rPr lang="en-IE" sz="900" kern="1200" dirty="0" smtClean="0">
                <a:solidFill>
                  <a:schemeClr val="tx1"/>
                </a:solidFill>
                <a:effectLst/>
                <a:latin typeface="Segoe UI Light" pitchFamily="34" charset="0"/>
                <a:ea typeface="+mn-ea"/>
                <a:cs typeface="+mn-cs"/>
              </a:rPr>
              <a:t>For </a:t>
            </a:r>
            <a:r>
              <a:rPr lang="en-IE" sz="900" kern="1200" dirty="0">
                <a:solidFill>
                  <a:schemeClr val="tx1"/>
                </a:solidFill>
                <a:effectLst/>
                <a:latin typeface="Segoe UI Light" pitchFamily="34" charset="0"/>
                <a:ea typeface="+mn-ea"/>
                <a:cs typeface="+mn-cs"/>
              </a:rPr>
              <a:t>a </a:t>
            </a:r>
            <a:r>
              <a:rPr lang="en-IE" sz="900" kern="1200" dirty="0" smtClean="0">
                <a:solidFill>
                  <a:schemeClr val="tx1"/>
                </a:solidFill>
                <a:effectLst/>
                <a:latin typeface="Segoe UI Light" pitchFamily="34" charset="0"/>
                <a:ea typeface="+mn-ea"/>
                <a:cs typeface="+mn-cs"/>
              </a:rPr>
              <a:t>list </a:t>
            </a:r>
            <a:r>
              <a:rPr lang="en-IE" sz="900" kern="1200" dirty="0">
                <a:solidFill>
                  <a:schemeClr val="tx1"/>
                </a:solidFill>
                <a:effectLst/>
                <a:latin typeface="Segoe UI Light" pitchFamily="34" charset="0"/>
                <a:ea typeface="+mn-ea"/>
                <a:cs typeface="+mn-cs"/>
              </a:rPr>
              <a:t>of </a:t>
            </a:r>
            <a:r>
              <a:rPr lang="en-IE" sz="900" kern="1200" dirty="0" smtClean="0">
                <a:solidFill>
                  <a:schemeClr val="tx1"/>
                </a:solidFill>
                <a:effectLst/>
                <a:latin typeface="Segoe UI Light" pitchFamily="34" charset="0"/>
                <a:ea typeface="+mn-ea"/>
                <a:cs typeface="+mn-cs"/>
              </a:rPr>
              <a:t>Azure AI </a:t>
            </a:r>
            <a:r>
              <a:rPr lang="en-IE" sz="900" kern="1200" dirty="0">
                <a:solidFill>
                  <a:schemeClr val="tx1"/>
                </a:solidFill>
                <a:effectLst/>
                <a:latin typeface="Segoe UI Light" pitchFamily="34" charset="0"/>
                <a:ea typeface="+mn-ea"/>
                <a:cs typeface="+mn-cs"/>
              </a:rPr>
              <a:t>and Machine Learning </a:t>
            </a:r>
            <a:r>
              <a:rPr lang="en-IE" sz="900" kern="1200" dirty="0" smtClean="0">
                <a:solidFill>
                  <a:schemeClr val="tx1"/>
                </a:solidFill>
                <a:effectLst/>
                <a:latin typeface="Segoe UI Light" pitchFamily="34" charset="0"/>
                <a:ea typeface="+mn-ea"/>
                <a:cs typeface="+mn-cs"/>
              </a:rPr>
              <a:t>services, </a:t>
            </a:r>
            <a:r>
              <a:rPr lang="en-IE" sz="900" kern="1200" dirty="0">
                <a:solidFill>
                  <a:schemeClr val="tx1"/>
                </a:solidFill>
                <a:effectLst/>
                <a:latin typeface="Segoe UI Light" pitchFamily="34" charset="0"/>
                <a:ea typeface="+mn-ea"/>
                <a:cs typeface="+mn-cs"/>
              </a:rPr>
              <a:t>see the AI + Machine Learning section </a:t>
            </a:r>
            <a:r>
              <a:rPr lang="en-IE" sz="900" kern="1200" dirty="0" smtClean="0">
                <a:solidFill>
                  <a:schemeClr val="tx1"/>
                </a:solidFill>
                <a:effectLst/>
                <a:latin typeface="Segoe UI Light" pitchFamily="34" charset="0"/>
                <a:ea typeface="+mn-ea"/>
                <a:cs typeface="+mn-cs"/>
              </a:rPr>
              <a:t>at : </a:t>
            </a:r>
            <a:r>
              <a:rPr lang="en-IE" sz="900" u="sng" dirty="0" smtClean="0"/>
              <a:t>https</a:t>
            </a:r>
            <a:r>
              <a:rPr lang="en-IE" sz="900" u="sng" dirty="0"/>
              <a:t>://azure.microsoft.com/en-us/overview/ai-platform</a:t>
            </a:r>
            <a:r>
              <a:rPr lang="en-IE" sz="900" u="sng" dirty="0" smtClean="0"/>
              <a:t>/</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IE" sz="900" b="1" i="0" u="none" strike="noStrike" kern="1200" dirty="0">
                <a:solidFill>
                  <a:schemeClr val="tx1"/>
                </a:solidFill>
                <a:effectLst/>
                <a:latin typeface="Segoe UI Light" pitchFamily="34" charset="0"/>
                <a:ea typeface="+mn-ea"/>
                <a:cs typeface="+mn-cs"/>
              </a:rPr>
              <a:t>Azure </a:t>
            </a:r>
            <a:r>
              <a:rPr lang="en-IE" sz="900" b="1" i="0" u="none" strike="noStrike" kern="1200" dirty="0" smtClean="0">
                <a:solidFill>
                  <a:schemeClr val="tx1"/>
                </a:solidFill>
                <a:effectLst/>
                <a:latin typeface="Segoe UI Light" pitchFamily="34" charset="0"/>
                <a:ea typeface="+mn-ea"/>
                <a:cs typeface="+mn-cs"/>
              </a:rPr>
              <a:t>Functions - </a:t>
            </a:r>
            <a:r>
              <a:rPr lang="en-IE" sz="900" b="0" i="0" u="none" strike="noStrike" kern="1200" dirty="0" smtClean="0">
                <a:solidFill>
                  <a:schemeClr val="tx1"/>
                </a:solidFill>
                <a:effectLst/>
                <a:latin typeface="Segoe UI Light" pitchFamily="34" charset="0"/>
                <a:ea typeface="+mn-ea"/>
                <a:cs typeface="+mn-cs"/>
              </a:rPr>
              <a:t>Ideal </a:t>
            </a:r>
            <a:r>
              <a:rPr lang="en-IE" sz="900" b="0" i="0" u="none" strike="noStrike" kern="1200" dirty="0">
                <a:solidFill>
                  <a:schemeClr val="tx1"/>
                </a:solidFill>
                <a:effectLst/>
                <a:latin typeface="Segoe UI Light" pitchFamily="34" charset="0"/>
                <a:ea typeface="+mn-ea"/>
                <a:cs typeface="+mn-cs"/>
              </a:rPr>
              <a:t>when you're only concerned with the code running your service and not the underlying platform or infrastructure. Azure Functions are commonly used when you need to perform work in response to an event—often via a REST </a:t>
            </a:r>
            <a:r>
              <a:rPr lang="en-IE" sz="900" b="0" i="0" u="none" strike="noStrike" kern="1200" dirty="0" smtClean="0">
                <a:solidFill>
                  <a:schemeClr val="tx1"/>
                </a:solidFill>
                <a:effectLst/>
                <a:latin typeface="Segoe UI Light" pitchFamily="34" charset="0"/>
                <a:ea typeface="+mn-ea"/>
                <a:cs typeface="+mn-cs"/>
              </a:rPr>
              <a:t>request</a:t>
            </a:r>
            <a:r>
              <a:rPr lang="en-IE" sz="900" b="0" i="0" u="none" strike="noStrike" kern="1200" dirty="0">
                <a:solidFill>
                  <a:schemeClr val="tx1"/>
                </a:solidFill>
                <a:effectLst/>
                <a:latin typeface="Segoe UI Light" pitchFamily="34" charset="0"/>
                <a:ea typeface="+mn-ea"/>
                <a:cs typeface="+mn-cs"/>
              </a:rPr>
              <a:t>, timer, or message from another Azure service—and when that work can be completed quickly, within seconds or less. </a:t>
            </a:r>
            <a:r>
              <a:rPr lang="en-IE" sz="900" b="0" i="0" u="none" strike="noStrike" kern="1200" dirty="0" smtClean="0">
                <a:solidFill>
                  <a:schemeClr val="tx1"/>
                </a:solidFill>
                <a:effectLst/>
                <a:latin typeface="Segoe UI Light" pitchFamily="34" charset="0"/>
                <a:ea typeface="+mn-ea"/>
                <a:cs typeface="+mn-cs"/>
              </a:rPr>
              <a:t>For details,</a:t>
            </a:r>
            <a:r>
              <a:rPr lang="en-IE" sz="900" b="0" i="0" u="none" strike="noStrike" kern="1200" baseline="0" dirty="0" smtClean="0">
                <a:solidFill>
                  <a:schemeClr val="tx1"/>
                </a:solidFill>
                <a:effectLst/>
                <a:latin typeface="Segoe UI Light" pitchFamily="34" charset="0"/>
                <a:ea typeface="+mn-ea"/>
                <a:cs typeface="+mn-cs"/>
              </a:rPr>
              <a:t> s</a:t>
            </a:r>
            <a:r>
              <a:rPr lang="en-IE" sz="900" b="0" i="0" u="none" strike="noStrike" kern="1200" dirty="0" smtClean="0">
                <a:solidFill>
                  <a:schemeClr val="tx1"/>
                </a:solidFill>
                <a:effectLst/>
                <a:latin typeface="Segoe UI Light" pitchFamily="34" charset="0"/>
                <a:ea typeface="+mn-ea"/>
                <a:cs typeface="+mn-cs"/>
              </a:rPr>
              <a:t>ee : </a:t>
            </a:r>
            <a:r>
              <a:rPr lang="en-IE" sz="900" b="0" i="0" u="sng" strike="noStrike" kern="1200" dirty="0" smtClean="0">
                <a:solidFill>
                  <a:schemeClr val="tx1"/>
                </a:solidFill>
                <a:effectLst/>
                <a:latin typeface="Segoe UI Light" pitchFamily="34" charset="0"/>
                <a:ea typeface="+mn-ea"/>
                <a:cs typeface="+mn-cs"/>
              </a:rPr>
              <a:t>https</a:t>
            </a:r>
            <a:r>
              <a:rPr lang="en-IE" sz="900" b="0" i="0" u="sng" strike="noStrike" kern="1200" dirty="0">
                <a:solidFill>
                  <a:schemeClr val="tx1"/>
                </a:solidFill>
                <a:effectLst/>
                <a:latin typeface="Segoe UI Light" pitchFamily="34" charset="0"/>
                <a:ea typeface="+mn-ea"/>
                <a:cs typeface="+mn-cs"/>
              </a:rPr>
              <a:t>://</a:t>
            </a:r>
            <a:r>
              <a:rPr lang="en-IE" sz="900" b="0" i="0" u="sng" strike="noStrike" kern="1200" dirty="0" smtClean="0">
                <a:solidFill>
                  <a:schemeClr val="tx1"/>
                </a:solidFill>
                <a:effectLst/>
                <a:latin typeface="Segoe UI Light" pitchFamily="34" charset="0"/>
                <a:ea typeface="+mn-ea"/>
                <a:cs typeface="+mn-cs"/>
              </a:rPr>
              <a:t>docs.microsoft.com/en-us/azure/azure-functions/</a:t>
            </a:r>
          </a:p>
          <a:p>
            <a:pPr marL="171450" indent="-171450">
              <a:buFont typeface="Arial" pitchFamily="34" charset="0"/>
              <a:buChar char="•"/>
            </a:pPr>
            <a:r>
              <a:rPr lang="en-IE" sz="900" b="1" i="0" u="none" strike="noStrike" kern="1200" dirty="0" smtClean="0">
                <a:solidFill>
                  <a:schemeClr val="tx1"/>
                </a:solidFill>
                <a:effectLst/>
                <a:latin typeface="Segoe UI Light" pitchFamily="34" charset="0"/>
                <a:ea typeface="+mn-ea"/>
                <a:cs typeface="+mn-cs"/>
              </a:rPr>
              <a:t>Azure </a:t>
            </a:r>
            <a:r>
              <a:rPr lang="en-IE" sz="900" b="1" i="0" u="none" strike="noStrike" kern="1200" dirty="0">
                <a:solidFill>
                  <a:schemeClr val="tx1"/>
                </a:solidFill>
                <a:effectLst/>
                <a:latin typeface="Segoe UI Light" pitchFamily="34" charset="0"/>
                <a:ea typeface="+mn-ea"/>
                <a:cs typeface="+mn-cs"/>
              </a:rPr>
              <a:t>Logic </a:t>
            </a:r>
            <a:r>
              <a:rPr lang="en-IE" sz="900" b="1" i="0" u="none" strike="noStrike" kern="1200" dirty="0" smtClean="0">
                <a:solidFill>
                  <a:schemeClr val="tx1"/>
                </a:solidFill>
                <a:effectLst/>
                <a:latin typeface="Segoe UI Light" pitchFamily="34" charset="0"/>
                <a:ea typeface="+mn-ea"/>
                <a:cs typeface="+mn-cs"/>
              </a:rPr>
              <a:t>Apps -</a:t>
            </a:r>
            <a:r>
              <a:rPr lang="en-IE" sz="900" b="0" i="0" u="none" strike="noStrike" kern="1200" dirty="0" smtClean="0">
                <a:solidFill>
                  <a:schemeClr val="tx1"/>
                </a:solidFill>
                <a:effectLst/>
                <a:latin typeface="Segoe UI Light" pitchFamily="34" charset="0"/>
                <a:ea typeface="+mn-ea"/>
                <a:cs typeface="+mn-cs"/>
              </a:rPr>
              <a:t> A </a:t>
            </a:r>
            <a:r>
              <a:rPr lang="en-IE" sz="900" b="0" i="0" u="none" strike="noStrike" kern="1200" dirty="0">
                <a:solidFill>
                  <a:schemeClr val="tx1"/>
                </a:solidFill>
                <a:effectLst/>
                <a:latin typeface="Segoe UI Light" pitchFamily="34" charset="0"/>
                <a:ea typeface="+mn-ea"/>
                <a:cs typeface="+mn-cs"/>
              </a:rPr>
              <a:t>cloud service that helps you automate and orchestrate tasks, business processes, and workflows when you need to integrate apps, data, systems, and services across enterprises or organizations. Logic Apps </a:t>
            </a:r>
            <a:r>
              <a:rPr lang="en-IE" sz="900" b="0" i="0" u="none" strike="noStrike" kern="1200" dirty="0" smtClean="0">
                <a:solidFill>
                  <a:schemeClr val="tx1"/>
                </a:solidFill>
                <a:effectLst/>
                <a:latin typeface="Segoe UI Light" pitchFamily="34" charset="0"/>
                <a:ea typeface="+mn-ea"/>
                <a:cs typeface="+mn-cs"/>
              </a:rPr>
              <a:t>simplify </a:t>
            </a:r>
            <a:r>
              <a:rPr lang="en-IE" sz="900" b="0" i="0" u="none" strike="noStrike" kern="1200" dirty="0">
                <a:solidFill>
                  <a:schemeClr val="tx1"/>
                </a:solidFill>
                <a:effectLst/>
                <a:latin typeface="Segoe UI Light" pitchFamily="34" charset="0"/>
                <a:ea typeface="+mn-ea"/>
                <a:cs typeface="+mn-cs"/>
              </a:rPr>
              <a:t>how you design and build scalable solutions. </a:t>
            </a:r>
            <a:r>
              <a:rPr lang="en-IE" sz="900" b="0" i="0" u="none" strike="noStrike" kern="1200" dirty="0" smtClean="0">
                <a:solidFill>
                  <a:schemeClr val="tx1"/>
                </a:solidFill>
                <a:effectLst/>
                <a:latin typeface="Segoe UI Light" pitchFamily="34" charset="0"/>
                <a:ea typeface="+mn-ea"/>
                <a:cs typeface="+mn-cs"/>
              </a:rPr>
              <a:t>For details, see : </a:t>
            </a:r>
            <a:r>
              <a:rPr lang="en-IE" sz="900" u="sng" dirty="0"/>
              <a:t>https://</a:t>
            </a:r>
            <a:r>
              <a:rPr lang="en-IE" sz="900" u="sng" dirty="0" smtClean="0"/>
              <a:t>docs.microsoft.com/en-us/azure/logic-apps/</a:t>
            </a:r>
          </a:p>
          <a:p>
            <a:pPr marL="171450" indent="-171450">
              <a:buFont typeface="Arial" pitchFamily="34" charset="0"/>
              <a:buChar char="•"/>
            </a:pPr>
            <a:r>
              <a:rPr lang="en-IE" sz="900" b="1" i="0" u="none" strike="noStrike" kern="1200" dirty="0" smtClean="0">
                <a:solidFill>
                  <a:schemeClr val="tx1"/>
                </a:solidFill>
                <a:effectLst/>
                <a:latin typeface="Segoe UI Light" pitchFamily="34" charset="0"/>
                <a:ea typeface="+mn-ea"/>
                <a:cs typeface="+mn-cs"/>
              </a:rPr>
              <a:t>Azure </a:t>
            </a:r>
            <a:r>
              <a:rPr lang="en-IE" sz="900" b="1" i="0" u="none" strike="noStrike" kern="1200" dirty="0">
                <a:solidFill>
                  <a:schemeClr val="tx1"/>
                </a:solidFill>
                <a:effectLst/>
                <a:latin typeface="Segoe UI Light" pitchFamily="34" charset="0"/>
                <a:ea typeface="+mn-ea"/>
                <a:cs typeface="+mn-cs"/>
              </a:rPr>
              <a:t>Event </a:t>
            </a:r>
            <a:r>
              <a:rPr lang="en-IE" sz="900" b="1" i="0" u="none" strike="noStrike" kern="1200" dirty="0" smtClean="0">
                <a:solidFill>
                  <a:schemeClr val="tx1"/>
                </a:solidFill>
                <a:effectLst/>
                <a:latin typeface="Segoe UI Light" pitchFamily="34" charset="0"/>
                <a:ea typeface="+mn-ea"/>
                <a:cs typeface="+mn-cs"/>
              </a:rPr>
              <a:t>Grid - </a:t>
            </a:r>
            <a:r>
              <a:rPr lang="en-IE" sz="900" b="0" i="0" u="none" strike="noStrike" kern="1200" dirty="0" smtClean="0">
                <a:solidFill>
                  <a:schemeClr val="tx1"/>
                </a:solidFill>
                <a:effectLst/>
                <a:latin typeface="Segoe UI Light" pitchFamily="34" charset="0"/>
                <a:ea typeface="+mn-ea"/>
                <a:cs typeface="+mn-cs"/>
              </a:rPr>
              <a:t>Allows </a:t>
            </a:r>
            <a:r>
              <a:rPr lang="en-IE" sz="900" b="0" i="0" u="none" strike="noStrike" kern="1200" dirty="0">
                <a:solidFill>
                  <a:schemeClr val="tx1"/>
                </a:solidFill>
                <a:effectLst/>
                <a:latin typeface="Segoe UI Light" pitchFamily="34" charset="0"/>
                <a:ea typeface="+mn-ea"/>
                <a:cs typeface="+mn-cs"/>
              </a:rPr>
              <a:t>you to </a:t>
            </a:r>
            <a:r>
              <a:rPr lang="en-IE" sz="900" b="0" i="0" u="none" strike="noStrike" kern="1200" dirty="0" smtClean="0">
                <a:solidFill>
                  <a:schemeClr val="tx1"/>
                </a:solidFill>
                <a:effectLst/>
                <a:latin typeface="Segoe UI Light" pitchFamily="34" charset="0"/>
                <a:ea typeface="+mn-ea"/>
                <a:cs typeface="+mn-cs"/>
              </a:rPr>
              <a:t>build </a:t>
            </a:r>
            <a:r>
              <a:rPr lang="en-IE" sz="900" b="0" i="0" u="none" strike="noStrike" kern="1200" dirty="0">
                <a:solidFill>
                  <a:schemeClr val="tx1"/>
                </a:solidFill>
                <a:effectLst/>
                <a:latin typeface="Segoe UI Light" pitchFamily="34" charset="0"/>
                <a:ea typeface="+mn-ea"/>
                <a:cs typeface="+mn-cs"/>
              </a:rPr>
              <a:t>applications with event-based </a:t>
            </a:r>
            <a:r>
              <a:rPr lang="en-IE" sz="900" b="0" i="0" u="none" strike="noStrike" kern="1200" dirty="0" smtClean="0">
                <a:solidFill>
                  <a:schemeClr val="tx1"/>
                </a:solidFill>
                <a:effectLst/>
                <a:latin typeface="Segoe UI Light" pitchFamily="34" charset="0"/>
                <a:ea typeface="+mn-ea"/>
                <a:cs typeface="+mn-cs"/>
              </a:rPr>
              <a:t>architectures easily. </a:t>
            </a:r>
            <a:r>
              <a:rPr lang="en-IE" sz="900" b="0" i="0" u="none" strike="noStrike" kern="1200" dirty="0">
                <a:solidFill>
                  <a:schemeClr val="tx1"/>
                </a:solidFill>
                <a:effectLst/>
                <a:latin typeface="Segoe UI Light" pitchFamily="34" charset="0"/>
                <a:ea typeface="+mn-ea"/>
                <a:cs typeface="+mn-cs"/>
              </a:rPr>
              <a:t>It's a fully-managed, intelligent event routing service that uses a publish-subscribe model for uniform event consumption. </a:t>
            </a:r>
            <a:r>
              <a:rPr lang="en-IE" sz="900" b="0" i="0" u="none" strike="noStrike" kern="1200" dirty="0" smtClean="0">
                <a:solidFill>
                  <a:schemeClr val="tx1"/>
                </a:solidFill>
                <a:effectLst/>
                <a:latin typeface="Segoe UI Light" pitchFamily="34" charset="0"/>
                <a:ea typeface="+mn-ea"/>
                <a:cs typeface="+mn-cs"/>
              </a:rPr>
              <a:t>For details, see : </a:t>
            </a:r>
            <a:r>
              <a:rPr lang="en-IE" sz="900" u="sng" dirty="0" smtClean="0"/>
              <a:t>https</a:t>
            </a:r>
            <a:r>
              <a:rPr lang="en-IE" sz="900" u="sng" dirty="0"/>
              <a:t>://</a:t>
            </a:r>
            <a:r>
              <a:rPr lang="en-IE" sz="900" u="sng" dirty="0" smtClean="0"/>
              <a:t>docs.microsoft.com/en-us/azure/event-grid/</a:t>
            </a: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kern="1200" dirty="0" smtClean="0">
                <a:solidFill>
                  <a:schemeClr val="tx1"/>
                </a:solidFill>
                <a:effectLst/>
                <a:latin typeface="Segoe UI Light" pitchFamily="34" charset="0"/>
                <a:ea typeface="+mn-ea"/>
                <a:cs typeface="+mn-cs"/>
              </a:rPr>
              <a:t>For details </a:t>
            </a:r>
            <a:r>
              <a:rPr lang="en-IE" sz="900" kern="1200" dirty="0">
                <a:solidFill>
                  <a:schemeClr val="tx1"/>
                </a:solidFill>
                <a:effectLst/>
                <a:latin typeface="Segoe UI Light" pitchFamily="34" charset="0"/>
                <a:ea typeface="+mn-ea"/>
                <a:cs typeface="+mn-cs"/>
              </a:rPr>
              <a:t>about </a:t>
            </a:r>
            <a:r>
              <a:rPr lang="en-IE" sz="900" kern="1200" dirty="0" smtClean="0">
                <a:solidFill>
                  <a:schemeClr val="tx1"/>
                </a:solidFill>
                <a:effectLst/>
                <a:latin typeface="Segoe UI Light" pitchFamily="34" charset="0"/>
                <a:ea typeface="+mn-ea"/>
                <a:cs typeface="+mn-cs"/>
              </a:rPr>
              <a:t>Azure</a:t>
            </a:r>
            <a:r>
              <a:rPr lang="en-IE" sz="900" kern="1200" baseline="0" dirty="0" smtClean="0">
                <a:solidFill>
                  <a:schemeClr val="tx1"/>
                </a:solidFill>
                <a:effectLst/>
                <a:latin typeface="Segoe UI Light" pitchFamily="34" charset="0"/>
                <a:ea typeface="+mn-ea"/>
                <a:cs typeface="+mn-cs"/>
              </a:rPr>
              <a:t> </a:t>
            </a:r>
            <a:r>
              <a:rPr lang="en-IE" sz="900" kern="1200" dirty="0" err="1" smtClean="0">
                <a:solidFill>
                  <a:schemeClr val="tx1"/>
                </a:solidFill>
                <a:effectLst/>
                <a:latin typeface="Segoe UI Light" pitchFamily="34" charset="0"/>
                <a:ea typeface="+mn-ea"/>
                <a:cs typeface="+mn-cs"/>
              </a:rPr>
              <a:t>serverless</a:t>
            </a:r>
            <a:r>
              <a:rPr lang="en-IE" sz="900" kern="1200" dirty="0" smtClean="0">
                <a:solidFill>
                  <a:schemeClr val="tx1"/>
                </a:solidFill>
                <a:effectLst/>
                <a:latin typeface="Segoe UI Light" pitchFamily="34" charset="0"/>
                <a:ea typeface="+mn-ea"/>
                <a:cs typeface="+mn-cs"/>
              </a:rPr>
              <a:t> services, see : </a:t>
            </a:r>
            <a:r>
              <a:rPr lang="en-IE" sz="900" u="sng" dirty="0"/>
              <a:t>https://azure.microsoft.com/en-us/solutions/serverless</a:t>
            </a:r>
            <a:r>
              <a:rPr lang="en-IE" sz="900" u="sng" dirty="0" smtClean="0"/>
              <a:t>/</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9:15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During or after class</a:t>
            </a:r>
            <a:r>
              <a:rPr lang="en-US" dirty="0" smtClean="0"/>
              <a:t>: Students can read or step through these walkthrough tasks. Complete this walkthrough at the end of the module or the overall course. This walkthrough can be completed together with all or some of the other walkthroughs from this module or from elsewhere in the course.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109614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Azure </a:t>
            </a:r>
            <a:r>
              <a:rPr lang="en-IE" sz="900" b="1" i="0" u="none" strike="noStrike" kern="1200" dirty="0" err="1">
                <a:solidFill>
                  <a:schemeClr val="tx1"/>
                </a:solidFill>
                <a:effectLst/>
                <a:latin typeface="Segoe UI Light" pitchFamily="34" charset="0"/>
                <a:ea typeface="+mn-ea"/>
                <a:cs typeface="+mn-cs"/>
              </a:rPr>
              <a:t>DevOps</a:t>
            </a:r>
            <a:r>
              <a:rPr lang="en-IE" sz="900" b="1" i="0" u="none" strike="noStrike" kern="1200" dirty="0">
                <a:solidFill>
                  <a:schemeClr val="tx1"/>
                </a:solidFill>
                <a:effectLst/>
                <a:latin typeface="Segoe UI Light" pitchFamily="34" charset="0"/>
                <a:ea typeface="+mn-ea"/>
                <a:cs typeface="+mn-cs"/>
              </a:rPr>
              <a:t> </a:t>
            </a:r>
            <a:r>
              <a:rPr lang="en-IE" sz="900" b="1" i="0" u="none" strike="noStrike" kern="1200" dirty="0" smtClean="0">
                <a:solidFill>
                  <a:schemeClr val="tx1"/>
                </a:solidFill>
                <a:effectLst/>
                <a:latin typeface="Segoe UI Light" pitchFamily="34" charset="0"/>
                <a:ea typeface="+mn-ea"/>
                <a:cs typeface="+mn-cs"/>
              </a:rPr>
              <a:t>Services - </a:t>
            </a:r>
            <a:r>
              <a:rPr lang="en-IE" sz="900" b="0" i="0" u="none" strike="noStrike" kern="1200" dirty="0" smtClean="0">
                <a:solidFill>
                  <a:schemeClr val="tx1"/>
                </a:solidFill>
                <a:effectLst/>
                <a:latin typeface="Segoe UI Light" pitchFamily="34" charset="0"/>
                <a:ea typeface="+mn-ea"/>
                <a:cs typeface="+mn-cs"/>
              </a:rPr>
              <a:t>Formerly </a:t>
            </a:r>
            <a:r>
              <a:rPr lang="en-IE" sz="900" b="0" i="0" u="none" strike="noStrike" kern="1200" dirty="0">
                <a:solidFill>
                  <a:schemeClr val="tx1"/>
                </a:solidFill>
                <a:effectLst/>
                <a:latin typeface="Segoe UI Light" pitchFamily="34" charset="0"/>
                <a:ea typeface="+mn-ea"/>
                <a:cs typeface="+mn-cs"/>
              </a:rPr>
              <a:t>known as </a:t>
            </a:r>
            <a:r>
              <a:rPr lang="en-IE" sz="900" b="0" i="1" u="none" strike="noStrike" kern="1200" dirty="0">
                <a:solidFill>
                  <a:schemeClr val="tx1"/>
                </a:solidFill>
                <a:effectLst/>
                <a:latin typeface="Segoe UI Light" pitchFamily="34" charset="0"/>
                <a:ea typeface="+mn-ea"/>
                <a:cs typeface="+mn-cs"/>
              </a:rPr>
              <a:t>Visual Studio Team Services (VSTS</a:t>
            </a:r>
            <a:r>
              <a:rPr lang="en-IE" sz="900" b="0" i="1" u="none" strike="noStrike" kern="1200" dirty="0" smtClean="0">
                <a:solidFill>
                  <a:schemeClr val="tx1"/>
                </a:solidFill>
                <a:effectLst/>
                <a:latin typeface="Segoe UI Light" pitchFamily="34" charset="0"/>
                <a:ea typeface="+mn-ea"/>
                <a:cs typeface="+mn-cs"/>
              </a:rPr>
              <a:t>)</a:t>
            </a:r>
            <a:r>
              <a:rPr lang="en-IE" sz="900" b="0" i="0" u="none" strike="noStrike" kern="1200" dirty="0" smtClean="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provides </a:t>
            </a:r>
            <a:r>
              <a:rPr lang="en-IE" sz="900" b="0" i="0" u="none" strike="noStrike" kern="1200" dirty="0" smtClean="0">
                <a:solidFill>
                  <a:schemeClr val="tx1"/>
                </a:solidFill>
                <a:effectLst/>
                <a:latin typeface="Segoe UI Light" pitchFamily="34" charset="0"/>
                <a:ea typeface="+mn-ea"/>
                <a:cs typeface="+mn-cs"/>
              </a:rPr>
              <a:t>collaborative</a:t>
            </a:r>
            <a:r>
              <a:rPr lang="en-IE" sz="900" b="0" i="0" u="none" strike="noStrike" kern="1200" baseline="0" dirty="0" smtClean="0">
                <a:solidFill>
                  <a:schemeClr val="tx1"/>
                </a:solidFill>
                <a:effectLst/>
                <a:latin typeface="Segoe UI Light" pitchFamily="34" charset="0"/>
                <a:ea typeface="+mn-ea"/>
                <a:cs typeface="+mn-cs"/>
              </a:rPr>
              <a:t> development</a:t>
            </a:r>
            <a:r>
              <a:rPr lang="en-IE" sz="900" b="0" i="0" u="none" strike="noStrike" kern="1200" dirty="0" smtClean="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tools </a:t>
            </a:r>
            <a:r>
              <a:rPr lang="en-IE" sz="900" b="0" i="0" u="none" strike="noStrike" kern="1200" dirty="0" smtClean="0">
                <a:solidFill>
                  <a:schemeClr val="tx1"/>
                </a:solidFill>
                <a:effectLst/>
                <a:latin typeface="Segoe UI Light" pitchFamily="34" charset="0"/>
                <a:ea typeface="+mn-ea"/>
                <a:cs typeface="+mn-cs"/>
              </a:rPr>
              <a:t>including: </a:t>
            </a:r>
            <a:r>
              <a:rPr lang="en-IE" sz="900" b="0" i="0" u="none" strike="noStrike" kern="1200" dirty="0">
                <a:solidFill>
                  <a:schemeClr val="tx1"/>
                </a:solidFill>
                <a:effectLst/>
                <a:latin typeface="Segoe UI Light" pitchFamily="34" charset="0"/>
                <a:ea typeface="+mn-ea"/>
                <a:cs typeface="+mn-cs"/>
              </a:rPr>
              <a:t>high-performance </a:t>
            </a:r>
            <a:r>
              <a:rPr lang="en-IE" sz="900" b="0" i="0" u="none" strike="noStrike" kern="1200" dirty="0" smtClean="0">
                <a:solidFill>
                  <a:schemeClr val="tx1"/>
                </a:solidFill>
                <a:effectLst/>
                <a:latin typeface="Segoe UI Light" pitchFamily="34" charset="0"/>
                <a:ea typeface="+mn-ea"/>
                <a:cs typeface="+mn-cs"/>
              </a:rPr>
              <a:t>pipelines; </a:t>
            </a:r>
            <a:r>
              <a:rPr lang="en-IE" sz="900" b="0" i="0" u="none" strike="noStrike" kern="1200" dirty="0">
                <a:solidFill>
                  <a:schemeClr val="tx1"/>
                </a:solidFill>
                <a:effectLst/>
                <a:latin typeface="Segoe UI Light" pitchFamily="34" charset="0"/>
                <a:ea typeface="+mn-ea"/>
                <a:cs typeface="+mn-cs"/>
              </a:rPr>
              <a:t>free private Git </a:t>
            </a:r>
            <a:r>
              <a:rPr lang="en-IE" sz="900" b="0" i="0" u="none" strike="noStrike" kern="1200" dirty="0" smtClean="0">
                <a:solidFill>
                  <a:schemeClr val="tx1"/>
                </a:solidFill>
                <a:effectLst/>
                <a:latin typeface="Segoe UI Light" pitchFamily="34" charset="0"/>
                <a:ea typeface="+mn-ea"/>
                <a:cs typeface="+mn-cs"/>
              </a:rPr>
              <a:t>repositories; </a:t>
            </a:r>
            <a:r>
              <a:rPr lang="en-IE" sz="900" b="0" i="0" u="none" strike="noStrike" kern="1200" dirty="0">
                <a:solidFill>
                  <a:schemeClr val="tx1"/>
                </a:solidFill>
                <a:effectLst/>
                <a:latin typeface="Segoe UI Light" pitchFamily="34" charset="0"/>
                <a:ea typeface="+mn-ea"/>
                <a:cs typeface="+mn-cs"/>
              </a:rPr>
              <a:t>configurable </a:t>
            </a:r>
            <a:r>
              <a:rPr lang="en-IE" sz="900" b="0" i="0" u="none" strike="noStrike" kern="1200" dirty="0" err="1">
                <a:solidFill>
                  <a:schemeClr val="tx1"/>
                </a:solidFill>
                <a:effectLst/>
                <a:latin typeface="Segoe UI Light" pitchFamily="34" charset="0"/>
                <a:ea typeface="+mn-ea"/>
                <a:cs typeface="+mn-cs"/>
              </a:rPr>
              <a:t>Kanban</a:t>
            </a:r>
            <a:r>
              <a:rPr lang="en-IE" sz="900" b="0" i="0" u="none" strike="noStrike" kern="1200" dirty="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boards; extensive </a:t>
            </a:r>
            <a:r>
              <a:rPr lang="en-IE" sz="900" b="0" i="0" u="none" strike="noStrike" kern="1200" dirty="0">
                <a:solidFill>
                  <a:schemeClr val="tx1"/>
                </a:solidFill>
                <a:effectLst/>
                <a:latin typeface="Segoe UI Light" pitchFamily="34" charset="0"/>
                <a:ea typeface="+mn-ea"/>
                <a:cs typeface="+mn-cs"/>
              </a:rPr>
              <a:t>automated and cloud-based load testing. </a:t>
            </a:r>
            <a:r>
              <a:rPr lang="en-IE" sz="900" b="0" i="0" u="none" strike="noStrike" kern="1200" dirty="0" smtClean="0">
                <a:solidFill>
                  <a:schemeClr val="tx1"/>
                </a:solidFill>
                <a:effectLst/>
                <a:latin typeface="Segoe UI Light" pitchFamily="34" charset="0"/>
                <a:ea typeface="+mn-ea"/>
                <a:cs typeface="+mn-cs"/>
              </a:rPr>
              <a:t>For details, see : </a:t>
            </a:r>
            <a:r>
              <a:rPr lang="en-IE" u="sng" dirty="0"/>
              <a:t>https://docs.microsoft.com/en-us/azure/devops</a:t>
            </a:r>
            <a:r>
              <a:rPr lang="en-IE" u="sng" dirty="0" smtClean="0"/>
              <a:t>/</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smtClean="0">
                <a:solidFill>
                  <a:schemeClr val="tx1"/>
                </a:solidFill>
                <a:effectLst/>
                <a:latin typeface="Segoe UI Light" pitchFamily="34" charset="0"/>
                <a:ea typeface="+mn-ea"/>
                <a:cs typeface="+mn-cs"/>
              </a:rPr>
              <a:t>Azure </a:t>
            </a:r>
            <a:r>
              <a:rPr lang="en-IE" sz="900" b="1" i="0" u="none" strike="noStrike" kern="1200" dirty="0" err="1">
                <a:solidFill>
                  <a:schemeClr val="tx1"/>
                </a:solidFill>
                <a:effectLst/>
                <a:latin typeface="Segoe UI Light" pitchFamily="34" charset="0"/>
                <a:ea typeface="+mn-ea"/>
                <a:cs typeface="+mn-cs"/>
              </a:rPr>
              <a:t>DevTest</a:t>
            </a:r>
            <a:r>
              <a:rPr lang="en-IE" sz="900" b="1" i="0" u="none" strike="noStrike" kern="1200" dirty="0">
                <a:solidFill>
                  <a:schemeClr val="tx1"/>
                </a:solidFill>
                <a:effectLst/>
                <a:latin typeface="Segoe UI Light" pitchFamily="34" charset="0"/>
                <a:ea typeface="+mn-ea"/>
                <a:cs typeface="+mn-cs"/>
              </a:rPr>
              <a:t> </a:t>
            </a:r>
            <a:r>
              <a:rPr lang="en-IE" sz="900" b="1" i="0" u="none" strike="noStrike" kern="1200" dirty="0" smtClean="0">
                <a:solidFill>
                  <a:schemeClr val="tx1"/>
                </a:solidFill>
                <a:effectLst/>
                <a:latin typeface="Segoe UI Light" pitchFamily="34" charset="0"/>
                <a:ea typeface="+mn-ea"/>
                <a:cs typeface="+mn-cs"/>
              </a:rPr>
              <a:t>Labs - </a:t>
            </a:r>
            <a:r>
              <a:rPr lang="en-IE" sz="900" b="0" i="0" u="none" strike="noStrike" kern="1200" dirty="0" smtClean="0">
                <a:solidFill>
                  <a:schemeClr val="tx1"/>
                </a:solidFill>
                <a:effectLst/>
                <a:latin typeface="Segoe UI Light" pitchFamily="34" charset="0"/>
                <a:ea typeface="+mn-ea"/>
                <a:cs typeface="+mn-cs"/>
              </a:rPr>
              <a:t>A </a:t>
            </a:r>
            <a:r>
              <a:rPr lang="en-IE" sz="900" b="0" i="0" u="none" strike="noStrike" kern="1200" dirty="0">
                <a:solidFill>
                  <a:schemeClr val="tx1"/>
                </a:solidFill>
                <a:effectLst/>
                <a:latin typeface="Segoe UI Light" pitchFamily="34" charset="0"/>
                <a:ea typeface="+mn-ea"/>
                <a:cs typeface="+mn-cs"/>
              </a:rPr>
              <a:t>service that helps developers and testers </a:t>
            </a:r>
            <a:r>
              <a:rPr lang="en-IE" sz="900" b="0" i="0" u="none" strike="noStrike" kern="1200" dirty="0" smtClean="0">
                <a:solidFill>
                  <a:schemeClr val="tx1"/>
                </a:solidFill>
                <a:effectLst/>
                <a:latin typeface="Segoe UI Light" pitchFamily="34" charset="0"/>
                <a:ea typeface="+mn-ea"/>
                <a:cs typeface="+mn-cs"/>
              </a:rPr>
              <a:t>create </a:t>
            </a:r>
            <a:r>
              <a:rPr lang="en-IE" sz="900" b="0" i="0" u="none" strike="noStrike" kern="1200" dirty="0">
                <a:solidFill>
                  <a:schemeClr val="tx1"/>
                </a:solidFill>
                <a:effectLst/>
                <a:latin typeface="Segoe UI Light" pitchFamily="34" charset="0"/>
                <a:ea typeface="+mn-ea"/>
                <a:cs typeface="+mn-cs"/>
              </a:rPr>
              <a:t>environments in Azure </a:t>
            </a:r>
            <a:r>
              <a:rPr lang="en-IE" sz="900" b="0" i="0" u="none" strike="noStrike" kern="1200" dirty="0" smtClean="0">
                <a:solidFill>
                  <a:schemeClr val="tx1"/>
                </a:solidFill>
                <a:effectLst/>
                <a:latin typeface="Segoe UI Light" pitchFamily="34" charset="0"/>
                <a:ea typeface="+mn-ea"/>
                <a:cs typeface="+mn-cs"/>
              </a:rPr>
              <a:t>quickly, while </a:t>
            </a:r>
            <a:r>
              <a:rPr lang="en-IE" sz="900" b="0" i="0" u="none" strike="noStrike" kern="1200" dirty="0">
                <a:solidFill>
                  <a:schemeClr val="tx1"/>
                </a:solidFill>
                <a:effectLst/>
                <a:latin typeface="Segoe UI Light" pitchFamily="34" charset="0"/>
                <a:ea typeface="+mn-ea"/>
                <a:cs typeface="+mn-cs"/>
              </a:rPr>
              <a:t>minimizing waste and controlling </a:t>
            </a:r>
            <a:r>
              <a:rPr lang="en-IE" sz="900" b="0" i="0" u="none" strike="noStrike" kern="1200" dirty="0" smtClean="0">
                <a:solidFill>
                  <a:schemeClr val="tx1"/>
                </a:solidFill>
                <a:effectLst/>
                <a:latin typeface="Segoe UI Light" pitchFamily="34" charset="0"/>
                <a:ea typeface="+mn-ea"/>
                <a:cs typeface="+mn-cs"/>
              </a:rPr>
              <a:t>costs. </a:t>
            </a:r>
            <a:r>
              <a:rPr lang="en-IE" sz="900" b="0" i="0" u="none" strike="noStrike" kern="1200" dirty="0">
                <a:solidFill>
                  <a:schemeClr val="tx1"/>
                </a:solidFill>
                <a:effectLst/>
                <a:latin typeface="Segoe UI Light" pitchFamily="34" charset="0"/>
                <a:ea typeface="+mn-ea"/>
                <a:cs typeface="+mn-cs"/>
              </a:rPr>
              <a:t>Users can test their latest application versions by </a:t>
            </a:r>
            <a:r>
              <a:rPr lang="en-IE" sz="900" b="0" i="0" u="none" strike="noStrike" kern="1200" dirty="0" smtClean="0">
                <a:solidFill>
                  <a:schemeClr val="tx1"/>
                </a:solidFill>
                <a:effectLst/>
                <a:latin typeface="Segoe UI Light" pitchFamily="34" charset="0"/>
                <a:ea typeface="+mn-ea"/>
                <a:cs typeface="+mn-cs"/>
              </a:rPr>
              <a:t>provisioning </a:t>
            </a:r>
            <a:r>
              <a:rPr lang="en-IE" sz="900" b="0" i="0" u="none" strike="noStrike" kern="1200" dirty="0">
                <a:solidFill>
                  <a:schemeClr val="tx1"/>
                </a:solidFill>
                <a:effectLst/>
                <a:latin typeface="Segoe UI Light" pitchFamily="34" charset="0"/>
                <a:ea typeface="+mn-ea"/>
                <a:cs typeface="+mn-cs"/>
              </a:rPr>
              <a:t>Windows and Linux environments </a:t>
            </a:r>
            <a:r>
              <a:rPr lang="en-IE" sz="900" b="0" i="0" u="none" strike="noStrike" kern="1200" dirty="0" smtClean="0">
                <a:solidFill>
                  <a:schemeClr val="tx1"/>
                </a:solidFill>
                <a:effectLst/>
                <a:latin typeface="Segoe UI Light" pitchFamily="34" charset="0"/>
                <a:ea typeface="+mn-ea"/>
                <a:cs typeface="+mn-cs"/>
              </a:rPr>
              <a:t>quickly,</a:t>
            </a:r>
            <a:r>
              <a:rPr lang="en-IE" sz="900" b="0" i="0" u="none" strike="noStrike" kern="1200" baseline="0" dirty="0" smtClean="0">
                <a:solidFill>
                  <a:schemeClr val="tx1"/>
                </a:solidFill>
                <a:effectLst/>
                <a:latin typeface="Segoe UI Light" pitchFamily="34" charset="0"/>
                <a:ea typeface="+mn-ea"/>
                <a:cs typeface="+mn-cs"/>
              </a:rPr>
              <a:t> with </a:t>
            </a:r>
            <a:r>
              <a:rPr lang="en-IE" sz="900" b="0" i="0" u="none" strike="noStrike" kern="1200" dirty="0" smtClean="0">
                <a:solidFill>
                  <a:schemeClr val="tx1"/>
                </a:solidFill>
                <a:effectLst/>
                <a:latin typeface="Segoe UI Light" pitchFamily="34" charset="0"/>
                <a:ea typeface="+mn-ea"/>
                <a:cs typeface="+mn-cs"/>
              </a:rPr>
              <a:t>reusable </a:t>
            </a:r>
            <a:r>
              <a:rPr lang="en-IE" sz="900" b="0" i="0" u="none" strike="noStrike" kern="1200" dirty="0">
                <a:solidFill>
                  <a:schemeClr val="tx1"/>
                </a:solidFill>
                <a:effectLst/>
                <a:latin typeface="Segoe UI Light" pitchFamily="34" charset="0"/>
                <a:ea typeface="+mn-ea"/>
                <a:cs typeface="+mn-cs"/>
              </a:rPr>
              <a:t>templates and </a:t>
            </a:r>
            <a:r>
              <a:rPr lang="en-IE" sz="900" b="0" i="0" u="none" strike="noStrike" kern="1200" dirty="0" smtClean="0">
                <a:solidFill>
                  <a:schemeClr val="tx1"/>
                </a:solidFill>
                <a:effectLst/>
                <a:latin typeface="Segoe UI Light" pitchFamily="34" charset="0"/>
                <a:ea typeface="+mn-ea"/>
                <a:cs typeface="+mn-cs"/>
              </a:rPr>
              <a:t>artefacts. For details, see : </a:t>
            </a:r>
            <a:r>
              <a:rPr lang="en-IE" u="sng" dirty="0"/>
              <a:t>https://azure.microsoft.com/en-us/services/devtest-lab</a:t>
            </a:r>
            <a:r>
              <a:rPr lang="en-IE" u="sng" dirty="0" smtClean="0"/>
              <a:t>/</a:t>
            </a:r>
            <a:endParaRPr lang="en-IE" sz="900" b="0" i="0" u="none" strike="noStrike" kern="1200" dirty="0">
              <a:solidFill>
                <a:schemeClr val="tx1"/>
              </a:solidFill>
              <a:effectLst/>
              <a:latin typeface="Segoe UI Light" pitchFamily="34" charset="0"/>
              <a:ea typeface="+mn-ea"/>
              <a:cs typeface="+mn-cs"/>
            </a:endParaRPr>
          </a:p>
          <a:p>
            <a:endParaRPr lang="en-IE" sz="900" kern="1200" dirty="0" smtClean="0">
              <a:solidFill>
                <a:schemeClr val="tx1"/>
              </a:solidFill>
              <a:effectLst/>
              <a:latin typeface="Segoe UI Light" pitchFamily="34" charset="0"/>
              <a:ea typeface="+mn-ea"/>
              <a:cs typeface="+mn-cs"/>
            </a:endParaRPr>
          </a:p>
          <a:p>
            <a:r>
              <a:rPr lang="en-IE" sz="900" kern="1200" dirty="0" smtClean="0">
                <a:solidFill>
                  <a:schemeClr val="tx1"/>
                </a:solidFill>
                <a:effectLst/>
                <a:latin typeface="Segoe UI Light" pitchFamily="34" charset="0"/>
                <a:ea typeface="+mn-ea"/>
                <a:cs typeface="+mn-cs"/>
              </a:rPr>
              <a:t>For details about Azure </a:t>
            </a:r>
            <a:r>
              <a:rPr lang="en-IE" sz="900" kern="1200" dirty="0" err="1">
                <a:solidFill>
                  <a:schemeClr val="tx1"/>
                </a:solidFill>
                <a:effectLst/>
                <a:latin typeface="Segoe UI Light" pitchFamily="34" charset="0"/>
                <a:ea typeface="+mn-ea"/>
                <a:cs typeface="+mn-cs"/>
              </a:rPr>
              <a:t>DevOps</a:t>
            </a:r>
            <a:r>
              <a:rPr lang="en-IE" sz="900" kern="1200" dirty="0">
                <a:solidFill>
                  <a:schemeClr val="tx1"/>
                </a:solidFill>
                <a:effectLst/>
                <a:latin typeface="Segoe UI Light" pitchFamily="34" charset="0"/>
                <a:ea typeface="+mn-ea"/>
                <a:cs typeface="+mn-cs"/>
              </a:rPr>
              <a:t> </a:t>
            </a:r>
            <a:r>
              <a:rPr lang="en-IE" sz="900" kern="1200" dirty="0" smtClean="0">
                <a:solidFill>
                  <a:schemeClr val="tx1"/>
                </a:solidFill>
                <a:effectLst/>
                <a:latin typeface="Segoe UI Light" pitchFamily="34" charset="0"/>
                <a:ea typeface="+mn-ea"/>
                <a:cs typeface="+mn-cs"/>
              </a:rPr>
              <a:t>services, see : </a:t>
            </a:r>
            <a:r>
              <a:rPr lang="en-IE" u="sng" dirty="0"/>
              <a:t>https://docs.microsoft.com/en-us/azure/#</a:t>
            </a:r>
            <a:r>
              <a:rPr lang="en-IE" u="sng" dirty="0" smtClean="0"/>
              <a:t>pivot=products&amp;panel=devops</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5931159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smtClean="0">
                <a:solidFill>
                  <a:schemeClr val="tx1"/>
                </a:solidFill>
                <a:effectLst/>
                <a:latin typeface="Segoe UI Light" pitchFamily="34" charset="0"/>
                <a:ea typeface="+mn-ea"/>
                <a:cs typeface="+mn-cs"/>
              </a:rPr>
              <a:t>You may provide more detail</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using</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the </a:t>
            </a:r>
            <a:r>
              <a:rPr lang="en-IE" sz="900" b="0" i="0" u="none" strike="noStrike" kern="1200" dirty="0">
                <a:solidFill>
                  <a:schemeClr val="tx1"/>
                </a:solidFill>
                <a:effectLst/>
                <a:latin typeface="Segoe UI Light" pitchFamily="34" charset="0"/>
                <a:ea typeface="+mn-ea"/>
                <a:cs typeface="+mn-cs"/>
              </a:rPr>
              <a:t>information </a:t>
            </a:r>
            <a:r>
              <a:rPr lang="en-IE" sz="900" b="0" i="0" u="none" strike="noStrike" kern="1200" dirty="0" smtClean="0">
                <a:solidFill>
                  <a:schemeClr val="tx1"/>
                </a:solidFill>
                <a:effectLst/>
                <a:latin typeface="Segoe UI Light" pitchFamily="34" charset="0"/>
                <a:ea typeface="+mn-ea"/>
                <a:cs typeface="+mn-cs"/>
              </a:rPr>
              <a:t>below.</a:t>
            </a:r>
            <a:r>
              <a:rPr lang="en-IE" sz="900" b="0" i="0" u="none" strike="noStrike" kern="1200" baseline="0" dirty="0" smtClean="0">
                <a:solidFill>
                  <a:schemeClr val="tx1"/>
                </a:solidFill>
                <a:effectLst/>
                <a:latin typeface="Segoe UI Light" pitchFamily="34" charset="0"/>
                <a:ea typeface="+mn-ea"/>
                <a:cs typeface="+mn-cs"/>
              </a:rPr>
              <a:t> I</a:t>
            </a:r>
            <a:r>
              <a:rPr lang="en-IE" sz="900" b="0" i="0" u="none" strike="noStrike" kern="1200" dirty="0" smtClean="0">
                <a:solidFill>
                  <a:schemeClr val="tx1"/>
                </a:solidFill>
                <a:effectLst/>
                <a:latin typeface="Segoe UI Light" pitchFamily="34" charset="0"/>
                <a:ea typeface="+mn-ea"/>
                <a:cs typeface="+mn-cs"/>
              </a:rPr>
              <a:t>f you’ve time, consider showing students</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the tools and the </a:t>
            </a:r>
            <a:r>
              <a:rPr lang="en-IE" sz="900" b="0" i="0" u="none" strike="noStrike" kern="1200" baseline="0" dirty="0" smtClean="0">
                <a:solidFill>
                  <a:schemeClr val="tx1"/>
                </a:solidFill>
                <a:effectLst/>
                <a:latin typeface="Segoe UI Light" pitchFamily="34" charset="0"/>
                <a:ea typeface="+mn-ea"/>
                <a:cs typeface="+mn-cs"/>
              </a:rPr>
              <a:t>URL</a:t>
            </a:r>
            <a:r>
              <a:rPr lang="en-IE" sz="900" b="0" i="0" u="none" strike="noStrike" kern="1200" dirty="0" smtClean="0">
                <a:solidFill>
                  <a:schemeClr val="tx1"/>
                </a:solidFill>
                <a:effectLst/>
                <a:latin typeface="Segoe UI Light" pitchFamily="34" charset="0"/>
                <a:ea typeface="+mn-ea"/>
                <a:cs typeface="+mn-cs"/>
              </a:rPr>
              <a:t>s for accessing them (where</a:t>
            </a:r>
            <a:r>
              <a:rPr lang="en-IE" sz="900" b="0" i="0" u="none" strike="noStrike" kern="1200" baseline="0" dirty="0" smtClean="0">
                <a:solidFill>
                  <a:schemeClr val="tx1"/>
                </a:solidFill>
                <a:effectLst/>
                <a:latin typeface="Segoe UI Light" pitchFamily="34" charset="0"/>
                <a:ea typeface="+mn-ea"/>
                <a:cs typeface="+mn-cs"/>
              </a:rPr>
              <a:t> applicable</a:t>
            </a:r>
            <a:r>
              <a:rPr lang="en-IE" sz="900" b="0" i="0" u="none" strike="noStrike" kern="1200" dirty="0" smtClean="0">
                <a:solidFill>
                  <a:schemeClr val="tx1"/>
                </a:solidFill>
                <a:effectLst/>
                <a:latin typeface="Segoe UI Light" pitchFamily="34" charset="0"/>
                <a:ea typeface="+mn-ea"/>
                <a:cs typeface="+mn-cs"/>
              </a:rPr>
              <a:t>). </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pPr marL="171450" indent="-171450">
              <a:buFont typeface="Arial" pitchFamily="34" charset="0"/>
              <a:buChar char="•"/>
            </a:pPr>
            <a:r>
              <a:rPr lang="en-IE" sz="900" b="1" i="0" u="none" strike="noStrike" kern="1200" dirty="0">
                <a:solidFill>
                  <a:schemeClr val="tx1"/>
                </a:solidFill>
                <a:effectLst/>
                <a:latin typeface="Segoe UI Light" pitchFamily="34" charset="0"/>
                <a:ea typeface="+mn-ea"/>
                <a:cs typeface="+mn-cs"/>
              </a:rPr>
              <a:t>Azure </a:t>
            </a:r>
            <a:r>
              <a:rPr lang="en-IE" sz="900" b="1" i="0" u="none" strike="noStrike" kern="1200" dirty="0" smtClean="0">
                <a:solidFill>
                  <a:schemeClr val="tx1"/>
                </a:solidFill>
                <a:effectLst/>
                <a:latin typeface="Segoe UI Light" pitchFamily="34" charset="0"/>
                <a:ea typeface="+mn-ea"/>
                <a:cs typeface="+mn-cs"/>
              </a:rPr>
              <a:t>Portal - </a:t>
            </a:r>
            <a:r>
              <a:rPr lang="en-IE" dirty="0" smtClean="0">
                <a:hlinkClick r:id="rId3"/>
              </a:rPr>
              <a:t>https</a:t>
            </a:r>
            <a:r>
              <a:rPr lang="en-IE" dirty="0">
                <a:hlinkClick r:id="rId3"/>
              </a:rPr>
              <a:t>://portal.azure.com</a:t>
            </a:r>
            <a:endParaRPr lang="en-IE" dirty="0"/>
          </a:p>
          <a:p>
            <a:pPr marL="171450" indent="-171450">
              <a:buFont typeface="Arial" pitchFamily="34" charset="0"/>
              <a:buChar char="•"/>
            </a:pPr>
            <a:r>
              <a:rPr lang="en-IE" sz="900" b="1" i="0" u="none" strike="noStrike" kern="1200" dirty="0" smtClean="0">
                <a:solidFill>
                  <a:schemeClr val="tx1"/>
                </a:solidFill>
                <a:effectLst/>
                <a:latin typeface="Segoe UI Light" pitchFamily="34" charset="0"/>
                <a:ea typeface="+mn-ea"/>
                <a:cs typeface="+mn-cs"/>
              </a:rPr>
              <a:t>Azure PowerShell - </a:t>
            </a:r>
            <a:r>
              <a:rPr lang="en-IE" sz="900" b="0" i="0" u="none" strike="noStrike" kern="1200" dirty="0" smtClean="0">
                <a:solidFill>
                  <a:schemeClr val="tx1"/>
                </a:solidFill>
                <a:effectLst/>
                <a:latin typeface="Segoe UI Light" pitchFamily="34" charset="0"/>
                <a:ea typeface="+mn-ea"/>
                <a:cs typeface="+mn-cs"/>
              </a:rPr>
              <a:t>A module added </a:t>
            </a:r>
            <a:r>
              <a:rPr lang="en-IE" sz="900" b="0" i="0" u="none" strike="noStrike" kern="1200" dirty="0">
                <a:solidFill>
                  <a:schemeClr val="tx1"/>
                </a:solidFill>
                <a:effectLst/>
                <a:latin typeface="Segoe UI Light" pitchFamily="34" charset="0"/>
                <a:ea typeface="+mn-ea"/>
                <a:cs typeface="+mn-cs"/>
              </a:rPr>
              <a:t>to Windows PowerShell or PowerShell Core </a:t>
            </a:r>
            <a:r>
              <a:rPr lang="en-IE" sz="900" b="0" i="0" u="none" strike="noStrike" kern="1200" dirty="0" smtClean="0">
                <a:solidFill>
                  <a:schemeClr val="tx1"/>
                </a:solidFill>
                <a:effectLst/>
                <a:latin typeface="Segoe UI Light" pitchFamily="34" charset="0"/>
                <a:ea typeface="+mn-ea"/>
                <a:cs typeface="+mn-cs"/>
              </a:rPr>
              <a:t>for</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connecting </a:t>
            </a:r>
            <a:r>
              <a:rPr lang="en-IE" sz="900" b="0" i="0" u="none" strike="noStrike" kern="1200" dirty="0">
                <a:solidFill>
                  <a:schemeClr val="tx1"/>
                </a:solidFill>
                <a:effectLst/>
                <a:latin typeface="Segoe UI Light" pitchFamily="34" charset="0"/>
                <a:ea typeface="+mn-ea"/>
                <a:cs typeface="+mn-cs"/>
              </a:rPr>
              <a:t>to your Azure subscription and </a:t>
            </a:r>
            <a:r>
              <a:rPr lang="en-IE" sz="900" b="0" i="0" u="none" strike="noStrike" kern="1200" dirty="0" smtClean="0">
                <a:solidFill>
                  <a:schemeClr val="tx1"/>
                </a:solidFill>
                <a:effectLst/>
                <a:latin typeface="Segoe UI Light" pitchFamily="34" charset="0"/>
                <a:ea typeface="+mn-ea"/>
                <a:cs typeface="+mn-cs"/>
              </a:rPr>
              <a:t>managing Azure resources.</a:t>
            </a:r>
          </a:p>
          <a:p>
            <a:pPr marL="171450" indent="-171450">
              <a:buFont typeface="Arial" pitchFamily="34" charset="0"/>
              <a:buChar char="•"/>
            </a:pPr>
            <a:r>
              <a:rPr lang="en-IE" sz="900" b="1" i="0" u="none" strike="noStrike" kern="1200" dirty="0" smtClean="0">
                <a:solidFill>
                  <a:schemeClr val="tx1"/>
                </a:solidFill>
                <a:effectLst/>
                <a:latin typeface="Segoe UI Light" pitchFamily="34" charset="0"/>
                <a:ea typeface="+mn-ea"/>
                <a:cs typeface="+mn-cs"/>
              </a:rPr>
              <a:t>Azure CLI - </a:t>
            </a:r>
            <a:r>
              <a:rPr lang="en-IE" sz="900" b="0" i="0" u="none" strike="noStrike" kern="1200" dirty="0" smtClean="0">
                <a:solidFill>
                  <a:schemeClr val="tx1"/>
                </a:solidFill>
                <a:effectLst/>
                <a:latin typeface="Segoe UI Light" pitchFamily="34" charset="0"/>
                <a:ea typeface="+mn-ea"/>
                <a:cs typeface="+mn-cs"/>
              </a:rPr>
              <a:t>A cross-platform, </a:t>
            </a:r>
            <a:r>
              <a:rPr lang="en-IE" sz="900" b="0" i="0" u="none" strike="noStrike" kern="1200" dirty="0">
                <a:solidFill>
                  <a:schemeClr val="tx1"/>
                </a:solidFill>
                <a:effectLst/>
                <a:latin typeface="Segoe UI Light" pitchFamily="34" charset="0"/>
                <a:ea typeface="+mn-ea"/>
                <a:cs typeface="+mn-cs"/>
              </a:rPr>
              <a:t>command-line program that connects to Azure and executes administrative commands on Azure </a:t>
            </a:r>
            <a:r>
              <a:rPr lang="en-IE" sz="900" b="0" i="0" u="none" strike="noStrike" kern="1200" dirty="0" smtClean="0">
                <a:solidFill>
                  <a:schemeClr val="tx1"/>
                </a:solidFill>
                <a:effectLst/>
                <a:latin typeface="Segoe UI Light" pitchFamily="34" charset="0"/>
                <a:ea typeface="+mn-ea"/>
                <a:cs typeface="+mn-cs"/>
              </a:rPr>
              <a:t>resources.</a:t>
            </a:r>
          </a:p>
          <a:p>
            <a:pPr marL="171450" indent="-171450">
              <a:buFont typeface="Arial" pitchFamily="34" charset="0"/>
              <a:buChar char="•"/>
            </a:pPr>
            <a:r>
              <a:rPr lang="en-IE" sz="900" b="1" i="0" u="none" strike="noStrike" kern="1200" dirty="0" smtClean="0">
                <a:solidFill>
                  <a:schemeClr val="tx1"/>
                </a:solidFill>
                <a:effectLst/>
                <a:latin typeface="Segoe UI Light" pitchFamily="34" charset="0"/>
                <a:ea typeface="+mn-ea"/>
                <a:cs typeface="+mn-cs"/>
              </a:rPr>
              <a:t>Azure </a:t>
            </a:r>
            <a:r>
              <a:rPr lang="en-IE" sz="900" b="1" i="0" u="none" strike="noStrike" kern="1200" dirty="0">
                <a:solidFill>
                  <a:schemeClr val="tx1"/>
                </a:solidFill>
                <a:effectLst/>
                <a:latin typeface="Segoe UI Light" pitchFamily="34" charset="0"/>
                <a:ea typeface="+mn-ea"/>
                <a:cs typeface="+mn-cs"/>
              </a:rPr>
              <a:t>Cloud </a:t>
            </a:r>
            <a:r>
              <a:rPr lang="en-IE" sz="900" b="1" i="0" u="none" strike="noStrike" kern="1200" dirty="0" smtClean="0">
                <a:solidFill>
                  <a:schemeClr val="tx1"/>
                </a:solidFill>
                <a:effectLst/>
                <a:latin typeface="Segoe UI Light" pitchFamily="34" charset="0"/>
                <a:ea typeface="+mn-ea"/>
                <a:cs typeface="+mn-cs"/>
              </a:rPr>
              <a:t>Shell - </a:t>
            </a:r>
            <a:r>
              <a:rPr lang="en-IE" sz="900" b="0" i="0" u="none" strike="noStrike" kern="1200" dirty="0" smtClean="0">
                <a:solidFill>
                  <a:schemeClr val="tx1"/>
                </a:solidFill>
                <a:effectLst/>
                <a:latin typeface="Segoe UI Light" pitchFamily="34" charset="0"/>
                <a:ea typeface="+mn-ea"/>
                <a:cs typeface="+mn-cs"/>
              </a:rPr>
              <a:t> A browser-based </a:t>
            </a:r>
            <a:r>
              <a:rPr lang="en-IE" sz="900" b="0" i="0" u="none" strike="noStrike" kern="1200" dirty="0">
                <a:solidFill>
                  <a:schemeClr val="tx1"/>
                </a:solidFill>
                <a:effectLst/>
                <a:latin typeface="Segoe UI Light" pitchFamily="34" charset="0"/>
                <a:ea typeface="+mn-ea"/>
                <a:cs typeface="+mn-cs"/>
              </a:rPr>
              <a:t>scripting environment in </a:t>
            </a:r>
            <a:r>
              <a:rPr lang="en-IE" sz="900" b="0" i="0" u="none" strike="noStrike" kern="1200" dirty="0" smtClean="0">
                <a:solidFill>
                  <a:schemeClr val="tx1"/>
                </a:solidFill>
                <a:effectLst/>
                <a:latin typeface="Segoe UI Light" pitchFamily="34" charset="0"/>
                <a:ea typeface="+mn-ea"/>
                <a:cs typeface="+mn-cs"/>
              </a:rPr>
              <a:t>Azure portal</a:t>
            </a:r>
            <a:r>
              <a:rPr lang="en-IE" sz="900" b="0" i="0" u="none" strike="noStrike" kern="1200" dirty="0">
                <a:solidFill>
                  <a:schemeClr val="tx1"/>
                </a:solidFill>
                <a:effectLst/>
                <a:latin typeface="Segoe UI Light" pitchFamily="34" charset="0"/>
                <a:ea typeface="+mn-ea"/>
                <a:cs typeface="+mn-cs"/>
              </a:rPr>
              <a:t>. It provides </a:t>
            </a:r>
            <a:r>
              <a:rPr lang="en-IE" sz="900" b="0" i="0" u="none" strike="noStrike" kern="1200" dirty="0" smtClean="0">
                <a:solidFill>
                  <a:schemeClr val="tx1"/>
                </a:solidFill>
                <a:effectLst/>
                <a:latin typeface="Segoe UI Light" pitchFamily="34" charset="0"/>
                <a:ea typeface="+mn-ea"/>
                <a:cs typeface="+mn-cs"/>
              </a:rPr>
              <a:t>flexibility by allowing you</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to choose your preferred</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shell experience. </a:t>
            </a:r>
            <a:r>
              <a:rPr lang="en-IE" sz="900" b="0" i="0" u="none" strike="noStrike" kern="1200" dirty="0">
                <a:solidFill>
                  <a:schemeClr val="tx1"/>
                </a:solidFill>
                <a:effectLst/>
                <a:latin typeface="Segoe UI Light" pitchFamily="34" charset="0"/>
                <a:ea typeface="+mn-ea"/>
                <a:cs typeface="+mn-cs"/>
              </a:rPr>
              <a:t>Linux users can opt for a Bash experience, </a:t>
            </a:r>
            <a:r>
              <a:rPr lang="en-IE" sz="900" b="0" i="0" u="none" strike="noStrike" kern="1200" dirty="0" smtClean="0">
                <a:solidFill>
                  <a:schemeClr val="tx1"/>
                </a:solidFill>
                <a:effectLst/>
                <a:latin typeface="Segoe UI Light" pitchFamily="34" charset="0"/>
                <a:ea typeface="+mn-ea"/>
                <a:cs typeface="+mn-cs"/>
              </a:rPr>
              <a:t>and Windows </a:t>
            </a:r>
            <a:r>
              <a:rPr lang="en-IE" sz="900" b="0" i="0" u="none" strike="noStrike" kern="1200" dirty="0">
                <a:solidFill>
                  <a:schemeClr val="tx1"/>
                </a:solidFill>
                <a:effectLst/>
                <a:latin typeface="Segoe UI Light" pitchFamily="34" charset="0"/>
                <a:ea typeface="+mn-ea"/>
                <a:cs typeface="+mn-cs"/>
              </a:rPr>
              <a:t>users can opt for </a:t>
            </a:r>
            <a:r>
              <a:rPr lang="en-IE" sz="900" b="0" i="0" u="none" strike="noStrike" kern="1200" dirty="0" smtClean="0">
                <a:solidFill>
                  <a:schemeClr val="tx1"/>
                </a:solidFill>
                <a:effectLst/>
                <a:latin typeface="Segoe UI Light" pitchFamily="34" charset="0"/>
                <a:ea typeface="+mn-ea"/>
                <a:cs typeface="+mn-cs"/>
              </a:rPr>
              <a:t>PowerShell.</a:t>
            </a:r>
            <a:r>
              <a:rPr lang="en-IE" sz="900" b="0" i="0" u="none" strike="noStrike" kern="1200" baseline="0" dirty="0" smtClean="0">
                <a:solidFill>
                  <a:schemeClr val="tx1"/>
                </a:solidFill>
                <a:effectLst/>
                <a:latin typeface="Segoe UI Light" pitchFamily="34" charset="0"/>
                <a:ea typeface="+mn-ea"/>
                <a:cs typeface="+mn-cs"/>
              </a:rPr>
              <a:t> </a:t>
            </a:r>
            <a:r>
              <a:rPr lang="en-IE" sz="900" kern="1200" dirty="0" smtClean="0">
                <a:solidFill>
                  <a:schemeClr val="tx1"/>
                </a:solidFill>
                <a:effectLst/>
                <a:latin typeface="Segoe UI Light" pitchFamily="34" charset="0"/>
                <a:ea typeface="+mn-ea"/>
                <a:cs typeface="+mn-cs"/>
              </a:rPr>
              <a:t>Access </a:t>
            </a:r>
            <a:r>
              <a:rPr lang="en-IE" sz="900" kern="1200" dirty="0">
                <a:solidFill>
                  <a:schemeClr val="tx1"/>
                </a:solidFill>
                <a:effectLst/>
                <a:latin typeface="Segoe UI Light" pitchFamily="34" charset="0"/>
                <a:ea typeface="+mn-ea"/>
                <a:cs typeface="+mn-cs"/>
              </a:rPr>
              <a:t>Azure Cloud Shell </a:t>
            </a:r>
            <a:r>
              <a:rPr lang="en-IE" sz="900" kern="1200" dirty="0" smtClean="0">
                <a:solidFill>
                  <a:schemeClr val="tx1"/>
                </a:solidFill>
                <a:effectLst/>
                <a:latin typeface="Segoe UI Light" pitchFamily="34" charset="0"/>
                <a:ea typeface="+mn-ea"/>
                <a:cs typeface="+mn-cs"/>
              </a:rPr>
              <a:t>from : </a:t>
            </a:r>
            <a:r>
              <a:rPr lang="en-IE" sz="900" b="0" i="0" u="none" strike="noStrike" kern="1200" dirty="0" smtClean="0">
                <a:solidFill>
                  <a:schemeClr val="tx1"/>
                </a:solidFill>
                <a:effectLst/>
                <a:latin typeface="Segoe UI Light" pitchFamily="34" charset="0"/>
                <a:ea typeface="+mn-ea"/>
                <a:cs typeface="+mn-cs"/>
                <a:hlinkClick r:id="rId4"/>
              </a:rPr>
              <a:t>https</a:t>
            </a:r>
            <a:r>
              <a:rPr lang="en-IE" sz="900" b="0" i="0" u="none" strike="noStrike" kern="1200" dirty="0">
                <a:solidFill>
                  <a:schemeClr val="tx1"/>
                </a:solidFill>
                <a:effectLst/>
                <a:latin typeface="Segoe UI Light" pitchFamily="34" charset="0"/>
                <a:ea typeface="+mn-ea"/>
                <a:cs typeface="+mn-cs"/>
                <a:hlinkClick r:id="rId4"/>
              </a:rPr>
              <a:t>://shell.azure.com</a:t>
            </a:r>
            <a:r>
              <a:rPr lang="en-IE" sz="900" b="0" i="0" u="none" strike="noStrike" kern="1200" dirty="0" smtClean="0">
                <a:solidFill>
                  <a:schemeClr val="tx1"/>
                </a:solidFill>
                <a:effectLst/>
                <a:latin typeface="Segoe UI Light" pitchFamily="34" charset="0"/>
                <a:ea typeface="+mn-ea"/>
                <a:cs typeface="+mn-cs"/>
                <a:hlinkClick r:id="rId4"/>
              </a:rPr>
              <a:t>/</a:t>
            </a:r>
            <a:endParaRPr lang="en-IE" sz="900" kern="1200" dirty="0">
              <a:solidFill>
                <a:schemeClr val="tx1"/>
              </a:solidFill>
              <a:effectLst/>
              <a:latin typeface="Segoe UI Light" pitchFamily="34" charset="0"/>
              <a:ea typeface="+mn-ea"/>
              <a:cs typeface="+mn-cs"/>
            </a:endParaRPr>
          </a:p>
          <a:p>
            <a:endParaRPr lang="en-IE" sz="900" kern="1200" dirty="0" smtClean="0">
              <a:solidFill>
                <a:schemeClr val="tx1"/>
              </a:solidFill>
              <a:effectLst/>
              <a:latin typeface="Segoe UI Light" pitchFamily="34" charset="0"/>
              <a:ea typeface="+mn-ea"/>
              <a:cs typeface="+mn-cs"/>
            </a:endParaRPr>
          </a:p>
          <a:p>
            <a:r>
              <a:rPr lang="en-IE" sz="900" kern="1200" dirty="0" smtClean="0">
                <a:solidFill>
                  <a:schemeClr val="tx1"/>
                </a:solidFill>
                <a:effectLst/>
                <a:latin typeface="Segoe UI Light" pitchFamily="34" charset="0"/>
                <a:ea typeface="+mn-ea"/>
                <a:cs typeface="+mn-cs"/>
              </a:rPr>
              <a:t>You can also</a:t>
            </a:r>
            <a:r>
              <a:rPr lang="en-IE" sz="900" kern="1200" baseline="0" dirty="0" smtClean="0">
                <a:solidFill>
                  <a:schemeClr val="tx1"/>
                </a:solidFill>
                <a:effectLst/>
                <a:latin typeface="Segoe UI Light" pitchFamily="34" charset="0"/>
                <a:ea typeface="+mn-ea"/>
                <a:cs typeface="+mn-cs"/>
              </a:rPr>
              <a:t> use </a:t>
            </a:r>
            <a:r>
              <a:rPr lang="en-IE" sz="900" b="1" kern="1200" dirty="0" smtClean="0">
                <a:solidFill>
                  <a:schemeClr val="tx1"/>
                </a:solidFill>
                <a:effectLst/>
                <a:latin typeface="Segoe UI Light" pitchFamily="34" charset="0"/>
                <a:ea typeface="+mn-ea"/>
                <a:cs typeface="+mn-cs"/>
              </a:rPr>
              <a:t>Azure SDKs</a:t>
            </a:r>
            <a:r>
              <a:rPr lang="en-IE" sz="900" kern="1200" dirty="0" smtClean="0">
                <a:solidFill>
                  <a:schemeClr val="tx1"/>
                </a:solidFill>
                <a:effectLst/>
                <a:latin typeface="Segoe UI Light" pitchFamily="34" charset="0"/>
                <a:ea typeface="+mn-ea"/>
                <a:cs typeface="+mn-cs"/>
              </a:rPr>
              <a:t>, in </a:t>
            </a:r>
            <a:r>
              <a:rPr lang="en-IE" sz="900" kern="1200" dirty="0">
                <a:solidFill>
                  <a:schemeClr val="tx1"/>
                </a:solidFill>
                <a:effectLst/>
                <a:latin typeface="Segoe UI Light" pitchFamily="34" charset="0"/>
                <a:ea typeface="+mn-ea"/>
                <a:cs typeface="+mn-cs"/>
              </a:rPr>
              <a:t>a range of languages, </a:t>
            </a:r>
            <a:r>
              <a:rPr lang="en-IE" sz="900" kern="1200" dirty="0" smtClean="0">
                <a:solidFill>
                  <a:schemeClr val="tx1"/>
                </a:solidFill>
                <a:effectLst/>
                <a:latin typeface="Segoe UI Light" pitchFamily="34" charset="0"/>
                <a:ea typeface="+mn-ea"/>
                <a:cs typeface="+mn-cs"/>
              </a:rPr>
              <a:t>and </a:t>
            </a:r>
            <a:r>
              <a:rPr lang="en-IE" sz="900" b="1" kern="1200" dirty="0" smtClean="0">
                <a:solidFill>
                  <a:schemeClr val="tx1"/>
                </a:solidFill>
                <a:effectLst/>
                <a:latin typeface="Segoe UI Light" pitchFamily="34" charset="0"/>
                <a:ea typeface="+mn-ea"/>
                <a:cs typeface="+mn-cs"/>
              </a:rPr>
              <a:t>REST </a:t>
            </a:r>
            <a:r>
              <a:rPr lang="en-IE" sz="900" b="1" kern="1200" dirty="0">
                <a:solidFill>
                  <a:schemeClr val="tx1"/>
                </a:solidFill>
                <a:effectLst/>
                <a:latin typeface="Segoe UI Light" pitchFamily="34" charset="0"/>
                <a:ea typeface="+mn-ea"/>
                <a:cs typeface="+mn-cs"/>
              </a:rPr>
              <a:t>APIs</a:t>
            </a:r>
            <a:r>
              <a:rPr lang="en-IE" sz="900" kern="1200" dirty="0">
                <a:solidFill>
                  <a:schemeClr val="tx1"/>
                </a:solidFill>
                <a:effectLst/>
                <a:latin typeface="Segoe UI Light" pitchFamily="34" charset="0"/>
                <a:ea typeface="+mn-ea"/>
                <a:cs typeface="+mn-cs"/>
              </a:rPr>
              <a:t> </a:t>
            </a:r>
            <a:r>
              <a:rPr lang="en-IE" sz="900" kern="1200" dirty="0" smtClean="0">
                <a:solidFill>
                  <a:schemeClr val="tx1"/>
                </a:solidFill>
                <a:effectLst/>
                <a:latin typeface="Segoe UI Light" pitchFamily="34" charset="0"/>
                <a:ea typeface="+mn-ea"/>
                <a:cs typeface="+mn-cs"/>
              </a:rPr>
              <a:t>to configure </a:t>
            </a:r>
            <a:r>
              <a:rPr lang="en-IE" sz="900" kern="1200" dirty="0">
                <a:solidFill>
                  <a:schemeClr val="tx1"/>
                </a:solidFill>
                <a:effectLst/>
                <a:latin typeface="Segoe UI Light" pitchFamily="34" charset="0"/>
                <a:ea typeface="+mn-ea"/>
                <a:cs typeface="+mn-cs"/>
              </a:rPr>
              <a:t>Azure. For a </a:t>
            </a:r>
            <a:r>
              <a:rPr lang="en-IE" sz="900" kern="1200" dirty="0" smtClean="0">
                <a:solidFill>
                  <a:schemeClr val="tx1"/>
                </a:solidFill>
                <a:effectLst/>
                <a:latin typeface="Segoe UI Light" pitchFamily="34" charset="0"/>
                <a:ea typeface="+mn-ea"/>
                <a:cs typeface="+mn-cs"/>
              </a:rPr>
              <a:t>list Azure</a:t>
            </a:r>
            <a:r>
              <a:rPr lang="en-IE" sz="900" kern="1200" baseline="0" dirty="0" smtClean="0">
                <a:solidFill>
                  <a:schemeClr val="tx1"/>
                </a:solidFill>
                <a:effectLst/>
                <a:latin typeface="Segoe UI Light" pitchFamily="34" charset="0"/>
                <a:ea typeface="+mn-ea"/>
                <a:cs typeface="+mn-cs"/>
              </a:rPr>
              <a:t> management </a:t>
            </a:r>
            <a:r>
              <a:rPr lang="en-IE" sz="900" kern="1200" dirty="0" smtClean="0">
                <a:solidFill>
                  <a:schemeClr val="tx1"/>
                </a:solidFill>
                <a:effectLst/>
                <a:latin typeface="Segoe UI Light" pitchFamily="34" charset="0"/>
                <a:ea typeface="+mn-ea"/>
                <a:cs typeface="+mn-cs"/>
              </a:rPr>
              <a:t>tools, </a:t>
            </a:r>
            <a:r>
              <a:rPr lang="en-IE" sz="900" kern="1200" dirty="0">
                <a:solidFill>
                  <a:schemeClr val="tx1"/>
                </a:solidFill>
                <a:effectLst/>
                <a:latin typeface="Segoe UI Light" pitchFamily="34" charset="0"/>
                <a:ea typeface="+mn-ea"/>
                <a:cs typeface="+mn-cs"/>
              </a:rPr>
              <a:t>see </a:t>
            </a:r>
            <a:r>
              <a:rPr lang="en-IE" sz="900" kern="1200" dirty="0" smtClean="0">
                <a:solidFill>
                  <a:schemeClr val="tx1"/>
                </a:solidFill>
                <a:effectLst/>
                <a:latin typeface="Segoe UI Light" pitchFamily="34" charset="0"/>
                <a:ea typeface="+mn-ea"/>
                <a:cs typeface="+mn-cs"/>
              </a:rPr>
              <a:t>: </a:t>
            </a:r>
            <a:r>
              <a:rPr lang="en-IE" sz="900" u="sng" kern="1200" dirty="0" smtClean="0">
                <a:solidFill>
                  <a:schemeClr val="tx1"/>
                </a:solidFill>
                <a:effectLst/>
                <a:latin typeface="Segoe UI Light" pitchFamily="34" charset="0"/>
                <a:ea typeface="+mn-ea"/>
                <a:cs typeface="+mn-cs"/>
              </a:rPr>
              <a:t>https</a:t>
            </a:r>
            <a:r>
              <a:rPr lang="en-IE" sz="900" u="sng" kern="1200" dirty="0">
                <a:solidFill>
                  <a:schemeClr val="tx1"/>
                </a:solidFill>
                <a:effectLst/>
                <a:latin typeface="Segoe UI Light" pitchFamily="34" charset="0"/>
                <a:ea typeface="+mn-ea"/>
                <a:cs typeface="+mn-cs"/>
              </a:rPr>
              <a:t>://azure.microsoft.com/en-us/downloads/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9:16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3728944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During or after class</a:t>
            </a:r>
            <a:r>
              <a:rPr lang="en-US" dirty="0" smtClean="0"/>
              <a:t>: Students can read or step through these walkthrough tasks. Complete this walkthrough at the end of the module or the overall course. This walkthrough can be completed together with all or some of the other walkthroughs from this module or from elsewhere in the course.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532489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927089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During or after class</a:t>
            </a:r>
            <a:r>
              <a:rPr lang="en-US" dirty="0" smtClean="0"/>
              <a:t>: Students can read or step through these walkthrough tasks. Complete this walkthrough at the end of the module or the overall course. This walkthrough can be completed together with all or some of the other walkthroughs from this module or from elsewhere in the course.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3138671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During or after class</a:t>
            </a:r>
            <a:r>
              <a:rPr lang="en-US" dirty="0" smtClean="0"/>
              <a:t>: Students can read or step through these walkthrough tasks. Complete this walkthrough at the end of the module or the overall course. This walkthrough can be completed together with all or some of the other walkthroughs from this module or from elsewhere in the course.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8314046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smtClean="0">
                <a:solidFill>
                  <a:schemeClr val="tx1"/>
                </a:solidFill>
                <a:effectLst/>
                <a:latin typeface="Segoe UI Light" pitchFamily="34" charset="0"/>
                <a:ea typeface="+mn-ea"/>
                <a:cs typeface="+mn-cs"/>
              </a:rPr>
              <a:t>Azure </a:t>
            </a:r>
            <a:r>
              <a:rPr lang="en-IE" sz="900" b="0" i="0" u="none" strike="noStrike" kern="1200" dirty="0">
                <a:solidFill>
                  <a:schemeClr val="tx1"/>
                </a:solidFill>
                <a:effectLst/>
                <a:latin typeface="Segoe UI Light" pitchFamily="34" charset="0"/>
                <a:ea typeface="+mn-ea"/>
                <a:cs typeface="+mn-cs"/>
              </a:rPr>
              <a:t>Advisor </a:t>
            </a:r>
            <a:r>
              <a:rPr lang="en-IE" sz="900" b="0" i="0" u="none" strike="noStrike" kern="1200" dirty="0" smtClean="0">
                <a:solidFill>
                  <a:schemeClr val="tx1"/>
                </a:solidFill>
                <a:effectLst/>
                <a:latin typeface="Segoe UI Light" pitchFamily="34" charset="0"/>
                <a:ea typeface="+mn-ea"/>
                <a:cs typeface="+mn-cs"/>
              </a:rPr>
              <a:t>is accessible through Azure portal.</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After </a:t>
            </a:r>
            <a:r>
              <a:rPr lang="en-IE" sz="900" b="0" i="0" u="none" strike="noStrike" kern="1200" dirty="0">
                <a:solidFill>
                  <a:schemeClr val="tx1"/>
                </a:solidFill>
                <a:effectLst/>
                <a:latin typeface="Segoe UI Light" pitchFamily="34" charset="0"/>
                <a:ea typeface="+mn-ea"/>
                <a:cs typeface="+mn-cs"/>
              </a:rPr>
              <a:t>you sign </a:t>
            </a:r>
            <a:r>
              <a:rPr lang="en-IE" sz="900" b="0" i="0" u="none" strike="noStrike" kern="1200" dirty="0" smtClean="0">
                <a:solidFill>
                  <a:schemeClr val="tx1"/>
                </a:solidFill>
                <a:effectLst/>
                <a:latin typeface="Segoe UI Light" pitchFamily="34" charset="0"/>
                <a:ea typeface="+mn-ea"/>
                <a:cs typeface="+mn-cs"/>
              </a:rPr>
              <a:t>into Azure</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portal</a:t>
            </a:r>
            <a:r>
              <a:rPr lang="en-IE" sz="900" b="0" i="0" u="none" strike="noStrike" kern="1200" dirty="0">
                <a:solidFill>
                  <a:schemeClr val="tx1"/>
                </a:solidFill>
                <a:effectLst/>
                <a:latin typeface="Segoe UI Light" pitchFamily="34" charset="0"/>
                <a:ea typeface="+mn-ea"/>
                <a:cs typeface="+mn-cs"/>
              </a:rPr>
              <a:t>, either </a:t>
            </a:r>
            <a:r>
              <a:rPr lang="en-IE" sz="900" b="0" i="0" u="none" strike="noStrike" kern="1200" dirty="0" smtClean="0">
                <a:solidFill>
                  <a:schemeClr val="tx1"/>
                </a:solidFill>
                <a:effectLst/>
                <a:latin typeface="Segoe UI Light" pitchFamily="34" charset="0"/>
                <a:ea typeface="+mn-ea"/>
                <a:cs typeface="+mn-cs"/>
              </a:rPr>
              <a:t>(a) select </a:t>
            </a:r>
            <a:r>
              <a:rPr lang="en-IE" sz="900" b="1" i="0" u="none" strike="noStrike" kern="1200" dirty="0">
                <a:solidFill>
                  <a:schemeClr val="tx1"/>
                </a:solidFill>
                <a:effectLst/>
                <a:latin typeface="Segoe UI Light" pitchFamily="34" charset="0"/>
                <a:ea typeface="+mn-ea"/>
                <a:cs typeface="+mn-cs"/>
              </a:rPr>
              <a:t>Advisor</a:t>
            </a:r>
            <a:r>
              <a:rPr lang="en-IE" sz="900" b="0" i="0" u="none" strike="noStrike" kern="1200" dirty="0">
                <a:solidFill>
                  <a:schemeClr val="tx1"/>
                </a:solidFill>
                <a:effectLst/>
                <a:latin typeface="Segoe UI Light" pitchFamily="34" charset="0"/>
                <a:ea typeface="+mn-ea"/>
                <a:cs typeface="+mn-cs"/>
              </a:rPr>
              <a:t> from the navigation menu, or </a:t>
            </a:r>
            <a:r>
              <a:rPr lang="en-IE" sz="900" b="0" i="0" u="none" strike="noStrike" kern="1200" dirty="0" smtClean="0">
                <a:solidFill>
                  <a:schemeClr val="tx1"/>
                </a:solidFill>
                <a:effectLst/>
                <a:latin typeface="Segoe UI Light" pitchFamily="34" charset="0"/>
                <a:ea typeface="+mn-ea"/>
                <a:cs typeface="+mn-cs"/>
              </a:rPr>
              <a:t>(b) search </a:t>
            </a:r>
            <a:r>
              <a:rPr lang="en-IE" sz="900" b="0" i="0" u="none" strike="noStrike" kern="1200" dirty="0">
                <a:solidFill>
                  <a:schemeClr val="tx1"/>
                </a:solidFill>
                <a:effectLst/>
                <a:latin typeface="Segoe UI Light" pitchFamily="34" charset="0"/>
                <a:ea typeface="+mn-ea"/>
                <a:cs typeface="+mn-cs"/>
              </a:rPr>
              <a:t>for </a:t>
            </a:r>
            <a:r>
              <a:rPr lang="en-IE" sz="900" b="0" i="0" u="none" strike="noStrike" kern="1200" dirty="0" smtClean="0">
                <a:solidFill>
                  <a:schemeClr val="tx1"/>
                </a:solidFill>
                <a:effectLst/>
                <a:latin typeface="Segoe UI Light" pitchFamily="34" charset="0"/>
                <a:ea typeface="+mn-ea"/>
                <a:cs typeface="+mn-cs"/>
              </a:rPr>
              <a:t>Advisor</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in </a:t>
            </a:r>
            <a:r>
              <a:rPr lang="en-IE" sz="900" b="0" i="0" u="none" strike="noStrike" kern="1200" dirty="0">
                <a:solidFill>
                  <a:schemeClr val="tx1"/>
                </a:solidFill>
                <a:effectLst/>
                <a:latin typeface="Segoe UI Light" pitchFamily="34" charset="0"/>
                <a:ea typeface="+mn-ea"/>
                <a:cs typeface="+mn-cs"/>
              </a:rPr>
              <a:t>the </a:t>
            </a:r>
            <a:r>
              <a:rPr lang="en-IE" sz="900" b="1" i="0" u="none" strike="noStrike" kern="1200" dirty="0">
                <a:solidFill>
                  <a:schemeClr val="tx1"/>
                </a:solidFill>
                <a:effectLst/>
                <a:latin typeface="Segoe UI Light" pitchFamily="34" charset="0"/>
                <a:ea typeface="+mn-ea"/>
                <a:cs typeface="+mn-cs"/>
              </a:rPr>
              <a:t>All services</a:t>
            </a:r>
            <a:r>
              <a:rPr lang="en-IE" sz="900" b="0" i="0" u="none" strike="noStrike" kern="1200" dirty="0">
                <a:solidFill>
                  <a:schemeClr val="tx1"/>
                </a:solidFill>
                <a:effectLst/>
                <a:latin typeface="Segoe UI Light" pitchFamily="34" charset="0"/>
                <a:ea typeface="+mn-ea"/>
                <a:cs typeface="+mn-cs"/>
              </a:rPr>
              <a:t> menu.</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You can download recommendations from Azure Advisor in PDF or CSV format, which you can then share.</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smtClean="0">
                <a:solidFill>
                  <a:schemeClr val="tx1"/>
                </a:solidFill>
                <a:effectLst/>
                <a:latin typeface="Segoe UI Light" pitchFamily="34" charset="0"/>
                <a:ea typeface="+mn-ea"/>
                <a:cs typeface="+mn-cs"/>
              </a:rPr>
              <a:t>For</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details </a:t>
            </a:r>
            <a:r>
              <a:rPr lang="en-IE" sz="900" b="0" i="0" u="none" strike="noStrike" kern="1200" dirty="0">
                <a:solidFill>
                  <a:schemeClr val="tx1"/>
                </a:solidFill>
                <a:effectLst/>
                <a:latin typeface="Segoe UI Light" pitchFamily="34" charset="0"/>
                <a:ea typeface="+mn-ea"/>
                <a:cs typeface="+mn-cs"/>
              </a:rPr>
              <a:t>about Azure Advisor, </a:t>
            </a:r>
            <a:r>
              <a:rPr lang="en-IE" sz="900" b="0" i="0" u="none" strike="noStrike" kern="1200" dirty="0" smtClean="0">
                <a:solidFill>
                  <a:schemeClr val="tx1"/>
                </a:solidFill>
                <a:effectLst/>
                <a:latin typeface="Segoe UI Light" pitchFamily="34" charset="0"/>
                <a:ea typeface="+mn-ea"/>
                <a:cs typeface="+mn-cs"/>
              </a:rPr>
              <a:t>see : </a:t>
            </a:r>
            <a:r>
              <a:rPr lang="en-IE" u="sng" dirty="0"/>
              <a:t>https://docs.microsoft.com/en-us/azure/advisor/</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8:55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During or after class</a:t>
            </a:r>
            <a:r>
              <a:rPr lang="en-US" dirty="0" smtClean="0"/>
              <a:t>: Students can read or step through these walkthrough tasks. Complete this walkthrough at the end of the module or the overall course. This walkthrough can be completed together with all or some of the other walkthroughs from this module or from elsewhere in the course.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5217719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4/12/2019 8:55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7098845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IE" sz="900" b="1" kern="1200" dirty="0" smtClean="0">
                <a:solidFill>
                  <a:schemeClr val="tx1"/>
                </a:solidFill>
                <a:effectLst/>
                <a:latin typeface="Segoe UI Light" pitchFamily="34" charset="0"/>
                <a:ea typeface="+mn-ea"/>
                <a:cs typeface="+mn-cs"/>
              </a:rPr>
              <a:t>Question 1 answer</a:t>
            </a:r>
            <a:r>
              <a:rPr lang="en-IE" sz="900" b="0" kern="1200" dirty="0" smtClean="0">
                <a:solidFill>
                  <a:schemeClr val="tx1"/>
                </a:solidFill>
                <a:effectLst/>
                <a:latin typeface="Segoe UI Light" pitchFamily="34" charset="0"/>
                <a:ea typeface="+mn-ea"/>
                <a:cs typeface="+mn-cs"/>
              </a:rPr>
              <a:t>: </a:t>
            </a:r>
            <a:r>
              <a:rPr lang="en-IE" sz="900" b="0" kern="1200" dirty="0">
                <a:solidFill>
                  <a:schemeClr val="tx1"/>
                </a:solidFill>
                <a:effectLst/>
                <a:latin typeface="Segoe UI Light" pitchFamily="34" charset="0"/>
                <a:ea typeface="+mn-ea"/>
                <a:cs typeface="+mn-cs"/>
              </a:rPr>
              <a:t>Region, Geography, Availability </a:t>
            </a:r>
            <a:r>
              <a:rPr lang="en-IE" sz="900" b="0" kern="1200" dirty="0" smtClean="0">
                <a:solidFill>
                  <a:schemeClr val="tx1"/>
                </a:solidFill>
                <a:effectLst/>
                <a:latin typeface="Segoe UI Light" pitchFamily="34" charset="0"/>
                <a:ea typeface="+mn-ea"/>
                <a:cs typeface="+mn-cs"/>
              </a:rPr>
              <a:t>Zone</a:t>
            </a:r>
            <a:r>
              <a:rPr lang="en-IE" sz="900" b="0" kern="1200" dirty="0">
                <a:solidFill>
                  <a:schemeClr val="tx1"/>
                </a:solidFill>
                <a:effectLst/>
                <a:latin typeface="Segoe UI Light" pitchFamily="34" charset="0"/>
                <a:ea typeface="+mn-ea"/>
                <a:cs typeface="+mn-cs"/>
              </a:rPr>
              <a:t>, Availability Set, Resource </a:t>
            </a:r>
            <a:r>
              <a:rPr lang="en-IE" sz="900" b="0" kern="1200" dirty="0" smtClean="0">
                <a:solidFill>
                  <a:schemeClr val="tx1"/>
                </a:solidFill>
                <a:effectLst/>
                <a:latin typeface="Segoe UI Light" pitchFamily="34" charset="0"/>
                <a:ea typeface="+mn-ea"/>
                <a:cs typeface="+mn-cs"/>
              </a:rPr>
              <a:t>Group</a:t>
            </a:r>
            <a:r>
              <a:rPr lang="en-IE" sz="900" b="0" kern="1200" dirty="0">
                <a:solidFill>
                  <a:schemeClr val="tx1"/>
                </a:solidFill>
                <a:effectLst/>
                <a:latin typeface="Segoe UI Light" pitchFamily="34" charset="0"/>
                <a:ea typeface="+mn-ea"/>
                <a:cs typeface="+mn-cs"/>
              </a:rPr>
              <a:t>, and Azure Resource Manager are </a:t>
            </a:r>
            <a:r>
              <a:rPr lang="en-IE" dirty="0" smtClean="0"/>
              <a:t>core </a:t>
            </a:r>
            <a:r>
              <a:rPr lang="en-IE" dirty="0"/>
              <a:t>architectural components of Azure.</a:t>
            </a:r>
            <a:endParaRPr lang="en-IE" sz="900" b="0" kern="1200" dirty="0">
              <a:solidFill>
                <a:schemeClr val="tx1"/>
              </a:solidFill>
              <a:effectLst/>
              <a:latin typeface="Segoe UI Light" pitchFamily="34" charset="0"/>
              <a:ea typeface="+mn-ea"/>
              <a:cs typeface="+mn-cs"/>
            </a:endParaRPr>
          </a:p>
          <a:p>
            <a:pPr marL="171450" indent="-171450">
              <a:buFont typeface="Arial" pitchFamily="34" charset="0"/>
              <a:buChar char="•"/>
            </a:pPr>
            <a:r>
              <a:rPr lang="en-US" b="1" dirty="0" smtClean="0"/>
              <a:t>Question 2 </a:t>
            </a:r>
            <a:r>
              <a:rPr lang="en-IE" sz="800" b="1" kern="1200" dirty="0" smtClean="0">
                <a:solidFill>
                  <a:schemeClr val="tx1"/>
                </a:solidFill>
                <a:effectLst/>
                <a:latin typeface="Segoe UI Light" pitchFamily="34" charset="0"/>
                <a:ea typeface="+mn-ea"/>
                <a:cs typeface="+mn-cs"/>
              </a:rPr>
              <a:t>answer</a:t>
            </a:r>
            <a:r>
              <a:rPr lang="en-US" dirty="0" smtClean="0"/>
              <a:t>: </a:t>
            </a:r>
            <a:r>
              <a:rPr lang="en-IE" sz="900" b="0" kern="1200" dirty="0">
                <a:solidFill>
                  <a:schemeClr val="tx1"/>
                </a:solidFill>
                <a:effectLst/>
                <a:latin typeface="Segoe UI Light" pitchFamily="34" charset="0"/>
                <a:ea typeface="+mn-ea"/>
                <a:cs typeface="+mn-cs"/>
              </a:rPr>
              <a:t>Resource </a:t>
            </a:r>
            <a:r>
              <a:rPr lang="en-IE" sz="900" b="0" kern="1200" dirty="0" smtClean="0">
                <a:solidFill>
                  <a:schemeClr val="tx1"/>
                </a:solidFill>
                <a:effectLst/>
                <a:latin typeface="Segoe UI Light" pitchFamily="34" charset="0"/>
                <a:ea typeface="+mn-ea"/>
                <a:cs typeface="+mn-cs"/>
              </a:rPr>
              <a:t>Group </a:t>
            </a:r>
            <a:r>
              <a:rPr lang="en-IE" sz="900" b="0" kern="1200" dirty="0">
                <a:solidFill>
                  <a:schemeClr val="tx1"/>
                </a:solidFill>
                <a:effectLst/>
                <a:latin typeface="Segoe UI Light" pitchFamily="34" charset="0"/>
                <a:ea typeface="+mn-ea"/>
                <a:cs typeface="+mn-cs"/>
              </a:rPr>
              <a:t>is the correct answer. Each resource must exist in one, and only one, resource group.</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dirty="0" smtClean="0"/>
              <a:t>Question 3 </a:t>
            </a:r>
            <a:r>
              <a:rPr lang="en-IE" sz="800" b="1" kern="1200" dirty="0" smtClean="0">
                <a:solidFill>
                  <a:schemeClr val="tx1"/>
                </a:solidFill>
                <a:effectLst/>
                <a:latin typeface="Segoe UI Light" pitchFamily="34" charset="0"/>
                <a:ea typeface="+mn-ea"/>
                <a:cs typeface="+mn-cs"/>
              </a:rPr>
              <a:t>answer</a:t>
            </a:r>
            <a:r>
              <a:rPr lang="en-US" dirty="0" smtClean="0"/>
              <a:t>: </a:t>
            </a:r>
            <a:r>
              <a:rPr lang="en-IE" sz="900" b="0" kern="1200" dirty="0">
                <a:solidFill>
                  <a:schemeClr val="tx1"/>
                </a:solidFill>
                <a:effectLst/>
                <a:latin typeface="Segoe UI Light" pitchFamily="34" charset="0"/>
                <a:ea typeface="+mn-ea"/>
                <a:cs typeface="+mn-cs"/>
              </a:rPr>
              <a:t>Azure Virtual Machines </a:t>
            </a:r>
            <a:r>
              <a:rPr lang="en-IE" sz="900" b="0" kern="1200" dirty="0" smtClean="0">
                <a:solidFill>
                  <a:schemeClr val="tx1"/>
                </a:solidFill>
                <a:effectLst/>
                <a:latin typeface="Segoe UI Light" pitchFamily="34" charset="0"/>
                <a:ea typeface="+mn-ea"/>
                <a:cs typeface="+mn-cs"/>
              </a:rPr>
              <a:t>(VMs) is </a:t>
            </a:r>
            <a:r>
              <a:rPr lang="en-IE" sz="900" b="0" kern="1200" dirty="0">
                <a:solidFill>
                  <a:schemeClr val="tx1"/>
                </a:solidFill>
                <a:effectLst/>
                <a:latin typeface="Segoe UI Light" pitchFamily="34" charset="0"/>
                <a:ea typeface="+mn-ea"/>
                <a:cs typeface="+mn-cs"/>
              </a:rPr>
              <a:t>the correct answer, because </a:t>
            </a:r>
            <a:r>
              <a:rPr lang="en-IE" sz="900" b="0" kern="1200" dirty="0" smtClean="0">
                <a:solidFill>
                  <a:schemeClr val="tx1"/>
                </a:solidFill>
                <a:effectLst/>
                <a:latin typeface="Segoe UI Light" pitchFamily="34" charset="0"/>
                <a:ea typeface="+mn-ea"/>
                <a:cs typeface="+mn-cs"/>
              </a:rPr>
              <a:t>Azure</a:t>
            </a:r>
            <a:r>
              <a:rPr lang="en-IE" sz="900" b="0" kern="1200" baseline="0" dirty="0" smtClean="0">
                <a:solidFill>
                  <a:schemeClr val="tx1"/>
                </a:solidFill>
                <a:effectLst/>
                <a:latin typeface="Segoe UI Light" pitchFamily="34" charset="0"/>
                <a:ea typeface="+mn-ea"/>
                <a:cs typeface="+mn-cs"/>
              </a:rPr>
              <a:t> VMs </a:t>
            </a:r>
            <a:r>
              <a:rPr lang="en-IE" sz="900" b="0" kern="1200" dirty="0" smtClean="0">
                <a:solidFill>
                  <a:schemeClr val="tx1"/>
                </a:solidFill>
                <a:effectLst/>
                <a:latin typeface="Segoe UI Light" pitchFamily="34" charset="0"/>
                <a:ea typeface="+mn-ea"/>
                <a:cs typeface="+mn-cs"/>
              </a:rPr>
              <a:t>provides Infrastructure as a Service (IaaS). This means you’re </a:t>
            </a:r>
            <a:r>
              <a:rPr lang="en-IE" sz="900" b="0" kern="1200" dirty="0">
                <a:solidFill>
                  <a:schemeClr val="tx1"/>
                </a:solidFill>
                <a:effectLst/>
                <a:latin typeface="Segoe UI Light" pitchFamily="34" charset="0"/>
                <a:ea typeface="+mn-ea"/>
                <a:cs typeface="+mn-cs"/>
              </a:rPr>
              <a:t>responsible for configuring and managing the </a:t>
            </a:r>
            <a:r>
              <a:rPr lang="en-IE" sz="900" b="0" kern="1200" dirty="0" smtClean="0">
                <a:solidFill>
                  <a:schemeClr val="tx1"/>
                </a:solidFill>
                <a:effectLst/>
                <a:latin typeface="Segoe UI Light" pitchFamily="34" charset="0"/>
                <a:ea typeface="+mn-ea"/>
                <a:cs typeface="+mn-cs"/>
              </a:rPr>
              <a:t>VM(s) that your </a:t>
            </a:r>
            <a:r>
              <a:rPr lang="en-IE" sz="900" b="0" kern="1200" dirty="0">
                <a:solidFill>
                  <a:schemeClr val="tx1"/>
                </a:solidFill>
                <a:effectLst/>
                <a:latin typeface="Segoe UI Light" pitchFamily="34" charset="0"/>
                <a:ea typeface="+mn-ea"/>
                <a:cs typeface="+mn-cs"/>
              </a:rPr>
              <a:t>application </a:t>
            </a:r>
            <a:r>
              <a:rPr lang="en-IE" sz="900" b="0" kern="1200" dirty="0" smtClean="0">
                <a:solidFill>
                  <a:schemeClr val="tx1"/>
                </a:solidFill>
                <a:effectLst/>
                <a:latin typeface="Segoe UI Light" pitchFamily="34" charset="0"/>
                <a:ea typeface="+mn-ea"/>
                <a:cs typeface="+mn-cs"/>
              </a:rPr>
              <a:t>runs on. As a result, you can </a:t>
            </a:r>
            <a:r>
              <a:rPr lang="en-IE" sz="900" b="0" kern="1200" dirty="0">
                <a:solidFill>
                  <a:schemeClr val="tx1"/>
                </a:solidFill>
                <a:effectLst/>
                <a:latin typeface="Segoe UI Light" pitchFamily="34" charset="0"/>
                <a:ea typeface="+mn-ea"/>
                <a:cs typeface="+mn-cs"/>
              </a:rPr>
              <a:t>customize </a:t>
            </a:r>
            <a:r>
              <a:rPr lang="en-IE" sz="900" b="0" kern="1200" dirty="0" smtClean="0">
                <a:solidFill>
                  <a:schemeClr val="tx1"/>
                </a:solidFill>
                <a:effectLst/>
                <a:latin typeface="Segoe UI Light" pitchFamily="34" charset="0"/>
                <a:ea typeface="+mn-ea"/>
                <a:cs typeface="+mn-cs"/>
              </a:rPr>
              <a:t>the VM to suit your own needs.</a:t>
            </a:r>
            <a:endParaRPr lang="en-IE"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8:55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939953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A list of regions and their locations is available </a:t>
            </a:r>
            <a:r>
              <a:rPr lang="en-IE" sz="900" b="0" i="0" u="none" strike="noStrike" kern="1200" dirty="0" smtClean="0">
                <a:solidFill>
                  <a:schemeClr val="tx1"/>
                </a:solidFill>
                <a:effectLst/>
                <a:latin typeface="Segoe UI Light" pitchFamily="34" charset="0"/>
                <a:ea typeface="+mn-ea"/>
                <a:cs typeface="+mn-cs"/>
              </a:rPr>
              <a:t>at : </a:t>
            </a:r>
            <a:r>
              <a:rPr lang="en-IE" sz="900" u="sng" dirty="0"/>
              <a:t>https://azure.microsoft.com/en-us/global-infrastructure/locations/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smtClean="0">
                <a:solidFill>
                  <a:schemeClr val="tx1"/>
                </a:solidFill>
                <a:effectLst/>
                <a:latin typeface="Segoe UI Light" pitchFamily="34" charset="0"/>
                <a:ea typeface="+mn-ea"/>
                <a:cs typeface="+mn-cs"/>
              </a:rPr>
              <a:t>This</a:t>
            </a:r>
            <a:r>
              <a:rPr lang="en-IE" sz="900" b="0" i="0" u="none" strike="noStrike" kern="1200" baseline="0" dirty="0" smtClean="0">
                <a:solidFill>
                  <a:schemeClr val="tx1"/>
                </a:solidFill>
                <a:effectLst/>
                <a:latin typeface="Segoe UI Light" pitchFamily="34" charset="0"/>
                <a:ea typeface="+mn-ea"/>
                <a:cs typeface="+mn-cs"/>
              </a:rPr>
              <a:t> slide describes </a:t>
            </a:r>
            <a:r>
              <a:rPr lang="en-IE" sz="900" b="0" i="0" u="none" strike="noStrike" kern="1200" dirty="0" smtClean="0">
                <a:solidFill>
                  <a:schemeClr val="tx1"/>
                </a:solidFill>
                <a:effectLst/>
                <a:latin typeface="Segoe UI Light" pitchFamily="34" charset="0"/>
                <a:ea typeface="+mn-ea"/>
                <a:cs typeface="+mn-cs"/>
              </a:rPr>
              <a:t>what</a:t>
            </a:r>
            <a:r>
              <a:rPr lang="en-IE" sz="900" b="0" i="0" u="none" strike="noStrike" kern="1200" baseline="0" dirty="0" smtClean="0">
                <a:solidFill>
                  <a:schemeClr val="tx1"/>
                </a:solidFill>
                <a:effectLst/>
                <a:latin typeface="Segoe UI Light" pitchFamily="34" charset="0"/>
                <a:ea typeface="+mn-ea"/>
                <a:cs typeface="+mn-cs"/>
              </a:rPr>
              <a:t> is</a:t>
            </a:r>
            <a:r>
              <a:rPr lang="en-IE" sz="900" b="0" i="0" u="none" strike="noStrike" kern="1200" dirty="0" smtClean="0">
                <a:solidFill>
                  <a:schemeClr val="tx1"/>
                </a:solidFill>
                <a:effectLst/>
                <a:latin typeface="Segoe UI Light" pitchFamily="34" charset="0"/>
                <a:ea typeface="+mn-ea"/>
                <a:cs typeface="+mn-cs"/>
              </a:rPr>
              <a:t> meant </a:t>
            </a:r>
            <a:r>
              <a:rPr lang="en-IE" sz="900" b="0" i="0" u="none" strike="noStrike" kern="1200" dirty="0">
                <a:solidFill>
                  <a:schemeClr val="tx1"/>
                </a:solidFill>
                <a:effectLst/>
                <a:latin typeface="Segoe UI Light" pitchFamily="34" charset="0"/>
                <a:ea typeface="+mn-ea"/>
                <a:cs typeface="+mn-cs"/>
              </a:rPr>
              <a:t>by "</a:t>
            </a:r>
            <a:r>
              <a:rPr lang="en-IE" sz="900" b="0" i="0" u="none" strike="noStrike" kern="1200" dirty="0" smtClean="0">
                <a:solidFill>
                  <a:schemeClr val="tx1"/>
                </a:solidFill>
                <a:effectLst/>
                <a:latin typeface="Segoe UI Light" pitchFamily="34" charset="0"/>
                <a:ea typeface="+mn-ea"/>
                <a:cs typeface="+mn-cs"/>
              </a:rPr>
              <a:t>region”, in the context of this course.</a:t>
            </a:r>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smtClean="0">
                <a:solidFill>
                  <a:schemeClr val="tx1"/>
                </a:solidFill>
                <a:effectLst/>
                <a:latin typeface="Segoe UI Light" pitchFamily="34" charset="0"/>
                <a:ea typeface="+mn-ea"/>
                <a:cs typeface="+mn-cs"/>
              </a:rPr>
              <a:t>Microsoft </a:t>
            </a:r>
            <a:r>
              <a:rPr lang="en-IE" sz="900" b="0" i="0" u="none" strike="noStrike" kern="1200" dirty="0">
                <a:solidFill>
                  <a:schemeClr val="tx1"/>
                </a:solidFill>
                <a:effectLst/>
                <a:latin typeface="Segoe UI Light" pitchFamily="34" charset="0"/>
                <a:ea typeface="+mn-ea"/>
                <a:cs typeface="+mn-cs"/>
              </a:rPr>
              <a:t>Azure has more global regions than any other cloud provider. </a:t>
            </a:r>
            <a:endParaRPr lang="en-IE" sz="900" b="0" i="0" u="none" strike="noStrike" kern="1200" dirty="0" smtClean="0">
              <a:solidFill>
                <a:schemeClr val="tx1"/>
              </a:solidFill>
              <a:effectLst/>
              <a:latin typeface="Segoe UI Light" pitchFamily="34" charset="0"/>
              <a:ea typeface="+mn-ea"/>
              <a:cs typeface="+mn-cs"/>
            </a:endParaRPr>
          </a:p>
          <a:p>
            <a:r>
              <a:rPr lang="en-IE" sz="900" b="0" i="0" u="none" strike="noStrike" kern="1200" dirty="0" smtClean="0">
                <a:solidFill>
                  <a:schemeClr val="tx1"/>
                </a:solidFill>
                <a:effectLst/>
                <a:latin typeface="Segoe UI Light" pitchFamily="34" charset="0"/>
                <a:ea typeface="+mn-ea"/>
                <a:cs typeface="+mn-cs"/>
              </a:rPr>
              <a:t>This gives </a:t>
            </a:r>
            <a:r>
              <a:rPr lang="en-IE" sz="900" b="0" i="0" u="none" strike="noStrike" kern="1200" dirty="0">
                <a:solidFill>
                  <a:schemeClr val="tx1"/>
                </a:solidFill>
                <a:effectLst/>
                <a:latin typeface="Segoe UI Light" pitchFamily="34" charset="0"/>
                <a:ea typeface="+mn-ea"/>
                <a:cs typeface="+mn-cs"/>
              </a:rPr>
              <a:t>customers the flexibility and scale </a:t>
            </a:r>
            <a:r>
              <a:rPr lang="en-IE" sz="900" b="0" i="0" u="none" strike="noStrike" kern="1200" dirty="0" smtClean="0">
                <a:solidFill>
                  <a:schemeClr val="tx1"/>
                </a:solidFill>
                <a:effectLst/>
                <a:latin typeface="Segoe UI Light" pitchFamily="34" charset="0"/>
                <a:ea typeface="+mn-ea"/>
                <a:cs typeface="+mn-cs"/>
              </a:rPr>
              <a:t>they need </a:t>
            </a:r>
            <a:r>
              <a:rPr lang="en-IE" sz="900" b="0" i="0" u="none" strike="noStrike" kern="1200" dirty="0">
                <a:solidFill>
                  <a:schemeClr val="tx1"/>
                </a:solidFill>
                <a:effectLst/>
                <a:latin typeface="Segoe UI Light" pitchFamily="34" charset="0"/>
                <a:ea typeface="+mn-ea"/>
                <a:cs typeface="+mn-cs"/>
              </a:rPr>
              <a:t>to bring </a:t>
            </a:r>
            <a:r>
              <a:rPr lang="en-IE" sz="900" b="0" i="0" u="none" strike="noStrike" kern="1200" dirty="0" smtClean="0">
                <a:solidFill>
                  <a:schemeClr val="tx1"/>
                </a:solidFill>
                <a:effectLst/>
                <a:latin typeface="Segoe UI Light" pitchFamily="34" charset="0"/>
                <a:ea typeface="+mn-ea"/>
                <a:cs typeface="+mn-cs"/>
              </a:rPr>
              <a:t>their applications </a:t>
            </a:r>
            <a:r>
              <a:rPr lang="en-IE" sz="900" b="0" i="0" u="none" strike="noStrike" kern="1200" dirty="0">
                <a:solidFill>
                  <a:schemeClr val="tx1"/>
                </a:solidFill>
                <a:effectLst/>
                <a:latin typeface="Segoe UI Light" pitchFamily="34" charset="0"/>
                <a:ea typeface="+mn-ea"/>
                <a:cs typeface="+mn-cs"/>
              </a:rPr>
              <a:t>closer to </a:t>
            </a:r>
            <a:r>
              <a:rPr lang="en-IE" sz="900" b="0" i="0" u="none" strike="noStrike" kern="1200" dirty="0" smtClean="0">
                <a:solidFill>
                  <a:schemeClr val="tx1"/>
                </a:solidFill>
                <a:effectLst/>
                <a:latin typeface="Segoe UI Light" pitchFamily="34" charset="0"/>
                <a:ea typeface="+mn-ea"/>
                <a:cs typeface="+mn-cs"/>
              </a:rPr>
              <a:t>their users </a:t>
            </a:r>
            <a:r>
              <a:rPr lang="en-IE" sz="900" b="0" i="0" u="none" strike="noStrike" kern="1200" dirty="0">
                <a:solidFill>
                  <a:schemeClr val="tx1"/>
                </a:solidFill>
                <a:effectLst/>
                <a:latin typeface="Segoe UI Light" pitchFamily="34" charset="0"/>
                <a:ea typeface="+mn-ea"/>
                <a:cs typeface="+mn-cs"/>
              </a:rPr>
              <a:t>around the world, </a:t>
            </a:r>
            <a:r>
              <a:rPr lang="en-IE" sz="900" b="0" i="0" u="none" strike="noStrike" kern="1200" dirty="0" smtClean="0">
                <a:solidFill>
                  <a:schemeClr val="tx1"/>
                </a:solidFill>
                <a:effectLst/>
                <a:latin typeface="Segoe UI Light" pitchFamily="34" charset="0"/>
                <a:ea typeface="+mn-ea"/>
                <a:cs typeface="+mn-cs"/>
              </a:rPr>
              <a:t>while preserving </a:t>
            </a:r>
            <a:r>
              <a:rPr lang="en-IE" sz="900" b="0" i="0" u="none" strike="noStrike" kern="1200" dirty="0">
                <a:solidFill>
                  <a:schemeClr val="tx1"/>
                </a:solidFill>
                <a:effectLst/>
                <a:latin typeface="Segoe UI Light" pitchFamily="34" charset="0"/>
                <a:ea typeface="+mn-ea"/>
                <a:cs typeface="+mn-cs"/>
              </a:rPr>
              <a:t>data </a:t>
            </a:r>
            <a:r>
              <a:rPr lang="en-IE" sz="900" b="0" i="0" u="none" strike="noStrike" kern="1200" dirty="0" smtClean="0">
                <a:solidFill>
                  <a:schemeClr val="tx1"/>
                </a:solidFill>
                <a:effectLst/>
                <a:latin typeface="Segoe UI Light" pitchFamily="34" charset="0"/>
                <a:ea typeface="+mn-ea"/>
                <a:cs typeface="+mn-cs"/>
              </a:rPr>
              <a:t>residency.</a:t>
            </a:r>
            <a:r>
              <a:rPr lang="en-IE" sz="900" b="0" i="0" u="none" strike="noStrike" kern="1200" baseline="0" dirty="0" smtClean="0">
                <a:solidFill>
                  <a:schemeClr val="tx1"/>
                </a:solidFill>
                <a:effectLst/>
                <a:latin typeface="Segoe UI Light" pitchFamily="34" charset="0"/>
                <a:ea typeface="+mn-ea"/>
                <a:cs typeface="+mn-cs"/>
              </a:rPr>
              <a:t> Azure regions </a:t>
            </a:r>
            <a:r>
              <a:rPr lang="en-IE" sz="900" b="0" i="0" u="none" strike="noStrike" kern="1200" dirty="0" smtClean="0">
                <a:solidFill>
                  <a:schemeClr val="tx1"/>
                </a:solidFill>
                <a:effectLst/>
                <a:latin typeface="Segoe UI Light" pitchFamily="34" charset="0"/>
                <a:ea typeface="+mn-ea"/>
                <a:cs typeface="+mn-cs"/>
              </a:rPr>
              <a:t>offer customers comprehensive </a:t>
            </a:r>
            <a:r>
              <a:rPr lang="en-IE" sz="900" b="0" i="0" u="none" strike="noStrike" kern="1200" dirty="0">
                <a:solidFill>
                  <a:schemeClr val="tx1"/>
                </a:solidFill>
                <a:effectLst/>
                <a:latin typeface="Segoe UI Light" pitchFamily="34" charset="0"/>
                <a:ea typeface="+mn-ea"/>
                <a:cs typeface="+mn-cs"/>
              </a:rPr>
              <a:t>compliance and resiliency </a:t>
            </a:r>
            <a:r>
              <a:rPr lang="en-IE" sz="900" b="0" i="0" u="none" strike="noStrike" kern="1200" dirty="0" smtClean="0">
                <a:solidFill>
                  <a:schemeClr val="tx1"/>
                </a:solidFill>
                <a:effectLst/>
                <a:latin typeface="Segoe UI Light" pitchFamily="34" charset="0"/>
                <a:ea typeface="+mn-ea"/>
                <a:cs typeface="+mn-cs"/>
              </a:rPr>
              <a:t>options. </a:t>
            </a:r>
            <a:r>
              <a:rPr lang="en-IE" sz="900" b="0" i="0" u="none" strike="noStrike" kern="1200" dirty="0">
                <a:solidFill>
                  <a:schemeClr val="tx1"/>
                </a:solidFill>
                <a:effectLst/>
                <a:latin typeface="Segoe UI Light" pitchFamily="34" charset="0"/>
                <a:ea typeface="+mn-ea"/>
                <a:cs typeface="+mn-cs"/>
              </a:rPr>
              <a:t>At the time of </a:t>
            </a:r>
            <a:r>
              <a:rPr lang="en-IE" sz="900" b="0" i="0" u="none" strike="noStrike" kern="1200" dirty="0" smtClean="0">
                <a:solidFill>
                  <a:schemeClr val="tx1"/>
                </a:solidFill>
                <a:effectLst/>
                <a:latin typeface="Segoe UI Light" pitchFamily="34" charset="0"/>
                <a:ea typeface="+mn-ea"/>
                <a:cs typeface="+mn-cs"/>
              </a:rPr>
              <a:t>writing, Azure is</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available </a:t>
            </a:r>
            <a:r>
              <a:rPr lang="en-IE" sz="900" b="0" i="0" u="none" strike="noStrike" kern="1200" dirty="0">
                <a:solidFill>
                  <a:schemeClr val="tx1"/>
                </a:solidFill>
                <a:effectLst/>
                <a:latin typeface="Segoe UI Light" pitchFamily="34" charset="0"/>
                <a:ea typeface="+mn-ea"/>
                <a:cs typeface="+mn-cs"/>
              </a:rPr>
              <a:t>in 42 regions around the world, with plans announced for 12 additional regions</a:t>
            </a:r>
            <a:r>
              <a:rPr lang="en-IE" sz="900" b="0" i="0" u="none" strike="noStrike" kern="1200" dirty="0" smtClean="0">
                <a:solidFill>
                  <a:schemeClr val="tx1"/>
                </a:solidFill>
                <a:effectLst/>
                <a:latin typeface="Segoe UI Light" pitchFamily="34" charset="0"/>
                <a:ea typeface="+mn-ea"/>
                <a:cs typeface="+mn-cs"/>
              </a:rPr>
              <a:t>.</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85681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smtClean="0"/>
              <a:t>Special Azure regions </a:t>
            </a:r>
            <a:r>
              <a:rPr lang="en-IE" sz="900" b="1" i="0" u="none" strike="noStrike" kern="1200" dirty="0" smtClean="0">
                <a:solidFill>
                  <a:schemeClr val="tx1"/>
                </a:solidFill>
                <a:effectLst/>
                <a:latin typeface="Segoe UI Light" pitchFamily="34" charset="0"/>
                <a:ea typeface="+mn-ea"/>
                <a:cs typeface="+mn-cs"/>
              </a:rPr>
              <a:t>include</a:t>
            </a:r>
            <a:r>
              <a:rPr lang="en-IE" sz="900" b="0" i="0" u="none" strike="noStrike" kern="1200" dirty="0" smtClean="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b="1" u="none" strike="noStrike" kern="1200" dirty="0" smtClean="0">
                <a:solidFill>
                  <a:schemeClr val="tx1"/>
                </a:solidFill>
                <a:effectLst/>
                <a:latin typeface="Segoe UI Light" pitchFamily="34" charset="0"/>
                <a:ea typeface="+mn-ea"/>
                <a:cs typeface="+mn-cs"/>
              </a:rPr>
              <a:t>North America</a:t>
            </a:r>
            <a:r>
              <a:rPr lang="en-IE" sz="900" u="none" strike="noStrike" kern="1200" dirty="0" smtClean="0">
                <a:solidFill>
                  <a:schemeClr val="tx1"/>
                </a:solidFill>
                <a:effectLst/>
                <a:latin typeface="Segoe UI Light" pitchFamily="34" charset="0"/>
                <a:ea typeface="+mn-ea"/>
                <a:cs typeface="+mn-cs"/>
              </a:rPr>
              <a:t> - US </a:t>
            </a:r>
            <a:r>
              <a:rPr lang="en-IE" sz="900" u="none" strike="noStrike" kern="1200" dirty="0" err="1" smtClean="0">
                <a:solidFill>
                  <a:schemeClr val="tx1"/>
                </a:solidFill>
                <a:effectLst/>
                <a:latin typeface="Segoe UI Light" pitchFamily="34" charset="0"/>
                <a:ea typeface="+mn-ea"/>
                <a:cs typeface="+mn-cs"/>
              </a:rPr>
              <a:t>DoD</a:t>
            </a:r>
            <a:r>
              <a:rPr lang="en-IE" sz="900" u="none" strike="noStrike" kern="1200" dirty="0" smtClean="0">
                <a:solidFill>
                  <a:schemeClr val="tx1"/>
                </a:solidFill>
                <a:effectLst/>
                <a:latin typeface="Segoe UI Light" pitchFamily="34" charset="0"/>
                <a:ea typeface="+mn-ea"/>
                <a:cs typeface="+mn-cs"/>
              </a:rPr>
              <a:t> Central, US </a:t>
            </a:r>
            <a:r>
              <a:rPr lang="en-IE" sz="900" u="none" strike="noStrike" kern="1200" dirty="0" err="1" smtClean="0">
                <a:solidFill>
                  <a:schemeClr val="tx1"/>
                </a:solidFill>
                <a:effectLst/>
                <a:latin typeface="Segoe UI Light" pitchFamily="34" charset="0"/>
                <a:ea typeface="+mn-ea"/>
                <a:cs typeface="+mn-cs"/>
              </a:rPr>
              <a:t>Gov</a:t>
            </a:r>
            <a:r>
              <a:rPr lang="en-IE" sz="900" u="none" strike="noStrike" kern="1200" dirty="0" smtClean="0">
                <a:solidFill>
                  <a:schemeClr val="tx1"/>
                </a:solidFill>
                <a:effectLst/>
                <a:latin typeface="Segoe UI Light" pitchFamily="34" charset="0"/>
                <a:ea typeface="+mn-ea"/>
                <a:cs typeface="+mn-cs"/>
              </a:rPr>
              <a:t> Virginia, US </a:t>
            </a:r>
            <a:r>
              <a:rPr lang="en-IE" sz="900" u="none" strike="noStrike" kern="1200" dirty="0" err="1" smtClean="0">
                <a:solidFill>
                  <a:schemeClr val="tx1"/>
                </a:solidFill>
                <a:effectLst/>
                <a:latin typeface="Segoe UI Light" pitchFamily="34" charset="0"/>
                <a:ea typeface="+mn-ea"/>
                <a:cs typeface="+mn-cs"/>
              </a:rPr>
              <a:t>Gov</a:t>
            </a:r>
            <a:r>
              <a:rPr lang="en-IE" sz="900" u="none" strike="noStrike" kern="1200" dirty="0" smtClean="0">
                <a:solidFill>
                  <a:schemeClr val="tx1"/>
                </a:solidFill>
                <a:effectLst/>
                <a:latin typeface="Segoe UI Light" pitchFamily="34" charset="0"/>
                <a:ea typeface="+mn-ea"/>
                <a:cs typeface="+mn-cs"/>
              </a:rPr>
              <a:t> Iowa, </a:t>
            </a:r>
            <a:r>
              <a:rPr lang="en-IE" sz="900" b="0" i="0" u="none" strike="noStrike" kern="1200" dirty="0" smtClean="0">
                <a:solidFill>
                  <a:schemeClr val="tx1"/>
                </a:solidFill>
                <a:effectLst/>
                <a:latin typeface="Segoe UI Light" pitchFamily="34" charset="0"/>
                <a:ea typeface="+mn-ea"/>
                <a:cs typeface="+mn-cs"/>
              </a:rPr>
              <a:t>and more in the US. These are physical and logical network-isolated instances of Azure for US government agencies and partners. They are operated by screened US personnel,</a:t>
            </a:r>
            <a:r>
              <a:rPr lang="en-IE" sz="900" b="0" i="0" u="none" strike="noStrike" kern="1200" baseline="0" dirty="0" smtClean="0">
                <a:solidFill>
                  <a:schemeClr val="tx1"/>
                </a:solidFill>
                <a:effectLst/>
                <a:latin typeface="Segoe UI Light" pitchFamily="34" charset="0"/>
                <a:ea typeface="+mn-ea"/>
                <a:cs typeface="+mn-cs"/>
              </a:rPr>
              <a:t> and require </a:t>
            </a:r>
            <a:r>
              <a:rPr lang="en-IE" sz="900" b="0" i="0" u="none" strike="noStrike" kern="1200" dirty="0" smtClean="0">
                <a:solidFill>
                  <a:schemeClr val="tx1"/>
                </a:solidFill>
                <a:effectLst/>
                <a:latin typeface="Segoe UI Light" pitchFamily="34" charset="0"/>
                <a:ea typeface="+mn-ea"/>
                <a:cs typeface="+mn-cs"/>
              </a:rPr>
              <a:t>strict</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compliance certifications.</a:t>
            </a:r>
          </a:p>
          <a:p>
            <a:pPr marL="171450" indent="-171450">
              <a:buFont typeface="Arial" panose="020B0604020202020204" pitchFamily="34" charset="0"/>
              <a:buChar char="•"/>
            </a:pPr>
            <a:r>
              <a:rPr lang="en-IE" sz="900" b="1" u="none" strike="noStrike" kern="1200" dirty="0" smtClean="0">
                <a:solidFill>
                  <a:schemeClr val="tx1"/>
                </a:solidFill>
                <a:effectLst/>
                <a:latin typeface="Segoe UI Light" pitchFamily="34" charset="0"/>
                <a:ea typeface="+mn-ea"/>
                <a:cs typeface="+mn-cs"/>
              </a:rPr>
              <a:t>Asia</a:t>
            </a:r>
            <a:r>
              <a:rPr lang="en-IE" sz="900" u="none" strike="noStrike" kern="1200" dirty="0" smtClean="0">
                <a:solidFill>
                  <a:schemeClr val="tx1"/>
                </a:solidFill>
                <a:effectLst/>
                <a:latin typeface="Segoe UI Light" pitchFamily="34" charset="0"/>
                <a:ea typeface="+mn-ea"/>
                <a:cs typeface="+mn-cs"/>
              </a:rPr>
              <a:t> - China East, China North, </a:t>
            </a:r>
            <a:r>
              <a:rPr lang="en-IE" sz="900" b="0" i="0" u="none" strike="noStrike" kern="1200" dirty="0" smtClean="0">
                <a:solidFill>
                  <a:schemeClr val="tx1"/>
                </a:solidFill>
                <a:effectLst/>
                <a:latin typeface="Segoe UI Light" pitchFamily="34" charset="0"/>
                <a:ea typeface="+mn-ea"/>
                <a:cs typeface="+mn-cs"/>
              </a:rPr>
              <a:t>and more in China. These regions are available through a unique partnership between Microsoft and 21 </a:t>
            </a:r>
            <a:r>
              <a:rPr lang="en-IE" sz="900" b="0" i="0" u="none" strike="noStrike" kern="1200" dirty="0" err="1" smtClean="0">
                <a:solidFill>
                  <a:schemeClr val="tx1"/>
                </a:solidFill>
                <a:effectLst/>
                <a:latin typeface="Segoe UI Light" pitchFamily="34" charset="0"/>
                <a:ea typeface="+mn-ea"/>
                <a:cs typeface="+mn-cs"/>
              </a:rPr>
              <a:t>Vianet</a:t>
            </a:r>
            <a:r>
              <a:rPr lang="en-IE" sz="900" b="0" i="0" u="none" strike="noStrike" kern="1200" dirty="0" smtClean="0">
                <a:solidFill>
                  <a:schemeClr val="tx1"/>
                </a:solidFill>
                <a:effectLst/>
                <a:latin typeface="Segoe UI Light" pitchFamily="34" charset="0"/>
                <a:ea typeface="+mn-ea"/>
                <a:cs typeface="+mn-cs"/>
              </a:rPr>
              <a:t>.</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Microsoft does not directly maintain these data </a:t>
            </a:r>
            <a:r>
              <a:rPr lang="en-IE" sz="900" b="0" i="0" u="none" strike="noStrike" kern="1200" dirty="0" err="1" smtClean="0">
                <a:solidFill>
                  <a:schemeClr val="tx1"/>
                </a:solidFill>
                <a:effectLst/>
                <a:latin typeface="Segoe UI Light" pitchFamily="34" charset="0"/>
                <a:ea typeface="+mn-ea"/>
                <a:cs typeface="+mn-cs"/>
              </a:rPr>
              <a:t>centers</a:t>
            </a:r>
            <a:r>
              <a:rPr lang="en-IE" sz="900" b="0" i="0" u="none" strike="noStrike" kern="1200" dirty="0" smtClean="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b="1" u="none" strike="noStrike" kern="1200" dirty="0" smtClean="0">
                <a:solidFill>
                  <a:schemeClr val="tx1"/>
                </a:solidFill>
                <a:effectLst/>
                <a:latin typeface="Segoe UI Light" pitchFamily="34" charset="0"/>
                <a:ea typeface="+mn-ea"/>
                <a:cs typeface="+mn-cs"/>
              </a:rPr>
              <a:t>Europe</a:t>
            </a:r>
            <a:r>
              <a:rPr lang="en-IE" sz="900" u="none" strike="noStrike" kern="1200" dirty="0" smtClean="0">
                <a:solidFill>
                  <a:schemeClr val="tx1"/>
                </a:solidFill>
                <a:effectLst/>
                <a:latin typeface="Segoe UI Light" pitchFamily="34" charset="0"/>
                <a:ea typeface="+mn-ea"/>
                <a:cs typeface="+mn-cs"/>
              </a:rPr>
              <a:t> - Germany Central and Germany Northeast</a:t>
            </a:r>
            <a:r>
              <a:rPr lang="en-IE" sz="900" i="1" u="none" strike="noStrike" kern="1200" dirty="0" smtClean="0">
                <a:solidFill>
                  <a:schemeClr val="tx1"/>
                </a:solidFill>
                <a:effectLst/>
                <a:latin typeface="Segoe UI Light" pitchFamily="34" charset="0"/>
                <a:ea typeface="+mn-ea"/>
                <a:cs typeface="+mn-cs"/>
              </a:rPr>
              <a:t>.</a:t>
            </a:r>
            <a:r>
              <a:rPr lang="en-IE" sz="900" b="1" i="0" u="none" strike="noStrike" kern="120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These regions are available through a data trustee model. Customer data remains in Germany, under control of T-Systems</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a </a:t>
            </a:r>
            <a:r>
              <a:rPr lang="en-IE" sz="900" dirty="0" smtClean="0"/>
              <a:t>Deutsche Telekom company).</a:t>
            </a:r>
            <a:endParaRPr lang="en-US" sz="900" dirty="0" smtClean="0"/>
          </a:p>
          <a:p>
            <a:endParaRPr lang="en-IE" sz="900" dirty="0" smtClean="0"/>
          </a:p>
          <a:p>
            <a:r>
              <a:rPr lang="en-IE" sz="900" b="1" dirty="0" smtClean="0"/>
              <a:t>Additional </a:t>
            </a:r>
            <a:r>
              <a:rPr lang="en-IE" sz="900" b="1" dirty="0"/>
              <a:t>advantages of region pairs include</a:t>
            </a:r>
            <a:r>
              <a:rPr lang="en-IE" sz="900" dirty="0"/>
              <a:t>: </a:t>
            </a:r>
          </a:p>
          <a:p>
            <a:pPr marL="171450" indent="-171450">
              <a:buFont typeface="Arial" panose="020B0604020202020204" pitchFamily="34" charset="0"/>
              <a:buChar char="•"/>
            </a:pPr>
            <a:r>
              <a:rPr lang="en-IE" sz="900" b="1" dirty="0" smtClean="0"/>
              <a:t>Reduced recovery times</a:t>
            </a:r>
            <a:r>
              <a:rPr lang="en-IE" sz="900" dirty="0" smtClean="0"/>
              <a:t> - In </a:t>
            </a:r>
            <a:r>
              <a:rPr lang="en-IE" sz="900" dirty="0"/>
              <a:t>the event of a wider Azure outage, one region out of every pair is prioritized </a:t>
            </a:r>
            <a:r>
              <a:rPr lang="en-IE" sz="900" dirty="0" smtClean="0"/>
              <a:t>to minimize</a:t>
            </a:r>
            <a:r>
              <a:rPr lang="en-IE" sz="900" baseline="0" dirty="0" smtClean="0"/>
              <a:t> application recovery times</a:t>
            </a:r>
            <a:r>
              <a:rPr lang="en-IE" sz="900" dirty="0" smtClean="0"/>
              <a:t>.</a:t>
            </a:r>
            <a:endParaRPr lang="en-IE" sz="900" dirty="0"/>
          </a:p>
          <a:p>
            <a:pPr marL="171450" indent="-171450">
              <a:buFont typeface="Arial" panose="020B0604020202020204" pitchFamily="34" charset="0"/>
              <a:buChar char="•"/>
            </a:pPr>
            <a:r>
              <a:rPr lang="en-IE" sz="900" b="1" dirty="0" smtClean="0"/>
              <a:t>Minimized impact of planned outages</a:t>
            </a:r>
            <a:r>
              <a:rPr lang="en-IE" sz="900" baseline="0" dirty="0" smtClean="0"/>
              <a:t> - </a:t>
            </a:r>
            <a:r>
              <a:rPr lang="en-IE" sz="900" dirty="0" smtClean="0"/>
              <a:t>Planned </a:t>
            </a:r>
            <a:r>
              <a:rPr lang="en-IE" sz="900" dirty="0"/>
              <a:t>Azure updates are rolled out to paired </a:t>
            </a:r>
            <a:r>
              <a:rPr lang="en-IE" sz="900" dirty="0" smtClean="0"/>
              <a:t>regions, </a:t>
            </a:r>
            <a:r>
              <a:rPr lang="en-IE" sz="900" dirty="0"/>
              <a:t>one region at a </a:t>
            </a:r>
            <a:r>
              <a:rPr lang="en-IE" sz="900" dirty="0" smtClean="0"/>
              <a:t>time, </a:t>
            </a:r>
            <a:r>
              <a:rPr lang="en-IE" sz="900" dirty="0"/>
              <a:t>to minimize downtime and risk of application outage.</a:t>
            </a:r>
          </a:p>
          <a:p>
            <a:pPr marL="171450" indent="-171450">
              <a:buFont typeface="Arial" panose="020B0604020202020204" pitchFamily="34" charset="0"/>
              <a:buChar char="•"/>
            </a:pPr>
            <a:r>
              <a:rPr lang="en-IE" sz="900" b="1" dirty="0" smtClean="0"/>
              <a:t>Financial and legal compliance</a:t>
            </a:r>
            <a:r>
              <a:rPr lang="en-IE" sz="900" dirty="0" smtClean="0"/>
              <a:t> - Data </a:t>
            </a:r>
            <a:r>
              <a:rPr lang="en-IE" sz="900" dirty="0"/>
              <a:t>continues to reside within the same geography as its pair (except for Brazil South) for tax and law enforcement jurisdiction purposes.</a:t>
            </a:r>
          </a:p>
          <a:p>
            <a:pPr marL="171450" indent="-171450">
              <a:buFont typeface="Arial" panose="020B0604020202020204" pitchFamily="34" charset="0"/>
              <a:buChar char="•"/>
            </a:pPr>
            <a:r>
              <a:rPr lang="en-IE" sz="900" b="1" dirty="0"/>
              <a:t>Examples of region pairs</a:t>
            </a:r>
            <a:r>
              <a:rPr lang="en-IE" sz="900" dirty="0"/>
              <a:t> </a:t>
            </a:r>
            <a:r>
              <a:rPr lang="en-IE" sz="900" dirty="0" smtClean="0"/>
              <a:t>are: </a:t>
            </a:r>
            <a:r>
              <a:rPr lang="en-IE" sz="900" dirty="0"/>
              <a:t>West US paired with East US, and Southeast Asia paired with East Asia.</a:t>
            </a:r>
          </a:p>
          <a:p>
            <a:endParaRPr lang="en-IE" sz="900" dirty="0"/>
          </a:p>
          <a:p>
            <a:r>
              <a:rPr lang="en-IE" sz="900" dirty="0" smtClean="0"/>
              <a:t>For a list </a:t>
            </a:r>
            <a:r>
              <a:rPr lang="en-IE" sz="900" dirty="0"/>
              <a:t>of region </a:t>
            </a:r>
            <a:r>
              <a:rPr lang="en-IE" sz="900" dirty="0" smtClean="0"/>
              <a:t>pairs, see : </a:t>
            </a:r>
            <a:r>
              <a:rPr lang="en-IE" sz="900" u="sng" dirty="0"/>
              <a:t>https://docs.microsoft.com/en-us/azure/best-practices-availability-paired-regions#what-are-paired-regions </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5481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A list of geography locations is available </a:t>
            </a:r>
            <a:r>
              <a:rPr lang="en-IE" sz="900" b="0" i="0" u="none" strike="noStrike" kern="1200" dirty="0" smtClean="0">
                <a:solidFill>
                  <a:schemeClr val="tx1"/>
                </a:solidFill>
                <a:effectLst/>
                <a:latin typeface="Segoe UI Light" pitchFamily="34" charset="0"/>
                <a:ea typeface="+mn-ea"/>
                <a:cs typeface="+mn-cs"/>
              </a:rPr>
              <a:t>at : </a:t>
            </a:r>
            <a:r>
              <a:rPr lang="en-IE" u="sng" dirty="0"/>
              <a:t>https://azure.microsoft.com/en-us/global-infrastructure/geographies/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9:03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29614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0" i="0" u="none" strike="noStrike" kern="1200" dirty="0" smtClean="0">
                <a:solidFill>
                  <a:schemeClr val="tx1"/>
                </a:solidFill>
                <a:effectLst/>
                <a:latin typeface="Segoe UI Light" pitchFamily="34" charset="0"/>
                <a:ea typeface="+mn-ea"/>
                <a:cs typeface="+mn-cs"/>
              </a:rPr>
              <a:t>Availability zones:</a:t>
            </a:r>
          </a:p>
          <a:p>
            <a:pPr marL="171450" indent="-171450">
              <a:buFont typeface="Arial" panose="020B0604020202020204" pitchFamily="34" charset="0"/>
              <a:buChar char="•"/>
            </a:pPr>
            <a:r>
              <a:rPr lang="en-IE" sz="900" b="0" i="0" u="none" strike="noStrike" kern="1200" dirty="0" smtClean="0">
                <a:solidFill>
                  <a:schemeClr val="tx1"/>
                </a:solidFill>
                <a:effectLst/>
                <a:latin typeface="Segoe UI Light" pitchFamily="34" charset="0"/>
                <a:ea typeface="+mn-ea"/>
                <a:cs typeface="+mn-cs"/>
              </a:rPr>
              <a:t>Are typically </a:t>
            </a:r>
            <a:r>
              <a:rPr lang="en-IE" sz="900" b="0" i="0" u="none" strike="noStrike" kern="1200" dirty="0">
                <a:solidFill>
                  <a:schemeClr val="tx1"/>
                </a:solidFill>
                <a:effectLst/>
                <a:latin typeface="Segoe UI Light" pitchFamily="34" charset="0"/>
                <a:ea typeface="+mn-ea"/>
                <a:cs typeface="+mn-cs"/>
              </a:rPr>
              <a:t>connected to each other through very fast, private </a:t>
            </a:r>
            <a:r>
              <a:rPr lang="en-US" sz="900" b="0" i="0" u="none" strike="noStrike" kern="1200" noProof="0" dirty="0" smtClean="0">
                <a:solidFill>
                  <a:schemeClr val="tx1"/>
                </a:solidFill>
                <a:effectLst/>
                <a:latin typeface="Segoe UI Light" pitchFamily="34" charset="0"/>
                <a:ea typeface="+mn-ea"/>
                <a:cs typeface="+mn-cs"/>
              </a:rPr>
              <a:t>fiber optic</a:t>
            </a:r>
            <a:r>
              <a:rPr lang="en-IE" sz="900" b="0" i="0" u="none" strike="noStrike" kern="1200" dirty="0" smtClean="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networks.</a:t>
            </a:r>
          </a:p>
          <a:p>
            <a:pPr marL="171450" indent="-171450">
              <a:buFont typeface="Arial" panose="020B0604020202020204" pitchFamily="34" charset="0"/>
              <a:buChar char="•"/>
            </a:pPr>
            <a:r>
              <a:rPr lang="en-IE" sz="900" b="0" i="0" u="none" strike="noStrike" kern="1200" dirty="0" smtClean="0">
                <a:solidFill>
                  <a:schemeClr val="tx1"/>
                </a:solidFill>
                <a:effectLst/>
                <a:latin typeface="Segoe UI Light" pitchFamily="34" charset="0"/>
                <a:ea typeface="+mn-ea"/>
                <a:cs typeface="+mn-cs"/>
              </a:rPr>
              <a:t>Allow </a:t>
            </a:r>
            <a:r>
              <a:rPr lang="en-IE" sz="900" b="0" i="0" u="none" strike="noStrike" kern="1200" dirty="0">
                <a:solidFill>
                  <a:schemeClr val="tx1"/>
                </a:solidFill>
                <a:effectLst/>
                <a:latin typeface="Segoe UI Light" pitchFamily="34" charset="0"/>
                <a:ea typeface="+mn-ea"/>
                <a:cs typeface="+mn-cs"/>
              </a:rPr>
              <a:t>customers to run mission-critical applications with high availability and low-latency replication.</a:t>
            </a:r>
          </a:p>
          <a:p>
            <a:pPr marL="171450" indent="-171450">
              <a:buFont typeface="Arial" panose="020B0604020202020204" pitchFamily="34" charset="0"/>
              <a:buChar char="•"/>
            </a:pPr>
            <a:r>
              <a:rPr lang="en-IE" sz="900" b="0" i="0" u="none" strike="noStrike" kern="1200" dirty="0" smtClean="0">
                <a:solidFill>
                  <a:schemeClr val="tx1"/>
                </a:solidFill>
                <a:effectLst/>
                <a:latin typeface="Segoe UI Light" pitchFamily="34" charset="0"/>
                <a:ea typeface="+mn-ea"/>
                <a:cs typeface="+mn-cs"/>
              </a:rPr>
              <a:t>Offered </a:t>
            </a:r>
            <a:r>
              <a:rPr lang="en-IE" sz="900" b="0" i="0" u="none" strike="noStrike" kern="1200" dirty="0">
                <a:solidFill>
                  <a:schemeClr val="tx1"/>
                </a:solidFill>
                <a:effectLst/>
                <a:latin typeface="Segoe UI Light" pitchFamily="34" charset="0"/>
                <a:ea typeface="+mn-ea"/>
                <a:cs typeface="+mn-cs"/>
              </a:rPr>
              <a:t>as </a:t>
            </a:r>
            <a:r>
              <a:rPr lang="en-IE" sz="900" b="0" i="0" u="none" strike="noStrike" kern="1200" dirty="0" smtClean="0">
                <a:solidFill>
                  <a:schemeClr val="tx1"/>
                </a:solidFill>
                <a:effectLst/>
                <a:latin typeface="Segoe UI Light" pitchFamily="34" charset="0"/>
                <a:ea typeface="+mn-ea"/>
                <a:cs typeface="+mn-cs"/>
              </a:rPr>
              <a:t>an Azure service. </a:t>
            </a:r>
          </a:p>
          <a:p>
            <a:pPr marL="171450" indent="-171450">
              <a:buFont typeface="Arial" panose="020B0604020202020204" pitchFamily="34" charset="0"/>
              <a:buChar char="•"/>
            </a:pPr>
            <a:r>
              <a:rPr lang="en-IE" sz="900" b="0" i="0" u="none" strike="noStrike" kern="1200" dirty="0" smtClean="0">
                <a:solidFill>
                  <a:schemeClr val="tx1"/>
                </a:solidFill>
                <a:effectLst/>
                <a:latin typeface="Segoe UI Light" pitchFamily="34" charset="0"/>
                <a:ea typeface="+mn-ea"/>
                <a:cs typeface="+mn-cs"/>
              </a:rPr>
              <a:t>To </a:t>
            </a:r>
            <a:r>
              <a:rPr lang="en-IE" sz="900" b="0" i="0" u="none" strike="noStrike" kern="1200" dirty="0">
                <a:solidFill>
                  <a:schemeClr val="tx1"/>
                </a:solidFill>
                <a:effectLst/>
                <a:latin typeface="Segoe UI Light" pitchFamily="34" charset="0"/>
                <a:ea typeface="+mn-ea"/>
                <a:cs typeface="+mn-cs"/>
              </a:rPr>
              <a:t>ensure resiliency, there’s a minimum of </a:t>
            </a:r>
            <a:r>
              <a:rPr lang="en-IE" sz="900" b="0" i="0" u="none" strike="noStrike" kern="1200" dirty="0" smtClean="0">
                <a:solidFill>
                  <a:schemeClr val="tx1"/>
                </a:solidFill>
                <a:effectLst/>
                <a:latin typeface="Segoe UI Light" pitchFamily="34" charset="0"/>
                <a:ea typeface="+mn-ea"/>
                <a:cs typeface="+mn-cs"/>
              </a:rPr>
              <a:t>3</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separate </a:t>
            </a:r>
            <a:r>
              <a:rPr lang="en-IE" sz="900" b="0" i="0" u="none" strike="noStrike" kern="1200" dirty="0">
                <a:solidFill>
                  <a:schemeClr val="tx1"/>
                </a:solidFill>
                <a:effectLst/>
                <a:latin typeface="Segoe UI Light" pitchFamily="34" charset="0"/>
                <a:ea typeface="+mn-ea"/>
                <a:cs typeface="+mn-cs"/>
              </a:rPr>
              <a:t>zones in all enabled regions</a:t>
            </a:r>
            <a:r>
              <a:rPr lang="en-IE" sz="900" b="0" i="0" u="none" strike="noStrike" kern="1200" dirty="0" smtClean="0">
                <a:solidFill>
                  <a:schemeClr val="tx1"/>
                </a:solidFill>
                <a:effectLst/>
                <a:latin typeface="Segoe UI Light" pitchFamily="34" charset="0"/>
                <a:ea typeface="+mn-ea"/>
                <a:cs typeface="+mn-cs"/>
              </a:rPr>
              <a:t>.</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smtClean="0">
              <a:solidFill>
                <a:schemeClr val="tx1"/>
              </a:solidFill>
              <a:effectLst/>
              <a:latin typeface="Segoe UI Light" pitchFamily="34" charset="0"/>
              <a:ea typeface="+mn-ea"/>
              <a:cs typeface="+mn-cs"/>
            </a:endParaRPr>
          </a:p>
          <a:p>
            <a:r>
              <a:rPr lang="en-IE" sz="900" b="0" i="0" u="none" strike="noStrike" kern="1200" dirty="0" smtClean="0">
                <a:solidFill>
                  <a:schemeClr val="tx1"/>
                </a:solidFill>
                <a:effectLst/>
                <a:latin typeface="Segoe UI Light" pitchFamily="34" charset="0"/>
                <a:ea typeface="+mn-ea"/>
                <a:cs typeface="+mn-cs"/>
              </a:rPr>
              <a:t>For details </a:t>
            </a:r>
            <a:r>
              <a:rPr lang="en-IE" sz="900" b="0" i="0" u="none" strike="noStrike" kern="1200" dirty="0">
                <a:solidFill>
                  <a:schemeClr val="tx1"/>
                </a:solidFill>
                <a:effectLst/>
                <a:latin typeface="Segoe UI Light" pitchFamily="34" charset="0"/>
                <a:ea typeface="+mn-ea"/>
                <a:cs typeface="+mn-cs"/>
              </a:rPr>
              <a:t>about </a:t>
            </a:r>
            <a:r>
              <a:rPr lang="en-IE" sz="900" b="0" i="0" u="none" strike="noStrike" kern="1200" dirty="0" smtClean="0">
                <a:solidFill>
                  <a:schemeClr val="tx1"/>
                </a:solidFill>
                <a:effectLst/>
                <a:latin typeface="Segoe UI Light" pitchFamily="34" charset="0"/>
                <a:ea typeface="+mn-ea"/>
                <a:cs typeface="+mn-cs"/>
              </a:rPr>
              <a:t>Azure Availability </a:t>
            </a:r>
            <a:r>
              <a:rPr lang="en-IE" sz="900" b="0" i="0" u="none" strike="noStrike" kern="1200" dirty="0">
                <a:solidFill>
                  <a:schemeClr val="tx1"/>
                </a:solidFill>
                <a:effectLst/>
                <a:latin typeface="Segoe UI Light" pitchFamily="34" charset="0"/>
                <a:ea typeface="+mn-ea"/>
                <a:cs typeface="+mn-cs"/>
              </a:rPr>
              <a:t>Zones </a:t>
            </a:r>
            <a:r>
              <a:rPr lang="en-IE" sz="900" b="0" i="0" u="none" strike="noStrike" kern="1200" dirty="0" smtClean="0">
                <a:solidFill>
                  <a:schemeClr val="tx1"/>
                </a:solidFill>
                <a:effectLst/>
                <a:latin typeface="Segoe UI Light" pitchFamily="34" charset="0"/>
                <a:ea typeface="+mn-ea"/>
                <a:cs typeface="+mn-cs"/>
              </a:rPr>
              <a:t>visit</a:t>
            </a:r>
            <a:r>
              <a:rPr lang="en-IE" sz="900" b="0" i="0" u="none" strike="noStrike" kern="1200" baseline="0" dirty="0" smtClean="0">
                <a:solidFill>
                  <a:schemeClr val="tx1"/>
                </a:solidFill>
                <a:effectLst/>
                <a:latin typeface="Segoe UI Light" pitchFamily="34" charset="0"/>
                <a:ea typeface="+mn-ea"/>
                <a:cs typeface="+mn-cs"/>
              </a:rPr>
              <a:t> :</a:t>
            </a:r>
            <a:r>
              <a:rPr lang="en-IE" sz="900" b="0" i="0" u="none" strike="noStrike" kern="1200" dirty="0" smtClean="0">
                <a:solidFill>
                  <a:schemeClr val="tx1"/>
                </a:solidFill>
                <a:effectLst/>
                <a:latin typeface="Segoe UI Light" pitchFamily="34" charset="0"/>
                <a:ea typeface="+mn-ea"/>
                <a:cs typeface="+mn-cs"/>
              </a:rPr>
              <a:t> </a:t>
            </a:r>
            <a:r>
              <a:rPr lang="en-IE" sz="900" u="sng" dirty="0"/>
              <a:t>https://docs.microsoft.com/en-us/azure/availability-zones/az-overview </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4/12/2019 8:54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4/12/2019 9:05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010896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xmlns=""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xmlns="">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xmlns="">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xmlns="">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xmlns=""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xmlns=""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xmlns=""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xmlns=""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xmlns="">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xmlns="">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xmlns="">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xmlns=""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xmlns="">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xmlns=""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xmlns=""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xmlns=""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xmlns=""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xmlns=""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xmlns=""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xmlns=""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xmlns=""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xmlns=""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xmlns=""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xmlns="">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xmlns="">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xmlns="">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xmlns="">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xmlns="">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xmlns="">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xmlns="">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xmlns=""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xmlns=""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xmlns=""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xmlns="">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xmlns="">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xmlns=""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xmlns="">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xmlns="">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xmlns="">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xmlns="">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xmlns="">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xmlns="">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xmlns=""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xmlns=""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rGGfRogOCJQ"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Y8hz0oIuWDs" TargetMode="External"/><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40.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9XgJG_vUaXk" TargetMode="External"/><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noProof="0" dirty="0">
                <a:solidFill>
                  <a:schemeClr val="tx1"/>
                </a:solidFill>
                <a:latin typeface="Segoe UI Semibold (Headings)"/>
              </a:rPr>
              <a:t>AZ-900T01</a:t>
            </a:r>
            <a:br>
              <a:rPr lang="en-US" noProof="0" dirty="0">
                <a:solidFill>
                  <a:schemeClr val="tx1"/>
                </a:solidFill>
                <a:latin typeface="Segoe UI Semibold (Headings)"/>
              </a:rPr>
            </a:br>
            <a:r>
              <a:rPr lang="en-US" noProof="0" dirty="0">
                <a:solidFill>
                  <a:schemeClr val="tx1"/>
                </a:solidFill>
                <a:latin typeface="Segoe UI Semibold (Headings)"/>
              </a:rPr>
              <a:t>Module 02:</a:t>
            </a:r>
            <a:br>
              <a:rPr lang="en-US" noProof="0" dirty="0">
                <a:solidFill>
                  <a:schemeClr val="tx1"/>
                </a:solidFill>
                <a:latin typeface="Segoe UI Semibold (Headings)"/>
              </a:rPr>
            </a:br>
            <a:r>
              <a:rPr lang="en-US" noProof="0" dirty="0">
                <a:solidFill>
                  <a:schemeClr val="tx1"/>
                </a:solidFill>
                <a:latin typeface="Segoe UI Semibold (Headings)"/>
              </a:rPr>
              <a:t>Core Azure services</a:t>
            </a:r>
            <a:endParaRPr lang="en-US" noProof="0"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Resource groups</a:t>
            </a:r>
          </a:p>
        </p:txBody>
      </p:sp>
      <p:sp>
        <p:nvSpPr>
          <p:cNvPr id="4" name="Text Placeholder 5">
            <a:extLst>
              <a:ext uri="{FF2B5EF4-FFF2-40B4-BE49-F238E27FC236}">
                <a16:creationId xmlns:a16="http://schemas.microsoft.com/office/drawing/2014/main" xmlns="" id="{8FD00436-2CB6-4054-A448-6F71BA24BD54}"/>
              </a:ext>
            </a:extLst>
          </p:cNvPr>
          <p:cNvSpPr txBox="1">
            <a:spLocks/>
          </p:cNvSpPr>
          <p:nvPr/>
        </p:nvSpPr>
        <p:spPr>
          <a:xfrm>
            <a:off x="6479190" y="2218166"/>
            <a:ext cx="4513930" cy="405034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Resource group features :</a:t>
            </a:r>
            <a:endParaRPr lang="en-US" dirty="0" smtClean="0"/>
          </a:p>
          <a:p>
            <a:pPr marL="457200" indent="-457200">
              <a:buFont typeface="Arial" panose="020B0604020202020204" pitchFamily="34" charset="0"/>
              <a:buChar char="•"/>
            </a:pPr>
            <a:r>
              <a:rPr lang="en-US" dirty="0" smtClean="0"/>
              <a:t>Act </a:t>
            </a:r>
            <a:r>
              <a:rPr lang="en-US" dirty="0"/>
              <a:t>as containers to aggregate the resources required by an application into a single, manageable unit</a:t>
            </a:r>
            <a:r>
              <a:rPr lang="en-US" dirty="0" smtClean="0"/>
              <a:t>.</a:t>
            </a:r>
          </a:p>
          <a:p>
            <a:pPr marL="457200" indent="-457200">
              <a:buFont typeface="Arial" panose="020B0604020202020204" pitchFamily="34" charset="0"/>
              <a:buChar char="•"/>
            </a:pPr>
            <a:r>
              <a:rPr lang="en-US" dirty="0"/>
              <a:t>Every </a:t>
            </a:r>
            <a:r>
              <a:rPr lang="en-US" dirty="0" smtClean="0"/>
              <a:t>Azure resource </a:t>
            </a:r>
            <a:r>
              <a:rPr lang="en-US" dirty="0"/>
              <a:t>must exist in one </a:t>
            </a:r>
            <a:r>
              <a:rPr lang="en-US" dirty="0" smtClean="0"/>
              <a:t>(and </a:t>
            </a:r>
            <a:r>
              <a:rPr lang="en-US" dirty="0"/>
              <a:t>only </a:t>
            </a:r>
            <a:r>
              <a:rPr lang="en-US" dirty="0" smtClean="0"/>
              <a:t>one) </a:t>
            </a:r>
            <a:r>
              <a:rPr lang="en-US" dirty="0"/>
              <a:t>Resource Group.</a:t>
            </a:r>
          </a:p>
        </p:txBody>
      </p:sp>
      <p:pic>
        <p:nvPicPr>
          <p:cNvPr id="7" name="Picture 6" descr="A resource group is represented by various elements, including a server, a hard drive, and a database.">
            <a:extLst>
              <a:ext uri="{FF2B5EF4-FFF2-40B4-BE49-F238E27FC236}">
                <a16:creationId xmlns:a16="http://schemas.microsoft.com/office/drawing/2014/main" xmlns="" id="{20D0543C-2DA7-4CAA-8762-07344052D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342" y="2236191"/>
            <a:ext cx="5010849" cy="4001058"/>
          </a:xfrm>
          <a:prstGeom prst="rect">
            <a:avLst/>
          </a:prstGeom>
        </p:spPr>
      </p:pic>
      <p:sp>
        <p:nvSpPr>
          <p:cNvPr id="5" name="Text Placeholder 5">
            <a:extLst>
              <a:ext uri="{FF2B5EF4-FFF2-40B4-BE49-F238E27FC236}">
                <a16:creationId xmlns:a16="http://schemas.microsoft.com/office/drawing/2014/main" xmlns="" id="{8FD00436-2CB6-4054-A448-6F71BA24BD54}"/>
              </a:ext>
            </a:extLst>
          </p:cNvPr>
          <p:cNvSpPr txBox="1">
            <a:spLocks/>
          </p:cNvSpPr>
          <p:nvPr/>
        </p:nvSpPr>
        <p:spPr>
          <a:xfrm>
            <a:off x="643192" y="1405556"/>
            <a:ext cx="10824908"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unit of management for resources in Azure</a:t>
            </a:r>
            <a:r>
              <a:rPr lang="en-US" dirty="0" smtClean="0"/>
              <a:t>.</a:t>
            </a:r>
            <a:endParaRPr lang="en-US" dirty="0"/>
          </a:p>
        </p:txBody>
      </p:sp>
    </p:spTree>
    <p:extLst>
      <p:ext uri="{BB962C8B-B14F-4D97-AF65-F5344CB8AC3E}">
        <p14:creationId xmlns:p14="http://schemas.microsoft.com/office/powerpoint/2010/main" val="153251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stretch/>
        </p:blipFill>
        <p:spPr>
          <a:xfrm>
            <a:off x="6499200" y="3256800"/>
            <a:ext cx="5040000" cy="3272400"/>
          </a:xfrm>
          <a:prstGeom prst="rect">
            <a:avLst/>
          </a:prstGeom>
          <a:ln>
            <a:noFill/>
          </a:ln>
        </p:spPr>
      </p:pic>
      <p:sp>
        <p:nvSpPr>
          <p:cNvPr id="17" name="Title 16"/>
          <p:cNvSpPr>
            <a:spLocks noGrp="1"/>
          </p:cNvSpPr>
          <p:nvPr>
            <p:ph type="title"/>
          </p:nvPr>
        </p:nvSpPr>
        <p:spPr/>
        <p:txBody>
          <a:bodyPr/>
          <a:lstStyle/>
          <a:p>
            <a:r>
              <a:rPr lang="en-US" noProof="0"/>
              <a:t>Azure Resource Manager</a:t>
            </a:r>
          </a:p>
        </p:txBody>
      </p:sp>
      <p:sp>
        <p:nvSpPr>
          <p:cNvPr id="6" name="Text Placeholder 5"/>
          <p:cNvSpPr>
            <a:spLocks noGrp="1"/>
          </p:cNvSpPr>
          <p:nvPr>
            <p:ph type="body" sz="quarter" idx="10"/>
          </p:nvPr>
        </p:nvSpPr>
        <p:spPr>
          <a:xfrm>
            <a:off x="586390" y="1434370"/>
            <a:ext cx="11018520" cy="3607141"/>
          </a:xfrm>
        </p:spPr>
        <p:txBody>
          <a:bodyPr/>
          <a:lstStyle/>
          <a:p>
            <a:r>
              <a:rPr lang="en-US" noProof="0" dirty="0" smtClean="0"/>
              <a:t>Provides </a:t>
            </a:r>
            <a:r>
              <a:rPr lang="en-US" noProof="0" dirty="0"/>
              <a:t>a management layer to hold resource groups and resources.</a:t>
            </a:r>
          </a:p>
          <a:p>
            <a:endParaRPr lang="en-US" sz="2400" noProof="0" dirty="0" smtClean="0"/>
          </a:p>
          <a:p>
            <a:r>
              <a:rPr lang="en-US" noProof="0" dirty="0" smtClean="0"/>
              <a:t>Use </a:t>
            </a:r>
            <a:r>
              <a:rPr lang="en-US" noProof="0" dirty="0"/>
              <a:t>Azure Resource Manager </a:t>
            </a:r>
            <a:r>
              <a:rPr lang="en-US" noProof="0" dirty="0" smtClean="0"/>
              <a:t>to:</a:t>
            </a:r>
          </a:p>
          <a:p>
            <a:endParaRPr lang="en-US" sz="800" noProof="0" dirty="0" smtClean="0"/>
          </a:p>
          <a:p>
            <a:pPr marL="457200" indent="-457200">
              <a:buFont typeface="Arial" panose="020B0604020202020204" pitchFamily="34" charset="0"/>
              <a:buChar char="•"/>
            </a:pPr>
            <a:r>
              <a:rPr lang="en-US" noProof="0" dirty="0" smtClean="0"/>
              <a:t>create, </a:t>
            </a:r>
            <a:r>
              <a:rPr lang="en-US" noProof="0" dirty="0"/>
              <a:t>configure, manage, and delete </a:t>
            </a:r>
            <a:r>
              <a:rPr lang="en-US" noProof="0" dirty="0" smtClean="0"/>
              <a:t>groups.</a:t>
            </a:r>
            <a:endParaRPr lang="en-US" dirty="0"/>
          </a:p>
          <a:p>
            <a:pPr marL="457200" indent="-457200">
              <a:buFont typeface="Arial" panose="020B0604020202020204" pitchFamily="34" charset="0"/>
              <a:buChar char="•"/>
            </a:pPr>
            <a:r>
              <a:rPr lang="en-US" noProof="0" dirty="0" smtClean="0"/>
              <a:t>deploy application resources.</a:t>
            </a:r>
          </a:p>
          <a:p>
            <a:pPr marL="457200" indent="-457200">
              <a:buFont typeface="Arial" panose="020B0604020202020204" pitchFamily="34" charset="0"/>
              <a:buChar char="•"/>
            </a:pPr>
            <a:r>
              <a:rPr lang="en-US" noProof="0" dirty="0" smtClean="0"/>
              <a:t>organize resources.</a:t>
            </a:r>
          </a:p>
          <a:p>
            <a:pPr marL="457200" indent="-457200">
              <a:buFont typeface="Arial" panose="020B0604020202020204" pitchFamily="34" charset="0"/>
              <a:buChar char="•"/>
            </a:pPr>
            <a:r>
              <a:rPr lang="en-US" noProof="0" dirty="0" smtClean="0"/>
              <a:t>control access </a:t>
            </a:r>
            <a:r>
              <a:rPr lang="en-US" noProof="0" dirty="0"/>
              <a:t>and </a:t>
            </a:r>
            <a:r>
              <a:rPr lang="en-US" noProof="0" dirty="0" smtClean="0"/>
              <a:t>resources.</a:t>
            </a:r>
            <a:endParaRPr lang="en-US" noProof="0" dirty="0"/>
          </a:p>
        </p:txBody>
      </p:sp>
    </p:spTree>
    <p:extLst>
      <p:ext uri="{BB962C8B-B14F-4D97-AF65-F5344CB8AC3E}">
        <p14:creationId xmlns:p14="http://schemas.microsoft.com/office/powerpoint/2010/main" val="84506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noProof="0">
                <a:latin typeface="Segoe UI Semibold (Headings)"/>
              </a:rPr>
              <a:t>Lesson 03: Core Azure services and products</a:t>
            </a:r>
          </a:p>
        </p:txBody>
      </p:sp>
    </p:spTree>
    <p:extLst>
      <p:ext uri="{BB962C8B-B14F-4D97-AF65-F5344CB8AC3E}">
        <p14:creationId xmlns:p14="http://schemas.microsoft.com/office/powerpoint/2010/main" val="3528559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compute services</a:t>
            </a:r>
          </a:p>
        </p:txBody>
      </p:sp>
      <p:sp>
        <p:nvSpPr>
          <p:cNvPr id="6" name="Text Placeholder 5"/>
          <p:cNvSpPr>
            <a:spLocks noGrp="1"/>
          </p:cNvSpPr>
          <p:nvPr>
            <p:ph type="body" sz="quarter" idx="10"/>
          </p:nvPr>
        </p:nvSpPr>
        <p:spPr>
          <a:xfrm>
            <a:off x="586390" y="1434370"/>
            <a:ext cx="11018520" cy="430887"/>
          </a:xfrm>
        </p:spPr>
        <p:txBody>
          <a:bodyPr/>
          <a:lstStyle/>
          <a:p>
            <a:r>
              <a:rPr lang="en-US" dirty="0"/>
              <a:t>On-demand computing service for running cloud-based applications</a:t>
            </a:r>
            <a:r>
              <a:rPr lang="en-US" dirty="0" smtClean="0"/>
              <a:t>. </a:t>
            </a:r>
            <a:endParaRPr lang="en-US" dirty="0" smtClean="0"/>
          </a:p>
        </p:txBody>
      </p:sp>
      <p:sp>
        <p:nvSpPr>
          <p:cNvPr id="4" name="Text Placeholder 5">
            <a:extLst>
              <a:ext uri="{FF2B5EF4-FFF2-40B4-BE49-F238E27FC236}">
                <a16:creationId xmlns:a16="http://schemas.microsoft.com/office/drawing/2014/main" xmlns="" id="{4F124D55-5187-427E-9234-D7778556E7A8}"/>
              </a:ext>
            </a:extLst>
          </p:cNvPr>
          <p:cNvSpPr txBox="1">
            <a:spLocks/>
          </p:cNvSpPr>
          <p:nvPr/>
        </p:nvSpPr>
        <p:spPr>
          <a:xfrm>
            <a:off x="590550" y="2178654"/>
            <a:ext cx="8046720" cy="393954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Azure compute services features :</a:t>
            </a:r>
          </a:p>
          <a:p>
            <a:endParaRPr lang="en-US" sz="800" dirty="0" smtClean="0"/>
          </a:p>
          <a:p>
            <a:pPr marL="457200" indent="-457200">
              <a:buFont typeface="Arial" panose="020B0604020202020204" pitchFamily="34" charset="0"/>
              <a:buChar char="•"/>
            </a:pPr>
            <a:r>
              <a:rPr lang="en-US" dirty="0" smtClean="0"/>
              <a:t>provides computing </a:t>
            </a:r>
            <a:r>
              <a:rPr lang="en-US" dirty="0"/>
              <a:t>resources such as disks, processors, memory, networking, and operating systems. </a:t>
            </a:r>
          </a:p>
          <a:p>
            <a:pPr marL="457200" indent="-457200">
              <a:buFont typeface="Arial" panose="020B0604020202020204" pitchFamily="34" charset="0"/>
              <a:buChar char="•"/>
            </a:pPr>
            <a:r>
              <a:rPr lang="en-US" dirty="0" smtClean="0"/>
              <a:t>makes resources </a:t>
            </a:r>
            <a:r>
              <a:rPr lang="en-US" dirty="0"/>
              <a:t>available in minutes or </a:t>
            </a:r>
            <a:r>
              <a:rPr lang="en-US" dirty="0" smtClean="0"/>
              <a:t>seconds</a:t>
            </a:r>
            <a:r>
              <a:rPr lang="en-US" dirty="0"/>
              <a:t>. </a:t>
            </a:r>
          </a:p>
          <a:p>
            <a:pPr marL="457200" indent="-457200">
              <a:buFont typeface="Arial" panose="020B0604020202020204" pitchFamily="34" charset="0"/>
              <a:buChar char="•"/>
            </a:pPr>
            <a:r>
              <a:rPr lang="en-US" dirty="0" smtClean="0"/>
              <a:t>pay-per-use</a:t>
            </a:r>
            <a:r>
              <a:rPr lang="en-US" dirty="0"/>
              <a:t>.</a:t>
            </a:r>
          </a:p>
          <a:p>
            <a:pPr marL="457200" indent="-457200">
              <a:buFont typeface="Arial" panose="020B0604020202020204" pitchFamily="34" charset="0"/>
              <a:buChar char="•"/>
            </a:pPr>
            <a:r>
              <a:rPr lang="en-US" dirty="0" smtClean="0"/>
              <a:t>common on-demand </a:t>
            </a:r>
            <a:r>
              <a:rPr lang="en-US" dirty="0"/>
              <a:t>Azure services </a:t>
            </a:r>
            <a:r>
              <a:rPr lang="en-US" dirty="0" smtClean="0"/>
              <a:t>are : (a) </a:t>
            </a:r>
            <a:r>
              <a:rPr lang="en-US" dirty="0"/>
              <a:t>Virtual </a:t>
            </a:r>
            <a:r>
              <a:rPr lang="en-US" dirty="0" smtClean="0"/>
              <a:t>Machines, </a:t>
            </a:r>
            <a:r>
              <a:rPr lang="en-US" dirty="0"/>
              <a:t>and </a:t>
            </a:r>
            <a:r>
              <a:rPr lang="en-US" dirty="0" smtClean="0"/>
              <a:t>(b) </a:t>
            </a:r>
            <a:r>
              <a:rPr lang="en-US" dirty="0"/>
              <a:t>Containers.</a:t>
            </a:r>
            <a:endParaRPr lang="en-IE" dirty="0"/>
          </a:p>
        </p:txBody>
      </p:sp>
      <p:pic>
        <p:nvPicPr>
          <p:cNvPr id="5" name="Picture 4" descr="Server icon.">
            <a:extLst>
              <a:ext uri="{FF2B5EF4-FFF2-40B4-BE49-F238E27FC236}">
                <a16:creationId xmlns:a16="http://schemas.microsoft.com/office/drawing/2014/main" xmlns="" id="{00E6E037-CCAB-452F-869A-1347BB56A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5208" y="2578704"/>
            <a:ext cx="1845382" cy="3417373"/>
          </a:xfrm>
          <a:prstGeom prst="rect">
            <a:avLst/>
          </a:prstGeom>
        </p:spPr>
      </p:pic>
    </p:spTree>
    <p:extLst>
      <p:ext uri="{BB962C8B-B14F-4D97-AF65-F5344CB8AC3E}">
        <p14:creationId xmlns:p14="http://schemas.microsoft.com/office/powerpoint/2010/main" val="97589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noProof="0" dirty="0"/>
              <a:t>Azure compute </a:t>
            </a:r>
            <a:r>
              <a:rPr lang="en-US" noProof="0" dirty="0" smtClean="0"/>
              <a:t>services :</a:t>
            </a:r>
            <a:r>
              <a:rPr lang="en-US" b="1" noProof="0" dirty="0" smtClean="0"/>
              <a:t> </a:t>
            </a:r>
            <a:r>
              <a:rPr lang="en-US" noProof="0" dirty="0"/>
              <a:t>virtual </a:t>
            </a:r>
            <a:r>
              <a:rPr lang="en-US" noProof="0" dirty="0" smtClean="0"/>
              <a:t>machines (VMs)</a:t>
            </a:r>
            <a:endParaRPr lang="en-US" noProof="0" dirty="0"/>
          </a:p>
        </p:txBody>
      </p:sp>
      <p:sp>
        <p:nvSpPr>
          <p:cNvPr id="6" name="Text Placeholder 5"/>
          <p:cNvSpPr>
            <a:spLocks noGrp="1"/>
          </p:cNvSpPr>
          <p:nvPr>
            <p:ph type="body" sz="quarter" idx="10"/>
          </p:nvPr>
        </p:nvSpPr>
        <p:spPr>
          <a:xfrm>
            <a:off x="586390" y="1434370"/>
            <a:ext cx="11018520" cy="1243417"/>
          </a:xfrm>
        </p:spPr>
        <p:txBody>
          <a:bodyPr/>
          <a:lstStyle/>
          <a:p>
            <a:r>
              <a:rPr lang="en-US" i="1" dirty="0" smtClean="0"/>
              <a:t>Virtual Machines </a:t>
            </a:r>
            <a:r>
              <a:rPr lang="en-US" dirty="0" smtClean="0"/>
              <a:t>(VMs) are </a:t>
            </a:r>
            <a:r>
              <a:rPr lang="en-US" dirty="0"/>
              <a:t>software emulations of physical computers. </a:t>
            </a:r>
            <a:endParaRPr lang="en-US" dirty="0" smtClean="0"/>
          </a:p>
          <a:p>
            <a:endParaRPr lang="en-US" sz="1600" dirty="0" smtClean="0"/>
          </a:p>
          <a:p>
            <a:r>
              <a:rPr lang="en-US" dirty="0" smtClean="0"/>
              <a:t>Azure </a:t>
            </a:r>
            <a:r>
              <a:rPr lang="en-US" dirty="0"/>
              <a:t>services for VMs include:</a:t>
            </a:r>
            <a:endParaRPr lang="en-US" noProof="0" dirty="0"/>
          </a:p>
        </p:txBody>
      </p:sp>
      <p:sp>
        <p:nvSpPr>
          <p:cNvPr id="4" name="Text Placeholder 5">
            <a:extLst>
              <a:ext uri="{FF2B5EF4-FFF2-40B4-BE49-F238E27FC236}">
                <a16:creationId xmlns:a16="http://schemas.microsoft.com/office/drawing/2014/main" xmlns="" id="{FE418898-511D-4A08-9281-AC788B76060F}"/>
              </a:ext>
            </a:extLst>
          </p:cNvPr>
          <p:cNvSpPr txBox="1">
            <a:spLocks/>
          </p:cNvSpPr>
          <p:nvPr/>
        </p:nvSpPr>
        <p:spPr>
          <a:xfrm>
            <a:off x="2098198" y="2695170"/>
            <a:ext cx="9825578" cy="349018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en-US" b="1" dirty="0"/>
              <a:t>Azure VMs</a:t>
            </a:r>
            <a:r>
              <a:rPr lang="en-US" dirty="0"/>
              <a:t> : IaaS for creating and using VMs in the cloud.</a:t>
            </a:r>
          </a:p>
          <a:p>
            <a:pPr marL="457200" indent="-457200">
              <a:lnSpc>
                <a:spcPct val="150000"/>
              </a:lnSpc>
              <a:buFont typeface="Arial" panose="020B0604020202020204" pitchFamily="34" charset="0"/>
              <a:buChar char="•"/>
            </a:pPr>
            <a:r>
              <a:rPr lang="en-US" b="1" dirty="0"/>
              <a:t>VM Scale Sets </a:t>
            </a:r>
            <a:r>
              <a:rPr lang="en-US" dirty="0"/>
              <a:t>: For the automated scaling of identical VMs.</a:t>
            </a:r>
          </a:p>
          <a:p>
            <a:pPr marL="457200" indent="-457200">
              <a:lnSpc>
                <a:spcPct val="150000"/>
              </a:lnSpc>
              <a:buFont typeface="Arial" panose="020B0604020202020204" pitchFamily="34" charset="0"/>
              <a:buChar char="•"/>
            </a:pPr>
            <a:r>
              <a:rPr lang="en-US" b="1" dirty="0"/>
              <a:t>App services</a:t>
            </a:r>
            <a:r>
              <a:rPr lang="en-US" dirty="0"/>
              <a:t> : PaaS for building, deploying, and scaling enterprise-grade apps. </a:t>
            </a:r>
          </a:p>
          <a:p>
            <a:pPr marL="457200" indent="-457200">
              <a:lnSpc>
                <a:spcPct val="150000"/>
              </a:lnSpc>
              <a:buFont typeface="Arial" panose="020B0604020202020204" pitchFamily="34" charset="0"/>
              <a:buChar char="•"/>
            </a:pPr>
            <a:r>
              <a:rPr lang="en-US" b="1" dirty="0"/>
              <a:t>Functions</a:t>
            </a:r>
            <a:r>
              <a:rPr lang="en-US" dirty="0"/>
              <a:t> : </a:t>
            </a:r>
            <a:r>
              <a:rPr lang="en-US" dirty="0" smtClean="0"/>
              <a:t>Create </a:t>
            </a:r>
            <a:r>
              <a:rPr lang="en-US" dirty="0"/>
              <a:t>infrastructure based on events.</a:t>
            </a:r>
            <a:endParaRPr lang="en-IE" dirty="0"/>
          </a:p>
        </p:txBody>
      </p:sp>
      <p:pic>
        <p:nvPicPr>
          <p:cNvPr id="8" name="Picture 7" descr="Icon representing App services">
            <a:extLst>
              <a:ext uri="{FF2B5EF4-FFF2-40B4-BE49-F238E27FC236}">
                <a16:creationId xmlns:a16="http://schemas.microsoft.com/office/drawing/2014/main" xmlns="" id="{B28B6CEF-45B0-42BD-8B8F-BFE3FA0BCF6F}"/>
              </a:ext>
              <a:ext uri="{C183D7F6-B498-43B3-948B-1728B52AA6E4}">
                <adec:decorative xmlns:adec="http://schemas.microsoft.com/office/drawing/2017/decorative" xmlns=""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410" y="4036740"/>
            <a:ext cx="820456" cy="781200"/>
          </a:xfrm>
          <a:prstGeom prst="rect">
            <a:avLst/>
          </a:prstGeom>
        </p:spPr>
      </p:pic>
      <p:pic>
        <p:nvPicPr>
          <p:cNvPr id="9" name="Picture 8" descr="Icon representing Functions">
            <a:extLst>
              <a:ext uri="{FF2B5EF4-FFF2-40B4-BE49-F238E27FC236}">
                <a16:creationId xmlns:a16="http://schemas.microsoft.com/office/drawing/2014/main" xmlns="" id="{C30AB9B5-A623-43FC-A035-3E82016A41EA}"/>
              </a:ext>
              <a:ext uri="{C183D7F6-B498-43B3-948B-1728B52AA6E4}">
                <adec:decorative xmlns:adec="http://schemas.microsoft.com/office/drawing/2017/decorative" xmlns=""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038" y="5047778"/>
            <a:ext cx="781200" cy="781200"/>
          </a:xfrm>
          <a:prstGeom prst="rect">
            <a:avLst/>
          </a:prstGeom>
        </p:spPr>
      </p:pic>
      <p:pic>
        <p:nvPicPr>
          <p:cNvPr id="11" name="Picture 10"/>
          <p:cNvPicPr/>
          <p:nvPr/>
        </p:nvPicPr>
        <p:blipFill>
          <a:blip r:embed="rId5"/>
          <a:stretch/>
        </p:blipFill>
        <p:spPr>
          <a:xfrm>
            <a:off x="941758" y="3027143"/>
            <a:ext cx="779760" cy="779760"/>
          </a:xfrm>
          <a:prstGeom prst="rect">
            <a:avLst/>
          </a:prstGeom>
          <a:ln>
            <a:noFill/>
          </a:ln>
        </p:spPr>
      </p:pic>
    </p:spTree>
    <p:extLst>
      <p:ext uri="{BB962C8B-B14F-4D97-AF65-F5344CB8AC3E}">
        <p14:creationId xmlns:p14="http://schemas.microsoft.com/office/powerpoint/2010/main" val="136066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noProof="0">
                <a:hlinkClick r:id="rId3"/>
              </a:rPr>
              <a:t>Demo</a:t>
            </a:r>
            <a:r>
              <a:rPr lang="en-US" noProof="0"/>
              <a:t>: Create an Azure virtual machine</a:t>
            </a:r>
          </a:p>
        </p:txBody>
      </p:sp>
    </p:spTree>
    <p:extLst>
      <p:ext uri="{BB962C8B-B14F-4D97-AF65-F5344CB8AC3E}">
        <p14:creationId xmlns:p14="http://schemas.microsoft.com/office/powerpoint/2010/main" val="268189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US" noProof="0" smtClean="0"/>
              <a:t>Walkthrough-Create a Virtual machine using Azure Portal</a:t>
            </a:r>
            <a:endParaRPr lang="en-US" noProof="0"/>
          </a:p>
        </p:txBody>
      </p:sp>
      <p:sp>
        <p:nvSpPr>
          <p:cNvPr id="3" name="Text Placeholder 5">
            <a:extLst>
              <a:ext uri="{FF2B5EF4-FFF2-40B4-BE49-F238E27FC236}">
                <a16:creationId xmlns:a16="http://schemas.microsoft.com/office/drawing/2014/main" xmlns="" id="{36BC3EC9-022A-48C3-8B1B-1C0B9700FE10}"/>
              </a:ext>
            </a:extLst>
          </p:cNvPr>
          <p:cNvSpPr txBox="1">
            <a:spLocks/>
          </p:cNvSpPr>
          <p:nvPr/>
        </p:nvSpPr>
        <p:spPr>
          <a:xfrm>
            <a:off x="586740" y="2026189"/>
            <a:ext cx="11018520" cy="15942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In this walkthrough, you create a </a:t>
            </a:r>
            <a:r>
              <a:rPr lang="en-US" i="1" dirty="0"/>
              <a:t>Virtual Machine </a:t>
            </a:r>
            <a:r>
              <a:rPr lang="en-US" dirty="0"/>
              <a:t>(VM) in Azure via the Azure </a:t>
            </a:r>
            <a:r>
              <a:rPr lang="en-US" dirty="0" smtClean="0"/>
              <a:t>Portal. You configure the VM </a:t>
            </a:r>
            <a:r>
              <a:rPr lang="en-US" dirty="0"/>
              <a:t>as a web server, and connect to the web server over the internet.</a:t>
            </a:r>
            <a:endParaRPr lang="en-IE" dirty="0"/>
          </a:p>
        </p:txBody>
      </p:sp>
      <p:sp>
        <p:nvSpPr>
          <p:cNvPr id="4" name="Text Placeholder 5">
            <a:extLst>
              <a:ext uri="{FF2B5EF4-FFF2-40B4-BE49-F238E27FC236}">
                <a16:creationId xmlns:a16="http://schemas.microsoft.com/office/drawing/2014/main" xmlns=""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Finish this walkthrough by completing the steps that follow, or by reading through them.</a:t>
            </a:r>
          </a:p>
        </p:txBody>
      </p:sp>
    </p:spTree>
    <p:extLst>
      <p:ext uri="{BB962C8B-B14F-4D97-AF65-F5344CB8AC3E}">
        <p14:creationId xmlns:p14="http://schemas.microsoft.com/office/powerpoint/2010/main" val="239515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compute services – container services</a:t>
            </a:r>
          </a:p>
        </p:txBody>
      </p:sp>
      <p:sp>
        <p:nvSpPr>
          <p:cNvPr id="6" name="Text Placeholder 5"/>
          <p:cNvSpPr>
            <a:spLocks noGrp="1"/>
          </p:cNvSpPr>
          <p:nvPr>
            <p:ph type="body" sz="quarter" idx="10"/>
          </p:nvPr>
        </p:nvSpPr>
        <p:spPr>
          <a:xfrm>
            <a:off x="586390" y="1434370"/>
            <a:ext cx="11018520" cy="2400657"/>
          </a:xfrm>
        </p:spPr>
        <p:txBody>
          <a:bodyPr/>
          <a:lstStyle/>
          <a:p>
            <a:r>
              <a:rPr lang="en-US" i="1" dirty="0"/>
              <a:t>Containers </a:t>
            </a:r>
            <a:r>
              <a:rPr lang="en-US" dirty="0"/>
              <a:t>are a virtualization environment that do not include an operating system. Containers are lightweight, and created, scaled out, and stopped dynamically. </a:t>
            </a:r>
            <a:endParaRPr lang="en-US" dirty="0" smtClean="0"/>
          </a:p>
          <a:p>
            <a:endParaRPr lang="en-US" sz="3200" noProof="0" dirty="0"/>
          </a:p>
          <a:p>
            <a:r>
              <a:rPr lang="en-US" spc="-1" dirty="0" smtClean="0">
                <a:solidFill>
                  <a:srgbClr val="1A1A1A"/>
                </a:solidFill>
                <a:latin typeface="Segoe UI Semilight"/>
              </a:rPr>
              <a:t>Example Azure </a:t>
            </a:r>
            <a:r>
              <a:rPr lang="en-US" spc="-1" dirty="0">
                <a:solidFill>
                  <a:srgbClr val="1A1A1A"/>
                </a:solidFill>
                <a:latin typeface="Segoe UI Semilight"/>
              </a:rPr>
              <a:t>services for containers</a:t>
            </a:r>
            <a:r>
              <a:rPr lang="en-US" spc="-1" dirty="0" smtClean="0">
                <a:solidFill>
                  <a:srgbClr val="1A1A1A"/>
                </a:solidFill>
                <a:latin typeface="Segoe UI Semilight"/>
              </a:rPr>
              <a:t>:</a:t>
            </a:r>
            <a:endParaRPr lang="en-US" spc="-1" dirty="0">
              <a:solidFill>
                <a:srgbClr val="1A1A1A"/>
              </a:solidFill>
              <a:latin typeface="Segoe UI Semilight"/>
            </a:endParaRPr>
          </a:p>
        </p:txBody>
      </p:sp>
      <p:sp>
        <p:nvSpPr>
          <p:cNvPr id="4" name="Text Placeholder 5">
            <a:extLst>
              <a:ext uri="{FF2B5EF4-FFF2-40B4-BE49-F238E27FC236}">
                <a16:creationId xmlns:a16="http://schemas.microsoft.com/office/drawing/2014/main" xmlns="" id="{CC3EB775-F83E-4AAC-8717-BFDED75EB77C}"/>
              </a:ext>
            </a:extLst>
          </p:cNvPr>
          <p:cNvSpPr txBox="1">
            <a:spLocks/>
          </p:cNvSpPr>
          <p:nvPr/>
        </p:nvSpPr>
        <p:spPr>
          <a:xfrm>
            <a:off x="1960338" y="4114086"/>
            <a:ext cx="9644572" cy="200958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14000"/>
              </a:lnSpc>
              <a:buFont typeface="Arial" panose="020B0604020202020204" pitchFamily="34" charset="0"/>
              <a:buChar char="•"/>
            </a:pPr>
            <a:r>
              <a:rPr lang="en-US" b="1" dirty="0"/>
              <a:t>Azure Container Instances : </a:t>
            </a:r>
            <a:r>
              <a:rPr lang="en-US" dirty="0"/>
              <a:t>Platform as a Service (PaaS) offering for uploading and running containers.</a:t>
            </a:r>
          </a:p>
          <a:p>
            <a:pPr marL="457200" indent="-457200">
              <a:lnSpc>
                <a:spcPct val="114000"/>
              </a:lnSpc>
              <a:buFont typeface="Arial" panose="020B0604020202020204" pitchFamily="34" charset="0"/>
              <a:buChar char="•"/>
            </a:pPr>
            <a:r>
              <a:rPr lang="en-US" b="1" dirty="0"/>
              <a:t>Azure </a:t>
            </a:r>
            <a:r>
              <a:rPr lang="en-US" b="1" dirty="0" err="1"/>
              <a:t>Kubernetes</a:t>
            </a:r>
            <a:r>
              <a:rPr lang="en-US" b="1" dirty="0"/>
              <a:t> Service : </a:t>
            </a:r>
            <a:r>
              <a:rPr lang="en-US" dirty="0"/>
              <a:t>Container orchestrator service for managing large numbers of containers.</a:t>
            </a:r>
          </a:p>
        </p:txBody>
      </p:sp>
      <p:pic>
        <p:nvPicPr>
          <p:cNvPr id="8" name="Picture 4"/>
          <p:cNvPicPr/>
          <p:nvPr/>
        </p:nvPicPr>
        <p:blipFill>
          <a:blip r:embed="rId3"/>
          <a:stretch/>
        </p:blipFill>
        <p:spPr>
          <a:xfrm>
            <a:off x="489360" y="5148450"/>
            <a:ext cx="1319040" cy="981000"/>
          </a:xfrm>
          <a:prstGeom prst="rect">
            <a:avLst/>
          </a:prstGeom>
          <a:ln>
            <a:noFill/>
          </a:ln>
        </p:spPr>
      </p:pic>
      <p:pic>
        <p:nvPicPr>
          <p:cNvPr id="9" name="Picture 6"/>
          <p:cNvPicPr/>
          <p:nvPr/>
        </p:nvPicPr>
        <p:blipFill>
          <a:blip r:embed="rId4"/>
          <a:stretch/>
        </p:blipFill>
        <p:spPr>
          <a:xfrm>
            <a:off x="267660" y="3955800"/>
            <a:ext cx="1686240" cy="987120"/>
          </a:xfrm>
          <a:prstGeom prst="rect">
            <a:avLst/>
          </a:prstGeom>
          <a:ln>
            <a:noFill/>
          </a:ln>
        </p:spPr>
      </p:pic>
    </p:spTree>
    <p:extLst>
      <p:ext uri="{BB962C8B-B14F-4D97-AF65-F5344CB8AC3E}">
        <p14:creationId xmlns:p14="http://schemas.microsoft.com/office/powerpoint/2010/main" val="177719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US" noProof="0" smtClean="0"/>
              <a:t>Walkthrough-Deploy Azure Container Instances (ACI) in Azure Portal</a:t>
            </a:r>
            <a:endParaRPr lang="en-US" noProof="0"/>
          </a:p>
        </p:txBody>
      </p:sp>
      <p:sp>
        <p:nvSpPr>
          <p:cNvPr id="3" name="Text Placeholder 5">
            <a:extLst>
              <a:ext uri="{FF2B5EF4-FFF2-40B4-BE49-F238E27FC236}">
                <a16:creationId xmlns:a16="http://schemas.microsoft.com/office/drawing/2014/main" xmlns="" id="{36BC3EC9-022A-48C3-8B1B-1C0B9700FE10}"/>
              </a:ext>
            </a:extLst>
          </p:cNvPr>
          <p:cNvSpPr txBox="1">
            <a:spLocks/>
          </p:cNvSpPr>
          <p:nvPr/>
        </p:nvSpPr>
        <p:spPr>
          <a:xfrm>
            <a:off x="586740" y="1964877"/>
            <a:ext cx="11018520"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In this walkthrough, you create, configure, and deploy a </a:t>
            </a:r>
            <a:r>
              <a:rPr lang="en-US" dirty="0" err="1"/>
              <a:t>Docker</a:t>
            </a:r>
            <a:r>
              <a:rPr lang="en-US" dirty="0"/>
              <a:t> container to </a:t>
            </a:r>
            <a:r>
              <a:rPr lang="en-US" i="1" dirty="0"/>
              <a:t>Azure Container Instances</a:t>
            </a:r>
            <a:r>
              <a:rPr lang="en-US" dirty="0"/>
              <a:t> (ACI) in Azure Portal. The container is created from an image template called </a:t>
            </a:r>
            <a:r>
              <a:rPr lang="en-US" i="1" dirty="0" err="1"/>
              <a:t>microsoft</a:t>
            </a:r>
            <a:r>
              <a:rPr lang="en-US" i="1" dirty="0"/>
              <a:t>/</a:t>
            </a:r>
            <a:r>
              <a:rPr lang="en-US" i="1" dirty="0" err="1"/>
              <a:t>aci-helloworld</a:t>
            </a:r>
            <a:r>
              <a:rPr lang="en-US" dirty="0"/>
              <a:t>. The image packages a small web application, written in Node.js, and serves a static HTML page.</a:t>
            </a:r>
          </a:p>
          <a:p>
            <a:pPr marL="457200" indent="-457200">
              <a:buFont typeface="Arial" panose="020B0604020202020204" pitchFamily="34" charset="0"/>
              <a:buChar char="•"/>
            </a:pPr>
            <a:endParaRPr lang="en-IE" dirty="0"/>
          </a:p>
        </p:txBody>
      </p:sp>
      <p:sp>
        <p:nvSpPr>
          <p:cNvPr id="4" name="Text Placeholder 5">
            <a:extLst>
              <a:ext uri="{FF2B5EF4-FFF2-40B4-BE49-F238E27FC236}">
                <a16:creationId xmlns:a16="http://schemas.microsoft.com/office/drawing/2014/main" xmlns="" id="{E4B6AB1B-CB21-42E0-9C63-04C2A198507E}"/>
              </a:ext>
            </a:extLst>
          </p:cNvPr>
          <p:cNvSpPr txBox="1">
            <a:spLocks/>
          </p:cNvSpPr>
          <p:nvPr/>
        </p:nvSpPr>
        <p:spPr>
          <a:xfrm>
            <a:off x="586740" y="4740984"/>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Finish this walkthrough by completing the steps that follow, or by reading through them.</a:t>
            </a:r>
          </a:p>
        </p:txBody>
      </p:sp>
    </p:spTree>
    <p:extLst>
      <p:ext uri="{BB962C8B-B14F-4D97-AF65-F5344CB8AC3E}">
        <p14:creationId xmlns:p14="http://schemas.microsoft.com/office/powerpoint/2010/main" val="37102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network services</a:t>
            </a:r>
          </a:p>
        </p:txBody>
      </p:sp>
      <p:sp>
        <p:nvSpPr>
          <p:cNvPr id="6" name="Text Placeholder 5"/>
          <p:cNvSpPr>
            <a:spLocks noGrp="1"/>
          </p:cNvSpPr>
          <p:nvPr>
            <p:ph type="body" sz="quarter" idx="10"/>
          </p:nvPr>
        </p:nvSpPr>
        <p:spPr>
          <a:xfrm>
            <a:off x="588263" y="1281969"/>
            <a:ext cx="11018520" cy="1095685"/>
          </a:xfrm>
        </p:spPr>
        <p:txBody>
          <a:bodyPr/>
          <a:lstStyle/>
          <a:p>
            <a:r>
              <a:rPr lang="en-US" dirty="0"/>
              <a:t>Connects cloud and on-premises infrastructure and services</a:t>
            </a:r>
            <a:r>
              <a:rPr lang="en-US" dirty="0" smtClean="0"/>
              <a:t>.</a:t>
            </a:r>
          </a:p>
          <a:p>
            <a:endParaRPr lang="en-US" sz="800" dirty="0"/>
          </a:p>
          <a:p>
            <a:r>
              <a:rPr lang="en-US" dirty="0"/>
              <a:t>Azure network services include:</a:t>
            </a:r>
            <a:endParaRPr lang="en-US" noProof="0" dirty="0"/>
          </a:p>
        </p:txBody>
      </p:sp>
      <p:sp>
        <p:nvSpPr>
          <p:cNvPr id="4" name="Text Placeholder 5">
            <a:extLst>
              <a:ext uri="{FF2B5EF4-FFF2-40B4-BE49-F238E27FC236}">
                <a16:creationId xmlns:a16="http://schemas.microsoft.com/office/drawing/2014/main" xmlns="" id="{245420B0-5563-4E73-AFFB-0201336C6B18}"/>
              </a:ext>
            </a:extLst>
          </p:cNvPr>
          <p:cNvSpPr txBox="1">
            <a:spLocks/>
          </p:cNvSpPr>
          <p:nvPr/>
        </p:nvSpPr>
        <p:spPr>
          <a:xfrm>
            <a:off x="1576036" y="2463666"/>
            <a:ext cx="10203530" cy="407188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en-IE" sz="2700" b="1" dirty="0"/>
              <a:t>Virtual Network</a:t>
            </a:r>
            <a:r>
              <a:rPr lang="en-IE" sz="2700" dirty="0"/>
              <a:t> : Create virtual, cloud-based networks.</a:t>
            </a:r>
          </a:p>
          <a:p>
            <a:pPr marL="457200" indent="-457200">
              <a:lnSpc>
                <a:spcPct val="150000"/>
              </a:lnSpc>
              <a:buFont typeface="Arial" panose="020B0604020202020204" pitchFamily="34" charset="0"/>
              <a:buChar char="•"/>
            </a:pPr>
            <a:r>
              <a:rPr lang="en-IE" sz="2700" b="1" dirty="0"/>
              <a:t>Load Balancer</a:t>
            </a:r>
            <a:r>
              <a:rPr lang="en-IE" sz="2700" dirty="0"/>
              <a:t> : Distribute workloads over networked </a:t>
            </a:r>
            <a:r>
              <a:rPr lang="en-IE" sz="2700" dirty="0" smtClean="0"/>
              <a:t>resources.</a:t>
            </a:r>
            <a:endParaRPr lang="en-IE" sz="2700" dirty="0"/>
          </a:p>
          <a:p>
            <a:pPr marL="457200" indent="-457200">
              <a:lnSpc>
                <a:spcPct val="150000"/>
              </a:lnSpc>
              <a:buFont typeface="Arial" panose="020B0604020202020204" pitchFamily="34" charset="0"/>
              <a:buChar char="•"/>
            </a:pPr>
            <a:r>
              <a:rPr lang="en-IE" sz="2700" b="1" dirty="0"/>
              <a:t>VPN Gateway</a:t>
            </a:r>
            <a:r>
              <a:rPr lang="en-IE" sz="2700" dirty="0"/>
              <a:t> : Securely </a:t>
            </a:r>
            <a:r>
              <a:rPr lang="en-IE" sz="2700" dirty="0" smtClean="0"/>
              <a:t>connect </a:t>
            </a:r>
            <a:r>
              <a:rPr lang="en-IE" sz="2700" dirty="0"/>
              <a:t>on-premises networks.</a:t>
            </a:r>
          </a:p>
          <a:p>
            <a:pPr marL="457200" indent="-457200">
              <a:lnSpc>
                <a:spcPct val="150000"/>
              </a:lnSpc>
              <a:buFont typeface="Arial" panose="020B0604020202020204" pitchFamily="34" charset="0"/>
              <a:buChar char="•"/>
            </a:pPr>
            <a:r>
              <a:rPr lang="en-IE" sz="2700" b="1" dirty="0"/>
              <a:t>Application Gateway</a:t>
            </a:r>
            <a:r>
              <a:rPr lang="en-IE" sz="2700" dirty="0"/>
              <a:t> : Front end, application-level </a:t>
            </a:r>
            <a:r>
              <a:rPr lang="en-IE" sz="2700" dirty="0" smtClean="0"/>
              <a:t>routing.</a:t>
            </a:r>
            <a:endParaRPr lang="en-IE" sz="2700" dirty="0"/>
          </a:p>
          <a:p>
            <a:pPr marL="457200" indent="-457200">
              <a:lnSpc>
                <a:spcPct val="150000"/>
              </a:lnSpc>
              <a:buFont typeface="Arial" panose="020B0604020202020204" pitchFamily="34" charset="0"/>
              <a:buChar char="•"/>
            </a:pPr>
            <a:r>
              <a:rPr lang="en-IE" sz="2700" b="1" dirty="0"/>
              <a:t>Content Delivery </a:t>
            </a:r>
            <a:r>
              <a:rPr lang="en-IE" sz="2700" b="1" dirty="0" smtClean="0"/>
              <a:t>Network (CDN)</a:t>
            </a:r>
            <a:r>
              <a:rPr lang="en-IE" sz="2700" dirty="0" smtClean="0"/>
              <a:t> </a:t>
            </a:r>
            <a:r>
              <a:rPr lang="en-IE" sz="2700" dirty="0"/>
              <a:t>: Global content delivery and </a:t>
            </a:r>
            <a:r>
              <a:rPr lang="en-IE" sz="2700" dirty="0" smtClean="0"/>
              <a:t>acceleration.</a:t>
            </a:r>
            <a:endParaRPr lang="en-IE" sz="2700" dirty="0"/>
          </a:p>
        </p:txBody>
      </p:sp>
      <p:grpSp>
        <p:nvGrpSpPr>
          <p:cNvPr id="2" name="Group 1"/>
          <p:cNvGrpSpPr/>
          <p:nvPr/>
        </p:nvGrpSpPr>
        <p:grpSpPr>
          <a:xfrm>
            <a:off x="670086" y="2711537"/>
            <a:ext cx="645736" cy="3402321"/>
            <a:chOff x="670086" y="3016337"/>
            <a:chExt cx="645736" cy="3402321"/>
          </a:xfrm>
        </p:grpSpPr>
        <p:pic>
          <p:nvPicPr>
            <p:cNvPr id="5" name="Picture 4" descr="Icon representing VPN Gateway">
              <a:extLst>
                <a:ext uri="{FF2B5EF4-FFF2-40B4-BE49-F238E27FC236}">
                  <a16:creationId xmlns:a16="http://schemas.microsoft.com/office/drawing/2014/main" xmlns="" id="{A30E7BF2-8943-45F9-BE64-A958A150F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86" y="3945076"/>
              <a:ext cx="615600" cy="615600"/>
            </a:xfrm>
            <a:prstGeom prst="rect">
              <a:avLst/>
            </a:prstGeom>
          </p:spPr>
        </p:pic>
        <p:pic>
          <p:nvPicPr>
            <p:cNvPr id="7" name="Picture 6" descr="Icon representing Azure Load Balancer">
              <a:extLst>
                <a:ext uri="{FF2B5EF4-FFF2-40B4-BE49-F238E27FC236}">
                  <a16:creationId xmlns:a16="http://schemas.microsoft.com/office/drawing/2014/main" xmlns="" id="{9BD81EA1-EAE0-4D49-A18E-63B5017D3C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086" y="3016337"/>
              <a:ext cx="645736" cy="615349"/>
            </a:xfrm>
            <a:prstGeom prst="rect">
              <a:avLst/>
            </a:prstGeom>
          </p:spPr>
        </p:pic>
        <p:pic>
          <p:nvPicPr>
            <p:cNvPr id="9" name="Picture 8" descr="Icon representing Azure Application Gateway">
              <a:extLst>
                <a:ext uri="{FF2B5EF4-FFF2-40B4-BE49-F238E27FC236}">
                  <a16:creationId xmlns:a16="http://schemas.microsoft.com/office/drawing/2014/main" xmlns="" id="{8E448DB2-4526-4C73-9191-05024970E3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086" y="4874066"/>
              <a:ext cx="637391" cy="615600"/>
            </a:xfrm>
            <a:prstGeom prst="rect">
              <a:avLst/>
            </a:prstGeom>
          </p:spPr>
        </p:pic>
        <p:pic>
          <p:nvPicPr>
            <p:cNvPr id="10" name="Picture 9" descr="Icon representing Content Delivery Network">
              <a:extLst>
                <a:ext uri="{FF2B5EF4-FFF2-40B4-BE49-F238E27FC236}">
                  <a16:creationId xmlns:a16="http://schemas.microsoft.com/office/drawing/2014/main" xmlns="" id="{349E985B-700F-48A8-91C6-1B890B8454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086" y="5803058"/>
              <a:ext cx="615600" cy="615600"/>
            </a:xfrm>
            <a:prstGeom prst="rect">
              <a:avLst/>
            </a:prstGeom>
          </p:spPr>
        </p:pic>
      </p:grpSp>
    </p:spTree>
    <p:extLst>
      <p:ext uri="{BB962C8B-B14F-4D97-AF65-F5344CB8AC3E}">
        <p14:creationId xmlns:p14="http://schemas.microsoft.com/office/powerpoint/2010/main" val="182964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noProof="0" dirty="0">
                <a:latin typeface="Segoe UI Semibold (Headings)"/>
              </a:rPr>
              <a:t>Lesson 01: Learning objectives</a:t>
            </a:r>
          </a:p>
        </p:txBody>
      </p:sp>
    </p:spTree>
    <p:extLst>
      <p:ext uri="{BB962C8B-B14F-4D97-AF65-F5344CB8AC3E}">
        <p14:creationId xmlns:p14="http://schemas.microsoft.com/office/powerpoint/2010/main" val="341461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US" noProof="0" smtClean="0"/>
              <a:t>Walkthrough-Create a virtual network via the Azure Portal</a:t>
            </a:r>
            <a:endParaRPr lang="en-US" noProof="0"/>
          </a:p>
        </p:txBody>
      </p:sp>
      <p:sp>
        <p:nvSpPr>
          <p:cNvPr id="3" name="Text Placeholder 5">
            <a:extLst>
              <a:ext uri="{FF2B5EF4-FFF2-40B4-BE49-F238E27FC236}">
                <a16:creationId xmlns:a16="http://schemas.microsoft.com/office/drawing/2014/main" xmlns="" id="{36BC3EC9-022A-48C3-8B1B-1C0B9700FE10}"/>
              </a:ext>
            </a:extLst>
          </p:cNvPr>
          <p:cNvSpPr txBox="1">
            <a:spLocks/>
          </p:cNvSpPr>
          <p:nvPr/>
        </p:nvSpPr>
        <p:spPr>
          <a:xfrm>
            <a:off x="586740" y="2026189"/>
            <a:ext cx="11018520" cy="15942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this walkthrough you create a </a:t>
            </a:r>
            <a:r>
              <a:rPr lang="en-US" i="1" dirty="0" smtClean="0"/>
              <a:t>Virtual Network</a:t>
            </a:r>
            <a:r>
              <a:rPr lang="en-US" dirty="0"/>
              <a:t>. You deploy two virtual machines (VMs) onto the virtual network, and configure the VMs to allow one to ping the other over the virtual network.</a:t>
            </a:r>
            <a:endParaRPr lang="en-IE" dirty="0"/>
          </a:p>
        </p:txBody>
      </p:sp>
      <p:sp>
        <p:nvSpPr>
          <p:cNvPr id="4" name="Text Placeholder 5">
            <a:extLst>
              <a:ext uri="{FF2B5EF4-FFF2-40B4-BE49-F238E27FC236}">
                <a16:creationId xmlns:a16="http://schemas.microsoft.com/office/drawing/2014/main" xmlns=""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Finish this walkthrough task by completing the steps that follow, or by reading through them.</a:t>
            </a:r>
            <a:endParaRPr lang="en-IE" dirty="0"/>
          </a:p>
        </p:txBody>
      </p:sp>
    </p:spTree>
    <p:extLst>
      <p:ext uri="{BB962C8B-B14F-4D97-AF65-F5344CB8AC3E}">
        <p14:creationId xmlns:p14="http://schemas.microsoft.com/office/powerpoint/2010/main" val="330678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storage services – data categories</a:t>
            </a:r>
          </a:p>
        </p:txBody>
      </p:sp>
      <p:graphicFrame>
        <p:nvGraphicFramePr>
          <p:cNvPr id="2" name="Table 1"/>
          <p:cNvGraphicFramePr>
            <a:graphicFrameLocks noGrp="1"/>
          </p:cNvGraphicFramePr>
          <p:nvPr>
            <p:extLst>
              <p:ext uri="{D42A27DB-BD31-4B8C-83A1-F6EECF244321}">
                <p14:modId xmlns:p14="http://schemas.microsoft.com/office/powerpoint/2010/main" val="1636808680"/>
              </p:ext>
            </p:extLst>
          </p:nvPr>
        </p:nvGraphicFramePr>
        <p:xfrm>
          <a:off x="696000" y="1451610"/>
          <a:ext cx="10800000" cy="4754880"/>
        </p:xfrm>
        <a:graphic>
          <a:graphicData uri="http://schemas.openxmlformats.org/drawingml/2006/table">
            <a:tbl>
              <a:tblPr firstRow="1" bandRow="1">
                <a:tableStyleId>{7DF18680-E054-41AD-8BC1-D1AEF772440D}</a:tableStyleId>
              </a:tblPr>
              <a:tblGrid>
                <a:gridCol w="3600000"/>
                <a:gridCol w="3600000"/>
                <a:gridCol w="3600000"/>
              </a:tblGrid>
              <a:tr h="370840">
                <a:tc>
                  <a:txBody>
                    <a:bodyPr/>
                    <a:lstStyle/>
                    <a:p>
                      <a:r>
                        <a:rPr lang="en-US" sz="2400" dirty="0" smtClean="0"/>
                        <a:t>Structured data</a:t>
                      </a:r>
                      <a:endParaRPr lang="en-US" sz="2400" dirty="0"/>
                    </a:p>
                  </a:txBody>
                  <a:tcPr/>
                </a:tc>
                <a:tc>
                  <a:txBody>
                    <a:bodyPr/>
                    <a:lstStyle/>
                    <a:p>
                      <a:r>
                        <a:rPr lang="en-US" sz="2400" dirty="0" smtClean="0"/>
                        <a:t>Semi-structured data</a:t>
                      </a:r>
                      <a:endParaRPr lang="en-US" sz="2400" dirty="0"/>
                    </a:p>
                  </a:txBody>
                  <a:tcPr/>
                </a:tc>
                <a:tc>
                  <a:txBody>
                    <a:bodyPr/>
                    <a:lstStyle/>
                    <a:p>
                      <a:r>
                        <a:rPr lang="en-US" sz="2400" dirty="0" smtClean="0"/>
                        <a:t>Unstructured data</a:t>
                      </a:r>
                      <a:endParaRPr lang="en-US" sz="2400" dirty="0"/>
                    </a:p>
                  </a:txBody>
                  <a:tcPr/>
                </a:tc>
              </a:tr>
              <a:tr h="370840">
                <a:tc>
                  <a:txBody>
                    <a:bodyPr/>
                    <a:lstStyle/>
                    <a:p>
                      <a:r>
                        <a:rPr lang="en-US" sz="2400" dirty="0" smtClean="0"/>
                        <a:t>Adhere to a schema, with same data fields or properties.</a:t>
                      </a:r>
                      <a:endParaRPr lang="en-US" sz="2400" dirty="0"/>
                    </a:p>
                  </a:txBody>
                  <a:tcPr/>
                </a:tc>
                <a:tc>
                  <a:txBody>
                    <a:bodyPr/>
                    <a:lstStyle/>
                    <a:p>
                      <a:r>
                        <a:rPr lang="en-US" sz="2400" baseline="0" dirty="0" smtClean="0"/>
                        <a:t>Ad hoc schema. </a:t>
                      </a:r>
                      <a:r>
                        <a:rPr lang="en-US" sz="2400" dirty="0" smtClean="0"/>
                        <a:t>Less organized fields and properties than structured data.</a:t>
                      </a:r>
                    </a:p>
                  </a:txBody>
                  <a:tcPr/>
                </a:tc>
                <a:tc>
                  <a:txBody>
                    <a:bodyPr/>
                    <a:lstStyle/>
                    <a:p>
                      <a:r>
                        <a:rPr lang="en-US" sz="2400" dirty="0" smtClean="0"/>
                        <a:t>No designated schema or data structure.</a:t>
                      </a:r>
                      <a:endParaRPr lang="en-US" sz="2400" dirty="0"/>
                    </a:p>
                  </a:txBody>
                  <a:tcPr/>
                </a:tc>
              </a:tr>
              <a:tr h="370840">
                <a:tc>
                  <a:txBody>
                    <a:bodyPr/>
                    <a:lstStyle/>
                    <a:p>
                      <a:r>
                        <a:rPr lang="en-US" sz="2400" dirty="0" smtClean="0"/>
                        <a:t>Storable in relational database tables, with rows and columns.</a:t>
                      </a:r>
                      <a:endParaRPr lang="en-US" sz="2400" dirty="0"/>
                    </a:p>
                  </a:txBody>
                  <a:tcPr/>
                </a:tc>
                <a:tc>
                  <a:txBody>
                    <a:bodyPr/>
                    <a:lstStyle/>
                    <a:p>
                      <a:r>
                        <a:rPr lang="en-US" sz="2400" dirty="0" smtClean="0"/>
                        <a:t>Non-relational or </a:t>
                      </a:r>
                      <a:r>
                        <a:rPr lang="en-US" sz="2400" dirty="0" err="1" smtClean="0"/>
                        <a:t>NoSQL</a:t>
                      </a:r>
                      <a:r>
                        <a:rPr lang="en-US" sz="2400" dirty="0" smtClean="0"/>
                        <a:t> data, not storable in tables, rows and columns.</a:t>
                      </a:r>
                    </a:p>
                  </a:txBody>
                  <a:tcPr/>
                </a:tc>
                <a:tc>
                  <a:txBody>
                    <a:bodyPr/>
                    <a:lstStyle/>
                    <a:p>
                      <a:r>
                        <a:rPr lang="en-US" sz="2400" dirty="0" smtClean="0"/>
                        <a:t>Non-relational or blob data,</a:t>
                      </a:r>
                      <a:r>
                        <a:rPr lang="en-US" sz="2400" baseline="0" dirty="0" smtClean="0"/>
                        <a:t> with n</a:t>
                      </a:r>
                      <a:r>
                        <a:rPr lang="en-US" sz="2400" dirty="0" smtClean="0"/>
                        <a:t>o restrictions on kinds of data blobs contain.</a:t>
                      </a:r>
                      <a:endParaRPr lang="en-US" sz="2400" dirty="0"/>
                    </a:p>
                  </a:txBody>
                  <a:tcPr/>
                </a:tc>
              </a:tr>
              <a:tr h="370840">
                <a:tc>
                  <a:txBody>
                    <a:bodyPr/>
                    <a:lstStyle/>
                    <a:p>
                      <a:r>
                        <a:rPr lang="en-US" sz="2400" dirty="0" smtClean="0"/>
                        <a:t>Examples include, sensor or financial data.</a:t>
                      </a:r>
                      <a:endParaRPr lang="en-US" sz="2400" dirty="0"/>
                    </a:p>
                  </a:txBody>
                  <a:tcPr/>
                </a:tc>
                <a:tc>
                  <a:txBody>
                    <a:bodyPr/>
                    <a:lstStyle/>
                    <a:p>
                      <a:r>
                        <a:rPr lang="en-US" sz="2400" dirty="0" smtClean="0"/>
                        <a:t>Books, blogs, and HTML documents are examples of semi-structured data.</a:t>
                      </a:r>
                    </a:p>
                  </a:txBody>
                  <a:tcPr/>
                </a:tc>
                <a:tc>
                  <a:txBody>
                    <a:bodyPr/>
                    <a:lstStyle/>
                    <a:p>
                      <a:r>
                        <a:rPr lang="en-US" sz="2400" dirty="0" smtClean="0"/>
                        <a:t>For example, a blob can hold a PDF, JPG, JSON object, or video.</a:t>
                      </a:r>
                      <a:endParaRPr lang="en-US" sz="2400" dirty="0"/>
                    </a:p>
                  </a:txBody>
                  <a:tcPr/>
                </a:tc>
              </a:tr>
            </a:tbl>
          </a:graphicData>
        </a:graphic>
      </p:graphicFrame>
    </p:spTree>
    <p:extLst>
      <p:ext uri="{BB962C8B-B14F-4D97-AF65-F5344CB8AC3E}">
        <p14:creationId xmlns:p14="http://schemas.microsoft.com/office/powerpoint/2010/main" val="264101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storage services – Azure services</a:t>
            </a:r>
          </a:p>
        </p:txBody>
      </p:sp>
      <p:sp>
        <p:nvSpPr>
          <p:cNvPr id="6" name="Text Placeholder 5"/>
          <p:cNvSpPr>
            <a:spLocks noGrp="1"/>
          </p:cNvSpPr>
          <p:nvPr>
            <p:ph type="body" sz="quarter" idx="10"/>
          </p:nvPr>
        </p:nvSpPr>
        <p:spPr>
          <a:xfrm>
            <a:off x="586390" y="1434370"/>
            <a:ext cx="11018520" cy="430887"/>
          </a:xfrm>
        </p:spPr>
        <p:txBody>
          <a:bodyPr/>
          <a:lstStyle/>
          <a:p>
            <a:r>
              <a:rPr lang="en-US" dirty="0"/>
              <a:t>Store files, messages, tables, and other types of information. </a:t>
            </a:r>
            <a:endParaRPr lang="en-US" noProof="0" dirty="0"/>
          </a:p>
        </p:txBody>
      </p:sp>
      <p:sp>
        <p:nvSpPr>
          <p:cNvPr id="4" name="Text Placeholder 5">
            <a:extLst>
              <a:ext uri="{FF2B5EF4-FFF2-40B4-BE49-F238E27FC236}">
                <a16:creationId xmlns:a16="http://schemas.microsoft.com/office/drawing/2014/main" xmlns="" id="{7CEABA36-B656-4E70-936A-7947E38E414D}"/>
              </a:ext>
            </a:extLst>
          </p:cNvPr>
          <p:cNvSpPr txBox="1">
            <a:spLocks/>
          </p:cNvSpPr>
          <p:nvPr/>
        </p:nvSpPr>
        <p:spPr>
          <a:xfrm>
            <a:off x="2231315" y="2337141"/>
            <a:ext cx="9065335" cy="394826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dirty="0"/>
              <a:t>Azure Storage services include:</a:t>
            </a:r>
          </a:p>
          <a:p>
            <a:pPr marL="457200" indent="-457200">
              <a:lnSpc>
                <a:spcPct val="114000"/>
              </a:lnSpc>
              <a:buFont typeface="Arial" panose="020B0604020202020204" pitchFamily="34" charset="0"/>
              <a:buChar char="•"/>
            </a:pPr>
            <a:endParaRPr lang="en-US" sz="800" b="1" dirty="0" smtClean="0"/>
          </a:p>
          <a:p>
            <a:pPr marL="457200" indent="-457200">
              <a:lnSpc>
                <a:spcPct val="114000"/>
              </a:lnSpc>
              <a:buFont typeface="Arial" panose="020B0604020202020204" pitchFamily="34" charset="0"/>
              <a:buChar char="•"/>
            </a:pPr>
            <a:r>
              <a:rPr lang="en-US" b="1" dirty="0" smtClean="0"/>
              <a:t>Blob </a:t>
            </a:r>
            <a:r>
              <a:rPr lang="en-US" b="1" dirty="0"/>
              <a:t>storage : </a:t>
            </a:r>
            <a:r>
              <a:rPr lang="en-US" dirty="0"/>
              <a:t>No restrictions on the kinds of data blobs can hold. Blobs are highly scalable.</a:t>
            </a:r>
          </a:p>
          <a:p>
            <a:pPr marL="457200" indent="-457200">
              <a:lnSpc>
                <a:spcPct val="114000"/>
              </a:lnSpc>
              <a:buFont typeface="Arial" panose="020B0604020202020204" pitchFamily="34" charset="0"/>
              <a:buChar char="•"/>
            </a:pPr>
            <a:r>
              <a:rPr lang="en-US" b="1" dirty="0"/>
              <a:t>Disk storage : </a:t>
            </a:r>
            <a:r>
              <a:rPr lang="en-US" dirty="0"/>
              <a:t>Provides disks for virtual machines, applications, and other services.</a:t>
            </a:r>
          </a:p>
          <a:p>
            <a:pPr marL="457200" indent="-457200">
              <a:lnSpc>
                <a:spcPct val="114000"/>
              </a:lnSpc>
              <a:buFont typeface="Arial" panose="020B0604020202020204" pitchFamily="34" charset="0"/>
              <a:buChar char="•"/>
            </a:pPr>
            <a:r>
              <a:rPr lang="en-US" b="1" dirty="0"/>
              <a:t>File storage : </a:t>
            </a:r>
            <a:r>
              <a:rPr lang="en-US" dirty="0"/>
              <a:t>Fully-managed file shares in the </a:t>
            </a:r>
            <a:r>
              <a:rPr lang="en-US" dirty="0" smtClean="0"/>
              <a:t>cloud.</a:t>
            </a:r>
            <a:endParaRPr lang="en-US" dirty="0"/>
          </a:p>
          <a:p>
            <a:pPr marL="457200" indent="-457200">
              <a:lnSpc>
                <a:spcPct val="114000"/>
              </a:lnSpc>
              <a:buFont typeface="Arial" panose="020B0604020202020204" pitchFamily="34" charset="0"/>
              <a:buChar char="•"/>
            </a:pPr>
            <a:r>
              <a:rPr lang="en-US" b="1" dirty="0"/>
              <a:t>Archive storage </a:t>
            </a:r>
            <a:r>
              <a:rPr lang="en-US" dirty="0"/>
              <a:t>: Store rarely accessed data.</a:t>
            </a:r>
          </a:p>
        </p:txBody>
      </p:sp>
      <p:pic>
        <p:nvPicPr>
          <p:cNvPr id="5" name="Picture 4" descr="Icon representing Blob storage">
            <a:extLst>
              <a:ext uri="{FF2B5EF4-FFF2-40B4-BE49-F238E27FC236}">
                <a16:creationId xmlns:a16="http://schemas.microsoft.com/office/drawing/2014/main" xmlns="" id="{8F1556E1-AAD6-4570-990E-E2130C1A093F}"/>
              </a:ext>
              <a:ext uri="{C183D7F6-B498-43B3-948B-1728B52AA6E4}">
                <adec:decorative xmlns:adec="http://schemas.microsoft.com/office/drawing/2017/decorative" xmlns=""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24" y="2413966"/>
            <a:ext cx="948837" cy="794972"/>
          </a:xfrm>
          <a:prstGeom prst="rect">
            <a:avLst/>
          </a:prstGeom>
        </p:spPr>
      </p:pic>
      <p:pic>
        <p:nvPicPr>
          <p:cNvPr id="7" name="Picture 6" descr="Icon representing Disk storage">
            <a:extLst>
              <a:ext uri="{FF2B5EF4-FFF2-40B4-BE49-F238E27FC236}">
                <a16:creationId xmlns:a16="http://schemas.microsoft.com/office/drawing/2014/main" xmlns="" id="{4A434D35-6098-457E-8F14-617CE567B2C0}"/>
              </a:ext>
              <a:ext uri="{C183D7F6-B498-43B3-948B-1728B52AA6E4}">
                <adec:decorative xmlns:adec="http://schemas.microsoft.com/office/drawing/2017/decorative" xmlns=""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498" y="3396906"/>
            <a:ext cx="964489" cy="819501"/>
          </a:xfrm>
          <a:prstGeom prst="rect">
            <a:avLst/>
          </a:prstGeom>
        </p:spPr>
      </p:pic>
      <p:pic>
        <p:nvPicPr>
          <p:cNvPr id="8" name="Picture 7" descr="Icon representing File storage">
            <a:extLst>
              <a:ext uri="{FF2B5EF4-FFF2-40B4-BE49-F238E27FC236}">
                <a16:creationId xmlns:a16="http://schemas.microsoft.com/office/drawing/2014/main" xmlns="" id="{166E0C98-CF50-447C-B442-C1DDD667708D}"/>
              </a:ext>
              <a:ext uri="{C183D7F6-B498-43B3-948B-1728B52AA6E4}">
                <adec:decorative xmlns:adec="http://schemas.microsoft.com/office/drawing/2017/decorative" xmlns=""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498" y="4404375"/>
            <a:ext cx="964489" cy="832968"/>
          </a:xfrm>
          <a:prstGeom prst="rect">
            <a:avLst/>
          </a:prstGeom>
        </p:spPr>
      </p:pic>
      <p:pic>
        <p:nvPicPr>
          <p:cNvPr id="9" name="Picture 8" descr="Icon representing Archive storage">
            <a:extLst>
              <a:ext uri="{FF2B5EF4-FFF2-40B4-BE49-F238E27FC236}">
                <a16:creationId xmlns:a16="http://schemas.microsoft.com/office/drawing/2014/main" xmlns="" id="{B4F3F872-5332-4AD9-9191-FEF2C148ECD8}"/>
              </a:ext>
              <a:ext uri="{C183D7F6-B498-43B3-948B-1728B52AA6E4}">
                <adec:decorative xmlns:adec="http://schemas.microsoft.com/office/drawing/2017/decorative" xmlns="" val="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2097" y="5368160"/>
            <a:ext cx="1137291" cy="1137291"/>
          </a:xfrm>
          <a:prstGeom prst="rect">
            <a:avLst/>
          </a:prstGeom>
        </p:spPr>
      </p:pic>
    </p:spTree>
    <p:extLst>
      <p:ext uri="{BB962C8B-B14F-4D97-AF65-F5344CB8AC3E}">
        <p14:creationId xmlns:p14="http://schemas.microsoft.com/office/powerpoint/2010/main" val="406188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noProof="0">
                <a:hlinkClick r:id="rId3"/>
              </a:rPr>
              <a:t>Demo</a:t>
            </a:r>
            <a:r>
              <a:rPr lang="en-US" noProof="0"/>
              <a:t>: Create Blob storage</a:t>
            </a:r>
          </a:p>
        </p:txBody>
      </p:sp>
    </p:spTree>
    <p:extLst>
      <p:ext uri="{BB962C8B-B14F-4D97-AF65-F5344CB8AC3E}">
        <p14:creationId xmlns:p14="http://schemas.microsoft.com/office/powerpoint/2010/main" val="100490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1204913"/>
            <a:ext cx="9144000" cy="498598"/>
          </a:xfrm>
        </p:spPr>
        <p:txBody>
          <a:bodyPr/>
          <a:lstStyle/>
          <a:p>
            <a:r>
              <a:rPr lang="en-US" noProof="0" smtClean="0"/>
              <a:t>Walkthrough-Create Blob storage</a:t>
            </a:r>
            <a:endParaRPr lang="en-US" noProof="0"/>
          </a:p>
        </p:txBody>
      </p:sp>
      <p:sp>
        <p:nvSpPr>
          <p:cNvPr id="3" name="Text Placeholder 5">
            <a:extLst>
              <a:ext uri="{FF2B5EF4-FFF2-40B4-BE49-F238E27FC236}">
                <a16:creationId xmlns:a16="http://schemas.microsoft.com/office/drawing/2014/main" xmlns="" id="{36BC3EC9-022A-48C3-8B1B-1C0B9700FE10}"/>
              </a:ext>
            </a:extLst>
          </p:cNvPr>
          <p:cNvSpPr txBox="1">
            <a:spLocks/>
          </p:cNvSpPr>
          <p:nvPr/>
        </p:nvSpPr>
        <p:spPr>
          <a:xfrm>
            <a:off x="586740" y="2026189"/>
            <a:ext cx="11018520" cy="15942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this walkthrough you create a </a:t>
            </a:r>
            <a:r>
              <a:rPr lang="en-US" i="1" dirty="0" smtClean="0"/>
              <a:t>Storage Account</a:t>
            </a:r>
            <a:r>
              <a:rPr lang="en-US" dirty="0"/>
              <a:t>, and make a </a:t>
            </a:r>
            <a:r>
              <a:rPr lang="en-US" i="1" dirty="0" smtClean="0"/>
              <a:t>Blob Storage</a:t>
            </a:r>
            <a:r>
              <a:rPr lang="en-US" dirty="0" smtClean="0"/>
              <a:t> </a:t>
            </a:r>
            <a:r>
              <a:rPr lang="en-US" dirty="0"/>
              <a:t>container within the storage account. You upload a block blob, view and edit the blob file, within the blob container, in Azure. Then, you download the block blob </a:t>
            </a:r>
            <a:r>
              <a:rPr lang="en-US" dirty="0" smtClean="0"/>
              <a:t>file.</a:t>
            </a:r>
            <a:endParaRPr lang="en-IE" dirty="0"/>
          </a:p>
        </p:txBody>
      </p:sp>
      <p:sp>
        <p:nvSpPr>
          <p:cNvPr id="4" name="Text Placeholder 5">
            <a:extLst>
              <a:ext uri="{FF2B5EF4-FFF2-40B4-BE49-F238E27FC236}">
                <a16:creationId xmlns:a16="http://schemas.microsoft.com/office/drawing/2014/main" xmlns=""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Finish this walkthrough task by completing the steps that follow, or by reading through them.</a:t>
            </a:r>
            <a:endParaRPr lang="en-IE" dirty="0"/>
          </a:p>
        </p:txBody>
      </p:sp>
    </p:spTree>
    <p:extLst>
      <p:ext uri="{BB962C8B-B14F-4D97-AF65-F5344CB8AC3E}">
        <p14:creationId xmlns:p14="http://schemas.microsoft.com/office/powerpoint/2010/main" val="69049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database services</a:t>
            </a:r>
          </a:p>
        </p:txBody>
      </p:sp>
      <p:sp>
        <p:nvSpPr>
          <p:cNvPr id="6" name="Text Placeholder 5"/>
          <p:cNvSpPr>
            <a:spLocks noGrp="1"/>
          </p:cNvSpPr>
          <p:nvPr>
            <p:ph type="body" sz="quarter" idx="10"/>
          </p:nvPr>
        </p:nvSpPr>
        <p:spPr>
          <a:xfrm>
            <a:off x="586390" y="1434370"/>
            <a:ext cx="11018520" cy="430887"/>
          </a:xfrm>
        </p:spPr>
        <p:txBody>
          <a:bodyPr/>
          <a:lstStyle/>
          <a:p>
            <a:r>
              <a:rPr lang="en-US" dirty="0"/>
              <a:t>Fully-managed, Platform as a Service (PaaS) solution for databases</a:t>
            </a:r>
            <a:r>
              <a:rPr lang="en-US" dirty="0" smtClean="0"/>
              <a:t>. </a:t>
            </a:r>
            <a:endParaRPr lang="en-US" spc="-1" dirty="0">
              <a:solidFill>
                <a:srgbClr val="1A1A1A"/>
              </a:solidFill>
              <a:latin typeface="Segoe UI Semilight"/>
            </a:endParaRPr>
          </a:p>
        </p:txBody>
      </p:sp>
      <p:sp>
        <p:nvSpPr>
          <p:cNvPr id="4" name="Text Placeholder 5">
            <a:extLst>
              <a:ext uri="{FF2B5EF4-FFF2-40B4-BE49-F238E27FC236}">
                <a16:creationId xmlns:a16="http://schemas.microsoft.com/office/drawing/2014/main" xmlns="" id="{15FC2C1C-A1FD-4487-A109-340B15FD8519}"/>
              </a:ext>
            </a:extLst>
          </p:cNvPr>
          <p:cNvSpPr txBox="1">
            <a:spLocks/>
          </p:cNvSpPr>
          <p:nvPr/>
        </p:nvSpPr>
        <p:spPr>
          <a:xfrm>
            <a:off x="1847850" y="2905756"/>
            <a:ext cx="10176160" cy="311970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14000"/>
              </a:lnSpc>
              <a:buFont typeface="Arial" pitchFamily="34" charset="0"/>
              <a:buChar char="•"/>
            </a:pPr>
            <a:r>
              <a:rPr lang="en-IE" b="1" dirty="0"/>
              <a:t>Azure Cosmos DB </a:t>
            </a:r>
            <a:r>
              <a:rPr lang="en-IE" dirty="0"/>
              <a:t>: Globally-distributed database service for scaling throughput and storage, elastically and independently.</a:t>
            </a:r>
          </a:p>
          <a:p>
            <a:pPr marL="457200" indent="-457200">
              <a:lnSpc>
                <a:spcPct val="114000"/>
              </a:lnSpc>
              <a:buFont typeface="Arial" pitchFamily="34" charset="0"/>
              <a:buChar char="•"/>
            </a:pPr>
            <a:r>
              <a:rPr lang="en-IE" b="1" dirty="0"/>
              <a:t>Azure SQL Database </a:t>
            </a:r>
            <a:r>
              <a:rPr lang="en-IE" dirty="0"/>
              <a:t>: Relational Database as a Service (</a:t>
            </a:r>
            <a:r>
              <a:rPr lang="en-IE" dirty="0" err="1"/>
              <a:t>DaaS</a:t>
            </a:r>
            <a:r>
              <a:rPr lang="en-IE" dirty="0"/>
              <a:t>) based on the latest Microsoft SQL Server database engine.</a:t>
            </a:r>
          </a:p>
          <a:p>
            <a:pPr marL="457200" indent="-457200">
              <a:lnSpc>
                <a:spcPct val="114000"/>
              </a:lnSpc>
              <a:buFont typeface="Arial" pitchFamily="34" charset="0"/>
              <a:buChar char="•"/>
            </a:pPr>
            <a:r>
              <a:rPr lang="en-IE" b="1" dirty="0"/>
              <a:t>Azure Database Migration </a:t>
            </a:r>
            <a:r>
              <a:rPr lang="en-IE" dirty="0"/>
              <a:t>: Migrate from multiple database sources to Azure data platforms with minimal downtime</a:t>
            </a:r>
            <a:r>
              <a:rPr lang="en-IE" dirty="0" smtClean="0"/>
              <a:t>.</a:t>
            </a:r>
            <a:endParaRPr lang="en-IE" dirty="0"/>
          </a:p>
        </p:txBody>
      </p:sp>
      <p:sp>
        <p:nvSpPr>
          <p:cNvPr id="9" name="Text Placeholder 5"/>
          <p:cNvSpPr txBox="1">
            <a:spLocks/>
          </p:cNvSpPr>
          <p:nvPr/>
        </p:nvSpPr>
        <p:spPr>
          <a:xfrm>
            <a:off x="2338990" y="2291620"/>
            <a:ext cx="731936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1" dirty="0" smtClean="0">
                <a:solidFill>
                  <a:srgbClr val="1A1A1A"/>
                </a:solidFill>
                <a:latin typeface="Segoe UI Semilight"/>
              </a:rPr>
              <a:t>Examples of Azure database services:</a:t>
            </a:r>
            <a:endParaRPr lang="en-US" spc="-1" dirty="0">
              <a:solidFill>
                <a:srgbClr val="1A1A1A"/>
              </a:solidFill>
              <a:latin typeface="Segoe UI Semilight"/>
            </a:endParaRPr>
          </a:p>
        </p:txBody>
      </p:sp>
      <p:pic>
        <p:nvPicPr>
          <p:cNvPr id="10" name="Picture 4"/>
          <p:cNvPicPr/>
          <p:nvPr/>
        </p:nvPicPr>
        <p:blipFill>
          <a:blip r:embed="rId3"/>
          <a:stretch/>
        </p:blipFill>
        <p:spPr>
          <a:xfrm>
            <a:off x="576990" y="2746800"/>
            <a:ext cx="990000" cy="955800"/>
          </a:xfrm>
          <a:prstGeom prst="rect">
            <a:avLst/>
          </a:prstGeom>
          <a:ln>
            <a:noFill/>
          </a:ln>
        </p:spPr>
      </p:pic>
      <p:pic>
        <p:nvPicPr>
          <p:cNvPr id="11" name="Picture 6"/>
          <p:cNvPicPr/>
          <p:nvPr/>
        </p:nvPicPr>
        <p:blipFill>
          <a:blip r:embed="rId4"/>
          <a:stretch/>
        </p:blipFill>
        <p:spPr>
          <a:xfrm>
            <a:off x="518490" y="3806280"/>
            <a:ext cx="1107000" cy="1107000"/>
          </a:xfrm>
          <a:prstGeom prst="rect">
            <a:avLst/>
          </a:prstGeom>
          <a:ln>
            <a:noFill/>
          </a:ln>
        </p:spPr>
      </p:pic>
      <p:pic>
        <p:nvPicPr>
          <p:cNvPr id="12" name="Picture 7"/>
          <p:cNvPicPr/>
          <p:nvPr/>
        </p:nvPicPr>
        <p:blipFill>
          <a:blip r:embed="rId5"/>
          <a:stretch/>
        </p:blipFill>
        <p:spPr>
          <a:xfrm>
            <a:off x="498870" y="5016960"/>
            <a:ext cx="1146240" cy="1043280"/>
          </a:xfrm>
          <a:prstGeom prst="rect">
            <a:avLst/>
          </a:prstGeom>
          <a:ln>
            <a:noFill/>
          </a:ln>
        </p:spPr>
      </p:pic>
    </p:spTree>
    <p:extLst>
      <p:ext uri="{BB962C8B-B14F-4D97-AF65-F5344CB8AC3E}">
        <p14:creationId xmlns:p14="http://schemas.microsoft.com/office/powerpoint/2010/main" val="15875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1204913"/>
            <a:ext cx="9144000" cy="498598"/>
          </a:xfrm>
        </p:spPr>
        <p:txBody>
          <a:bodyPr/>
          <a:lstStyle/>
          <a:p>
            <a:r>
              <a:rPr lang="en-US" noProof="0" smtClean="0"/>
              <a:t>Walkthrough-Create a SQL database</a:t>
            </a:r>
            <a:endParaRPr lang="en-US" noProof="0"/>
          </a:p>
        </p:txBody>
      </p:sp>
      <p:sp>
        <p:nvSpPr>
          <p:cNvPr id="3" name="Text Placeholder 5">
            <a:extLst>
              <a:ext uri="{FF2B5EF4-FFF2-40B4-BE49-F238E27FC236}">
                <a16:creationId xmlns:a16="http://schemas.microsoft.com/office/drawing/2014/main" xmlns="" id="{36BC3EC9-022A-48C3-8B1B-1C0B9700FE10}"/>
              </a:ext>
            </a:extLst>
          </p:cNvPr>
          <p:cNvSpPr txBox="1">
            <a:spLocks/>
          </p:cNvSpPr>
          <p:nvPr/>
        </p:nvSpPr>
        <p:spPr>
          <a:xfrm>
            <a:off x="586740" y="2026189"/>
            <a:ext cx="11018520" cy="20084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this walkthrough you create a </a:t>
            </a:r>
            <a:r>
              <a:rPr lang="en-US" i="1" dirty="0"/>
              <a:t>SQL </a:t>
            </a:r>
            <a:r>
              <a:rPr lang="en-US" i="1" dirty="0" smtClean="0"/>
              <a:t>Database</a:t>
            </a:r>
            <a:r>
              <a:rPr lang="en-US" dirty="0" smtClean="0"/>
              <a:t> </a:t>
            </a:r>
            <a:r>
              <a:rPr lang="en-US" dirty="0"/>
              <a:t>in Azure, then query the data in the database.</a:t>
            </a:r>
            <a:endParaRPr lang="en-IE" sz="3000" dirty="0"/>
          </a:p>
        </p:txBody>
      </p:sp>
      <p:sp>
        <p:nvSpPr>
          <p:cNvPr id="4" name="Text Placeholder 5">
            <a:extLst>
              <a:ext uri="{FF2B5EF4-FFF2-40B4-BE49-F238E27FC236}">
                <a16:creationId xmlns:a16="http://schemas.microsoft.com/office/drawing/2014/main" xmlns=""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Finish this walkthrough task by completing the steps that follow, or by reading through them.</a:t>
            </a:r>
            <a:endParaRPr lang="en-IE" dirty="0"/>
          </a:p>
        </p:txBody>
      </p:sp>
    </p:spTree>
    <p:extLst>
      <p:ext uri="{BB962C8B-B14F-4D97-AF65-F5344CB8AC3E}">
        <p14:creationId xmlns:p14="http://schemas.microsoft.com/office/powerpoint/2010/main" val="32771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Marketplace</a:t>
            </a:r>
          </a:p>
        </p:txBody>
      </p:sp>
      <p:sp>
        <p:nvSpPr>
          <p:cNvPr id="6" name="Text Placeholder 5"/>
          <p:cNvSpPr>
            <a:spLocks noGrp="1"/>
          </p:cNvSpPr>
          <p:nvPr>
            <p:ph type="body" sz="quarter" idx="10"/>
          </p:nvPr>
        </p:nvSpPr>
        <p:spPr>
          <a:xfrm>
            <a:off x="586390" y="1434370"/>
            <a:ext cx="11018520" cy="3791807"/>
          </a:xfrm>
        </p:spPr>
        <p:txBody>
          <a:bodyPr/>
          <a:lstStyle/>
          <a:p>
            <a:r>
              <a:rPr lang="en-US" dirty="0"/>
              <a:t>Connects end users with Microsoft partners, Independent Software Vendors (ISVs), and start-ups that offer solutions and services for Azure.</a:t>
            </a:r>
          </a:p>
          <a:p>
            <a:endParaRPr lang="en-US" dirty="0"/>
          </a:p>
          <a:p>
            <a:r>
              <a:rPr lang="en-US" dirty="0"/>
              <a:t>Azure customers, IT professionals and cloud developers </a:t>
            </a:r>
            <a:r>
              <a:rPr lang="en-US" dirty="0" smtClean="0"/>
              <a:t>can find</a:t>
            </a:r>
            <a:r>
              <a:rPr lang="en-US" dirty="0"/>
              <a:t>, try, purchase, and provision Azure applications and services from certified service providers. </a:t>
            </a:r>
          </a:p>
          <a:p>
            <a:endParaRPr lang="en-US" dirty="0"/>
          </a:p>
          <a:p>
            <a:r>
              <a:rPr lang="en-US" dirty="0"/>
              <a:t>Includes </a:t>
            </a:r>
            <a:r>
              <a:rPr lang="en-US" dirty="0" smtClean="0"/>
              <a:t>close to </a:t>
            </a:r>
            <a:r>
              <a:rPr lang="en-US" dirty="0"/>
              <a:t>10,000 product listings.</a:t>
            </a:r>
            <a:endParaRPr lang="en-US" noProof="0" dirty="0"/>
          </a:p>
        </p:txBody>
      </p:sp>
      <p:pic>
        <p:nvPicPr>
          <p:cNvPr id="4" name="Picture 3"/>
          <p:cNvPicPr/>
          <p:nvPr/>
        </p:nvPicPr>
        <p:blipFill>
          <a:blip r:embed="rId3"/>
          <a:stretch/>
        </p:blipFill>
        <p:spPr>
          <a:xfrm>
            <a:off x="8640000" y="3909600"/>
            <a:ext cx="2520000" cy="2520000"/>
          </a:xfrm>
          <a:prstGeom prst="rect">
            <a:avLst/>
          </a:prstGeom>
          <a:ln>
            <a:noFill/>
          </a:ln>
        </p:spPr>
      </p:pic>
    </p:spTree>
    <p:extLst>
      <p:ext uri="{BB962C8B-B14F-4D97-AF65-F5344CB8AC3E}">
        <p14:creationId xmlns:p14="http://schemas.microsoft.com/office/powerpoint/2010/main" val="282589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noProof="0">
                <a:latin typeface="Segoe UI Semibold (Headings)"/>
              </a:rPr>
              <a:t>Lesson 04: Azure solutions</a:t>
            </a:r>
          </a:p>
        </p:txBody>
      </p:sp>
    </p:spTree>
    <p:extLst>
      <p:ext uri="{BB962C8B-B14F-4D97-AF65-F5344CB8AC3E}">
        <p14:creationId xmlns:p14="http://schemas.microsoft.com/office/powerpoint/2010/main" val="425276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Internet of </a:t>
            </a:r>
            <a:r>
              <a:rPr lang="en-US" noProof="0" dirty="0" smtClean="0"/>
              <a:t>Things (</a:t>
            </a:r>
            <a:r>
              <a:rPr lang="en-US" noProof="0" dirty="0" err="1" smtClean="0"/>
              <a:t>IoT</a:t>
            </a:r>
            <a:r>
              <a:rPr lang="en-US" noProof="0" dirty="0" smtClean="0"/>
              <a:t>)</a:t>
            </a:r>
            <a:endParaRPr lang="en-US" noProof="0" dirty="0"/>
          </a:p>
        </p:txBody>
      </p:sp>
      <p:sp>
        <p:nvSpPr>
          <p:cNvPr id="6" name="Text Placeholder 5"/>
          <p:cNvSpPr>
            <a:spLocks noGrp="1"/>
          </p:cNvSpPr>
          <p:nvPr>
            <p:ph type="body" sz="quarter" idx="10"/>
          </p:nvPr>
        </p:nvSpPr>
        <p:spPr>
          <a:xfrm>
            <a:off x="586390" y="1434370"/>
            <a:ext cx="11018520" cy="1526572"/>
          </a:xfrm>
        </p:spPr>
        <p:txBody>
          <a:bodyPr/>
          <a:lstStyle/>
          <a:p>
            <a:r>
              <a:rPr lang="en-US" dirty="0"/>
              <a:t>Send and collect information for data analysis from internet-ready devices</a:t>
            </a:r>
            <a:r>
              <a:rPr lang="en-US" dirty="0" smtClean="0"/>
              <a:t>.</a:t>
            </a:r>
          </a:p>
          <a:p>
            <a:endParaRPr lang="en-US" sz="800" dirty="0"/>
          </a:p>
          <a:p>
            <a:r>
              <a:rPr lang="en-US" dirty="0"/>
              <a:t>Azure </a:t>
            </a:r>
            <a:r>
              <a:rPr lang="en-US" dirty="0" err="1"/>
              <a:t>IoT</a:t>
            </a:r>
            <a:r>
              <a:rPr lang="en-US" dirty="0"/>
              <a:t> services include:</a:t>
            </a:r>
            <a:endParaRPr lang="en-US" noProof="0" dirty="0"/>
          </a:p>
        </p:txBody>
      </p:sp>
      <p:sp>
        <p:nvSpPr>
          <p:cNvPr id="4" name="Text Placeholder 5">
            <a:extLst>
              <a:ext uri="{FF2B5EF4-FFF2-40B4-BE49-F238E27FC236}">
                <a16:creationId xmlns:a16="http://schemas.microsoft.com/office/drawing/2014/main" xmlns="" id="{28C8EF6A-E45F-43C3-9123-277EEE06AC80}"/>
              </a:ext>
            </a:extLst>
          </p:cNvPr>
          <p:cNvSpPr txBox="1">
            <a:spLocks/>
          </p:cNvSpPr>
          <p:nvPr/>
        </p:nvSpPr>
        <p:spPr>
          <a:xfrm>
            <a:off x="2293270" y="3150204"/>
            <a:ext cx="9085930" cy="318856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b="1" dirty="0"/>
              <a:t>Microsoft </a:t>
            </a:r>
            <a:r>
              <a:rPr lang="en-US" b="1" dirty="0" err="1"/>
              <a:t>IoT</a:t>
            </a:r>
            <a:r>
              <a:rPr lang="en-US" b="1" dirty="0"/>
              <a:t> Central </a:t>
            </a:r>
            <a:r>
              <a:rPr lang="en-US" dirty="0"/>
              <a:t>: Fully-managed, Software as a Service (SaaS) solution to connect, monitor, and manage </a:t>
            </a:r>
            <a:r>
              <a:rPr lang="en-US" dirty="0" err="1"/>
              <a:t>IoT</a:t>
            </a:r>
            <a:r>
              <a:rPr lang="en-US" dirty="0"/>
              <a:t> assets</a:t>
            </a:r>
            <a:r>
              <a:rPr lang="en-US" dirty="0" smtClean="0"/>
              <a:t>.</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b="1" dirty="0"/>
              <a:t>Azure </a:t>
            </a:r>
            <a:r>
              <a:rPr lang="en-US" b="1" dirty="0" err="1"/>
              <a:t>IoT</a:t>
            </a:r>
            <a:r>
              <a:rPr lang="en-US" b="1" dirty="0"/>
              <a:t> Hub </a:t>
            </a:r>
            <a:r>
              <a:rPr lang="en-US" dirty="0"/>
              <a:t>: Managed, cloud-hosted, central message hub for bidirectional communication between </a:t>
            </a:r>
            <a:r>
              <a:rPr lang="en-US" dirty="0" err="1"/>
              <a:t>IoT</a:t>
            </a:r>
            <a:r>
              <a:rPr lang="en-US" dirty="0"/>
              <a:t> applications and devices.</a:t>
            </a:r>
          </a:p>
        </p:txBody>
      </p:sp>
      <p:pic>
        <p:nvPicPr>
          <p:cNvPr id="8" name="Picture 4"/>
          <p:cNvPicPr/>
          <p:nvPr/>
        </p:nvPicPr>
        <p:blipFill>
          <a:blip r:embed="rId3"/>
          <a:stretch/>
        </p:blipFill>
        <p:spPr>
          <a:xfrm>
            <a:off x="763260" y="5185950"/>
            <a:ext cx="981000" cy="981000"/>
          </a:xfrm>
          <a:prstGeom prst="rect">
            <a:avLst/>
          </a:prstGeom>
          <a:ln>
            <a:noFill/>
          </a:ln>
        </p:spPr>
      </p:pic>
      <p:pic>
        <p:nvPicPr>
          <p:cNvPr id="9" name="Picture 6"/>
          <p:cNvPicPr/>
          <p:nvPr/>
        </p:nvPicPr>
        <p:blipFill>
          <a:blip r:embed="rId4"/>
          <a:stretch/>
        </p:blipFill>
        <p:spPr>
          <a:xfrm>
            <a:off x="695580" y="3397470"/>
            <a:ext cx="1116360" cy="1136880"/>
          </a:xfrm>
          <a:prstGeom prst="rect">
            <a:avLst/>
          </a:prstGeom>
          <a:ln>
            <a:noFill/>
          </a:ln>
        </p:spPr>
      </p:pic>
    </p:spTree>
    <p:extLst>
      <p:ext uri="{BB962C8B-B14F-4D97-AF65-F5344CB8AC3E}">
        <p14:creationId xmlns:p14="http://schemas.microsoft.com/office/powerpoint/2010/main" val="1012441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Module 2 – Learning objectives</a:t>
            </a:r>
          </a:p>
        </p:txBody>
      </p:sp>
      <p:sp>
        <p:nvSpPr>
          <p:cNvPr id="6" name="Text Placeholder 5"/>
          <p:cNvSpPr>
            <a:spLocks noGrp="1"/>
          </p:cNvSpPr>
          <p:nvPr>
            <p:ph type="body" sz="quarter" idx="10"/>
          </p:nvPr>
        </p:nvSpPr>
        <p:spPr>
          <a:xfrm>
            <a:off x="586390" y="1434370"/>
            <a:ext cx="11018520" cy="2499146"/>
          </a:xfrm>
        </p:spPr>
        <p:txBody>
          <a:bodyPr/>
          <a:lstStyle/>
          <a:p>
            <a:r>
              <a:rPr lang="en-US" noProof="0" dirty="0"/>
              <a:t>Understand and describe core </a:t>
            </a:r>
            <a:r>
              <a:rPr lang="en-US" noProof="0" dirty="0" smtClean="0"/>
              <a:t>Azure:</a:t>
            </a:r>
          </a:p>
          <a:p>
            <a:pPr marL="457200" indent="-457200">
              <a:buFont typeface="Arial" panose="020B0604020202020204" pitchFamily="34" charset="0"/>
              <a:buChar char="•"/>
            </a:pPr>
            <a:r>
              <a:rPr lang="en-US" noProof="0" dirty="0" smtClean="0"/>
              <a:t>architectural components.</a:t>
            </a:r>
            <a:endParaRPr lang="en-US" noProof="0" dirty="0"/>
          </a:p>
          <a:p>
            <a:pPr marL="457200" indent="-457200">
              <a:buFont typeface="Arial" panose="020B0604020202020204" pitchFamily="34" charset="0"/>
              <a:buChar char="•"/>
            </a:pPr>
            <a:r>
              <a:rPr lang="en-US" noProof="0" dirty="0"/>
              <a:t>s</a:t>
            </a:r>
            <a:r>
              <a:rPr lang="en-US" noProof="0" dirty="0" smtClean="0"/>
              <a:t>ervices </a:t>
            </a:r>
            <a:r>
              <a:rPr lang="en-US" noProof="0" dirty="0"/>
              <a:t>and </a:t>
            </a:r>
            <a:r>
              <a:rPr lang="en-US" noProof="0" dirty="0" smtClean="0"/>
              <a:t>products.</a:t>
            </a:r>
            <a:endParaRPr lang="en-US" noProof="0" dirty="0"/>
          </a:p>
          <a:p>
            <a:pPr marL="457200" indent="-457200">
              <a:buFont typeface="Arial" panose="020B0604020202020204" pitchFamily="34" charset="0"/>
              <a:buChar char="•"/>
            </a:pPr>
            <a:r>
              <a:rPr lang="en-US" dirty="0" smtClean="0"/>
              <a:t>solutions.</a:t>
            </a:r>
            <a:endParaRPr lang="en-US" noProof="0" dirty="0"/>
          </a:p>
          <a:p>
            <a:pPr marL="457200" indent="-457200">
              <a:buFont typeface="Arial" panose="020B0604020202020204" pitchFamily="34" charset="0"/>
              <a:buChar char="•"/>
            </a:pPr>
            <a:r>
              <a:rPr lang="en-US" noProof="0" dirty="0" smtClean="0"/>
              <a:t>management tools.</a:t>
            </a:r>
            <a:endParaRPr lang="en-US" noProof="0" dirty="0"/>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US" noProof="0" smtClean="0"/>
              <a:t>Walkthrough-Add IoT device to Azure IoT Hub</a:t>
            </a:r>
            <a:endParaRPr lang="en-US" noProof="0"/>
          </a:p>
        </p:txBody>
      </p:sp>
      <p:sp>
        <p:nvSpPr>
          <p:cNvPr id="3" name="Text Placeholder 5">
            <a:extLst>
              <a:ext uri="{FF2B5EF4-FFF2-40B4-BE49-F238E27FC236}">
                <a16:creationId xmlns:a16="http://schemas.microsoft.com/office/drawing/2014/main" xmlns="" id="{36BC3EC9-022A-48C3-8B1B-1C0B9700FE10}"/>
              </a:ext>
            </a:extLst>
          </p:cNvPr>
          <p:cNvSpPr txBox="1">
            <a:spLocks/>
          </p:cNvSpPr>
          <p:nvPr/>
        </p:nvSpPr>
        <p:spPr>
          <a:xfrm>
            <a:off x="636447" y="1703511"/>
            <a:ext cx="11018520" cy="268129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this walkthrough, you set up a new </a:t>
            </a:r>
            <a:r>
              <a:rPr lang="en-US" i="1" dirty="0"/>
              <a:t>Azure </a:t>
            </a:r>
            <a:r>
              <a:rPr lang="en-US" i="1" dirty="0" err="1"/>
              <a:t>IoT</a:t>
            </a:r>
            <a:r>
              <a:rPr lang="en-US" i="1" dirty="0"/>
              <a:t> Hub</a:t>
            </a:r>
            <a:r>
              <a:rPr lang="en-US" dirty="0"/>
              <a:t> in Azure </a:t>
            </a:r>
            <a:r>
              <a:rPr lang="en-US" dirty="0" smtClean="0"/>
              <a:t>Portal. You configure </a:t>
            </a:r>
            <a:r>
              <a:rPr lang="en-US" dirty="0"/>
              <a:t>the hub to authenticate a connection to an </a:t>
            </a:r>
            <a:r>
              <a:rPr lang="en-US" dirty="0" err="1"/>
              <a:t>IoT</a:t>
            </a:r>
            <a:r>
              <a:rPr lang="en-US" dirty="0"/>
              <a:t> </a:t>
            </a:r>
            <a:r>
              <a:rPr lang="en-US" dirty="0" smtClean="0"/>
              <a:t>device, </a:t>
            </a:r>
            <a:r>
              <a:rPr lang="en-US" dirty="0"/>
              <a:t>using the online </a:t>
            </a:r>
            <a:r>
              <a:rPr lang="en-US" i="1" dirty="0"/>
              <a:t>Raspberry Pi device simulator</a:t>
            </a:r>
            <a:r>
              <a:rPr lang="en-US" dirty="0"/>
              <a:t>. Sensor data and messages are passed from the Raspberry Pi simulator to your Azure </a:t>
            </a:r>
            <a:r>
              <a:rPr lang="en-US" dirty="0" err="1"/>
              <a:t>IoT</a:t>
            </a:r>
            <a:r>
              <a:rPr lang="en-US" dirty="0"/>
              <a:t> </a:t>
            </a:r>
            <a:r>
              <a:rPr lang="en-US" dirty="0" smtClean="0"/>
              <a:t>Hub. You </a:t>
            </a:r>
            <a:r>
              <a:rPr lang="en-US" dirty="0"/>
              <a:t>view metrics for the messaging activity in Azure Portal.</a:t>
            </a:r>
            <a:endParaRPr lang="en-IE" sz="3000" dirty="0"/>
          </a:p>
        </p:txBody>
      </p:sp>
      <p:sp>
        <p:nvSpPr>
          <p:cNvPr id="4" name="Text Placeholder 5">
            <a:extLst>
              <a:ext uri="{FF2B5EF4-FFF2-40B4-BE49-F238E27FC236}">
                <a16:creationId xmlns:a16="http://schemas.microsoft.com/office/drawing/2014/main" xmlns="" id="{E4B6AB1B-CB21-42E0-9C63-04C2A198507E}"/>
              </a:ext>
            </a:extLst>
          </p:cNvPr>
          <p:cNvSpPr txBox="1">
            <a:spLocks/>
          </p:cNvSpPr>
          <p:nvPr/>
        </p:nvSpPr>
        <p:spPr>
          <a:xfrm>
            <a:off x="636447" y="4721238"/>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Finish this walkthrough task by completing the steps that follow, or by reading through them.</a:t>
            </a:r>
            <a:endParaRPr lang="en-IE" dirty="0"/>
          </a:p>
        </p:txBody>
      </p:sp>
    </p:spTree>
    <p:extLst>
      <p:ext uri="{BB962C8B-B14F-4D97-AF65-F5344CB8AC3E}">
        <p14:creationId xmlns:p14="http://schemas.microsoft.com/office/powerpoint/2010/main" val="38190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Big data and analytics</a:t>
            </a:r>
          </a:p>
        </p:txBody>
      </p:sp>
      <p:sp>
        <p:nvSpPr>
          <p:cNvPr id="6" name="Text Placeholder 5"/>
          <p:cNvSpPr>
            <a:spLocks noGrp="1"/>
          </p:cNvSpPr>
          <p:nvPr>
            <p:ph type="body" sz="quarter" idx="10"/>
          </p:nvPr>
        </p:nvSpPr>
        <p:spPr>
          <a:xfrm>
            <a:off x="586740" y="1188987"/>
            <a:ext cx="11018520" cy="1317284"/>
          </a:xfrm>
        </p:spPr>
        <p:txBody>
          <a:bodyPr/>
          <a:lstStyle/>
          <a:p>
            <a:r>
              <a:rPr lang="en-US" dirty="0"/>
              <a:t>Make sense of, and decisions about, large collections of complex data. </a:t>
            </a:r>
            <a:endParaRPr lang="en-US" dirty="0" smtClean="0"/>
          </a:p>
          <a:p>
            <a:endParaRPr lang="en-US" sz="2000" noProof="0" dirty="0"/>
          </a:p>
          <a:p>
            <a:r>
              <a:rPr lang="en-US" dirty="0"/>
              <a:t>Azure big data and analytic services include:</a:t>
            </a:r>
            <a:endParaRPr lang="en-US" noProof="0" dirty="0"/>
          </a:p>
        </p:txBody>
      </p:sp>
      <p:sp>
        <p:nvSpPr>
          <p:cNvPr id="4" name="Text Placeholder 5">
            <a:extLst>
              <a:ext uri="{FF2B5EF4-FFF2-40B4-BE49-F238E27FC236}">
                <a16:creationId xmlns:a16="http://schemas.microsoft.com/office/drawing/2014/main" xmlns="" id="{ADE17920-BF77-4D97-B5B6-2D7771BC3C7D}"/>
              </a:ext>
            </a:extLst>
          </p:cNvPr>
          <p:cNvSpPr txBox="1">
            <a:spLocks/>
          </p:cNvSpPr>
          <p:nvPr/>
        </p:nvSpPr>
        <p:spPr>
          <a:xfrm>
            <a:off x="1988009" y="2628736"/>
            <a:ext cx="9742170" cy="376103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600" b="1" dirty="0"/>
              <a:t>Azure SQL Data Warehouse : </a:t>
            </a:r>
            <a:r>
              <a:rPr lang="en-US" sz="2600" dirty="0"/>
              <a:t>Cloud-based, enterprise data warehouse that queries petabytes of data quickly using Massively Parallel Processing (MPP).</a:t>
            </a:r>
          </a:p>
          <a:p>
            <a:pPr marL="457200" indent="-457200">
              <a:buFont typeface="Arial" panose="020B0604020202020204" pitchFamily="34" charset="0"/>
              <a:buChar char="•"/>
            </a:pPr>
            <a:r>
              <a:rPr lang="en-US" sz="2600" b="1" dirty="0"/>
              <a:t>Azure </a:t>
            </a:r>
            <a:r>
              <a:rPr lang="en-US" sz="2600" b="1" dirty="0" err="1"/>
              <a:t>HDInsight</a:t>
            </a:r>
            <a:r>
              <a:rPr lang="en-US" sz="2600" b="1" dirty="0"/>
              <a:t> : </a:t>
            </a:r>
            <a:r>
              <a:rPr lang="en-US" sz="2600" dirty="0"/>
              <a:t>Fully-managed, open-source, analytics service for an easy, fast and cost-effective way to process massive amounts of data in the cloud.</a:t>
            </a:r>
          </a:p>
          <a:p>
            <a:pPr marL="457200" indent="-457200">
              <a:buFont typeface="Arial" panose="020B0604020202020204" pitchFamily="34" charset="0"/>
              <a:buChar char="•"/>
            </a:pPr>
            <a:r>
              <a:rPr lang="en-US" sz="2600" b="1" dirty="0"/>
              <a:t>Azure Data Lake Analytics : </a:t>
            </a:r>
            <a:r>
              <a:rPr lang="en-US" sz="2600" dirty="0"/>
              <a:t>On-demand, </a:t>
            </a:r>
            <a:r>
              <a:rPr lang="en-US" sz="2600" dirty="0" smtClean="0"/>
              <a:t>analytics </a:t>
            </a:r>
            <a:r>
              <a:rPr lang="en-US" sz="2600" dirty="0"/>
              <a:t>job service that simplifies big data. Users write queries to transform their data and extract valuable insights.</a:t>
            </a:r>
            <a:endParaRPr lang="en-IE" sz="2600" dirty="0"/>
          </a:p>
        </p:txBody>
      </p:sp>
      <p:pic>
        <p:nvPicPr>
          <p:cNvPr id="5" name="Picture 4" descr="Icon representing Azure SQL Data Warehouse">
            <a:extLst>
              <a:ext uri="{FF2B5EF4-FFF2-40B4-BE49-F238E27FC236}">
                <a16:creationId xmlns:a16="http://schemas.microsoft.com/office/drawing/2014/main" xmlns="" id="{1280D19C-0699-445A-BB62-C5B6ED08F139}"/>
              </a:ext>
              <a:ext uri="{C183D7F6-B498-43B3-948B-1728B52AA6E4}">
                <adec:decorative xmlns:adec="http://schemas.microsoft.com/office/drawing/2017/decorative" xmlns=""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90" y="2608115"/>
            <a:ext cx="1255470" cy="1109202"/>
          </a:xfrm>
          <a:prstGeom prst="rect">
            <a:avLst/>
          </a:prstGeom>
        </p:spPr>
      </p:pic>
      <p:pic>
        <p:nvPicPr>
          <p:cNvPr id="7" name="Picture 6" descr="Icon representing Azure HDInsight">
            <a:extLst>
              <a:ext uri="{FF2B5EF4-FFF2-40B4-BE49-F238E27FC236}">
                <a16:creationId xmlns:a16="http://schemas.microsoft.com/office/drawing/2014/main" xmlns="" id="{6D25E338-C967-4ECF-BFD2-D154B21EF441}"/>
              </a:ext>
              <a:ext uri="{C183D7F6-B498-43B3-948B-1728B52AA6E4}">
                <adec:decorative xmlns:adec="http://schemas.microsoft.com/office/drawing/2017/decorative" xmlns=""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842" y="3915940"/>
            <a:ext cx="878967" cy="920823"/>
          </a:xfrm>
          <a:prstGeom prst="rect">
            <a:avLst/>
          </a:prstGeom>
        </p:spPr>
      </p:pic>
      <p:pic>
        <p:nvPicPr>
          <p:cNvPr id="8" name="Picture 7" descr="Icon representing Azure Data Lake Analytics">
            <a:extLst>
              <a:ext uri="{FF2B5EF4-FFF2-40B4-BE49-F238E27FC236}">
                <a16:creationId xmlns:a16="http://schemas.microsoft.com/office/drawing/2014/main" xmlns="" id="{800A2775-86C2-4C96-A7A3-94BA19F59C56}"/>
              </a:ext>
              <a:ext uri="{C183D7F6-B498-43B3-948B-1728B52AA6E4}">
                <adec:decorative xmlns:adec="http://schemas.microsoft.com/office/drawing/2017/decorative" xmlns=""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039" y="5137726"/>
            <a:ext cx="1062573" cy="1062573"/>
          </a:xfrm>
          <a:prstGeom prst="rect">
            <a:avLst/>
          </a:prstGeom>
        </p:spPr>
      </p:pic>
    </p:spTree>
    <p:extLst>
      <p:ext uri="{BB962C8B-B14F-4D97-AF65-F5344CB8AC3E}">
        <p14:creationId xmlns:p14="http://schemas.microsoft.com/office/powerpoint/2010/main" val="170178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Artificial </a:t>
            </a:r>
            <a:r>
              <a:rPr lang="en-US" noProof="0" dirty="0" smtClean="0"/>
              <a:t>Intelligence (AI)</a:t>
            </a:r>
            <a:endParaRPr lang="en-US" noProof="0" dirty="0"/>
          </a:p>
        </p:txBody>
      </p:sp>
      <p:sp>
        <p:nvSpPr>
          <p:cNvPr id="6" name="Text Placeholder 5"/>
          <p:cNvSpPr>
            <a:spLocks noGrp="1"/>
          </p:cNvSpPr>
          <p:nvPr>
            <p:ph type="body" sz="quarter" idx="10"/>
          </p:nvPr>
        </p:nvSpPr>
        <p:spPr>
          <a:xfrm>
            <a:off x="586740" y="1222784"/>
            <a:ext cx="11018520" cy="2043636"/>
          </a:xfrm>
        </p:spPr>
        <p:txBody>
          <a:bodyPr/>
          <a:lstStyle/>
          <a:p>
            <a:r>
              <a:rPr lang="en-US" dirty="0"/>
              <a:t>A range of applications, including Machine Learning, which use existing data to forecast future behaviors, outcomes, and trends. </a:t>
            </a:r>
          </a:p>
          <a:p>
            <a:endParaRPr lang="en-US" sz="3600" dirty="0"/>
          </a:p>
          <a:p>
            <a:r>
              <a:rPr lang="en-US" dirty="0"/>
              <a:t>Azure AI services include:</a:t>
            </a:r>
            <a:endParaRPr lang="en-US" noProof="0" dirty="0"/>
          </a:p>
        </p:txBody>
      </p:sp>
      <p:sp>
        <p:nvSpPr>
          <p:cNvPr id="4" name="Text Placeholder 5">
            <a:extLst>
              <a:ext uri="{FF2B5EF4-FFF2-40B4-BE49-F238E27FC236}">
                <a16:creationId xmlns:a16="http://schemas.microsoft.com/office/drawing/2014/main" xmlns="" id="{4582CA54-215F-426B-9F3E-2B1EE9FF0D5B}"/>
              </a:ext>
            </a:extLst>
          </p:cNvPr>
          <p:cNvSpPr txBox="1">
            <a:spLocks/>
          </p:cNvSpPr>
          <p:nvPr/>
        </p:nvSpPr>
        <p:spPr>
          <a:xfrm>
            <a:off x="1500790" y="3467243"/>
            <a:ext cx="9967310" cy="281692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14000"/>
              </a:lnSpc>
              <a:buFont typeface="Arial" panose="020B0604020202020204" pitchFamily="34" charset="0"/>
              <a:buChar char="•"/>
            </a:pPr>
            <a:r>
              <a:rPr lang="en-US" sz="2600" b="1" dirty="0"/>
              <a:t>Azure Machine Learning service: </a:t>
            </a:r>
            <a:r>
              <a:rPr lang="en-US" sz="2600" dirty="0"/>
              <a:t>Provides a cloud-based environment for developing, training, testing, deploying, managing, and tracking machine learning models.</a:t>
            </a:r>
          </a:p>
          <a:p>
            <a:pPr marL="457200" indent="-457200">
              <a:lnSpc>
                <a:spcPct val="114000"/>
              </a:lnSpc>
              <a:buFont typeface="Arial" panose="020B0604020202020204" pitchFamily="34" charset="0"/>
              <a:buChar char="•"/>
            </a:pPr>
            <a:r>
              <a:rPr lang="en-US" sz="2600" b="1" dirty="0"/>
              <a:t>Azure Machine Learning Studio: </a:t>
            </a:r>
            <a:r>
              <a:rPr lang="en-US" sz="2600" dirty="0"/>
              <a:t>A collaborative, drag-and-drop visual workspace where you can build, test, and deploy machine learning solutions without writing code</a:t>
            </a:r>
            <a:r>
              <a:rPr lang="en-US" sz="2600" dirty="0" smtClean="0"/>
              <a:t>.</a:t>
            </a:r>
            <a:endParaRPr lang="en-US" dirty="0"/>
          </a:p>
        </p:txBody>
      </p:sp>
      <p:pic>
        <p:nvPicPr>
          <p:cNvPr id="5" name="Picture 4" descr="Icon representing Azure Machine Learning Studio">
            <a:extLst>
              <a:ext uri="{FF2B5EF4-FFF2-40B4-BE49-F238E27FC236}">
                <a16:creationId xmlns:a16="http://schemas.microsoft.com/office/drawing/2014/main" xmlns="" id="{97CFAC64-2CAB-4585-A9C0-FE2C8AF544DF}"/>
              </a:ext>
              <a:ext uri="{C183D7F6-B498-43B3-948B-1728B52AA6E4}">
                <adec:decorative xmlns:adec="http://schemas.microsoft.com/office/drawing/2017/decorative" xmlns=""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102" y="4958441"/>
            <a:ext cx="988162" cy="1061359"/>
          </a:xfrm>
          <a:prstGeom prst="rect">
            <a:avLst/>
          </a:prstGeom>
        </p:spPr>
      </p:pic>
      <p:pic>
        <p:nvPicPr>
          <p:cNvPr id="7" name="Picture 6" descr="Icon representing Azure Machine Learning service">
            <a:extLst>
              <a:ext uri="{FF2B5EF4-FFF2-40B4-BE49-F238E27FC236}">
                <a16:creationId xmlns:a16="http://schemas.microsoft.com/office/drawing/2014/main" xmlns="" id="{BA413AFC-BE62-48F5-9D34-7DB1D389BECD}"/>
              </a:ext>
              <a:ext uri="{C183D7F6-B498-43B3-948B-1728B52AA6E4}">
                <adec:decorative xmlns:adec="http://schemas.microsoft.com/office/drawing/2017/decorative" xmlns=""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102" y="3638693"/>
            <a:ext cx="988162" cy="1056526"/>
          </a:xfrm>
          <a:prstGeom prst="rect">
            <a:avLst/>
          </a:prstGeom>
        </p:spPr>
      </p:pic>
    </p:spTree>
    <p:extLst>
      <p:ext uri="{BB962C8B-B14F-4D97-AF65-F5344CB8AC3E}">
        <p14:creationId xmlns:p14="http://schemas.microsoft.com/office/powerpoint/2010/main" val="10197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Serverless computing</a:t>
            </a:r>
          </a:p>
        </p:txBody>
      </p:sp>
      <p:sp>
        <p:nvSpPr>
          <p:cNvPr id="6" name="Text Placeholder 5"/>
          <p:cNvSpPr>
            <a:spLocks noGrp="1"/>
          </p:cNvSpPr>
          <p:nvPr>
            <p:ph type="body" sz="quarter" idx="10"/>
          </p:nvPr>
        </p:nvSpPr>
        <p:spPr>
          <a:xfrm>
            <a:off x="586390" y="1434370"/>
            <a:ext cx="11018520" cy="2043636"/>
          </a:xfrm>
        </p:spPr>
        <p:txBody>
          <a:bodyPr/>
          <a:lstStyle/>
          <a:p>
            <a:r>
              <a:rPr lang="en-US" dirty="0"/>
              <a:t>Cloud-hosted execution environment that runs code, but abstracts the underlying hosting environment. </a:t>
            </a:r>
            <a:endParaRPr lang="en-US" dirty="0" smtClean="0"/>
          </a:p>
          <a:p>
            <a:endParaRPr lang="en-US" sz="800" dirty="0" smtClean="0"/>
          </a:p>
          <a:p>
            <a:r>
              <a:rPr lang="en-US" dirty="0" err="1"/>
              <a:t>Serverless</a:t>
            </a:r>
            <a:r>
              <a:rPr lang="en-US" dirty="0"/>
              <a:t> computing services in Azure include:</a:t>
            </a:r>
          </a:p>
          <a:p>
            <a:endParaRPr lang="en-US" dirty="0"/>
          </a:p>
        </p:txBody>
      </p:sp>
      <p:sp>
        <p:nvSpPr>
          <p:cNvPr id="4" name="Text Placeholder 5">
            <a:extLst>
              <a:ext uri="{FF2B5EF4-FFF2-40B4-BE49-F238E27FC236}">
                <a16:creationId xmlns:a16="http://schemas.microsoft.com/office/drawing/2014/main" xmlns="" id="{E7A9C661-0817-475E-95C2-EB39EEEDB50D}"/>
              </a:ext>
            </a:extLst>
          </p:cNvPr>
          <p:cNvSpPr txBox="1">
            <a:spLocks/>
          </p:cNvSpPr>
          <p:nvPr/>
        </p:nvSpPr>
        <p:spPr>
          <a:xfrm>
            <a:off x="1634140" y="2860382"/>
            <a:ext cx="10214960" cy="382874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800" b="1" dirty="0" smtClean="0"/>
          </a:p>
          <a:p>
            <a:pPr marL="457200" indent="-457200">
              <a:buFont typeface="Arial" panose="020B0604020202020204" pitchFamily="34" charset="0"/>
              <a:buChar char="•"/>
            </a:pPr>
            <a:r>
              <a:rPr lang="en-US" b="1" dirty="0" smtClean="0"/>
              <a:t>Azure </a:t>
            </a:r>
            <a:r>
              <a:rPr lang="en-US" b="1" dirty="0"/>
              <a:t>Functions : </a:t>
            </a:r>
            <a:r>
              <a:rPr lang="en-US" dirty="0"/>
              <a:t>Create infrastructure based on events from the code used to run your services.</a:t>
            </a:r>
          </a:p>
          <a:p>
            <a:pPr marL="457200" indent="-457200">
              <a:buFont typeface="Arial" panose="020B0604020202020204" pitchFamily="34" charset="0"/>
              <a:buChar char="•"/>
            </a:pPr>
            <a:r>
              <a:rPr lang="en-US" b="1" dirty="0"/>
              <a:t>Azure Logic Apps : </a:t>
            </a:r>
            <a:r>
              <a:rPr lang="en-US" dirty="0"/>
              <a:t>Automate and orchestrate tasks, business processes, and workflows, by integrating apps, data, systems, and services across enterprises or organizations. </a:t>
            </a:r>
          </a:p>
          <a:p>
            <a:pPr marL="457200" indent="-457200">
              <a:buFont typeface="Arial" panose="020B0604020202020204" pitchFamily="34" charset="0"/>
              <a:buChar char="•"/>
            </a:pPr>
            <a:r>
              <a:rPr lang="en-US" b="1" dirty="0"/>
              <a:t>Azure Event Grid : </a:t>
            </a:r>
            <a:r>
              <a:rPr lang="en-US" dirty="0"/>
              <a:t>Fully-managed, intelligent, event routing service that uses a publish-subscribe model for uniform event consumption</a:t>
            </a:r>
            <a:r>
              <a:rPr lang="en-US" b="1" dirty="0"/>
              <a:t>.</a:t>
            </a:r>
            <a:endParaRPr lang="en-US" dirty="0"/>
          </a:p>
        </p:txBody>
      </p:sp>
      <p:pic>
        <p:nvPicPr>
          <p:cNvPr id="5" name="Picture 4" descr="Icon representing Azure Functions">
            <a:extLst>
              <a:ext uri="{FF2B5EF4-FFF2-40B4-BE49-F238E27FC236}">
                <a16:creationId xmlns:a16="http://schemas.microsoft.com/office/drawing/2014/main" xmlns="" id="{54ADAA8A-5AC2-4EDF-B596-1352C79932E8}"/>
              </a:ext>
              <a:ext uri="{C183D7F6-B498-43B3-948B-1728B52AA6E4}">
                <adec:decorative xmlns:adec="http://schemas.microsoft.com/office/drawing/2017/decorative" xmlns=""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01" y="3269022"/>
            <a:ext cx="891680" cy="787796"/>
          </a:xfrm>
          <a:prstGeom prst="rect">
            <a:avLst/>
          </a:prstGeom>
        </p:spPr>
      </p:pic>
      <p:pic>
        <p:nvPicPr>
          <p:cNvPr id="7" name="Picture 6" descr="Icon representing Azure Logic Apps">
            <a:extLst>
              <a:ext uri="{FF2B5EF4-FFF2-40B4-BE49-F238E27FC236}">
                <a16:creationId xmlns:a16="http://schemas.microsoft.com/office/drawing/2014/main" xmlns="" id="{F54797BC-F363-4C0B-8919-5D50E0A5B4C7}"/>
              </a:ext>
              <a:ext uri="{C183D7F6-B498-43B3-948B-1728B52AA6E4}">
                <adec:decorative xmlns:adec="http://schemas.microsoft.com/office/drawing/2017/decorative" xmlns=""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504" y="4375714"/>
            <a:ext cx="624274" cy="654002"/>
          </a:xfrm>
          <a:prstGeom prst="rect">
            <a:avLst/>
          </a:prstGeom>
        </p:spPr>
      </p:pic>
      <p:pic>
        <p:nvPicPr>
          <p:cNvPr id="8" name="Picture 7" descr="Icon representing Azure Event Grid">
            <a:extLst>
              <a:ext uri="{FF2B5EF4-FFF2-40B4-BE49-F238E27FC236}">
                <a16:creationId xmlns:a16="http://schemas.microsoft.com/office/drawing/2014/main" xmlns="" id="{8AE46911-359C-43CB-B2F8-1A9A586C6FE4}"/>
              </a:ext>
              <a:ext uri="{C183D7F6-B498-43B3-948B-1728B52AA6E4}">
                <adec:decorative xmlns:adec="http://schemas.microsoft.com/office/drawing/2017/decorative" xmlns=""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302" y="5348612"/>
            <a:ext cx="754678" cy="754678"/>
          </a:xfrm>
          <a:prstGeom prst="rect">
            <a:avLst/>
          </a:prstGeom>
        </p:spPr>
      </p:pic>
    </p:spTree>
    <p:extLst>
      <p:ext uri="{BB962C8B-B14F-4D97-AF65-F5344CB8AC3E}">
        <p14:creationId xmlns:p14="http://schemas.microsoft.com/office/powerpoint/2010/main" val="75865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US" noProof="0" smtClean="0"/>
              <a:t>Walkthrough-Run serverless code with Azure Functions in Azure portal</a:t>
            </a:r>
            <a:endParaRPr lang="en-US" noProof="0"/>
          </a:p>
        </p:txBody>
      </p:sp>
      <p:sp>
        <p:nvSpPr>
          <p:cNvPr id="3" name="Text Placeholder 5">
            <a:extLst>
              <a:ext uri="{FF2B5EF4-FFF2-40B4-BE49-F238E27FC236}">
                <a16:creationId xmlns:a16="http://schemas.microsoft.com/office/drawing/2014/main" xmlns="" id="{36BC3EC9-022A-48C3-8B1B-1C0B9700FE10}"/>
              </a:ext>
            </a:extLst>
          </p:cNvPr>
          <p:cNvSpPr txBox="1">
            <a:spLocks/>
          </p:cNvSpPr>
          <p:nvPr/>
        </p:nvSpPr>
        <p:spPr>
          <a:xfrm>
            <a:off x="757217" y="2039941"/>
            <a:ext cx="11018520" cy="1389059"/>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this walkthrough, you write and run </a:t>
            </a:r>
            <a:r>
              <a:rPr lang="en-US" dirty="0" err="1"/>
              <a:t>serverless</a:t>
            </a:r>
            <a:r>
              <a:rPr lang="en-US" dirty="0"/>
              <a:t> code inside an </a:t>
            </a:r>
            <a:r>
              <a:rPr lang="en-US" i="1" dirty="0"/>
              <a:t>Azure Function App </a:t>
            </a:r>
            <a:r>
              <a:rPr lang="en-US" dirty="0"/>
              <a:t>in Azure portal</a:t>
            </a:r>
            <a:r>
              <a:rPr lang="en-US" dirty="0" smtClean="0"/>
              <a:t>.</a:t>
            </a:r>
            <a:endParaRPr lang="en-IE" dirty="0"/>
          </a:p>
        </p:txBody>
      </p:sp>
      <p:sp>
        <p:nvSpPr>
          <p:cNvPr id="4" name="Text Placeholder 5">
            <a:extLst>
              <a:ext uri="{FF2B5EF4-FFF2-40B4-BE49-F238E27FC236}">
                <a16:creationId xmlns:a16="http://schemas.microsoft.com/office/drawing/2014/main" xmlns="" id="{E4B6AB1B-CB21-42E0-9C63-04C2A198507E}"/>
              </a:ext>
            </a:extLst>
          </p:cNvPr>
          <p:cNvSpPr txBox="1">
            <a:spLocks/>
          </p:cNvSpPr>
          <p:nvPr/>
        </p:nvSpPr>
        <p:spPr>
          <a:xfrm>
            <a:off x="895096"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Finish this walkthrough task by completing the steps that follow, or by reading through them.</a:t>
            </a:r>
            <a:endParaRPr lang="en-IE" dirty="0"/>
          </a:p>
        </p:txBody>
      </p:sp>
    </p:spTree>
    <p:extLst>
      <p:ext uri="{BB962C8B-B14F-4D97-AF65-F5344CB8AC3E}">
        <p14:creationId xmlns:p14="http://schemas.microsoft.com/office/powerpoint/2010/main" val="422969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DevOps</a:t>
            </a:r>
          </a:p>
        </p:txBody>
      </p:sp>
      <p:sp>
        <p:nvSpPr>
          <p:cNvPr id="6" name="Text Placeholder 5"/>
          <p:cNvSpPr>
            <a:spLocks noGrp="1"/>
          </p:cNvSpPr>
          <p:nvPr>
            <p:ph type="body" sz="quarter" idx="10"/>
          </p:nvPr>
        </p:nvSpPr>
        <p:spPr>
          <a:xfrm>
            <a:off x="586390" y="1434370"/>
            <a:ext cx="11018520" cy="1674305"/>
          </a:xfrm>
        </p:spPr>
        <p:txBody>
          <a:bodyPr/>
          <a:lstStyle/>
          <a:p>
            <a:r>
              <a:rPr lang="en-US" dirty="0"/>
              <a:t>Create build and release pipelines that provide continuous integration, delivery, and deployment for applications.</a:t>
            </a:r>
          </a:p>
          <a:p>
            <a:endParaRPr lang="en-US" sz="1600" dirty="0"/>
          </a:p>
          <a:p>
            <a:r>
              <a:rPr lang="en-US" dirty="0" smtClean="0"/>
              <a:t>Azure </a:t>
            </a:r>
            <a:r>
              <a:rPr lang="en-US" dirty="0" err="1"/>
              <a:t>DevOps</a:t>
            </a:r>
            <a:r>
              <a:rPr lang="en-US" dirty="0"/>
              <a:t> </a:t>
            </a:r>
            <a:r>
              <a:rPr lang="en-US" dirty="0" smtClean="0"/>
              <a:t>includes:</a:t>
            </a:r>
            <a:endParaRPr lang="en-US" noProof="0" dirty="0"/>
          </a:p>
        </p:txBody>
      </p:sp>
      <p:sp>
        <p:nvSpPr>
          <p:cNvPr id="4" name="Text Placeholder 5">
            <a:extLst>
              <a:ext uri="{FF2B5EF4-FFF2-40B4-BE49-F238E27FC236}">
                <a16:creationId xmlns:a16="http://schemas.microsoft.com/office/drawing/2014/main" xmlns="" id="{477FE11E-1579-47A3-A92E-FBE3D7F2E85C}"/>
              </a:ext>
            </a:extLst>
          </p:cNvPr>
          <p:cNvSpPr txBox="1">
            <a:spLocks/>
          </p:cNvSpPr>
          <p:nvPr/>
        </p:nvSpPr>
        <p:spPr>
          <a:xfrm>
            <a:off x="2301110" y="3566423"/>
            <a:ext cx="9266180" cy="224061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b="1" dirty="0"/>
              <a:t>Azure </a:t>
            </a:r>
            <a:r>
              <a:rPr lang="en-US" b="1" dirty="0" err="1"/>
              <a:t>DevOps</a:t>
            </a:r>
            <a:r>
              <a:rPr lang="en-US" b="1" dirty="0"/>
              <a:t> services : </a:t>
            </a:r>
            <a:r>
              <a:rPr lang="en-US" dirty="0"/>
              <a:t>Collaborative development tools including Pipelines, </a:t>
            </a:r>
            <a:r>
              <a:rPr lang="en-US" dirty="0" err="1"/>
              <a:t>Git</a:t>
            </a:r>
            <a:r>
              <a:rPr lang="en-US" dirty="0"/>
              <a:t> repositories, </a:t>
            </a:r>
            <a:r>
              <a:rPr lang="en-US" dirty="0" err="1"/>
              <a:t>Kanban</a:t>
            </a:r>
            <a:r>
              <a:rPr lang="en-US" dirty="0"/>
              <a:t> </a:t>
            </a:r>
            <a:r>
              <a:rPr lang="en-US" dirty="0" smtClean="0"/>
              <a:t>boards, and automated </a:t>
            </a:r>
            <a:r>
              <a:rPr lang="en-US" dirty="0"/>
              <a:t>and cloud-based load </a:t>
            </a:r>
            <a:r>
              <a:rPr lang="en-US" dirty="0" smtClean="0"/>
              <a:t>testing.</a:t>
            </a:r>
          </a:p>
          <a:p>
            <a:pPr marL="457200" indent="-457200">
              <a:buFont typeface="Arial" panose="020B0604020202020204" pitchFamily="34" charset="0"/>
              <a:buChar char="•"/>
            </a:pPr>
            <a:r>
              <a:rPr lang="en-US" b="1" dirty="0" smtClean="0"/>
              <a:t>Azure </a:t>
            </a:r>
            <a:r>
              <a:rPr lang="en-US" b="1" dirty="0" err="1"/>
              <a:t>DevTest</a:t>
            </a:r>
            <a:r>
              <a:rPr lang="en-US" b="1" dirty="0"/>
              <a:t> Labs : </a:t>
            </a:r>
            <a:r>
              <a:rPr lang="en-US" dirty="0"/>
              <a:t>Create environments in Azure quickly, while minimizing waste and controlling </a:t>
            </a:r>
            <a:r>
              <a:rPr lang="en-US" dirty="0" smtClean="0"/>
              <a:t>costs.</a:t>
            </a:r>
            <a:endParaRPr lang="en-US" dirty="0"/>
          </a:p>
        </p:txBody>
      </p:sp>
      <p:pic>
        <p:nvPicPr>
          <p:cNvPr id="3" name="Picture 2" descr="Icon representing Azure DevTest Labs">
            <a:extLst>
              <a:ext uri="{FF2B5EF4-FFF2-40B4-BE49-F238E27FC236}">
                <a16:creationId xmlns:a16="http://schemas.microsoft.com/office/drawing/2014/main" xmlns="" id="{8CF121F8-2A32-4EA6-BA16-4560995A0DE4}"/>
              </a:ext>
            </a:extLst>
          </p:cNvPr>
          <p:cNvPicPr>
            <a:picLocks noChangeAspect="1"/>
          </p:cNvPicPr>
          <p:nvPr/>
        </p:nvPicPr>
        <p:blipFill>
          <a:blip r:embed="rId3"/>
          <a:stretch>
            <a:fillRect/>
          </a:stretch>
        </p:blipFill>
        <p:spPr>
          <a:xfrm>
            <a:off x="415640" y="4663203"/>
            <a:ext cx="1873315" cy="1400690"/>
          </a:xfrm>
          <a:prstGeom prst="rect">
            <a:avLst/>
          </a:prstGeom>
        </p:spPr>
      </p:pic>
      <p:pic>
        <p:nvPicPr>
          <p:cNvPr id="7" name="Picture 6" descr="Icon representing Azure DevOps services">
            <a:extLst>
              <a:ext uri="{FF2B5EF4-FFF2-40B4-BE49-F238E27FC236}">
                <a16:creationId xmlns:a16="http://schemas.microsoft.com/office/drawing/2014/main" xmlns="" id="{07102762-A206-489C-9AEB-5CBE80399EAF}"/>
              </a:ext>
            </a:extLst>
          </p:cNvPr>
          <p:cNvPicPr>
            <a:picLocks noChangeAspect="1"/>
          </p:cNvPicPr>
          <p:nvPr/>
        </p:nvPicPr>
        <p:blipFill>
          <a:blip r:embed="rId4"/>
          <a:stretch>
            <a:fillRect/>
          </a:stretch>
        </p:blipFill>
        <p:spPr>
          <a:xfrm>
            <a:off x="720310" y="3242572"/>
            <a:ext cx="1323516" cy="1268939"/>
          </a:xfrm>
          <a:prstGeom prst="rect">
            <a:avLst/>
          </a:prstGeom>
        </p:spPr>
      </p:pic>
    </p:spTree>
    <p:extLst>
      <p:ext uri="{BB962C8B-B14F-4D97-AF65-F5344CB8AC3E}">
        <p14:creationId xmlns:p14="http://schemas.microsoft.com/office/powerpoint/2010/main" val="209370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noProof="0">
                <a:latin typeface="Segoe UI Semibold (Headings)"/>
              </a:rPr>
              <a:t>Lesson 05: Azure management solutions</a:t>
            </a:r>
          </a:p>
        </p:txBody>
      </p:sp>
    </p:spTree>
    <p:extLst>
      <p:ext uri="{BB962C8B-B14F-4D97-AF65-F5344CB8AC3E}">
        <p14:creationId xmlns:p14="http://schemas.microsoft.com/office/powerpoint/2010/main" val="44994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management tools</a:t>
            </a:r>
          </a:p>
        </p:txBody>
      </p:sp>
      <p:sp>
        <p:nvSpPr>
          <p:cNvPr id="6" name="Text Placeholder 5"/>
          <p:cNvSpPr>
            <a:spLocks noGrp="1"/>
          </p:cNvSpPr>
          <p:nvPr>
            <p:ph type="body" sz="quarter" idx="10"/>
          </p:nvPr>
        </p:nvSpPr>
        <p:spPr>
          <a:xfrm>
            <a:off x="586390" y="1434370"/>
            <a:ext cx="11018520" cy="2191369"/>
          </a:xfrm>
        </p:spPr>
        <p:txBody>
          <a:bodyPr/>
          <a:lstStyle/>
          <a:p>
            <a:r>
              <a:rPr lang="en-US" dirty="0"/>
              <a:t>Configure and manage Azure using a broad range of tools and platforms</a:t>
            </a:r>
            <a:r>
              <a:rPr lang="en-US" dirty="0" smtClean="0"/>
              <a:t>.</a:t>
            </a:r>
          </a:p>
          <a:p>
            <a:endParaRPr lang="en-US" sz="800" dirty="0" smtClean="0"/>
          </a:p>
          <a:p>
            <a:r>
              <a:rPr lang="en-US" dirty="0"/>
              <a:t>Azure management tools include:</a:t>
            </a:r>
          </a:p>
          <a:p>
            <a:endParaRPr lang="en-US" dirty="0" smtClean="0"/>
          </a:p>
          <a:p>
            <a:endParaRPr lang="en-US" sz="800" dirty="0"/>
          </a:p>
        </p:txBody>
      </p:sp>
      <p:sp>
        <p:nvSpPr>
          <p:cNvPr id="4" name="Text Placeholder 5"/>
          <p:cNvSpPr txBox="1">
            <a:spLocks/>
          </p:cNvSpPr>
          <p:nvPr/>
        </p:nvSpPr>
        <p:spPr>
          <a:xfrm>
            <a:off x="1447800" y="3078290"/>
            <a:ext cx="10306050" cy="271465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14000"/>
              </a:lnSpc>
              <a:buFont typeface="Arial" panose="020B0604020202020204" pitchFamily="34" charset="0"/>
              <a:buChar char="•"/>
            </a:pPr>
            <a:r>
              <a:rPr lang="en-US" b="1" dirty="0" smtClean="0"/>
              <a:t>Azure </a:t>
            </a:r>
            <a:r>
              <a:rPr lang="en-US" b="1" dirty="0" smtClean="0"/>
              <a:t>Portal </a:t>
            </a:r>
            <a:r>
              <a:rPr lang="en-US" dirty="0" smtClean="0"/>
              <a:t>: </a:t>
            </a:r>
            <a:r>
              <a:rPr lang="en-US" dirty="0"/>
              <a:t>Management website accessed via a web browser. </a:t>
            </a:r>
          </a:p>
          <a:p>
            <a:pPr marL="457200" indent="-457200">
              <a:lnSpc>
                <a:spcPct val="114000"/>
              </a:lnSpc>
              <a:buFont typeface="Arial" panose="020B0604020202020204" pitchFamily="34" charset="0"/>
              <a:buChar char="•"/>
            </a:pPr>
            <a:r>
              <a:rPr lang="en-US" b="1" dirty="0"/>
              <a:t>Azure PowerShell </a:t>
            </a:r>
            <a:r>
              <a:rPr lang="en-US" dirty="0"/>
              <a:t>: Command shell scripting language.</a:t>
            </a:r>
          </a:p>
          <a:p>
            <a:pPr marL="457200" indent="-457200">
              <a:lnSpc>
                <a:spcPct val="114000"/>
              </a:lnSpc>
              <a:buFont typeface="Arial" panose="020B0604020202020204" pitchFamily="34" charset="0"/>
              <a:buChar char="•"/>
            </a:pPr>
            <a:r>
              <a:rPr lang="en-US" b="1" dirty="0"/>
              <a:t>Azure Command-Line Interface (CLI</a:t>
            </a:r>
            <a:r>
              <a:rPr lang="en-US" b="1" dirty="0" smtClean="0"/>
              <a:t>) </a:t>
            </a:r>
            <a:r>
              <a:rPr lang="en-US" dirty="0" smtClean="0"/>
              <a:t>: </a:t>
            </a:r>
            <a:r>
              <a:rPr lang="en-US" dirty="0"/>
              <a:t>Cross-platform, command-line scripting program for Windows, Linux, or </a:t>
            </a:r>
            <a:r>
              <a:rPr lang="en-US" dirty="0" err="1"/>
              <a:t>MacOS</a:t>
            </a:r>
            <a:r>
              <a:rPr lang="en-US" dirty="0"/>
              <a:t>.</a:t>
            </a:r>
          </a:p>
          <a:p>
            <a:pPr marL="457200" indent="-457200">
              <a:lnSpc>
                <a:spcPct val="114000"/>
              </a:lnSpc>
              <a:buFont typeface="Arial" panose="020B0604020202020204" pitchFamily="34" charset="0"/>
              <a:buChar char="•"/>
            </a:pPr>
            <a:r>
              <a:rPr lang="en-US" b="1" dirty="0" smtClean="0"/>
              <a:t>Azure Cloud Shell</a:t>
            </a:r>
            <a:r>
              <a:rPr lang="en-US" dirty="0" smtClean="0"/>
              <a:t> </a:t>
            </a:r>
            <a:r>
              <a:rPr lang="en-US" dirty="0"/>
              <a:t>: Browser-based scripting environment.</a:t>
            </a:r>
          </a:p>
        </p:txBody>
      </p:sp>
      <p:pic>
        <p:nvPicPr>
          <p:cNvPr id="1026" name="Picture 2" descr="C:\Users\macky\Desktop\azure-powshe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46" y="4200525"/>
            <a:ext cx="670837" cy="529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acky\Desktop\azure-cl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7" y="5162550"/>
            <a:ext cx="676354" cy="529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acky\Desktop\azure-porta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77" y="3238500"/>
            <a:ext cx="676354" cy="52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5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noProof="0">
                <a:hlinkClick r:id="rId3"/>
              </a:rPr>
              <a:t>Demo</a:t>
            </a:r>
            <a:r>
              <a:rPr lang="en-US" noProof="0"/>
              <a:t>: Customize the Azure Portal</a:t>
            </a:r>
          </a:p>
        </p:txBody>
      </p:sp>
    </p:spTree>
    <p:extLst>
      <p:ext uri="{BB962C8B-B14F-4D97-AF65-F5344CB8AC3E}">
        <p14:creationId xmlns:p14="http://schemas.microsoft.com/office/powerpoint/2010/main" val="151846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5">
            <a:extLst>
              <a:ext uri="{FF2B5EF4-FFF2-40B4-BE49-F238E27FC236}">
                <a16:creationId xmlns:a16="http://schemas.microsoft.com/office/drawing/2014/main" xmlns="" id="{36BC3EC9-022A-48C3-8B1B-1C0B9700FE10}"/>
              </a:ext>
            </a:extLst>
          </p:cNvPr>
          <p:cNvSpPr txBox="1">
            <a:spLocks/>
          </p:cNvSpPr>
          <p:nvPr/>
        </p:nvSpPr>
        <p:spPr>
          <a:xfrm>
            <a:off x="586740" y="2026189"/>
            <a:ext cx="11018520" cy="20084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this walkthrough, you install the </a:t>
            </a:r>
            <a:r>
              <a:rPr lang="en-US" i="1" dirty="0"/>
              <a:t>Azure </a:t>
            </a:r>
            <a:r>
              <a:rPr lang="en-US" i="1" dirty="0" smtClean="0"/>
              <a:t>Command Line Interface </a:t>
            </a:r>
            <a:r>
              <a:rPr lang="en-US" dirty="0" smtClean="0"/>
              <a:t>(CLI) </a:t>
            </a:r>
            <a:r>
              <a:rPr lang="en-US" dirty="0"/>
              <a:t>on </a:t>
            </a:r>
            <a:r>
              <a:rPr lang="en-US" dirty="0" smtClean="0"/>
              <a:t>your </a:t>
            </a:r>
            <a:r>
              <a:rPr lang="en-US" dirty="0"/>
              <a:t>local machine. You create a virtual machine using the Azure CLI and an Azure Resource Manager template. Then, you verify the deployment with the Azure CLI in </a:t>
            </a:r>
            <a:r>
              <a:rPr lang="en-US" i="1" dirty="0"/>
              <a:t>Azure Cloud Shell</a:t>
            </a:r>
            <a:r>
              <a:rPr lang="en-US" dirty="0"/>
              <a:t>.</a:t>
            </a:r>
            <a:endParaRPr lang="en-IE" dirty="0"/>
          </a:p>
        </p:txBody>
      </p:sp>
      <p:sp>
        <p:nvSpPr>
          <p:cNvPr id="4" name="Text Placeholder 5">
            <a:extLst>
              <a:ext uri="{FF2B5EF4-FFF2-40B4-BE49-F238E27FC236}">
                <a16:creationId xmlns:a16="http://schemas.microsoft.com/office/drawing/2014/main" xmlns=""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Finish this walkthrough by completing the steps that follow outlined, or by reading through them.</a:t>
            </a:r>
            <a:endParaRPr lang="en-IE" dirty="0"/>
          </a:p>
        </p:txBody>
      </p:sp>
      <p:sp>
        <p:nvSpPr>
          <p:cNvPr id="6" name="Title 1"/>
          <p:cNvSpPr>
            <a:spLocks noGrp="1"/>
          </p:cNvSpPr>
          <p:nvPr>
            <p:ph type="title"/>
          </p:nvPr>
        </p:nvSpPr>
        <p:spPr>
          <a:xfrm>
            <a:off x="895096" y="706315"/>
            <a:ext cx="9144000" cy="997196"/>
          </a:xfrm>
        </p:spPr>
        <p:txBody>
          <a:bodyPr/>
          <a:lstStyle/>
          <a:p>
            <a:r>
              <a:rPr lang="en-US" dirty="0"/>
              <a:t>Walkthrough-Working with the Azure </a:t>
            </a:r>
            <a:r>
              <a:rPr lang="en-US" dirty="0" smtClean="0"/>
              <a:t>CLI</a:t>
            </a:r>
            <a:br>
              <a:rPr lang="en-US" dirty="0" smtClean="0"/>
            </a:br>
            <a:endParaRPr lang="en-US" noProof="0" dirty="0"/>
          </a:p>
        </p:txBody>
      </p:sp>
    </p:spTree>
    <p:extLst>
      <p:ext uri="{BB962C8B-B14F-4D97-AF65-F5344CB8AC3E}">
        <p14:creationId xmlns:p14="http://schemas.microsoft.com/office/powerpoint/2010/main" val="652313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noProof="0">
                <a:latin typeface="Segoe UI Semibold (Headings)"/>
              </a:rPr>
              <a:t>Lesson 02: Core Azure architectural components</a:t>
            </a:r>
          </a:p>
        </p:txBody>
      </p:sp>
    </p:spTree>
    <p:extLst>
      <p:ext uri="{BB962C8B-B14F-4D97-AF65-F5344CB8AC3E}">
        <p14:creationId xmlns:p14="http://schemas.microsoft.com/office/powerpoint/2010/main" val="357185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US" noProof="0" dirty="0" smtClean="0"/>
              <a:t>Walkthrough-Create VMs from a script with Azure PowerShell</a:t>
            </a:r>
            <a:endParaRPr lang="en-US" noProof="0" dirty="0"/>
          </a:p>
        </p:txBody>
      </p:sp>
      <p:sp>
        <p:nvSpPr>
          <p:cNvPr id="3" name="Text Placeholder 5">
            <a:extLst>
              <a:ext uri="{FF2B5EF4-FFF2-40B4-BE49-F238E27FC236}">
                <a16:creationId xmlns:a16="http://schemas.microsoft.com/office/drawing/2014/main" xmlns="" id="{36BC3EC9-022A-48C3-8B1B-1C0B9700FE10}"/>
              </a:ext>
            </a:extLst>
          </p:cNvPr>
          <p:cNvSpPr txBox="1">
            <a:spLocks/>
          </p:cNvSpPr>
          <p:nvPr/>
        </p:nvSpPr>
        <p:spPr>
          <a:xfrm>
            <a:off x="586740" y="2026189"/>
            <a:ext cx="11018520" cy="20084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this walkthrough, you write and run a local PowerShell script. The PowerShell script uses the </a:t>
            </a:r>
            <a:r>
              <a:rPr lang="en-US" i="1" dirty="0"/>
              <a:t>Azure PowerShell </a:t>
            </a:r>
            <a:r>
              <a:rPr lang="en-US" dirty="0"/>
              <a:t>module to create three virtual machines in Azure, from a Linux Ubuntu image.</a:t>
            </a:r>
          </a:p>
        </p:txBody>
      </p:sp>
      <p:sp>
        <p:nvSpPr>
          <p:cNvPr id="4" name="Text Placeholder 5">
            <a:extLst>
              <a:ext uri="{FF2B5EF4-FFF2-40B4-BE49-F238E27FC236}">
                <a16:creationId xmlns:a16="http://schemas.microsoft.com/office/drawing/2014/main" xmlns=""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Finish this walkthrough by completing the steps that follow outlined, or by reading through them.</a:t>
            </a:r>
            <a:endParaRPr lang="en-IE" dirty="0"/>
          </a:p>
        </p:txBody>
      </p:sp>
    </p:spTree>
    <p:extLst>
      <p:ext uri="{BB962C8B-B14F-4D97-AF65-F5344CB8AC3E}">
        <p14:creationId xmlns:p14="http://schemas.microsoft.com/office/powerpoint/2010/main" val="182179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US" noProof="0" dirty="0" smtClean="0"/>
              <a:t>Walkthrough-Install IIS webserver on a VM with Azure Cloud Shell</a:t>
            </a:r>
            <a:endParaRPr lang="en-US" noProof="0" dirty="0"/>
          </a:p>
        </p:txBody>
      </p:sp>
      <p:sp>
        <p:nvSpPr>
          <p:cNvPr id="3" name="Text Placeholder 5">
            <a:extLst>
              <a:ext uri="{FF2B5EF4-FFF2-40B4-BE49-F238E27FC236}">
                <a16:creationId xmlns:a16="http://schemas.microsoft.com/office/drawing/2014/main" xmlns="" id="{36BC3EC9-022A-48C3-8B1B-1C0B9700FE10}"/>
              </a:ext>
            </a:extLst>
          </p:cNvPr>
          <p:cNvSpPr txBox="1">
            <a:spLocks/>
          </p:cNvSpPr>
          <p:nvPr/>
        </p:nvSpPr>
        <p:spPr>
          <a:xfrm>
            <a:off x="586740" y="2026189"/>
            <a:ext cx="11018520" cy="20084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this walkthrough, you use </a:t>
            </a:r>
            <a:r>
              <a:rPr lang="en-US" i="1" dirty="0"/>
              <a:t>Azure Cloud Shell </a:t>
            </a:r>
            <a:r>
              <a:rPr lang="en-US" dirty="0"/>
              <a:t>to automate the installation of the Windows </a:t>
            </a:r>
            <a:r>
              <a:rPr lang="en-US" i="1" dirty="0"/>
              <a:t>Internet Information Services </a:t>
            </a:r>
            <a:r>
              <a:rPr lang="en-US" dirty="0"/>
              <a:t>web server (IIS) on a new virtual machine. Azure Cloud Shell creates a virtual machine and uses the </a:t>
            </a:r>
            <a:r>
              <a:rPr lang="en-US" i="1" dirty="0"/>
              <a:t>Custom Script Extension</a:t>
            </a:r>
            <a:r>
              <a:rPr lang="en-US" dirty="0"/>
              <a:t> to install IIS.</a:t>
            </a:r>
            <a:endParaRPr lang="en-IE" dirty="0"/>
          </a:p>
        </p:txBody>
      </p:sp>
      <p:sp>
        <p:nvSpPr>
          <p:cNvPr id="4" name="Text Placeholder 5">
            <a:extLst>
              <a:ext uri="{FF2B5EF4-FFF2-40B4-BE49-F238E27FC236}">
                <a16:creationId xmlns:a16="http://schemas.microsoft.com/office/drawing/2014/main" xmlns=""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Finish this walkthrough by completing the steps that follow outlined, or by reading through them.</a:t>
            </a:r>
            <a:endParaRPr lang="en-IE" dirty="0"/>
          </a:p>
        </p:txBody>
      </p:sp>
    </p:spTree>
    <p:extLst>
      <p:ext uri="{BB962C8B-B14F-4D97-AF65-F5344CB8AC3E}">
        <p14:creationId xmlns:p14="http://schemas.microsoft.com/office/powerpoint/2010/main" val="137639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Advisor</a:t>
            </a:r>
          </a:p>
        </p:txBody>
      </p:sp>
      <p:sp>
        <p:nvSpPr>
          <p:cNvPr id="6" name="Text Placeholder 5"/>
          <p:cNvSpPr>
            <a:spLocks noGrp="1"/>
          </p:cNvSpPr>
          <p:nvPr>
            <p:ph type="body" sz="quarter" idx="10"/>
          </p:nvPr>
        </p:nvSpPr>
        <p:spPr>
          <a:xfrm>
            <a:off x="586390" y="1222784"/>
            <a:ext cx="11018520" cy="2117503"/>
          </a:xfrm>
        </p:spPr>
        <p:txBody>
          <a:bodyPr/>
          <a:lstStyle/>
          <a:p>
            <a:r>
              <a:rPr lang="en-US" dirty="0"/>
              <a:t>Analyzes your deployed Azure resources and recommends ways to improve availability, security, performance, and </a:t>
            </a:r>
            <a:r>
              <a:rPr lang="en-US" dirty="0" smtClean="0"/>
              <a:t>costs. </a:t>
            </a:r>
            <a:endParaRPr lang="en-US" dirty="0"/>
          </a:p>
          <a:p>
            <a:endParaRPr lang="en-US" sz="4000" dirty="0"/>
          </a:p>
          <a:p>
            <a:r>
              <a:rPr lang="en-US" dirty="0"/>
              <a:t>With Azure Advisor, you can:</a:t>
            </a:r>
            <a:endParaRPr lang="en-US" noProof="0" dirty="0"/>
          </a:p>
        </p:txBody>
      </p:sp>
      <p:sp>
        <p:nvSpPr>
          <p:cNvPr id="4" name="Text Placeholder 5" descr="Azure Advisor">
            <a:extLst>
              <a:ext uri="{FF2B5EF4-FFF2-40B4-BE49-F238E27FC236}">
                <a16:creationId xmlns:a16="http://schemas.microsoft.com/office/drawing/2014/main" xmlns="" id="{F385E4BB-A820-457D-9B1E-2E06C527BD47}"/>
              </a:ext>
            </a:extLst>
          </p:cNvPr>
          <p:cNvSpPr txBox="1">
            <a:spLocks/>
          </p:cNvSpPr>
          <p:nvPr/>
        </p:nvSpPr>
        <p:spPr>
          <a:xfrm>
            <a:off x="2626676" y="3157919"/>
            <a:ext cx="8978234" cy="302698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5000"/>
              </a:lnSpc>
              <a:spcBef>
                <a:spcPts val="567"/>
              </a:spcBef>
            </a:pPr>
            <a:endParaRPr lang="en-IE" sz="1800" spc="-1" dirty="0">
              <a:latin typeface="Arial"/>
            </a:endParaRPr>
          </a:p>
          <a:p>
            <a:pPr marL="457200" indent="-456840">
              <a:lnSpc>
                <a:spcPct val="115000"/>
              </a:lnSpc>
              <a:spcBef>
                <a:spcPts val="567"/>
              </a:spcBef>
              <a:buClr>
                <a:srgbClr val="1A1A1A"/>
              </a:buClr>
              <a:buFont typeface="Arial"/>
              <a:buChar char="•"/>
            </a:pPr>
            <a:r>
              <a:rPr lang="en-IE" spc="-1" dirty="0">
                <a:solidFill>
                  <a:srgbClr val="1A1A1A"/>
                </a:solidFill>
                <a:latin typeface="Segoe UI Semilight"/>
              </a:rPr>
              <a:t>Get proactive, actionable, and personalized best </a:t>
            </a:r>
            <a:r>
              <a:rPr lang="en-IE" spc="-1" dirty="0" smtClean="0">
                <a:solidFill>
                  <a:srgbClr val="1A1A1A"/>
                </a:solidFill>
                <a:latin typeface="Segoe UI Semilight"/>
              </a:rPr>
              <a:t>practice recommendations.</a:t>
            </a:r>
            <a:endParaRPr lang="en-IE" spc="-1" dirty="0">
              <a:latin typeface="Arial"/>
            </a:endParaRPr>
          </a:p>
          <a:p>
            <a:pPr marL="457200" indent="-456840">
              <a:lnSpc>
                <a:spcPct val="115000"/>
              </a:lnSpc>
              <a:spcBef>
                <a:spcPts val="567"/>
              </a:spcBef>
              <a:buClr>
                <a:srgbClr val="1A1A1A"/>
              </a:buClr>
              <a:buFont typeface="Arial"/>
              <a:buChar char="•"/>
            </a:pPr>
            <a:r>
              <a:rPr lang="en-IE" spc="-1" dirty="0">
                <a:solidFill>
                  <a:srgbClr val="1A1A1A"/>
                </a:solidFill>
                <a:latin typeface="Segoe UI Semilight"/>
              </a:rPr>
              <a:t>Improve the performance, security, and availability of your </a:t>
            </a:r>
            <a:r>
              <a:rPr lang="en-IE" spc="-1" dirty="0" smtClean="0">
                <a:solidFill>
                  <a:srgbClr val="1A1A1A"/>
                </a:solidFill>
                <a:latin typeface="Segoe UI Semilight"/>
              </a:rPr>
              <a:t>resources.</a:t>
            </a:r>
            <a:endParaRPr lang="en-IE" spc="-1" dirty="0">
              <a:latin typeface="Arial"/>
            </a:endParaRPr>
          </a:p>
          <a:p>
            <a:pPr marL="457200" indent="-456840">
              <a:lnSpc>
                <a:spcPct val="115000"/>
              </a:lnSpc>
              <a:spcBef>
                <a:spcPts val="567"/>
              </a:spcBef>
              <a:buClr>
                <a:srgbClr val="1A1A1A"/>
              </a:buClr>
              <a:buFont typeface="Arial"/>
              <a:buChar char="•"/>
            </a:pPr>
            <a:r>
              <a:rPr lang="en-IE" spc="-1" dirty="0">
                <a:solidFill>
                  <a:srgbClr val="1A1A1A"/>
                </a:solidFill>
                <a:latin typeface="Segoe UI Semilight"/>
              </a:rPr>
              <a:t>Identify opportunities to reduce </a:t>
            </a:r>
            <a:r>
              <a:rPr lang="en-IE" spc="-1" dirty="0" smtClean="0">
                <a:solidFill>
                  <a:srgbClr val="1A1A1A"/>
                </a:solidFill>
                <a:latin typeface="Segoe UI Semilight"/>
              </a:rPr>
              <a:t>your Azure costs.</a:t>
            </a:r>
            <a:endParaRPr lang="en-IE" spc="-1" dirty="0">
              <a:latin typeface="Arial"/>
            </a:endParaRPr>
          </a:p>
        </p:txBody>
      </p:sp>
      <p:pic>
        <p:nvPicPr>
          <p:cNvPr id="5" name="Picture 4" descr="Icon representing Azure DevTest Labs">
            <a:extLst>
              <a:ext uri="{FF2B5EF4-FFF2-40B4-BE49-F238E27FC236}">
                <a16:creationId xmlns:a16="http://schemas.microsoft.com/office/drawing/2014/main" xmlns="" id="{5F0DA6F5-E91D-4E5B-B535-89370F4AC4E7}"/>
              </a:ext>
              <a:ext uri="{C183D7F6-B498-43B3-948B-1728B52AA6E4}">
                <adec:decorative xmlns:adec="http://schemas.microsoft.com/office/drawing/2017/decorative" xmlns=""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540" y="4143239"/>
            <a:ext cx="1377003" cy="1304103"/>
          </a:xfrm>
          <a:prstGeom prst="rect">
            <a:avLst/>
          </a:prstGeom>
        </p:spPr>
      </p:pic>
    </p:spTree>
    <p:extLst>
      <p:ext uri="{BB962C8B-B14F-4D97-AF65-F5344CB8AC3E}">
        <p14:creationId xmlns:p14="http://schemas.microsoft.com/office/powerpoint/2010/main" val="167382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96" y="706315"/>
            <a:ext cx="9144000" cy="997196"/>
          </a:xfrm>
        </p:spPr>
        <p:txBody>
          <a:bodyPr/>
          <a:lstStyle/>
          <a:p>
            <a:r>
              <a:rPr lang="en-US" noProof="0" smtClean="0"/>
              <a:t>Walkthrough-Save a recommendations report with Azure Advisor</a:t>
            </a:r>
            <a:endParaRPr lang="en-US" noProof="0"/>
          </a:p>
        </p:txBody>
      </p:sp>
      <p:sp>
        <p:nvSpPr>
          <p:cNvPr id="3" name="Text Placeholder 5">
            <a:extLst>
              <a:ext uri="{FF2B5EF4-FFF2-40B4-BE49-F238E27FC236}">
                <a16:creationId xmlns:a16="http://schemas.microsoft.com/office/drawing/2014/main" xmlns="" id="{36BC3EC9-022A-48C3-8B1B-1C0B9700FE10}"/>
              </a:ext>
            </a:extLst>
          </p:cNvPr>
          <p:cNvSpPr txBox="1">
            <a:spLocks/>
          </p:cNvSpPr>
          <p:nvPr/>
        </p:nvSpPr>
        <p:spPr>
          <a:xfrm>
            <a:off x="586740" y="2026189"/>
            <a:ext cx="11018520" cy="200848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this walkthrough, you create and save a personalized recommendations report with </a:t>
            </a:r>
            <a:r>
              <a:rPr lang="en-US" i="1" dirty="0"/>
              <a:t>Azure Advisor</a:t>
            </a:r>
            <a:r>
              <a:rPr lang="en-US" dirty="0"/>
              <a:t>. You deploy a </a:t>
            </a:r>
            <a:r>
              <a:rPr lang="en-US" dirty="0" smtClean="0"/>
              <a:t>virtual machine </a:t>
            </a:r>
            <a:r>
              <a:rPr lang="en-US" dirty="0"/>
              <a:t>(VM) and network resources, which Azure Advisor analyzes, to </a:t>
            </a:r>
            <a:r>
              <a:rPr lang="en-US" dirty="0" smtClean="0"/>
              <a:t>provide recommendations </a:t>
            </a:r>
            <a:r>
              <a:rPr lang="en-US" dirty="0"/>
              <a:t>and generate the report.</a:t>
            </a:r>
            <a:endParaRPr lang="en-IE" dirty="0"/>
          </a:p>
        </p:txBody>
      </p:sp>
      <p:sp>
        <p:nvSpPr>
          <p:cNvPr id="4" name="Text Placeholder 5">
            <a:extLst>
              <a:ext uri="{FF2B5EF4-FFF2-40B4-BE49-F238E27FC236}">
                <a16:creationId xmlns:a16="http://schemas.microsoft.com/office/drawing/2014/main" xmlns="" id="{E4B6AB1B-CB21-42E0-9C63-04C2A198507E}"/>
              </a:ext>
            </a:extLst>
          </p:cNvPr>
          <p:cNvSpPr txBox="1">
            <a:spLocks/>
          </p:cNvSpPr>
          <p:nvPr/>
        </p:nvSpPr>
        <p:spPr>
          <a:xfrm>
            <a:off x="586740" y="4034669"/>
            <a:ext cx="8526263" cy="21170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Finish this walkthrough by completing the steps that follow, or by reading through them.</a:t>
            </a:r>
            <a:endParaRPr lang="en-IE" dirty="0"/>
          </a:p>
        </p:txBody>
      </p:sp>
    </p:spTree>
    <p:extLst>
      <p:ext uri="{BB962C8B-B14F-4D97-AF65-F5344CB8AC3E}">
        <p14:creationId xmlns:p14="http://schemas.microsoft.com/office/powerpoint/2010/main" val="81868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noProof="0">
                <a:latin typeface="Segoe UI Semibold (Headings)"/>
              </a:rPr>
              <a:t>Lesson 06: Module 2 review questions</a:t>
            </a:r>
          </a:p>
        </p:txBody>
      </p:sp>
    </p:spTree>
    <p:extLst>
      <p:ext uri="{BB962C8B-B14F-4D97-AF65-F5344CB8AC3E}">
        <p14:creationId xmlns:p14="http://schemas.microsoft.com/office/powerpoint/2010/main" val="31810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Module 2 review questions</a:t>
            </a:r>
          </a:p>
        </p:txBody>
      </p:sp>
      <p:sp>
        <p:nvSpPr>
          <p:cNvPr id="6" name="Text Placeholder 5"/>
          <p:cNvSpPr>
            <a:spLocks noGrp="1"/>
          </p:cNvSpPr>
          <p:nvPr>
            <p:ph type="body" sz="quarter" idx="10"/>
          </p:nvPr>
        </p:nvSpPr>
        <p:spPr>
          <a:xfrm>
            <a:off x="586390" y="1434370"/>
            <a:ext cx="11018520" cy="3119700"/>
          </a:xfrm>
        </p:spPr>
        <p:txBody>
          <a:bodyPr/>
          <a:lstStyle/>
          <a:p>
            <a:pPr marL="514350" indent="-514350">
              <a:lnSpc>
                <a:spcPct val="114000"/>
              </a:lnSpc>
              <a:buFont typeface="+mj-lt"/>
              <a:buAutoNum type="arabicPeriod"/>
            </a:pPr>
            <a:r>
              <a:rPr lang="en-US" dirty="0"/>
              <a:t>What are the core architectural components of Azure?</a:t>
            </a:r>
          </a:p>
          <a:p>
            <a:pPr marL="514350" indent="-514350">
              <a:lnSpc>
                <a:spcPct val="114000"/>
              </a:lnSpc>
              <a:buFont typeface="+mj-lt"/>
              <a:buAutoNum type="arabicPeriod"/>
            </a:pPr>
            <a:r>
              <a:rPr lang="en-US" dirty="0"/>
              <a:t>Every resource created in Azure must exist in one and only one what?</a:t>
            </a:r>
          </a:p>
          <a:p>
            <a:pPr marL="514350" indent="-514350">
              <a:lnSpc>
                <a:spcPct val="114000"/>
              </a:lnSpc>
              <a:buFont typeface="+mj-lt"/>
              <a:buAutoNum type="arabicPeriod"/>
            </a:pPr>
            <a:r>
              <a:rPr lang="en-US" dirty="0"/>
              <a:t>You need to deploy a legacy application in Azure. The application needs customizations to ensure it runs successfully. The application will run on a virtual machine with the Windows operating system. </a:t>
            </a:r>
            <a:endParaRPr lang="en-US" noProof="0" dirty="0"/>
          </a:p>
        </p:txBody>
      </p:sp>
      <p:sp>
        <p:nvSpPr>
          <p:cNvPr id="4" name="Text Placeholder 5"/>
          <p:cNvSpPr txBox="1">
            <a:spLocks/>
          </p:cNvSpPr>
          <p:nvPr/>
        </p:nvSpPr>
        <p:spPr>
          <a:xfrm>
            <a:off x="1100740" y="4787170"/>
            <a:ext cx="9186260" cy="98244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dirty="0" smtClean="0"/>
              <a:t>Which Azure service do you recommend running the virtual machine in?</a:t>
            </a:r>
            <a:endParaRPr lang="en-US" dirty="0"/>
          </a:p>
        </p:txBody>
      </p:sp>
    </p:spTree>
    <p:extLst>
      <p:ext uri="{BB962C8B-B14F-4D97-AF65-F5344CB8AC3E}">
        <p14:creationId xmlns:p14="http://schemas.microsoft.com/office/powerpoint/2010/main" val="219982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Regions</a:t>
            </a:r>
          </a:p>
        </p:txBody>
      </p:sp>
      <p:sp>
        <p:nvSpPr>
          <p:cNvPr id="6" name="Text Placeholder 5"/>
          <p:cNvSpPr>
            <a:spLocks noGrp="1"/>
          </p:cNvSpPr>
          <p:nvPr>
            <p:ph type="body" sz="quarter" idx="10"/>
          </p:nvPr>
        </p:nvSpPr>
        <p:spPr>
          <a:xfrm>
            <a:off x="586390" y="1434370"/>
            <a:ext cx="11018520" cy="2326791"/>
          </a:xfrm>
        </p:spPr>
        <p:txBody>
          <a:bodyPr/>
          <a:lstStyle/>
          <a:p>
            <a:pPr marL="457200" indent="-457200">
              <a:buFont typeface="Arial" panose="020B0604020202020204" pitchFamily="34" charset="0"/>
              <a:buChar char="•"/>
            </a:pPr>
            <a:r>
              <a:rPr lang="en-US" noProof="0" dirty="0" smtClean="0"/>
              <a:t>Azure data centers are located around the globe, and are available to users by country/ region.</a:t>
            </a:r>
          </a:p>
          <a:p>
            <a:pPr marL="457200" indent="-457200">
              <a:buFont typeface="Arial" panose="020B0604020202020204" pitchFamily="34" charset="0"/>
              <a:buChar char="•"/>
            </a:pPr>
            <a:endParaRPr lang="en-US" noProof="0" dirty="0" smtClean="0"/>
          </a:p>
          <a:p>
            <a:pPr marL="457200" indent="-457200">
              <a:buFont typeface="Arial" panose="020B0604020202020204" pitchFamily="34" charset="0"/>
              <a:buChar char="•"/>
            </a:pPr>
            <a:r>
              <a:rPr lang="en-US" noProof="0" dirty="0" smtClean="0"/>
              <a:t>A region is a geographical area containing at least one—potentially multiple—data center(s), in close proximity on a low-latency network.</a:t>
            </a:r>
            <a:endParaRPr lang="en-US" noProof="0" dirty="0"/>
          </a:p>
        </p:txBody>
      </p:sp>
      <p:sp>
        <p:nvSpPr>
          <p:cNvPr id="4" name="CustomShape 3"/>
          <p:cNvSpPr/>
          <p:nvPr/>
        </p:nvSpPr>
        <p:spPr>
          <a:xfrm>
            <a:off x="5067480" y="4157490"/>
            <a:ext cx="2057040" cy="2239920"/>
          </a:xfrm>
          <a:custGeom>
            <a:avLst/>
            <a:gdLst/>
            <a:ahLst/>
            <a:cxnLst/>
            <a:rect l="l" t="t"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00BCF2"/>
          </a:solid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8674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Regions - </a:t>
            </a:r>
            <a:r>
              <a:rPr lang="en-US" i="1" noProof="0"/>
              <a:t>continued</a:t>
            </a:r>
            <a:endParaRPr lang="en-US" noProof="0"/>
          </a:p>
        </p:txBody>
      </p:sp>
      <p:sp>
        <p:nvSpPr>
          <p:cNvPr id="6" name="Text Placeholder 5"/>
          <p:cNvSpPr>
            <a:spLocks noGrp="1"/>
          </p:cNvSpPr>
          <p:nvPr>
            <p:ph type="body" sz="quarter" idx="10"/>
          </p:nvPr>
        </p:nvSpPr>
        <p:spPr>
          <a:xfrm>
            <a:off x="586390" y="1434370"/>
            <a:ext cx="11018520" cy="4985980"/>
          </a:xfrm>
        </p:spPr>
        <p:txBody>
          <a:bodyPr/>
          <a:lstStyle/>
          <a:p>
            <a:r>
              <a:rPr lang="en-US" b="1" noProof="0" smtClean="0"/>
              <a:t>Azure special regions</a:t>
            </a:r>
          </a:p>
          <a:p>
            <a:r>
              <a:rPr lang="en-US" noProof="0" smtClean="0"/>
              <a:t>For applications with specific compliance or legal requirements. </a:t>
            </a:r>
          </a:p>
          <a:p>
            <a:endParaRPr lang="en-US" sz="800" noProof="0" smtClean="0"/>
          </a:p>
          <a:p>
            <a:pPr marL="457200" indent="-457200">
              <a:buFont typeface="Arial" pitchFamily="34" charset="0"/>
              <a:buChar char="•"/>
            </a:pPr>
            <a:r>
              <a:rPr lang="en-US" noProof="0" smtClean="0"/>
              <a:t>Azure Government (North America)</a:t>
            </a:r>
          </a:p>
          <a:p>
            <a:pPr marL="457200" indent="-457200">
              <a:buFont typeface="Arial" pitchFamily="34" charset="0"/>
              <a:buChar char="•"/>
            </a:pPr>
            <a:r>
              <a:rPr lang="en-US" noProof="0" smtClean="0"/>
              <a:t>Azure China 21Vianet (Asia)</a:t>
            </a:r>
          </a:p>
          <a:p>
            <a:pPr marL="457200" indent="-457200">
              <a:buFont typeface="Arial" pitchFamily="34" charset="0"/>
              <a:buChar char="•"/>
            </a:pPr>
            <a:r>
              <a:rPr lang="en-US" noProof="0" smtClean="0"/>
              <a:t>Azure Germany (Europe)</a:t>
            </a:r>
          </a:p>
          <a:p>
            <a:endParaRPr lang="en-US" sz="2400" noProof="0" smtClean="0"/>
          </a:p>
          <a:p>
            <a:r>
              <a:rPr lang="en-US" b="1" noProof="0" smtClean="0"/>
              <a:t>Region pairs</a:t>
            </a:r>
          </a:p>
          <a:p>
            <a:r>
              <a:rPr lang="en-US" noProof="0" smtClean="0"/>
              <a:t>Each Azure region is paired with another region, within the same geography. Pairing replicates Azure resources to minimize service interruptions from natural disasters, power or network outages.</a:t>
            </a:r>
            <a:endParaRPr lang="en-US" noProof="0"/>
          </a:p>
        </p:txBody>
      </p:sp>
      <p:grpSp>
        <p:nvGrpSpPr>
          <p:cNvPr id="4" name="Group 3"/>
          <p:cNvGrpSpPr/>
          <p:nvPr/>
        </p:nvGrpSpPr>
        <p:grpSpPr>
          <a:xfrm>
            <a:off x="8793160" y="2229850"/>
            <a:ext cx="3339720" cy="3492360"/>
            <a:chOff x="8132760" y="2114280"/>
            <a:chExt cx="3339720" cy="3492360"/>
          </a:xfrm>
        </p:grpSpPr>
        <p:pic>
          <p:nvPicPr>
            <p:cNvPr id="5" name="Picture 5"/>
            <p:cNvPicPr/>
            <p:nvPr/>
          </p:nvPicPr>
          <p:blipFill>
            <a:blip r:embed="rId3"/>
            <a:stretch/>
          </p:blipFill>
          <p:spPr>
            <a:xfrm rot="13222200">
              <a:off x="8664120" y="2685600"/>
              <a:ext cx="2276280" cy="2478600"/>
            </a:xfrm>
            <a:prstGeom prst="rect">
              <a:avLst/>
            </a:prstGeom>
            <a:ln>
              <a:noFill/>
            </a:ln>
          </p:spPr>
        </p:pic>
        <p:grpSp>
          <p:nvGrpSpPr>
            <p:cNvPr id="7" name="Group 4"/>
            <p:cNvGrpSpPr/>
            <p:nvPr/>
          </p:nvGrpSpPr>
          <p:grpSpPr>
            <a:xfrm>
              <a:off x="9099360" y="2114280"/>
              <a:ext cx="1223640" cy="2149560"/>
              <a:chOff x="9099360" y="2114280"/>
              <a:chExt cx="1223640" cy="2149560"/>
            </a:xfrm>
          </p:grpSpPr>
          <p:sp>
            <p:nvSpPr>
              <p:cNvPr id="8" name="CustomShape 5"/>
              <p:cNvSpPr/>
              <p:nvPr/>
            </p:nvSpPr>
            <p:spPr>
              <a:xfrm>
                <a:off x="9104040" y="2119320"/>
                <a:ext cx="1218960" cy="2144520"/>
              </a:xfrm>
              <a:prstGeom prst="rect">
                <a:avLst/>
              </a:prstGeom>
              <a:noFill/>
              <a:ln>
                <a:noFill/>
              </a:ln>
            </p:spPr>
            <p:style>
              <a:lnRef idx="0">
                <a:scrgbClr r="0" g="0" b="0"/>
              </a:lnRef>
              <a:fillRef idx="0">
                <a:scrgbClr r="0" g="0" b="0"/>
              </a:fillRef>
              <a:effectRef idx="0">
                <a:scrgbClr r="0" g="0" b="0"/>
              </a:effectRef>
              <a:fontRef idx="minor"/>
            </p:style>
          </p:sp>
          <p:sp>
            <p:nvSpPr>
              <p:cNvPr id="9" name="CustomShape 6"/>
              <p:cNvSpPr/>
              <p:nvPr/>
            </p:nvSpPr>
            <p:spPr>
              <a:xfrm>
                <a:off x="9099360" y="3574800"/>
                <a:ext cx="858600" cy="684000"/>
              </a:xfrm>
              <a:prstGeom prst="rect">
                <a:avLst/>
              </a:prstGeom>
              <a:solidFill>
                <a:srgbClr val="BFBFBF"/>
              </a:solidFill>
              <a:ln>
                <a:noFill/>
              </a:ln>
            </p:spPr>
            <p:style>
              <a:lnRef idx="0">
                <a:scrgbClr r="0" g="0" b="0"/>
              </a:lnRef>
              <a:fillRef idx="0">
                <a:scrgbClr r="0" g="0" b="0"/>
              </a:fillRef>
              <a:effectRef idx="0">
                <a:scrgbClr r="0" g="0" b="0"/>
              </a:effectRef>
              <a:fontRef idx="minor"/>
            </p:style>
          </p:sp>
          <p:sp>
            <p:nvSpPr>
              <p:cNvPr id="10" name="CustomShape 7"/>
              <p:cNvSpPr/>
              <p:nvPr/>
            </p:nvSpPr>
            <p:spPr>
              <a:xfrm>
                <a:off x="9593280" y="2336760"/>
                <a:ext cx="729720" cy="1922040"/>
              </a:xfrm>
              <a:custGeom>
                <a:avLst/>
                <a:gdLst/>
                <a:ahLst/>
                <a:cxnLst/>
                <a:rect l="l" t="t" r="r" b="b"/>
                <a:pathLst>
                  <a:path w="460" h="1211">
                    <a:moveTo>
                      <a:pt x="0" y="0"/>
                    </a:moveTo>
                    <a:lnTo>
                      <a:pt x="460" y="0"/>
                    </a:lnTo>
                    <a:lnTo>
                      <a:pt x="460" y="1211"/>
                    </a:lnTo>
                    <a:lnTo>
                      <a:pt x="0" y="1211"/>
                    </a:lnTo>
                    <a:lnTo>
                      <a:pt x="0" y="790"/>
                    </a:lnTo>
                    <a:lnTo>
                      <a:pt x="0" y="0"/>
                    </a:lnTo>
                    <a:close/>
                  </a:path>
                </a:pathLst>
              </a:custGeom>
              <a:solidFill>
                <a:srgbClr val="BFBFBF"/>
              </a:solidFill>
              <a:ln>
                <a:noFill/>
              </a:ln>
            </p:spPr>
            <p:style>
              <a:lnRef idx="0">
                <a:scrgbClr r="0" g="0" b="0"/>
              </a:lnRef>
              <a:fillRef idx="0">
                <a:scrgbClr r="0" g="0" b="0"/>
              </a:fillRef>
              <a:effectRef idx="0">
                <a:scrgbClr r="0" g="0" b="0"/>
              </a:effectRef>
              <a:fontRef idx="minor"/>
            </p:style>
          </p:sp>
          <p:sp>
            <p:nvSpPr>
              <p:cNvPr id="11" name="CustomShape 8"/>
              <p:cNvSpPr/>
              <p:nvPr/>
            </p:nvSpPr>
            <p:spPr>
              <a:xfrm>
                <a:off x="9099360" y="3590640"/>
                <a:ext cx="493200" cy="667800"/>
              </a:xfrm>
              <a:custGeom>
                <a:avLst/>
                <a:gdLst/>
                <a:ahLst/>
                <a:cxnLst/>
                <a:rect l="l" t="t" r="r" b="b"/>
                <a:pathLst>
                  <a:path w="311" h="421">
                    <a:moveTo>
                      <a:pt x="0" y="421"/>
                    </a:moveTo>
                    <a:lnTo>
                      <a:pt x="311" y="421"/>
                    </a:lnTo>
                    <a:lnTo>
                      <a:pt x="311" y="0"/>
                    </a:lnTo>
                    <a:lnTo>
                      <a:pt x="0" y="421"/>
                    </a:lnTo>
                    <a:close/>
                  </a:path>
                </a:pathLst>
              </a:custGeom>
              <a:solidFill>
                <a:srgbClr val="646464"/>
              </a:solidFill>
              <a:ln>
                <a:noFill/>
              </a:ln>
            </p:spPr>
            <p:style>
              <a:lnRef idx="0">
                <a:scrgbClr r="0" g="0" b="0"/>
              </a:lnRef>
              <a:fillRef idx="0">
                <a:scrgbClr r="0" g="0" b="0"/>
              </a:fillRef>
              <a:effectRef idx="0">
                <a:scrgbClr r="0" g="0" b="0"/>
              </a:effectRef>
              <a:fontRef idx="minor"/>
            </p:style>
          </p:sp>
          <p:sp>
            <p:nvSpPr>
              <p:cNvPr id="12" name="CustomShape 9"/>
              <p:cNvSpPr/>
              <p:nvPr/>
            </p:nvSpPr>
            <p:spPr>
              <a:xfrm>
                <a:off x="9686880" y="247644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3" name="CustomShape 10"/>
              <p:cNvSpPr/>
              <p:nvPr/>
            </p:nvSpPr>
            <p:spPr>
              <a:xfrm>
                <a:off x="9843840" y="247644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14" name="CustomShape 11"/>
              <p:cNvSpPr/>
              <p:nvPr/>
            </p:nvSpPr>
            <p:spPr>
              <a:xfrm>
                <a:off x="9999720" y="247644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15" name="CustomShape 12"/>
              <p:cNvSpPr/>
              <p:nvPr/>
            </p:nvSpPr>
            <p:spPr>
              <a:xfrm>
                <a:off x="10156680" y="247644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6" name="CustomShape 13"/>
              <p:cNvSpPr/>
              <p:nvPr/>
            </p:nvSpPr>
            <p:spPr>
              <a:xfrm>
                <a:off x="9686880" y="2678040"/>
                <a:ext cx="72720" cy="1393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8" name="CustomShape 14"/>
              <p:cNvSpPr/>
              <p:nvPr/>
            </p:nvSpPr>
            <p:spPr>
              <a:xfrm>
                <a:off x="9843840" y="2678040"/>
                <a:ext cx="72720" cy="1393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9" name="CustomShape 15"/>
              <p:cNvSpPr/>
              <p:nvPr/>
            </p:nvSpPr>
            <p:spPr>
              <a:xfrm>
                <a:off x="9999720" y="2678040"/>
                <a:ext cx="72720" cy="13932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20" name="CustomShape 16"/>
              <p:cNvSpPr/>
              <p:nvPr/>
            </p:nvSpPr>
            <p:spPr>
              <a:xfrm>
                <a:off x="10156680" y="2678040"/>
                <a:ext cx="72720" cy="13932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1" name="CustomShape 17"/>
              <p:cNvSpPr/>
              <p:nvPr/>
            </p:nvSpPr>
            <p:spPr>
              <a:xfrm>
                <a:off x="9686880" y="288576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22" name="CustomShape 18"/>
              <p:cNvSpPr/>
              <p:nvPr/>
            </p:nvSpPr>
            <p:spPr>
              <a:xfrm>
                <a:off x="9843840" y="288576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3" name="CustomShape 19"/>
              <p:cNvSpPr/>
              <p:nvPr/>
            </p:nvSpPr>
            <p:spPr>
              <a:xfrm>
                <a:off x="9999720" y="288576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4" name="CustomShape 20"/>
              <p:cNvSpPr/>
              <p:nvPr/>
            </p:nvSpPr>
            <p:spPr>
              <a:xfrm>
                <a:off x="10156680" y="288576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5" name="CustomShape 21"/>
              <p:cNvSpPr/>
              <p:nvPr/>
            </p:nvSpPr>
            <p:spPr>
              <a:xfrm>
                <a:off x="9686880" y="308772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6" name="CustomShape 22"/>
              <p:cNvSpPr/>
              <p:nvPr/>
            </p:nvSpPr>
            <p:spPr>
              <a:xfrm>
                <a:off x="9843840" y="308772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27" name="CustomShape 23"/>
              <p:cNvSpPr/>
              <p:nvPr/>
            </p:nvSpPr>
            <p:spPr>
              <a:xfrm>
                <a:off x="9999720" y="308772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28" name="CustomShape 24"/>
              <p:cNvSpPr/>
              <p:nvPr/>
            </p:nvSpPr>
            <p:spPr>
              <a:xfrm>
                <a:off x="10156680" y="308772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9" name="CustomShape 25"/>
              <p:cNvSpPr/>
              <p:nvPr/>
            </p:nvSpPr>
            <p:spPr>
              <a:xfrm>
                <a:off x="9686880" y="329544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0" name="CustomShape 26"/>
              <p:cNvSpPr/>
              <p:nvPr/>
            </p:nvSpPr>
            <p:spPr>
              <a:xfrm>
                <a:off x="9843840" y="329544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1" name="CustomShape 27"/>
              <p:cNvSpPr/>
              <p:nvPr/>
            </p:nvSpPr>
            <p:spPr>
              <a:xfrm>
                <a:off x="9999720" y="329544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32" name="CustomShape 28"/>
              <p:cNvSpPr/>
              <p:nvPr/>
            </p:nvSpPr>
            <p:spPr>
              <a:xfrm>
                <a:off x="10156680" y="329544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33" name="CustomShape 29"/>
              <p:cNvSpPr/>
              <p:nvPr/>
            </p:nvSpPr>
            <p:spPr>
              <a:xfrm>
                <a:off x="9686880" y="349704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34" name="CustomShape 30"/>
              <p:cNvSpPr/>
              <p:nvPr/>
            </p:nvSpPr>
            <p:spPr>
              <a:xfrm>
                <a:off x="9843840" y="349704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35" name="CustomShape 31"/>
              <p:cNvSpPr/>
              <p:nvPr/>
            </p:nvSpPr>
            <p:spPr>
              <a:xfrm>
                <a:off x="9999720" y="349704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6" name="CustomShape 32"/>
              <p:cNvSpPr/>
              <p:nvPr/>
            </p:nvSpPr>
            <p:spPr>
              <a:xfrm>
                <a:off x="10156680" y="349704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7" name="CustomShape 33"/>
              <p:cNvSpPr/>
              <p:nvPr/>
            </p:nvSpPr>
            <p:spPr>
              <a:xfrm>
                <a:off x="9686880" y="3705120"/>
                <a:ext cx="72720" cy="1328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38" name="CustomShape 34"/>
              <p:cNvSpPr/>
              <p:nvPr/>
            </p:nvSpPr>
            <p:spPr>
              <a:xfrm>
                <a:off x="9843840" y="3705120"/>
                <a:ext cx="72720" cy="1328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39" name="CustomShape 35"/>
              <p:cNvSpPr/>
              <p:nvPr/>
            </p:nvSpPr>
            <p:spPr>
              <a:xfrm>
                <a:off x="9999720" y="3705120"/>
                <a:ext cx="72720" cy="1328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40" name="CustomShape 36"/>
              <p:cNvSpPr/>
              <p:nvPr/>
            </p:nvSpPr>
            <p:spPr>
              <a:xfrm>
                <a:off x="10156680" y="3705120"/>
                <a:ext cx="72720" cy="1328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1" name="CustomShape 37"/>
              <p:cNvSpPr/>
              <p:nvPr/>
            </p:nvSpPr>
            <p:spPr>
              <a:xfrm>
                <a:off x="9151920" y="3705120"/>
                <a:ext cx="70920" cy="1328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42" name="CustomShape 38"/>
              <p:cNvSpPr/>
              <p:nvPr/>
            </p:nvSpPr>
            <p:spPr>
              <a:xfrm>
                <a:off x="9307440" y="3705120"/>
                <a:ext cx="72720" cy="1328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39"/>
              <p:cNvSpPr/>
              <p:nvPr/>
            </p:nvSpPr>
            <p:spPr>
              <a:xfrm>
                <a:off x="9469440" y="3705120"/>
                <a:ext cx="72720" cy="1328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4" name="CustomShape 40"/>
              <p:cNvSpPr/>
              <p:nvPr/>
            </p:nvSpPr>
            <p:spPr>
              <a:xfrm>
                <a:off x="9151920" y="3906720"/>
                <a:ext cx="709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5" name="CustomShape 41"/>
              <p:cNvSpPr/>
              <p:nvPr/>
            </p:nvSpPr>
            <p:spPr>
              <a:xfrm>
                <a:off x="9307440" y="390672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46" name="CustomShape 42"/>
              <p:cNvSpPr/>
              <p:nvPr/>
            </p:nvSpPr>
            <p:spPr>
              <a:xfrm>
                <a:off x="9469440" y="390672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7" name="CustomShape 43"/>
              <p:cNvSpPr/>
              <p:nvPr/>
            </p:nvSpPr>
            <p:spPr>
              <a:xfrm>
                <a:off x="9686880" y="390672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8" name="CustomShape 44"/>
              <p:cNvSpPr/>
              <p:nvPr/>
            </p:nvSpPr>
            <p:spPr>
              <a:xfrm>
                <a:off x="9843840" y="390672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49" name="CustomShape 45"/>
              <p:cNvSpPr/>
              <p:nvPr/>
            </p:nvSpPr>
            <p:spPr>
              <a:xfrm>
                <a:off x="9999720" y="3906720"/>
                <a:ext cx="72720" cy="134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50" name="CustomShape 46"/>
              <p:cNvSpPr/>
              <p:nvPr/>
            </p:nvSpPr>
            <p:spPr>
              <a:xfrm>
                <a:off x="10156680" y="3906720"/>
                <a:ext cx="72720" cy="134640"/>
              </a:xfrm>
              <a:prstGeom prst="rect">
                <a:avLst/>
              </a:prstGeom>
              <a:solidFill>
                <a:srgbClr val="00B0F0"/>
              </a:solidFill>
              <a:ln>
                <a:noFill/>
              </a:ln>
            </p:spPr>
            <p:style>
              <a:lnRef idx="0">
                <a:scrgbClr r="0" g="0" b="0"/>
              </a:lnRef>
              <a:fillRef idx="0">
                <a:scrgbClr r="0" g="0" b="0"/>
              </a:fillRef>
              <a:effectRef idx="0">
                <a:scrgbClr r="0" g="0" b="0"/>
              </a:effectRef>
              <a:fontRef idx="minor"/>
            </p:style>
          </p:sp>
          <p:sp>
            <p:nvSpPr>
              <p:cNvPr id="51" name="CustomShape 47"/>
              <p:cNvSpPr/>
              <p:nvPr/>
            </p:nvSpPr>
            <p:spPr>
              <a:xfrm>
                <a:off x="9999720" y="2201760"/>
                <a:ext cx="229680" cy="134640"/>
              </a:xfrm>
              <a:prstGeom prst="rect">
                <a:avLst/>
              </a:prstGeom>
              <a:solidFill>
                <a:srgbClr val="646464"/>
              </a:solidFill>
              <a:ln>
                <a:noFill/>
              </a:ln>
            </p:spPr>
            <p:style>
              <a:lnRef idx="0">
                <a:scrgbClr r="0" g="0" b="0"/>
              </a:lnRef>
              <a:fillRef idx="0">
                <a:scrgbClr r="0" g="0" b="0"/>
              </a:fillRef>
              <a:effectRef idx="0">
                <a:scrgbClr r="0" g="0" b="0"/>
              </a:effectRef>
              <a:fontRef idx="minor"/>
            </p:style>
          </p:sp>
          <p:sp>
            <p:nvSpPr>
              <p:cNvPr id="52" name="CustomShape 48"/>
              <p:cNvSpPr/>
              <p:nvPr/>
            </p:nvSpPr>
            <p:spPr>
              <a:xfrm>
                <a:off x="9759960" y="2114280"/>
                <a:ext cx="42480" cy="221760"/>
              </a:xfrm>
              <a:prstGeom prst="rect">
                <a:avLst/>
              </a:prstGeom>
              <a:solidFill>
                <a:srgbClr val="00B0F0"/>
              </a:solidFill>
              <a:ln>
                <a:noFill/>
              </a:ln>
            </p:spPr>
            <p:style>
              <a:lnRef idx="0">
                <a:scrgbClr r="0" g="0" b="0"/>
              </a:lnRef>
              <a:fillRef idx="0">
                <a:scrgbClr r="0" g="0" b="0"/>
              </a:fillRef>
              <a:effectRef idx="0">
                <a:scrgbClr r="0" g="0" b="0"/>
              </a:effectRef>
              <a:fontRef idx="minor"/>
            </p:style>
          </p:sp>
        </p:grpSp>
      </p:grpSp>
    </p:spTree>
    <p:extLst>
      <p:ext uri="{BB962C8B-B14F-4D97-AF65-F5344CB8AC3E}">
        <p14:creationId xmlns:p14="http://schemas.microsoft.com/office/powerpoint/2010/main" val="318144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Geographies</a:t>
            </a:r>
          </a:p>
        </p:txBody>
      </p:sp>
      <p:sp>
        <p:nvSpPr>
          <p:cNvPr id="6" name="Text Placeholder 5"/>
          <p:cNvSpPr>
            <a:spLocks noGrp="1"/>
          </p:cNvSpPr>
          <p:nvPr>
            <p:ph type="body" sz="quarter" idx="10"/>
          </p:nvPr>
        </p:nvSpPr>
        <p:spPr>
          <a:xfrm>
            <a:off x="586390" y="1434370"/>
            <a:ext cx="10651946" cy="940963"/>
          </a:xfrm>
        </p:spPr>
        <p:txBody>
          <a:bodyPr/>
          <a:lstStyle/>
          <a:p>
            <a:pPr>
              <a:lnSpc>
                <a:spcPct val="114000"/>
              </a:lnSpc>
            </a:pPr>
            <a:r>
              <a:rPr lang="en-US" noProof="0" dirty="0" smtClean="0"/>
              <a:t>Discrete markets that preserve data residency and compliance boundaries</a:t>
            </a:r>
            <a:r>
              <a:rPr lang="en-US" noProof="0" dirty="0" smtClean="0"/>
              <a:t>.</a:t>
            </a:r>
            <a:endParaRPr lang="en-US" noProof="0" dirty="0" smtClean="0"/>
          </a:p>
        </p:txBody>
      </p:sp>
      <p:grpSp>
        <p:nvGrpSpPr>
          <p:cNvPr id="3" name="Group 2"/>
          <p:cNvGrpSpPr/>
          <p:nvPr/>
        </p:nvGrpSpPr>
        <p:grpSpPr>
          <a:xfrm>
            <a:off x="8929296" y="2628960"/>
            <a:ext cx="2309040" cy="3352320"/>
            <a:chOff x="8929296" y="2628960"/>
            <a:chExt cx="2309040" cy="3352320"/>
          </a:xfrm>
        </p:grpSpPr>
        <p:grpSp>
          <p:nvGrpSpPr>
            <p:cNvPr id="4" name="Group 3"/>
            <p:cNvGrpSpPr/>
            <p:nvPr/>
          </p:nvGrpSpPr>
          <p:grpSpPr>
            <a:xfrm>
              <a:off x="8929296" y="5141760"/>
              <a:ext cx="2309040" cy="839520"/>
              <a:chOff x="9390960" y="5568480"/>
              <a:chExt cx="2309040" cy="839520"/>
            </a:xfrm>
          </p:grpSpPr>
          <p:sp>
            <p:nvSpPr>
              <p:cNvPr id="5" name="CustomShape 4"/>
              <p:cNvSpPr/>
              <p:nvPr/>
            </p:nvSpPr>
            <p:spPr>
              <a:xfrm>
                <a:off x="9390960" y="5787000"/>
                <a:ext cx="2309040" cy="621000"/>
              </a:xfrm>
              <a:prstGeom prst="rect">
                <a:avLst/>
              </a:prstGeom>
              <a:solidFill>
                <a:srgbClr val="00B050"/>
              </a:solidFill>
              <a:ln>
                <a:noFill/>
              </a:ln>
            </p:spPr>
            <p:style>
              <a:lnRef idx="0">
                <a:scrgbClr r="0" g="0" b="0"/>
              </a:lnRef>
              <a:fillRef idx="0">
                <a:scrgbClr r="0" g="0" b="0"/>
              </a:fillRef>
              <a:effectRef idx="0">
                <a:scrgbClr r="0" g="0" b="0"/>
              </a:effectRef>
              <a:fontRef idx="minor"/>
            </p:style>
          </p:sp>
          <p:sp>
            <p:nvSpPr>
              <p:cNvPr id="7" name="CustomShape 5"/>
              <p:cNvSpPr/>
              <p:nvPr/>
            </p:nvSpPr>
            <p:spPr>
              <a:xfrm>
                <a:off x="11177280" y="5568480"/>
                <a:ext cx="279720" cy="344520"/>
              </a:xfrm>
              <a:prstGeom prst="rect">
                <a:avLst/>
              </a:prstGeom>
              <a:solidFill>
                <a:srgbClr val="00B050"/>
              </a:solidFill>
              <a:ln>
                <a:noFill/>
              </a:ln>
            </p:spPr>
            <p:style>
              <a:lnRef idx="0">
                <a:scrgbClr r="0" g="0" b="0"/>
              </a:lnRef>
              <a:fillRef idx="0">
                <a:scrgbClr r="0" g="0" b="0"/>
              </a:fillRef>
              <a:effectRef idx="0">
                <a:scrgbClr r="0" g="0" b="0"/>
              </a:effectRef>
              <a:fontRef idx="minor"/>
            </p:style>
          </p:sp>
          <p:sp>
            <p:nvSpPr>
              <p:cNvPr id="8" name="CustomShape 6"/>
              <p:cNvSpPr/>
              <p:nvPr/>
            </p:nvSpPr>
            <p:spPr>
              <a:xfrm>
                <a:off x="11319120" y="6100920"/>
                <a:ext cx="168480" cy="307080"/>
              </a:xfrm>
              <a:prstGeom prst="rect">
                <a:avLst/>
              </a:prstGeom>
              <a:solidFill>
                <a:srgbClr val="00188F"/>
              </a:solidFill>
              <a:ln>
                <a:noFill/>
              </a:ln>
            </p:spPr>
            <p:style>
              <a:lnRef idx="0">
                <a:scrgbClr r="0" g="0" b="0"/>
              </a:lnRef>
              <a:fillRef idx="0">
                <a:scrgbClr r="0" g="0" b="0"/>
              </a:fillRef>
              <a:effectRef idx="0">
                <a:scrgbClr r="0" g="0" b="0"/>
              </a:effectRef>
              <a:fontRef idx="minor"/>
            </p:style>
          </p:sp>
          <p:sp>
            <p:nvSpPr>
              <p:cNvPr id="9" name="CustomShape 7"/>
              <p:cNvSpPr/>
              <p:nvPr/>
            </p:nvSpPr>
            <p:spPr>
              <a:xfrm>
                <a:off x="9522720" y="6094440"/>
                <a:ext cx="513000" cy="180720"/>
              </a:xfrm>
              <a:prstGeom prst="rect">
                <a:avLst/>
              </a:prstGeom>
              <a:solidFill>
                <a:srgbClr val="808080"/>
              </a:solidFill>
              <a:ln>
                <a:noFill/>
              </a:ln>
            </p:spPr>
            <p:style>
              <a:lnRef idx="0">
                <a:scrgbClr r="0" g="0" b="0"/>
              </a:lnRef>
              <a:fillRef idx="0">
                <a:scrgbClr r="0" g="0" b="0"/>
              </a:fillRef>
              <a:effectRef idx="0">
                <a:scrgbClr r="0" g="0" b="0"/>
              </a:effectRef>
              <a:fontRef idx="minor"/>
            </p:style>
          </p:sp>
          <p:sp>
            <p:nvSpPr>
              <p:cNvPr id="10" name="CustomShape 8"/>
              <p:cNvSpPr/>
              <p:nvPr/>
            </p:nvSpPr>
            <p:spPr>
              <a:xfrm>
                <a:off x="10093320" y="6094440"/>
                <a:ext cx="523080" cy="180720"/>
              </a:xfrm>
              <a:prstGeom prst="rect">
                <a:avLst/>
              </a:prstGeom>
              <a:solidFill>
                <a:srgbClr val="808080"/>
              </a:solidFill>
              <a:ln>
                <a:noFill/>
              </a:ln>
            </p:spPr>
            <p:style>
              <a:lnRef idx="0">
                <a:scrgbClr r="0" g="0" b="0"/>
              </a:lnRef>
              <a:fillRef idx="0">
                <a:scrgbClr r="0" g="0" b="0"/>
              </a:fillRef>
              <a:effectRef idx="0">
                <a:scrgbClr r="0" g="0" b="0"/>
              </a:effectRef>
              <a:fontRef idx="minor"/>
            </p:style>
          </p:sp>
          <p:sp>
            <p:nvSpPr>
              <p:cNvPr id="11" name="CustomShape 9"/>
              <p:cNvSpPr/>
              <p:nvPr/>
            </p:nvSpPr>
            <p:spPr>
              <a:xfrm>
                <a:off x="10674000" y="6094440"/>
                <a:ext cx="513000" cy="180720"/>
              </a:xfrm>
              <a:prstGeom prst="rect">
                <a:avLst/>
              </a:prstGeom>
              <a:solidFill>
                <a:srgbClr val="808080"/>
              </a:solidFill>
              <a:ln>
                <a:noFill/>
              </a:ln>
            </p:spPr>
            <p:style>
              <a:lnRef idx="0">
                <a:scrgbClr r="0" g="0" b="0"/>
              </a:lnRef>
              <a:fillRef idx="0">
                <a:scrgbClr r="0" g="0" b="0"/>
              </a:fillRef>
              <a:effectRef idx="0">
                <a:scrgbClr r="0" g="0" b="0"/>
              </a:effectRef>
              <a:fontRef idx="minor"/>
            </p:style>
          </p:sp>
        </p:grpSp>
        <p:sp>
          <p:nvSpPr>
            <p:cNvPr id="20" name="CustomShape 17"/>
            <p:cNvSpPr/>
            <p:nvPr/>
          </p:nvSpPr>
          <p:spPr>
            <a:xfrm rot="900000">
              <a:off x="9056016" y="2628960"/>
              <a:ext cx="2055600" cy="2239200"/>
            </a:xfrm>
            <a:custGeom>
              <a:avLst/>
              <a:gdLst/>
              <a:ahLst/>
              <a:cxnLst/>
              <a:rect l="l" t="t"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7FBA00"/>
            </a:solidFill>
            <a:ln>
              <a:noFill/>
            </a:ln>
          </p:spPr>
          <p:style>
            <a:lnRef idx="0">
              <a:scrgbClr r="0" g="0" b="0"/>
            </a:lnRef>
            <a:fillRef idx="0">
              <a:scrgbClr r="0" g="0" b="0"/>
            </a:fillRef>
            <a:effectRef idx="0">
              <a:scrgbClr r="0" g="0" b="0"/>
            </a:effectRef>
            <a:fontRef idx="minor"/>
          </p:style>
        </p:sp>
      </p:grpSp>
      <p:sp>
        <p:nvSpPr>
          <p:cNvPr id="21" name="Text Placeholder 5"/>
          <p:cNvSpPr txBox="1">
            <a:spLocks/>
          </p:cNvSpPr>
          <p:nvPr/>
        </p:nvSpPr>
        <p:spPr>
          <a:xfrm>
            <a:off x="624490" y="2666299"/>
            <a:ext cx="8049466" cy="386208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4000"/>
              </a:lnSpc>
            </a:pPr>
            <a:r>
              <a:rPr lang="en-US" dirty="0" smtClean="0"/>
              <a:t>Geography features :</a:t>
            </a:r>
          </a:p>
          <a:p>
            <a:pPr>
              <a:lnSpc>
                <a:spcPct val="114000"/>
              </a:lnSpc>
            </a:pPr>
            <a:endParaRPr lang="en-US" sz="800" dirty="0" smtClean="0"/>
          </a:p>
          <a:p>
            <a:pPr marL="457200" indent="-457200">
              <a:lnSpc>
                <a:spcPct val="114000"/>
              </a:lnSpc>
              <a:buFont typeface="Arial" panose="020B0604020202020204" pitchFamily="34" charset="0"/>
              <a:buChar char="•"/>
            </a:pPr>
            <a:r>
              <a:rPr lang="en-US" dirty="0" smtClean="0"/>
              <a:t>Typically contain two or more regions.</a:t>
            </a:r>
          </a:p>
          <a:p>
            <a:pPr marL="457200" indent="-457200">
              <a:lnSpc>
                <a:spcPct val="114000"/>
              </a:lnSpc>
              <a:buFont typeface="Arial" panose="020B0604020202020204" pitchFamily="34" charset="0"/>
              <a:buChar char="•"/>
            </a:pPr>
            <a:r>
              <a:rPr lang="en-US" dirty="0" smtClean="0"/>
              <a:t>Allow customers with specific data-residency and compliance needs to keep their data and applications in close proximity.</a:t>
            </a:r>
          </a:p>
          <a:p>
            <a:pPr marL="457200" indent="-457200">
              <a:lnSpc>
                <a:spcPct val="114000"/>
              </a:lnSpc>
              <a:buFont typeface="Arial" panose="020B0604020202020204" pitchFamily="34" charset="0"/>
              <a:buChar char="•"/>
            </a:pPr>
            <a:r>
              <a:rPr lang="en-US" dirty="0" smtClean="0"/>
              <a:t>Categorized as Americas, Europe, Asia Pacific, Middle East, and Africa.</a:t>
            </a:r>
            <a:endParaRPr lang="en-US" dirty="0"/>
          </a:p>
        </p:txBody>
      </p:sp>
    </p:spTree>
    <p:extLst>
      <p:ext uri="{BB962C8B-B14F-4D97-AF65-F5344CB8AC3E}">
        <p14:creationId xmlns:p14="http://schemas.microsoft.com/office/powerpoint/2010/main" val="344081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Availability zones</a:t>
            </a:r>
          </a:p>
        </p:txBody>
      </p:sp>
      <p:sp>
        <p:nvSpPr>
          <p:cNvPr id="6" name="Text Placeholder 5"/>
          <p:cNvSpPr>
            <a:spLocks noGrp="1"/>
          </p:cNvSpPr>
          <p:nvPr>
            <p:ph type="body" sz="quarter" idx="10"/>
          </p:nvPr>
        </p:nvSpPr>
        <p:spPr>
          <a:xfrm>
            <a:off x="6489700" y="1531378"/>
            <a:ext cx="5511800" cy="4136517"/>
          </a:xfrm>
        </p:spPr>
        <p:txBody>
          <a:bodyPr/>
          <a:lstStyle/>
          <a:p>
            <a:r>
              <a:rPr lang="en-US" noProof="0" dirty="0" smtClean="0"/>
              <a:t>Physically separate locations within an Azure region. </a:t>
            </a:r>
          </a:p>
          <a:p>
            <a:r>
              <a:rPr lang="en-US" noProof="0" dirty="0" smtClean="0"/>
              <a:t>Made up of one or more data centers, equipped with independent power, cooling, and networking. </a:t>
            </a:r>
          </a:p>
          <a:p>
            <a:r>
              <a:rPr lang="en-US" noProof="0" dirty="0" smtClean="0"/>
              <a:t>Act as an isolation boundary. </a:t>
            </a:r>
          </a:p>
          <a:p>
            <a:r>
              <a:rPr lang="en-US" noProof="0" dirty="0" smtClean="0"/>
              <a:t>If one availability zone </a:t>
            </a:r>
            <a:r>
              <a:rPr lang="en-US" dirty="0" err="1"/>
              <a:t>i</a:t>
            </a:r>
            <a:r>
              <a:rPr lang="en-US" noProof="0" dirty="0" smtClean="0"/>
              <a:t>s down, the other continues working.</a:t>
            </a:r>
            <a:endParaRPr lang="en-US" noProof="0" dirty="0"/>
          </a:p>
        </p:txBody>
      </p:sp>
      <p:pic>
        <p:nvPicPr>
          <p:cNvPr id="4" name="Picture 3" descr="Diagram of an Azure region containing three Availability Zones. The three availability zones are connected bi-directionally to each other, making an Azure region.">
            <a:extLst>
              <a:ext uri="{FF2B5EF4-FFF2-40B4-BE49-F238E27FC236}">
                <a16:creationId xmlns:a16="http://schemas.microsoft.com/office/drawing/2014/main" xmlns="" id="{1268606E-909E-4E42-8C39-63A0ACD89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40" y="1327031"/>
            <a:ext cx="5881951" cy="5057378"/>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Availability sets</a:t>
            </a:r>
          </a:p>
        </p:txBody>
      </p:sp>
      <p:sp>
        <p:nvSpPr>
          <p:cNvPr id="6" name="Text Placeholder 5"/>
          <p:cNvSpPr>
            <a:spLocks noGrp="1"/>
          </p:cNvSpPr>
          <p:nvPr>
            <p:ph type="body" sz="quarter" idx="10"/>
          </p:nvPr>
        </p:nvSpPr>
        <p:spPr>
          <a:xfrm>
            <a:off x="582972" y="1313600"/>
            <a:ext cx="10961328" cy="861774"/>
          </a:xfrm>
        </p:spPr>
        <p:txBody>
          <a:bodyPr/>
          <a:lstStyle/>
          <a:p>
            <a:r>
              <a:rPr lang="en-US" noProof="0" dirty="0" smtClean="0"/>
              <a:t>Keep applications online during maintenance or hardware failure.</a:t>
            </a:r>
          </a:p>
        </p:txBody>
      </p:sp>
      <p:pic>
        <p:nvPicPr>
          <p:cNvPr id="4" name="Picture 3" descr="diagram of three fault domains, FD0, FD1 and FD1. FD0 contains one UD 0 and FD1 contains two update domains, UD1 and UD2.">
            <a:extLst>
              <a:ext uri="{FF2B5EF4-FFF2-40B4-BE49-F238E27FC236}">
                <a16:creationId xmlns:a16="http://schemas.microsoft.com/office/drawing/2014/main" xmlns="" id="{C00AA775-A8E8-45DA-A415-8DCE1E29F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999" y="2838451"/>
            <a:ext cx="4362259" cy="2400018"/>
          </a:xfrm>
          <a:prstGeom prst="rect">
            <a:avLst/>
          </a:prstGeom>
        </p:spPr>
      </p:pic>
      <p:sp>
        <p:nvSpPr>
          <p:cNvPr id="5" name="Text Placeholder 5"/>
          <p:cNvSpPr txBox="1">
            <a:spLocks/>
          </p:cNvSpPr>
          <p:nvPr/>
        </p:nvSpPr>
        <p:spPr>
          <a:xfrm>
            <a:off x="609600" y="2170850"/>
            <a:ext cx="6362869" cy="376718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Comprised of:</a:t>
            </a:r>
          </a:p>
          <a:p>
            <a:pPr marL="171450" indent="-171450">
              <a:buFont typeface="Arial" panose="020B0604020202020204" pitchFamily="34" charset="0"/>
              <a:buChar char="•"/>
            </a:pPr>
            <a:endParaRPr lang="en-US" sz="800" dirty="0" smtClean="0"/>
          </a:p>
          <a:p>
            <a:pPr marL="457200" indent="-457200">
              <a:buFont typeface="Arial" panose="020B0604020202020204" pitchFamily="34" charset="0"/>
              <a:buChar char="•"/>
            </a:pPr>
            <a:r>
              <a:rPr lang="en-US" b="1" dirty="0" smtClean="0"/>
              <a:t>Update domains</a:t>
            </a:r>
            <a:r>
              <a:rPr lang="en-US" dirty="0" smtClean="0"/>
              <a:t> : Scheduled maintenance, performance or security updates are sequenced through update domains.</a:t>
            </a:r>
          </a:p>
          <a:p>
            <a:pPr marL="457200" indent="-457200">
              <a:buFont typeface="Arial" panose="020B0604020202020204" pitchFamily="34" charset="0"/>
              <a:buChar char="•"/>
            </a:pPr>
            <a:r>
              <a:rPr lang="en-US" b="1" dirty="0" smtClean="0"/>
              <a:t>Fault domains</a:t>
            </a:r>
            <a:r>
              <a:rPr lang="en-US" dirty="0" smtClean="0"/>
              <a:t> : Provide a physical separation of workloads across different hardware in a data center.</a:t>
            </a:r>
            <a:endParaRPr lang="en-US" b="1" dirty="0"/>
          </a:p>
        </p:txBody>
      </p:sp>
    </p:spTree>
    <p:extLst>
      <p:ext uri="{BB962C8B-B14F-4D97-AF65-F5344CB8AC3E}">
        <p14:creationId xmlns:p14="http://schemas.microsoft.com/office/powerpoint/2010/main" val="229341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798</TotalTime>
  <Words>7153</Words>
  <Application>Microsoft Office PowerPoint</Application>
  <PresentationFormat>Custom</PresentationFormat>
  <Paragraphs>465</Paragraphs>
  <Slides>45</Slides>
  <Notes>45</Notes>
  <HiddenSlides>0</HiddenSlides>
  <MMClips>0</MMClips>
  <ScaleCrop>false</ScaleCrop>
  <HeadingPairs>
    <vt:vector size="4" baseType="variant">
      <vt:variant>
        <vt:lpstr>Theme</vt:lpstr>
      </vt:variant>
      <vt:variant>
        <vt:i4>2</vt:i4>
      </vt:variant>
      <vt:variant>
        <vt:lpstr>Slide Titles</vt:lpstr>
      </vt:variant>
      <vt:variant>
        <vt:i4>45</vt:i4>
      </vt:variant>
    </vt:vector>
  </HeadingPairs>
  <TitlesOfParts>
    <vt:vector size="47" baseType="lpstr">
      <vt:lpstr>WHITE TEMPLATE</vt:lpstr>
      <vt:lpstr>SOFT BLACK TEMPLATE</vt:lpstr>
      <vt:lpstr>AZ-900T01 Module 02: Core Azure services</vt:lpstr>
      <vt:lpstr>Lesson 01: Learning objectives</vt:lpstr>
      <vt:lpstr>Module 2 – Learning objectives</vt:lpstr>
      <vt:lpstr>Lesson 02: Core Azure architectural components</vt:lpstr>
      <vt:lpstr>Regions</vt:lpstr>
      <vt:lpstr>Regions - continued</vt:lpstr>
      <vt:lpstr>Geographies</vt:lpstr>
      <vt:lpstr>Availability zones</vt:lpstr>
      <vt:lpstr>Availability sets</vt:lpstr>
      <vt:lpstr>Resource groups</vt:lpstr>
      <vt:lpstr>Azure Resource Manager</vt:lpstr>
      <vt:lpstr>Lesson 03: Core Azure services and products</vt:lpstr>
      <vt:lpstr>Azure compute services</vt:lpstr>
      <vt:lpstr>Azure compute services : virtual machines (VMs)</vt:lpstr>
      <vt:lpstr>Demo: Create an Azure virtual machine</vt:lpstr>
      <vt:lpstr>Walkthrough-Create a Virtual machine using Azure Portal</vt:lpstr>
      <vt:lpstr>Azure compute services – container services</vt:lpstr>
      <vt:lpstr>Walkthrough-Deploy Azure Container Instances (ACI) in Azure Portal</vt:lpstr>
      <vt:lpstr>Azure network services</vt:lpstr>
      <vt:lpstr>Walkthrough-Create a virtual network via the Azure Portal</vt:lpstr>
      <vt:lpstr>Azure storage services – data categories</vt:lpstr>
      <vt:lpstr>Azure storage services – Azure services</vt:lpstr>
      <vt:lpstr>Demo: Create Blob storage</vt:lpstr>
      <vt:lpstr>Walkthrough-Create Blob storage</vt:lpstr>
      <vt:lpstr>Azure database services</vt:lpstr>
      <vt:lpstr>Walkthrough-Create a SQL database</vt:lpstr>
      <vt:lpstr>Azure Marketplace</vt:lpstr>
      <vt:lpstr>Lesson 04: Azure solutions</vt:lpstr>
      <vt:lpstr>Internet of Things (IoT)</vt:lpstr>
      <vt:lpstr>Walkthrough-Add IoT device to Azure IoT Hub</vt:lpstr>
      <vt:lpstr>Big data and analytics</vt:lpstr>
      <vt:lpstr>Artificial Intelligence (AI)</vt:lpstr>
      <vt:lpstr>Serverless computing</vt:lpstr>
      <vt:lpstr>Walkthrough-Run serverless code with Azure Functions in Azure portal</vt:lpstr>
      <vt:lpstr>DevOps</vt:lpstr>
      <vt:lpstr>Lesson 05: Azure management solutions</vt:lpstr>
      <vt:lpstr>Azure management tools</vt:lpstr>
      <vt:lpstr>Demo: Customize the Azure Portal</vt:lpstr>
      <vt:lpstr>Walkthrough-Working with the Azure CLI </vt:lpstr>
      <vt:lpstr>Walkthrough-Create VMs from a script with Azure PowerShell</vt:lpstr>
      <vt:lpstr>Walkthrough-Install IIS webserver on a VM with Azure Cloud Shell</vt:lpstr>
      <vt:lpstr>Azure Advisor</vt:lpstr>
      <vt:lpstr>Walkthrough-Save a recommendations report with Azure Advisor</vt:lpstr>
      <vt:lpstr>Lesson 06: Module 2 review questions</vt:lpstr>
      <vt:lpstr>Module 2 review questions</vt:lpstr>
    </vt:vector>
  </TitlesOfParts>
  <Manager>&lt;Comms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lastModifiedBy>Windows User</cp:lastModifiedBy>
  <cp:revision>104</cp:revision>
  <dcterms:created xsi:type="dcterms:W3CDTF">2018-07-31T14:16:34Z</dcterms:created>
  <dcterms:modified xsi:type="dcterms:W3CDTF">2019-04-12T08:26:04Z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