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50"/>
  </p:notesMasterIdLst>
  <p:handoutMasterIdLst>
    <p:handoutMasterId r:id="rId51"/>
  </p:handoutMasterIdLst>
  <p:sldIdLst>
    <p:sldId id="1719" r:id="rId6"/>
    <p:sldId id="1856" r:id="rId7"/>
    <p:sldId id="1660" r:id="rId8"/>
    <p:sldId id="1857" r:id="rId9"/>
    <p:sldId id="1670" r:id="rId10"/>
    <p:sldId id="1897" r:id="rId11"/>
    <p:sldId id="1858" r:id="rId12"/>
    <p:sldId id="1859" r:id="rId13"/>
    <p:sldId id="1860" r:id="rId14"/>
    <p:sldId id="1861" r:id="rId15"/>
    <p:sldId id="1863" r:id="rId16"/>
    <p:sldId id="1864" r:id="rId17"/>
    <p:sldId id="1862" r:id="rId18"/>
    <p:sldId id="1865" r:id="rId19"/>
    <p:sldId id="1866" r:id="rId20"/>
    <p:sldId id="1870" r:id="rId21"/>
    <p:sldId id="1867" r:id="rId22"/>
    <p:sldId id="1868" r:id="rId23"/>
    <p:sldId id="1869" r:id="rId24"/>
    <p:sldId id="1871" r:id="rId25"/>
    <p:sldId id="1872" r:id="rId26"/>
    <p:sldId id="1876" r:id="rId27"/>
    <p:sldId id="1873" r:id="rId28"/>
    <p:sldId id="1874" r:id="rId29"/>
    <p:sldId id="1875" r:id="rId30"/>
    <p:sldId id="1877" r:id="rId31"/>
    <p:sldId id="1878" r:id="rId32"/>
    <p:sldId id="1879" r:id="rId33"/>
    <p:sldId id="1880" r:id="rId34"/>
    <p:sldId id="1884" r:id="rId35"/>
    <p:sldId id="1881" r:id="rId36"/>
    <p:sldId id="1883" r:id="rId37"/>
    <p:sldId id="1882" r:id="rId38"/>
    <p:sldId id="1888" r:id="rId39"/>
    <p:sldId id="1885" r:id="rId40"/>
    <p:sldId id="1886" r:id="rId41"/>
    <p:sldId id="1887" r:id="rId42"/>
    <p:sldId id="1889" r:id="rId43"/>
    <p:sldId id="1890" r:id="rId44"/>
    <p:sldId id="1891" r:id="rId45"/>
    <p:sldId id="1892" r:id="rId46"/>
    <p:sldId id="1893" r:id="rId47"/>
    <p:sldId id="1896" r:id="rId48"/>
    <p:sldId id="1894" r:id="rId4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56"/>
            <p14:sldId id="1660"/>
            <p14:sldId id="1857"/>
            <p14:sldId id="1670"/>
            <p14:sldId id="1897"/>
            <p14:sldId id="1858"/>
            <p14:sldId id="1859"/>
            <p14:sldId id="1860"/>
            <p14:sldId id="1861"/>
            <p14:sldId id="1863"/>
            <p14:sldId id="1864"/>
            <p14:sldId id="1862"/>
            <p14:sldId id="1865"/>
            <p14:sldId id="1866"/>
            <p14:sldId id="1870"/>
            <p14:sldId id="1867"/>
            <p14:sldId id="1868"/>
            <p14:sldId id="1869"/>
            <p14:sldId id="1871"/>
            <p14:sldId id="1872"/>
            <p14:sldId id="1876"/>
            <p14:sldId id="1873"/>
            <p14:sldId id="1874"/>
            <p14:sldId id="1875"/>
            <p14:sldId id="1877"/>
            <p14:sldId id="1878"/>
            <p14:sldId id="1879"/>
            <p14:sldId id="1880"/>
            <p14:sldId id="1884"/>
            <p14:sldId id="1881"/>
            <p14:sldId id="1883"/>
            <p14:sldId id="1882"/>
            <p14:sldId id="1888"/>
            <p14:sldId id="1885"/>
            <p14:sldId id="1886"/>
            <p14:sldId id="1887"/>
            <p14:sldId id="1889"/>
            <p14:sldId id="1890"/>
            <p14:sldId id="1891"/>
            <p14:sldId id="1892"/>
            <p14:sldId id="1893"/>
            <p14:sldId id="1896"/>
            <p14:sldId id="1894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66904" autoAdjust="0"/>
  </p:normalViewPr>
  <p:slideViewPr>
    <p:cSldViewPr snapToGrid="0">
      <p:cViewPr>
        <p:scale>
          <a:sx n="50" d="100"/>
          <a:sy n="50" d="100"/>
        </p:scale>
        <p:origin x="-1002" y="-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4/11/2019 1:41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ctive-director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tp.azure.co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*instancename*.atp.azure.com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rivacy.microsoft.com/privacystatement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/>
              <a:t>previous slide </a:t>
            </a:r>
            <a:r>
              <a:rPr lang="en-US" dirty="0" smtClean="0"/>
              <a:t>outlined “the </a:t>
            </a:r>
            <a:r>
              <a:rPr lang="en-US" dirty="0"/>
              <a:t>defense in </a:t>
            </a:r>
            <a:r>
              <a:rPr lang="en-US" dirty="0" smtClean="0"/>
              <a:t>depth” layered approach. This </a:t>
            </a:r>
            <a:r>
              <a:rPr lang="en-US" baseline="0" dirty="0" smtClean="0"/>
              <a:t>slide </a:t>
            </a:r>
            <a:r>
              <a:rPr lang="en-US" baseline="0" dirty="0" smtClean="0"/>
              <a:t>uses</a:t>
            </a:r>
            <a:r>
              <a:rPr lang="en-US" dirty="0" smtClean="0"/>
              <a:t> </a:t>
            </a:r>
            <a:r>
              <a:rPr lang="en-US" dirty="0" smtClean="0"/>
              <a:t>the Perimeter and Networking</a:t>
            </a:r>
            <a:r>
              <a:rPr lang="en-US" baseline="0" dirty="0" smtClean="0"/>
              <a:t> </a:t>
            </a:r>
            <a:r>
              <a:rPr lang="en-US" dirty="0" smtClean="0"/>
              <a:t>layers as examples. Discussing Azure networking security solutions at each layer is beyond the</a:t>
            </a:r>
            <a:r>
              <a:rPr lang="en-US" baseline="0" dirty="0" smtClean="0"/>
              <a:t> scope of this course</a:t>
            </a:r>
            <a:r>
              <a:rPr lang="en-US" dirty="0" smtClean="0"/>
              <a:t>. </a:t>
            </a:r>
            <a:endParaRPr lang="en-US" b="1" dirty="0" smtClean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dirty="0" smtClean="0"/>
              <a:t>Combining services</a:t>
            </a:r>
            <a:r>
              <a:rPr lang="en-US" b="1" baseline="0" dirty="0" smtClean="0"/>
              <a:t> </a:t>
            </a:r>
            <a:r>
              <a:rPr lang="en-US" b="1" dirty="0" smtClean="0"/>
              <a:t>: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E" sz="882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882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Firewall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complements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functionality of </a:t>
            </a:r>
            <a:r>
              <a:rPr lang="en-IE" sz="882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Network Security Groups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(NSG).</a:t>
            </a:r>
            <a:r>
              <a:rPr lang="en-IE" sz="882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Together, they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provide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robust</a:t>
            </a:r>
            <a:r>
              <a:rPr lang="en-IE" sz="882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“</a:t>
            </a:r>
            <a:r>
              <a:rPr lang="en-IE" sz="882" b="0" i="0" u="none" strike="noStrike" kern="1200" baseline="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defense</a:t>
            </a:r>
            <a:r>
              <a:rPr lang="en-IE" sz="882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</a:t>
            </a:r>
            <a:r>
              <a:rPr lang="en-IE" sz="882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depth”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 security. Network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roups add distributed,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layer,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traffic filtering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protect traffic between resources, on</a:t>
            </a:r>
            <a:r>
              <a:rPr lang="en-IE" sz="882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virtual networks, within an Azure subscription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</a:t>
            </a:r>
            <a:endParaRPr lang="en-IE" sz="882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E" sz="882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882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Firewall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 a fully stateful,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centralized,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Firewall-as-a-Service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which provides network and application-level protection across different subscriptions and virtual networks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IE" sz="882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marR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E" sz="882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WAF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 a feature of </a:t>
            </a:r>
            <a:r>
              <a:rPr lang="en-IE" sz="882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Application </a:t>
            </a:r>
            <a:r>
              <a:rPr lang="en-IE" sz="882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Gateway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It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provides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web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applications with centralized,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inbound,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protection against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exploits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vulnerabilities.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Combining WAF with Azure Firewall adds</a:t>
            </a:r>
            <a:r>
              <a:rPr lang="en-IE" sz="882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layers of protection. Azure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Firewall provides </a:t>
            </a:r>
            <a:endParaRPr lang="en-IE" sz="882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384432" lvl="1" indent="-171450">
              <a:buFont typeface="Arial" pitchFamily="34" charset="0"/>
              <a:buChar char="•"/>
            </a:pP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inbound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protection for non-HTTP/S protocols (for example, RDP, SSH,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FTP).</a:t>
            </a:r>
          </a:p>
          <a:p>
            <a:pPr marL="384432" lvl="1" indent="-171450">
              <a:buFont typeface="Arial" pitchFamily="34" charset="0"/>
              <a:buChar char="•"/>
            </a:pP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outbound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network-level protection for all ports and 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protocols.</a:t>
            </a:r>
          </a:p>
          <a:p>
            <a:pPr marL="384432" lvl="1" indent="-171450">
              <a:buFont typeface="Arial" pitchFamily="34" charset="0"/>
              <a:buChar char="•"/>
            </a:pP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application-level </a:t>
            </a:r>
            <a:r>
              <a:rPr lang="en-IE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protection for outbound HTTP/S</a:t>
            </a:r>
            <a:r>
              <a:rPr lang="en-IE" sz="882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01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0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Authentication is sometimes shortened to </a:t>
            </a:r>
            <a:r>
              <a:rPr lang="en-IE" sz="900" b="0" i="1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AuthN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and authorization is sometimes shortened to </a:t>
            </a:r>
            <a:r>
              <a:rPr lang="en-IE" sz="900" b="0" i="1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AuthZ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Examples of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services: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Authentication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Add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functionalities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such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as: self-service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user-password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reset;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multi-factor authentication (MFA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); customized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banned password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lists; smart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lockout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Single-Sign-On (SSO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)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Users only need one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ID 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password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access multiple applications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Application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management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Manage cloud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on-premises apps using Azure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AD’s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Application Proxy, SSO,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SaaS apps, and My Apps portal (also referred to as Access panel).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Business to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Business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(B2B) identity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- Manage user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credentials for guests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external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partners,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while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retaining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control over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internal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user accounts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Business</a:t>
            </a:r>
            <a:r>
              <a:rPr lang="en-IE" sz="900" b="1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</a:t>
            </a:r>
            <a:r>
              <a:rPr lang="en-IE" sz="900" b="1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Customer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(B2C)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identity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Add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ervices that allow you to customize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control how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users of your application sign up,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sign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in, and manage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their user profiles.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ncludes integrated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social identity,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sign in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experiences.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AD, see :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azure.microsoft.com/en-us/services/active-directory/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58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Multi-Factor Authentication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(MFA) is part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 the following Azure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services: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Active Directory Premium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licenses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These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licenses provide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fully-featured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 of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Azure MFA Service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(cloud) or Azure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MFA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Server (on-premises).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Multi-Factor Authentication for Office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365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- A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subset of Azure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MFA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capabilities are available as a part of your Office 365 subscription.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Active Directory global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administrators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Because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global administrator accounts are highly sensitive, a subset of Azure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MFA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capabilities are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available for protecting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these accounts.</a:t>
            </a:r>
          </a:p>
          <a:p>
            <a:endParaRPr lang="en-IE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</a:t>
            </a:r>
            <a:r>
              <a:rPr lang="en-IE" sz="90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Azure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MFA,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https://docs.microsoft.com/en-us/azure/active-directory/authentication/concept-mfa-howitworks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Security </a:t>
            </a:r>
            <a:r>
              <a:rPr lang="en-IE" sz="9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 part of the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for Internet 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Security’s 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(CIS) benchmark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recommendations :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://www.cisecurity.org/cis-benchmarks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</a:t>
            </a:r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Security </a:t>
            </a:r>
            <a:r>
              <a:rPr lang="en-IE" sz="900" b="1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versions</a:t>
            </a:r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Security </a:t>
            </a:r>
            <a:r>
              <a:rPr lang="en-IE" sz="9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 available in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 and Standard tiers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tier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Available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part of your Azure subscription, this tier is limited to assessments and recommendations of Azure resources only.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Standard tier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Provides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full suite of security-related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services, including: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continuous monitoring, threat detection, just-in-time access control for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ports.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access the full suite of Azure Security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services, upgrade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 Standard tier subscription.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60-day free trial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is accessible from the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Security </a:t>
            </a:r>
            <a:r>
              <a:rPr lang="en-IE" sz="9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dashboard in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Portal.</a:t>
            </a: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Security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https://azure.microsoft.com/en-us/services/security-center/ 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2:05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64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Security </a:t>
            </a:r>
            <a:r>
              <a:rPr lang="en-IE" sz="12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be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useful during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three of the incident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response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stages: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E" sz="12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Detect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Review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first indication of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suspicious activity. For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e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xample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</a:t>
            </a:r>
            <a:r>
              <a:rPr lang="en-IE" sz="12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dashboard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may indicate that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high-priority security alert was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raised.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E" sz="12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Assess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Perform an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assessment to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obtain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information about the suspicious activity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For example, get details from Security </a:t>
            </a:r>
            <a:r>
              <a:rPr lang="en-IE" sz="12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about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security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alert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why it was raised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E" sz="12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Diagnose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Conduct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technical investigation and identify containment, mitigation, and workaround strategies.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e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xample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ollow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remediation steps described by Security </a:t>
            </a:r>
            <a:r>
              <a:rPr lang="en-IE" sz="12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response to a particular security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alert.</a:t>
            </a:r>
          </a:p>
          <a:p>
            <a:endParaRPr lang="en-IE" sz="12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Applying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</a:t>
            </a:r>
            <a:r>
              <a:rPr lang="en-IE" sz="12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recommendations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also enhance security. </a:t>
            </a:r>
          </a:p>
          <a:p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reduce the chances of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encountering a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significant security event by configuring a security policy, and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by implementing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recommendations provided by Azure Security </a:t>
            </a:r>
            <a:r>
              <a:rPr lang="en-IE" sz="12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</a:t>
            </a:r>
            <a:r>
              <a:rPr lang="en-IE" sz="12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policy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defines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set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 controls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resources within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subscription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or resource group. In Security </a:t>
            </a:r>
            <a:r>
              <a:rPr lang="en-IE" sz="12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you define policies according to your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requirements. </a:t>
            </a:r>
          </a:p>
          <a:p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</a:t>
            </a:r>
            <a:r>
              <a:rPr lang="en-IE" sz="12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12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analyzes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 security state of your Azure resources. When Security </a:t>
            </a:r>
            <a:r>
              <a:rPr lang="en-IE" sz="12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identifies potential security vulnerabilities, it creates recommendations based on the controls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that you set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policies.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recommendations guide you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through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(re)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configuring your security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controls.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Security </a:t>
            </a:r>
            <a:r>
              <a:rPr lang="en-IE" sz="12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may recommend that you turn off unnecessary security policies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that are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enacted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upon resources that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require</a:t>
            </a:r>
            <a:r>
              <a:rPr lang="en-IE" sz="12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them. For example: “</a:t>
            </a:r>
            <a:r>
              <a:rPr lang="en-IE" sz="1200" b="0" i="1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</a:t>
            </a:r>
            <a:r>
              <a:rPr lang="en-IE" sz="1200" b="0" i="1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our workloads do not require </a:t>
            </a:r>
            <a:r>
              <a:rPr lang="en-IE" sz="1200" b="0" i="1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Azure SQL Database Transparent Data Encryption (TDE) policy, turn off the policy at the subscription level and enable it only in the resources groups where SQL TDE is </a:t>
            </a:r>
            <a:r>
              <a:rPr lang="en-IE" sz="1200" b="0" i="1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required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.”</a:t>
            </a:r>
            <a:endParaRPr lang="en-IE" sz="12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IE" sz="12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about Azure Security </a:t>
            </a:r>
            <a:r>
              <a:rPr lang="en-IE" sz="12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12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see :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https://azure.microsoft.com/en-us/services/security-center/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4/12/2019 8:08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14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benefits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using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Azure Key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Vault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Centralized application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secrets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Centralizing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storage for application secrets allows you to control their distribution, and reduces the chances that secrets may be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leaked accidentally.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Securely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stored secrets and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keys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uses industry-standard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encryption algorithms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key lengths, 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HSMs. Proper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authentication 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authorization is required to access secrets and key.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 access and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With 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Key Vault, you can monitor and control access to company secrets.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Simplified administration of application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secrets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Enroll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renew certificates from public certificate authorities (CAs).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Scale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up and replicate content within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regions. Manage application secrets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with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standard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management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Integrate with other Azure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Integrate Azure Key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Vault with storage accounts, container registries, event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hubs,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many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other 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services.</a:t>
            </a:r>
          </a:p>
          <a:p>
            <a:endParaRPr lang="en-IE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</a:t>
            </a:r>
            <a:r>
              <a:rPr lang="en-IE" sz="90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details about Azure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Key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Vault, see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://azure.microsoft.com/en-us/services/key-vault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webpage.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85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noProof="0" dirty="0" smtClean="0"/>
              <a:t>Azure Information Protection (AIP)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usage scenario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user saves a Microsoft Word document that contains a credit card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custom tooltip notification is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displayed 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the user that 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recommends labelling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 document 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“Confidential\ All Employees”.</a:t>
            </a:r>
          </a:p>
          <a:p>
            <a:pPr marL="171450" marR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label classifies the document file and protects it.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recommended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label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the rules for screening and protecting documents, are pre-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configured by an administrator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endParaRPr lang="en-IE" sz="900" b="1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noProof="0" dirty="0" smtClean="0"/>
          </a:p>
          <a:p>
            <a:r>
              <a:rPr lang="en-US" sz="900" noProof="0" dirty="0" smtClean="0"/>
              <a:t>AIP can be purchased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either as standalone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or through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licensing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suites (Enterprise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Mobility + Security, or Microsoft 365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Enterprise).</a:t>
            </a:r>
            <a:r>
              <a:rPr lang="en-IE" sz="90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For p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urchasing details,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azure.microsoft.com/en-us/pricing/details/information-protection/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general information about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AIP,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docs.microsoft.com/en-us/azure/information-protection/what-is-information-protection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4/12/2019 7:37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52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Purchasing Azure</a:t>
            </a:r>
            <a:r>
              <a:rPr lang="en-IE" sz="900" b="1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ATP -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ATP is </a:t>
            </a:r>
            <a:r>
              <a:rPr lang="en-IE" sz="900" b="0" i="0" u="sng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available to purchase via Azure Portal, but it </a:t>
            </a:r>
            <a:r>
              <a:rPr lang="en-IE" sz="900" b="0" i="0" u="sng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available: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a standalone license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part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 an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Enterprise Mobility + Security 5 suite (EMS E5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) license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through the Cloud Solution Provider (CSP) licensing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Via direct licensing at : https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www.microsoft.com/en-ie/cloud-platform/enterprise-mobility-security-pricing</a:t>
            </a: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Access 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ATP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Portal at </a:t>
            </a:r>
            <a:r>
              <a:rPr lang="en-IE" sz="900" b="0" i="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https://portal.atp.azure.com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instance,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OR browse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instance URL: </a:t>
            </a:r>
            <a:r>
              <a:rPr lang="en-IE" sz="900" b="0" i="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4"/>
              </a:rPr>
              <a:t>https://</a:t>
            </a:r>
            <a:r>
              <a:rPr lang="en-IE" sz="900" b="0" i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4"/>
              </a:rPr>
              <a:t>instancename</a:t>
            </a:r>
            <a:r>
              <a:rPr lang="en-IE" sz="900" b="0" i="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4"/>
              </a:rPr>
              <a:t>.atp.azure.com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Only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users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assigned to an Azure Active Directory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roup can log into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ATP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Portal.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ATP, see :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://azure.microsoft.com/en-us/features/azure-advanced-threat-protection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92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38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can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integrate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with Azure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apply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policies for your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Continuous Integration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Delivery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ipelines (for the pre- and post-deployment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 your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apps).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remediate non-compliant resources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configurations automatically,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help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maintain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state of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resources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IE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Policy, see :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azure.microsoft.com/en-us/services/azure-policy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94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</a:t>
            </a:r>
            <a:r>
              <a:rPr lang="en-US" sz="900" b="1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policy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your resources in three 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the policy definition.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Assign the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definition to a scope of resources.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View the policy evaluation results.</a:t>
            </a: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Additional policy definition example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Allowed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Virtual Machine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(VM) SKUs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policy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specifies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set of VM SKUs that your organization can deploy.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Consider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browsing</a:t>
            </a:r>
            <a:r>
              <a:rPr lang="en-IE" sz="900" b="1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the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Policy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examples page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scrolling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through some of the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sample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policies.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Policy assignment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implement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policy definition,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must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assign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them first.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</a:t>
            </a:r>
            <a:r>
              <a:rPr lang="en-IE" sz="900" b="0" i="1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policy assignment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 a policy definition that has been assigned 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specific scope. This scope could range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over a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management group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resource group. Policy assignments are inherited by all child resources. </a:t>
            </a:r>
          </a:p>
          <a:p>
            <a:endParaRPr lang="en-IE" sz="900" b="1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Policy,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https://azure.microsoft.com/en-us/services/azure-policy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8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Even if you have a single policy, we recommend using initiatives if you anticipate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adding more policies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over time.</a:t>
            </a:r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Initiative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definitions -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Simplify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process of managing and assigning policy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definitions,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by grouping a set of policies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into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one single item. For example, you could create an initiative named </a:t>
            </a:r>
            <a:r>
              <a:rPr lang="en-IE" sz="900" b="0" i="1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Enable Monitoring in Azure Security </a:t>
            </a:r>
            <a:r>
              <a:rPr lang="en-IE" sz="900" b="0" i="1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the purpose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of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all the available security recommendations in your Azure Security </a:t>
            </a:r>
            <a:r>
              <a:rPr lang="en-IE" sz="9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Under this initiative, you would have the following policy definitions: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 unencrypted SQL Database in Security </a:t>
            </a:r>
            <a:r>
              <a:rPr lang="en-IE" sz="900" b="1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– For monitoring unencrypted SQL databases and servers.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 OS vulnerabilities in Security </a:t>
            </a:r>
            <a:r>
              <a:rPr lang="en-IE" sz="900" b="1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For monitoring servers that do not satisfy the configured baseline.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 missing Endpoint Protection in Security </a:t>
            </a:r>
            <a:r>
              <a:rPr lang="en-IE" sz="900" b="1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For monitoring servers without an installed endpoint protection agent.</a:t>
            </a:r>
          </a:p>
          <a:p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Initiative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assignments -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Like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policy assignment, an initiative assignment is an initiative definition assigned to a specific scope. Initiative assignments reduce the need to make several initiative definitions for each scope.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Scope could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also range from a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Management Group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Resource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roup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34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Another example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of RBAC is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allocating management control over all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resources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a resource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r>
              <a:rPr lang="en-US" sz="2800" baseline="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to a specific user.</a:t>
            </a:r>
            <a:endParaRPr lang="en-US" sz="2800" noProof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Consider demonstrating Azure RBAC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Portal to students.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view access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permissions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Access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Control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(IAM) blade in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portal.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View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access permissions assigned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 resource, by user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by role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</a:t>
            </a: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Grant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or remove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access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specific users/ groups.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RBAC best practices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Segregate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duties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by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Grant users the least privileges necessary 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perform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their jobs. </a:t>
            </a: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Restrict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permissions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only allow certain actions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particular scope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Plan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access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control strategies carefully.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Azure RBAC,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docs.microsoft.com/en-us/azure/role-based-access-control/overview</a:t>
            </a:r>
            <a:endParaRPr lang="en-IE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4/11/2019 2:51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Consider showing students “Locks”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Portal.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portal,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lock types are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called </a:t>
            </a:r>
            <a:r>
              <a:rPr lang="en-IE" sz="900" b="0" i="1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Delete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1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Read-only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Locks,</a:t>
            </a:r>
            <a:r>
              <a:rPr lang="en-IE" sz="90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see :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docs.microsoft.com/en-us/azure/azure-resource-manager/resource-group-lock-resources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Advisor provides security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recommendations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by integrating with Azure Security </a:t>
            </a:r>
            <a:r>
              <a:rPr lang="en-IE" sz="9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Personalized security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recommendations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are visible on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tab of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Advisor dashboard.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can “click into” each recommendation for greater detail.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Azure Advisor, see : https://docs.microsoft.com/en-us/azure/advisor/advisor-overview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4/11/2019 3:51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implement an Azure Blueprint : (a) create the blueprint; (b) assign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blueprint; (c) track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blueprint’s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assignments.</a:t>
            </a:r>
          </a:p>
          <a:p>
            <a:endParaRPr lang="en-IE" sz="900" b="1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Usage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Adhering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(government and industry) security and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compliance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requirements is challenging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time-consuming.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Blueprints provides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artifacts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tools that 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improve your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auditing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US" sz="900" b="0" i="0" u="none" strike="noStrike" kern="1200" noProof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traceability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capabilities, to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maintain compliance across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deployments. Azure Blueprints’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artifacts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tools can reduce the amount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of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time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you spend completing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paperwork,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expedite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 certification process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Blueprints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also be used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Azure </a:t>
            </a:r>
            <a:r>
              <a:rPr lang="en-IE" sz="9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scenarios. Associating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blueprints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with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specific build </a:t>
            </a:r>
            <a:r>
              <a:rPr lang="en-IE" sz="9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artifacts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release pipelines,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means they can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 tracked more rigorously.</a:t>
            </a:r>
          </a:p>
          <a:p>
            <a:endParaRPr lang="en-IE" sz="900" b="1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time of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writing,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Blueprints is in preview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</a:t>
            </a:r>
            <a:r>
              <a:rPr lang="en-IE" sz="90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 not in general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availability.</a:t>
            </a:r>
          </a:p>
          <a:p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</a:t>
            </a:r>
            <a:r>
              <a:rPr lang="en-IE" sz="90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about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Blueprints, see :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://azure.microsoft.com/en-us/services/blueprints/ 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4/11/2019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77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What data does Azure Monitor collect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? -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collects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 from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many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sources.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types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of data collected by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Monitor include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(not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full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list) :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Application monitoring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 about the performance and functionality of the code you have written, regardless of its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resource monitoring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 about the operation of an Azure resource.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subscription monitoring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 about the operation and management of an Azure subscription, as well as data about the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overall health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operation of Azure itself.</a:t>
            </a:r>
          </a:p>
          <a:p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Diagnostic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settings -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soon as you create an Azure subscription and start adding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resources,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such as virtual machines and web apps, Azure Monitor starts collecting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Activity Logs record when resources are created or modified.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Metrics tell you how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resource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performing,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much the resource is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consuming (for example, network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bandwidth consumption, etc.).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can extend the data you're collecting into the </a:t>
            </a:r>
            <a:r>
              <a:rPr lang="en-IE" sz="900" b="0" i="1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actual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operation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 a resource.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Do this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by enabling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diagnostics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and adding a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monitoring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agent 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resource.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1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https://azure.microsoft.com/en-us/services/monitor/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4/11/2019 10:03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2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Analyze</a:t>
            </a:r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Application Insights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A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that monitors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availability, performance, and usage of your web applications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(hosted, cloud-based,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on-premises).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Monitor for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Containers :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performance of container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workloads that are deployed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managed </a:t>
            </a:r>
            <a:r>
              <a:rPr lang="en-IE" sz="9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Kubernetes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clusters, and not hosted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 Azure Kubernetes Service (AKS).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Monitor for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VM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Monitors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Azure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VMs,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scale, by </a:t>
            </a:r>
            <a:r>
              <a:rPr lang="en-IE" sz="900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analyzing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their performance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health, processes, dependencies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 other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resources,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external processes. </a:t>
            </a:r>
          </a:p>
          <a:p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Respond -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addition 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allowing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you to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analyze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monitoring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 interactively, an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effective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monitoring solution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should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respond proactively to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critical conditions identified in the data that it collects. This might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involve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sending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text or email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alert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the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administrator responsible for investigating an issue, or launching an automated process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correct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 error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Alerts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: Alerts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Azure Monitor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notify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of critical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conditions proactively, and can be used to implement corrective actions.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Autoscale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: Ensures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have the right amount of resources running to manage the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workload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 your application.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Visualize -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Visualizations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such as charts and tables, are effective tools for summarizing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 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presenting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it to different audiences. Other tools you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use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visualize data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are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Dashboards, Views, and Power BI.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Integrate –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may often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need to integrate Azure Monitor with other systems, and build custom solutions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 your monitoring data. Other Azure services work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well with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Monitor to provide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these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kinds of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integrations. For example,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integrating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monitoring services with Azure Service Health (on the next slide) can add really value.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8:37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205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Together, these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components provide comprehensive insights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into Azure’s state of health. You can choose the level of granularity that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most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relevant 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requirements.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Service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Health,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https://azure.microsoft.com/en-us/services/monitor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4/11/2019 10:27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59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43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Consider discussing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 following topic and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questions with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students. </a:t>
            </a: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When choosing a cloud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provider to host your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applications,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need to understand how the provider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help you comply with regulations and standards.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Questions to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consider when selecting a cloud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provider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compliant is the cloud provider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with requirements for handling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sensitive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compliant are the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offered by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cloud provider?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cloud provider offer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accreditation to ensure you meet compliance requirements for the cloud-based solutions you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deploy?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invests heavily in the development of robust and innovative compliance processes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Consider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browsing to the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URL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briefly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scrolling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through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Microsoft’s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compliance offerings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Acronym</a:t>
            </a:r>
            <a:r>
              <a:rPr lang="en-IE" sz="900" b="1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explanations 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CSA CSTAR Certification 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Cloud Security Alliance (CSA) maintains the Security, Trust &amp; Assurance Registry (STAR).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STAR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registry is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free, publicly accessible registry where cloud service providers publish their CSA assessment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results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Cloud service providers are assessed on their adherence to fundamental security principles, in order to help cloud customers assess the security risk of a cloud service.</a:t>
            </a:r>
          </a:p>
          <a:p>
            <a:pPr marL="171450" marR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u="none" strike="noStrike" kern="1200" dirty="0" smtClean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ISO/ IEC 27018</a:t>
            </a:r>
            <a:r>
              <a:rPr lang="en-IE" sz="900" b="1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International Organization for Standardization (ISO) and the International </a:t>
            </a:r>
            <a:r>
              <a:rPr lang="en-US" sz="900" b="0" i="0" u="none" strike="noStrike" kern="1200" baseline="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Electrotechnical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Commission (IEC) directive 27018, provides a code of practice for protecting personally identifiable information in public clouds. </a:t>
            </a:r>
            <a:endParaRPr lang="en-US" sz="900" b="1" dirty="0" smtClean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8:41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3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browsing</a:t>
            </a:r>
            <a:r>
              <a:rPr lang="en-US" baseline="0" dirty="0" smtClean="0"/>
              <a:t> to the URL in this slide, and looking through </a:t>
            </a:r>
            <a:r>
              <a:rPr lang="en-US" dirty="0" smtClean="0"/>
              <a:t>Microsoft's Privacy Statement with students (</a:t>
            </a:r>
            <a:r>
              <a:rPr lang="en-US" baseline="0" dirty="0" smtClean="0"/>
              <a:t>briefly)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7:56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4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Consider browsing to the Trust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website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with students.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more details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about Trust </a:t>
            </a:r>
            <a:r>
              <a:rPr lang="en-IE" sz="900" b="0" i="0" u="none" strike="noStrike" kern="1200" baseline="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Center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see :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www.microsoft.com/trustcenter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1:19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50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Accessing the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STP -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access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some STP materials,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must sign-in as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 authenticated user with your Microsoft cloud services account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(an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AD organization account or a Microsoft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account).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hen,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review and accept the Microsoft Non-Disclosure Agreement for Compliance Materials.</a:t>
            </a: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Existing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customers can access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STP at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servicetrust.microsoft.com/</a:t>
            </a: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with an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365, Dynamics 365 or Azure subscription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(trial or paid).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2:10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1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Compliance Manager provides ongoing risk assessments for regulations and standards,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provides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risk-based scores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 a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dashboard. </a:t>
            </a: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part of its risk assessments, Compliance Manager provides recommended actions that you can take to improve your regulatory compliance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status (</a:t>
            </a:r>
            <a:r>
              <a:rPr lang="en-IE" sz="900" b="0" i="0" u="sng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please see important note below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).</a:t>
            </a: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Compliance Manager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features (additional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features not shown on this slide, are listed last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) :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Lets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assign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track, and record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compliance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assessment-related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activities. This helps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organization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meet its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compliance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goals.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Provides a Compliance Score to help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track your auditing processes and prioritize compliance targets.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These additional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controls can reduce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organization's exposure to risk.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Provides a secure repository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where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you can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upload,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manage,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evidence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artifacts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related 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compliance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activities.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Produces richly detailed reports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 Excel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that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document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compliance activities.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Y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 can send the reports to auditors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regulators, and other compliance stakeholders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Provides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access to assessment and compliance-related information about Azure, Office 365, Dynamics 365, and other Microsoft products and services.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IMPORTANT NOTE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Compliance Manager is a dashboard that provides a summary of your data protection and compliance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status, as well as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recommendations to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improve your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 protection and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compliance status.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Customer Actions provided in Compliance Manager are recommendations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only.</a:t>
            </a:r>
            <a:r>
              <a:rPr lang="en-IE" sz="90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E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ach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organization </a:t>
            </a:r>
            <a:r>
              <a:rPr lang="en-IE" sz="900" u="sng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must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evaluate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effectiveness of these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recommendations,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their respective regulatory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environment,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prior to implementation. </a:t>
            </a:r>
            <a:r>
              <a:rPr lang="en-IE" sz="900" u="sng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Compliance </a:t>
            </a:r>
            <a:r>
              <a:rPr lang="en-IE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Manager </a:t>
            </a:r>
            <a:r>
              <a:rPr lang="en-IE" sz="900" u="sng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recommendations should </a:t>
            </a:r>
            <a:r>
              <a:rPr lang="en-IE" sz="900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 be interpreted as a guarantee of compliance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2:51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0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Azure Government,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https://azure.microsoft.com/en-us/global-infrastructure/government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1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Acronym explanations</a:t>
            </a: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err="1" smtClean="0"/>
              <a:t>FedRAMP</a:t>
            </a:r>
            <a:r>
              <a:rPr lang="en-US" sz="900" baseline="0" dirty="0" smtClean="0"/>
              <a:t> : US Federal Risk and Authorization Management Program (</a:t>
            </a:r>
            <a:r>
              <a:rPr lang="en-US" sz="900" dirty="0" err="1" smtClean="0"/>
              <a:t>FedRAMP</a:t>
            </a:r>
            <a:r>
              <a:rPr lang="en-US" sz="900" baseline="0" dirty="0" smtClean="0"/>
              <a:t>) is a standardized approach for assessing, monitoring, and authorizing cloud computing products and services under the US Federal Information Security Management Act (FISMA).</a:t>
            </a:r>
            <a:endParaRPr lang="en-US" sz="900" dirty="0" smtClean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smtClean="0"/>
              <a:t>NIST 800.171 (DIB)</a:t>
            </a:r>
            <a:r>
              <a:rPr lang="en-US" sz="900" dirty="0" smtClean="0"/>
              <a:t> : National Institute of Standards and Technology (NIST) 800.171 standardizes</a:t>
            </a:r>
            <a:r>
              <a:rPr lang="en-US" sz="900" baseline="0" dirty="0" smtClean="0"/>
              <a:t> </a:t>
            </a:r>
            <a:r>
              <a:rPr lang="en-US" sz="900" dirty="0" smtClean="0"/>
              <a:t>security requirements for handling US Federal controlled unclassified information.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smtClean="0"/>
              <a:t>ITAR</a:t>
            </a:r>
            <a:r>
              <a:rPr lang="en-US" sz="900" dirty="0" smtClean="0"/>
              <a:t> : International Traffic in Arms Regulations (ITAR) relate</a:t>
            </a:r>
            <a:r>
              <a:rPr lang="en-US" sz="900" baseline="0" dirty="0" smtClean="0"/>
              <a:t> to </a:t>
            </a:r>
            <a:r>
              <a:rPr lang="en-US" sz="900" dirty="0" smtClean="0"/>
              <a:t>managing the export and import of defense articles</a:t>
            </a:r>
            <a:r>
              <a:rPr lang="en-US" sz="900" baseline="0" dirty="0" smtClean="0"/>
              <a:t>.</a:t>
            </a:r>
            <a:endParaRPr lang="en-US" sz="900" dirty="0" smtClean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smtClean="0"/>
              <a:t>IRS 1075</a:t>
            </a:r>
            <a:r>
              <a:rPr lang="en-US" sz="900" dirty="0" smtClean="0"/>
              <a:t> : US Internal Revenue Service Publication 1075 contains guidelines for US government agencies to protect Federal tax information.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err="1" smtClean="0"/>
              <a:t>DoD</a:t>
            </a:r>
            <a:r>
              <a:rPr lang="en-US" sz="900" b="1" dirty="0" smtClean="0"/>
              <a:t> L2, L4 &amp; L5</a:t>
            </a:r>
            <a:r>
              <a:rPr lang="en-US" sz="900" dirty="0" smtClean="0"/>
              <a:t> : US Department of Defense (</a:t>
            </a:r>
            <a:r>
              <a:rPr lang="en-US" sz="900" dirty="0" err="1" smtClean="0"/>
              <a:t>DoD</a:t>
            </a:r>
            <a:r>
              <a:rPr lang="en-US" sz="900" dirty="0" smtClean="0"/>
              <a:t>) Levels 2, 4, and 5 are</a:t>
            </a:r>
            <a:r>
              <a:rPr lang="en-US" sz="900" baseline="0" dirty="0" smtClean="0"/>
              <a:t> </a:t>
            </a:r>
            <a:r>
              <a:rPr lang="en-US" sz="900" dirty="0" smtClean="0"/>
              <a:t>security </a:t>
            </a:r>
            <a:r>
              <a:rPr lang="en-US" sz="900" dirty="0" smtClean="0"/>
              <a:t>authorization</a:t>
            </a:r>
            <a:r>
              <a:rPr lang="en-US" sz="900" baseline="0" dirty="0" smtClean="0"/>
              <a:t> requirements </a:t>
            </a:r>
            <a:r>
              <a:rPr lang="en-US" sz="900" dirty="0" smtClean="0"/>
              <a:t>for cloud service providers that host </a:t>
            </a:r>
            <a:r>
              <a:rPr lang="en-US" sz="900" dirty="0" err="1" smtClean="0"/>
              <a:t>DoD</a:t>
            </a:r>
            <a:r>
              <a:rPr lang="en-US" sz="900" dirty="0" smtClean="0"/>
              <a:t> information, systems, and applications.</a:t>
            </a:r>
            <a:endParaRPr lang="en-US" sz="900" dirty="0" smtClean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dirty="0" smtClean="0"/>
              <a:t>CJIS</a:t>
            </a:r>
            <a:r>
              <a:rPr lang="en-US" sz="900" baseline="0" dirty="0" smtClean="0"/>
              <a:t> : US </a:t>
            </a:r>
            <a:r>
              <a:rPr lang="en-US" sz="900" b="0" dirty="0" smtClean="0"/>
              <a:t>Criminal Justice Information Services’ (CJIS) policies establish security requirements and controls to safeguard criminal justice information.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5:29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2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 Azure Germany builds upon the Microsoft cloud principles of trust, security, privacy, compliance, and transparency.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It provides data residency in Germany,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well as data replication across German datacenters for business continuity.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Customer data, and supporting systems, reside in two German datacenters.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 centers are managed by an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independent,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German, data trustee (T-Systems International, a subsidiary of Deutsche Telekom).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Anyone who requires data to reside in Germany can use this service.</a:t>
            </a: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Consider showing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tudents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Microsoft Azure Germany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homepage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 : https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://azure.microsoft.com/en-us/global-infrastructure/germany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6:20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686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According 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telecommunication regulations in China, cloud service providers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must have value-added telecom permits. Only locally-registered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companies,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with less than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50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per cent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foreign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investment, can qualify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permits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To comply with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these regulations, Azure services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China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operated by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21Vianet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with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technologies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licensed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by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/>
          </a:p>
          <a:p>
            <a: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/>
              <a:t>Azure China 21Vianet features </a:t>
            </a:r>
            <a:r>
              <a:rPr lang="en-US" sz="9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 Azure China 21Vianet provides physically separated instances of Azure cloud services, located in China.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is the first foreign, public cloud service licensed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operate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China to comply with government regulations.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China 21Vianet provides world-class security, to meet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strict Chinese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requirements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for cloud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services,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systems, and applications.</a:t>
            </a: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details about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China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21Vianet,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https://docs.microsoft.com/en-us/azure/china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6:40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29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0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Question </a:t>
            </a:r>
            <a:r>
              <a:rPr lang="en-US" b="1" dirty="0" smtClean="0"/>
              <a:t>1 </a:t>
            </a:r>
            <a:r>
              <a:rPr lang="en-IE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Answer –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US" sz="900" noProof="0" dirty="0" smtClean="0"/>
              <a:t>Distributed Denial of Service </a:t>
            </a:r>
            <a:r>
              <a:rPr lang="en-IE" sz="900" b="0" kern="1200" noProof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noProof="0" dirty="0" err="1" smtClean="0"/>
              <a:t>DDoS</a:t>
            </a:r>
            <a:r>
              <a:rPr lang="en-IE" sz="900" b="0" kern="1200" noProof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) Protection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is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correct answer, because it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helps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prevent </a:t>
            </a:r>
            <a:r>
              <a:rPr lang="en-IE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DDoS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attacks.</a:t>
            </a:r>
          </a:p>
          <a:p>
            <a:pPr marL="212982" lvl="1" indent="0">
              <a:buFont typeface="Arial" panose="020B0604020202020204" pitchFamily="34" charset="0"/>
              <a:buNone/>
            </a:pPr>
            <a:r>
              <a:rPr lang="en-IE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Question 1 notes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: Azure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Firewall is incorrect. It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filters traffic on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network, but may not prevent </a:t>
            </a:r>
            <a:r>
              <a:rPr lang="en-IE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DDoS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attacks. Network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group is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incorrect.</a:t>
            </a:r>
            <a:r>
              <a:rPr lang="en-IE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It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protects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access to your virtual network,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 may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 prevent a </a:t>
            </a:r>
            <a:r>
              <a:rPr lang="en-IE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DDoS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attack. Application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Gateway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is also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incorrect.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It makes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 application available and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protects it. It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also has a built in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Web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pplication Firewall (WAF), but it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may not prevent </a:t>
            </a:r>
            <a:r>
              <a:rPr lang="en-IE" sz="900" b="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DDoS</a:t>
            </a:r>
            <a:r>
              <a:rPr lang="en-IE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type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attacks.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Question 2 </a:t>
            </a:r>
            <a:r>
              <a:rPr lang="en-IE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Answer</a:t>
            </a:r>
            <a:r>
              <a:rPr lang="en-IE" sz="900" b="1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</a:t>
            </a:r>
            <a:r>
              <a:rPr lang="en-IE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Correct answers are</a:t>
            </a:r>
            <a:r>
              <a:rPr lang="en-IE" sz="900" b="1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Authentication; Single Sign-on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SO); Application management; Business to Business (B2B)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identity 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services; Business to Customer (B2C)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identity 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services.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Device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anagement is also correct,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 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 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listed 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these slides.</a:t>
            </a:r>
            <a:endParaRPr lang="en-US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/>
              <a:t>Question 3 </a:t>
            </a:r>
            <a:r>
              <a:rPr lang="en-IE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Answer</a:t>
            </a:r>
            <a:r>
              <a:rPr lang="en-IE" sz="900" b="1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</a:t>
            </a:r>
            <a:r>
              <a:rPr lang="en-IE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 </a:t>
            </a:r>
            <a:r>
              <a:rPr lang="en-IE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Privacy Statement is the correct answer. </a:t>
            </a:r>
            <a:r>
              <a:rPr lang="en-IE" sz="900" b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</a:t>
            </a:r>
            <a:r>
              <a:rPr lang="en-IE" sz="900" b="0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can view </a:t>
            </a:r>
            <a:r>
              <a:rPr lang="en-IE" dirty="0" smtClean="0"/>
              <a:t>Microsoft’s </a:t>
            </a:r>
            <a:r>
              <a:rPr lang="en-IE" dirty="0"/>
              <a:t>Privacy Statement </a:t>
            </a:r>
            <a:r>
              <a:rPr lang="en-IE" dirty="0" smtClean="0"/>
              <a:t>at : </a:t>
            </a:r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privacy.microsoft.com/privacystatement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4/12/2019 7:15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Common Usage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Scenarios -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typically deploy Azure Firewall on a central virtual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network,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control general network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access.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With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Firewall you can configure: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Application rules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that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define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Fully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ualified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omain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ames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(FQDNs)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which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 accessed from a subnet.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 rules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based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source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address, protocol, destination port, and destination address.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Application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Gateway also provides a firewall,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called the Web Application Firewall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(WAF).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WAF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is different to Azure Firewall. WAF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protects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your web applications from common exploits 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vulnerabilities,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hereas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Firewall provides: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Inbound protection for non-HTTP/S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protocols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such as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File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Transfer Protocol (FTP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)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Secure Shell (SSH).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Outbound network-level protection for all ports and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protocols.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Application-level protection for outbound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HTTP/S.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distinct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features and functions of Azure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Firewall make it suited to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different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cases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than WAF.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details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https://azure.microsoft.com/en-us/services/azure-firewall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During or after class </a:t>
            </a:r>
            <a:r>
              <a:rPr lang="en-US" dirty="0" smtClean="0"/>
              <a:t>: students can read through these walkthrough tasks or complete the actual walkthrough steps, like a lab task. Students may complete this walkthrough at the end of: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the module, together with all or some of the other walkthroughs from this module</a:t>
            </a:r>
            <a:r>
              <a:rPr lang="en-US" baseline="0" dirty="0" smtClean="0"/>
              <a:t> - </a:t>
            </a:r>
            <a:r>
              <a:rPr lang="en-US" dirty="0" smtClean="0"/>
              <a:t>like an end of module lab.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the course, together with all or some of the other walkthroughs from the overall course -</a:t>
            </a:r>
            <a:r>
              <a:rPr lang="en-US" baseline="0" dirty="0" smtClean="0"/>
              <a:t> </a:t>
            </a:r>
            <a:r>
              <a:rPr lang="en-US" dirty="0" smtClean="0"/>
              <a:t>like an end of course lab.</a:t>
            </a:r>
          </a:p>
          <a:p>
            <a:r>
              <a:rPr lang="en-US" dirty="0" smtClean="0"/>
              <a:t>Alternatively, MCTs may step through the walkthrough as a demo for students.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b="0" i="0" u="none" strike="noStrike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DDoS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standard protection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mitigates against the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following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attacks: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Volumetric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attacks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Aims to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flood the network layer with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high volumes of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seemingly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legitimate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Protocol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attacks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Render network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targets inaccessible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by exploiting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weaknesses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 layer 3 and layer 4 protocol stack.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Resource (application) layer </a:t>
            </a:r>
            <a:r>
              <a:rPr lang="en-IE" sz="900" b="1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attacks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 Target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web application packets to disrupt the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data transmission between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hosts.</a:t>
            </a:r>
          </a:p>
          <a:p>
            <a:endParaRPr lang="en-IE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 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</a:t>
            </a:r>
            <a:r>
              <a:rPr lang="en-IE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DDoS</a:t>
            </a: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Protection,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https://azure.microsoft.com/en-us/services/ddos-protection/</a:t>
            </a: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NSG rules have the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following properties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1" dirty="0" smtClean="0">
                <a:effectLst/>
              </a:rPr>
              <a:t>Name</a:t>
            </a:r>
            <a:r>
              <a:rPr lang="en-IE" dirty="0" smtClean="0"/>
              <a:t> : </a:t>
            </a:r>
            <a:r>
              <a:rPr lang="en-IE" dirty="0" smtClean="0">
                <a:effectLst/>
              </a:rPr>
              <a:t>Unique NSG</a:t>
            </a:r>
            <a:r>
              <a:rPr lang="en-IE" baseline="0" dirty="0" smtClean="0">
                <a:effectLst/>
              </a:rPr>
              <a:t> </a:t>
            </a:r>
            <a:r>
              <a:rPr lang="en-IE" dirty="0" smtClean="0">
                <a:effectLst/>
              </a:rPr>
              <a:t>name.</a:t>
            </a:r>
            <a:r>
              <a:rPr lang="en-IE" dirty="0" smtClean="0"/>
              <a:t> </a:t>
            </a:r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1" dirty="0" smtClean="0">
                <a:effectLst/>
              </a:rPr>
              <a:t>Priority</a:t>
            </a:r>
            <a:r>
              <a:rPr lang="en-IE" dirty="0" smtClean="0">
                <a:effectLst/>
              </a:rPr>
              <a:t> :</a:t>
            </a:r>
            <a:r>
              <a:rPr lang="en-IE" dirty="0" smtClean="0"/>
              <a:t> A n</a:t>
            </a:r>
            <a:r>
              <a:rPr lang="en-IE" dirty="0" smtClean="0">
                <a:effectLst/>
              </a:rPr>
              <a:t>umber </a:t>
            </a:r>
            <a:r>
              <a:rPr lang="en-IE" dirty="0">
                <a:effectLst/>
              </a:rPr>
              <a:t>between 100 and 4096. Rules are processed </a:t>
            </a:r>
            <a:r>
              <a:rPr lang="en-IE" dirty="0" smtClean="0">
                <a:effectLst/>
              </a:rPr>
              <a:t>in</a:t>
            </a:r>
            <a:r>
              <a:rPr lang="en-IE" baseline="0" dirty="0" smtClean="0">
                <a:effectLst/>
              </a:rPr>
              <a:t> order of </a:t>
            </a:r>
            <a:r>
              <a:rPr lang="en-IE" dirty="0" smtClean="0">
                <a:effectLst/>
              </a:rPr>
              <a:t>priority;</a:t>
            </a:r>
            <a:r>
              <a:rPr lang="en-IE" baseline="0" dirty="0" smtClean="0">
                <a:effectLst/>
              </a:rPr>
              <a:t> </a:t>
            </a:r>
            <a:r>
              <a:rPr lang="en-IE" dirty="0" smtClean="0">
                <a:effectLst/>
              </a:rPr>
              <a:t>lower numbers are processed </a:t>
            </a:r>
            <a:r>
              <a:rPr lang="en-IE" dirty="0">
                <a:effectLst/>
              </a:rPr>
              <a:t>before higher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1" dirty="0">
                <a:effectLst/>
              </a:rPr>
              <a:t>Source or Destination</a:t>
            </a:r>
            <a:r>
              <a:rPr lang="en-IE" dirty="0"/>
              <a:t> </a:t>
            </a:r>
            <a:r>
              <a:rPr lang="en-IE" dirty="0" smtClean="0"/>
              <a:t>: Apply</a:t>
            </a:r>
            <a:r>
              <a:rPr lang="en-IE" baseline="0" dirty="0" smtClean="0"/>
              <a:t> the rule to an i</a:t>
            </a:r>
            <a:r>
              <a:rPr lang="en-IE" dirty="0" smtClean="0">
                <a:effectLst/>
              </a:rPr>
              <a:t>ndividual </a:t>
            </a:r>
            <a:r>
              <a:rPr lang="en-IE" dirty="0">
                <a:effectLst/>
              </a:rPr>
              <a:t>IP address or IP address range, service tag, or application security group.</a:t>
            </a:r>
            <a:r>
              <a:rPr lang="en-I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1" dirty="0">
                <a:effectLst/>
              </a:rPr>
              <a:t>Protocol</a:t>
            </a:r>
            <a:r>
              <a:rPr lang="en-IE" dirty="0"/>
              <a:t> </a:t>
            </a:r>
            <a:r>
              <a:rPr lang="en-IE" dirty="0" smtClean="0"/>
              <a:t>: Specifies</a:t>
            </a:r>
            <a:r>
              <a:rPr lang="en-IE" baseline="0" dirty="0" smtClean="0"/>
              <a:t> a network protocol for the rule </a:t>
            </a:r>
            <a:r>
              <a:rPr lang="en-IE" baseline="0" dirty="0" smtClean="0"/>
              <a:t>(can be </a:t>
            </a:r>
            <a:r>
              <a:rPr lang="en-IE" dirty="0" smtClean="0">
                <a:effectLst/>
              </a:rPr>
              <a:t>TCP</a:t>
            </a:r>
            <a:r>
              <a:rPr lang="en-IE" dirty="0">
                <a:effectLst/>
              </a:rPr>
              <a:t>, UDP, or </a:t>
            </a:r>
            <a:r>
              <a:rPr lang="en-IE" dirty="0" smtClean="0">
                <a:effectLst/>
              </a:rPr>
              <a:t>Any).</a:t>
            </a:r>
            <a:r>
              <a:rPr lang="en-IE" dirty="0" smtClean="0"/>
              <a:t> </a:t>
            </a:r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1" dirty="0">
                <a:effectLst/>
              </a:rPr>
              <a:t>Direction</a:t>
            </a:r>
            <a:r>
              <a:rPr lang="en-IE" dirty="0"/>
              <a:t> </a:t>
            </a:r>
            <a:r>
              <a:rPr lang="en-IE" dirty="0" smtClean="0"/>
              <a:t>: A</a:t>
            </a:r>
            <a:r>
              <a:rPr lang="en-IE" dirty="0" smtClean="0">
                <a:effectLst/>
              </a:rPr>
              <a:t>pplies the rule to either </a:t>
            </a:r>
            <a:r>
              <a:rPr lang="en-IE" dirty="0">
                <a:effectLst/>
              </a:rPr>
              <a:t>inbound or outbound traffic.</a:t>
            </a:r>
            <a:r>
              <a:rPr lang="en-IE" dirty="0"/>
              <a:t> </a:t>
            </a: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1" dirty="0" smtClean="0">
                <a:effectLst/>
              </a:rPr>
              <a:t>Port </a:t>
            </a:r>
            <a:r>
              <a:rPr lang="en-IE" b="1" dirty="0">
                <a:effectLst/>
              </a:rPr>
              <a:t>Range</a:t>
            </a:r>
            <a:r>
              <a:rPr lang="en-IE" dirty="0"/>
              <a:t> </a:t>
            </a:r>
            <a:r>
              <a:rPr lang="en-IE" dirty="0" smtClean="0"/>
              <a:t>: </a:t>
            </a:r>
            <a:r>
              <a:rPr lang="en-IE" dirty="0" smtClean="0">
                <a:effectLst/>
              </a:rPr>
              <a:t>Enforces </a:t>
            </a:r>
            <a:r>
              <a:rPr lang="en-IE" dirty="0" smtClean="0">
                <a:effectLst/>
              </a:rPr>
              <a:t>the rule on</a:t>
            </a:r>
            <a:r>
              <a:rPr lang="en-IE" baseline="0" dirty="0" smtClean="0">
                <a:effectLst/>
              </a:rPr>
              <a:t> </a:t>
            </a:r>
            <a:r>
              <a:rPr lang="en-IE" dirty="0" smtClean="0">
                <a:effectLst/>
              </a:rPr>
              <a:t>a specific port or </a:t>
            </a:r>
            <a:r>
              <a:rPr lang="en-IE" dirty="0">
                <a:effectLst/>
              </a:rPr>
              <a:t>range of ports.</a:t>
            </a:r>
            <a:r>
              <a:rPr lang="en-IE" dirty="0"/>
              <a:t> </a:t>
            </a: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1" dirty="0" smtClean="0">
                <a:effectLst/>
              </a:rPr>
              <a:t>Action</a:t>
            </a:r>
            <a:r>
              <a:rPr lang="en-IE" dirty="0" smtClean="0"/>
              <a:t> :</a:t>
            </a:r>
            <a:r>
              <a:rPr lang="en-IE" baseline="0" dirty="0" smtClean="0"/>
              <a:t> </a:t>
            </a:r>
            <a:r>
              <a:rPr lang="en-IE" baseline="0" dirty="0" smtClean="0"/>
              <a:t>Sets </a:t>
            </a:r>
            <a:r>
              <a:rPr lang="en-IE" baseline="0" dirty="0" smtClean="0"/>
              <a:t>the rule to either a</a:t>
            </a:r>
            <a:r>
              <a:rPr lang="en-IE" dirty="0" smtClean="0">
                <a:effectLst/>
              </a:rPr>
              <a:t>llow </a:t>
            </a:r>
            <a:r>
              <a:rPr lang="en-IE" dirty="0">
                <a:effectLst/>
              </a:rPr>
              <a:t>or </a:t>
            </a:r>
            <a:r>
              <a:rPr lang="en-IE" dirty="0" smtClean="0">
                <a:effectLst/>
              </a:rPr>
              <a:t>deny traffic.</a:t>
            </a:r>
            <a:endParaRPr lang="en-IE" dirty="0">
              <a:effectLst/>
            </a:endParaRPr>
          </a:p>
          <a:p>
            <a:endParaRPr lang="en-IE" sz="900" b="0" i="0" u="none" strike="noStrike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details about</a:t>
            </a:r>
            <a:r>
              <a:rPr lang="en-IE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NSG, see : </a:t>
            </a: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</a:t>
            </a:r>
            <a:r>
              <a:rPr lang="en-IE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docs.microsoft.com/en-us/azure/virtual-network/security-overview#network-security-groups</a:t>
            </a: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2:01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high level,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conceptual overview explains 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how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security 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options can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 configured to provide protection at each layer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next slide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describes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two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 the layers 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(some) detail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4/11/2019 1:41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1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xmlns="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xmlns="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xmlns="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xmlns="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xmlns="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xmlns="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xmlns="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xmlns="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xmlns="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xmlns="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xmlns="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xmlns="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xmlns="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xmlns="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xmlns="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xmlns="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governance/policy/sampl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.com/trustcenter/compliance/complianceoffering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com/privacystatemen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com/trustcenter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ervicetrust.microsoft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158" y="2317553"/>
            <a:ext cx="4167887" cy="2769989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Segoe UI Semibold (Headings)"/>
              </a:rPr>
              <a:t>AZ-900T01</a:t>
            </a:r>
            <a:br>
              <a:rPr lang="en-US" noProof="0" dirty="0">
                <a:solidFill>
                  <a:schemeClr val="tx1"/>
                </a:solidFill>
                <a:latin typeface="Segoe UI Semibold (Headings)"/>
              </a:rPr>
            </a:br>
            <a:r>
              <a:rPr lang="en-US" noProof="0" dirty="0">
                <a:solidFill>
                  <a:schemeClr val="tx1"/>
                </a:solidFill>
                <a:latin typeface="Segoe UI Semibold (Headings)"/>
              </a:rPr>
              <a:t>Module 03: </a:t>
            </a:r>
            <a:br>
              <a:rPr lang="en-US" noProof="0" dirty="0">
                <a:solidFill>
                  <a:schemeClr val="tx1"/>
                </a:solidFill>
                <a:latin typeface="Segoe UI Semibold (Headings)"/>
              </a:rPr>
            </a:br>
            <a:r>
              <a:rPr lang="en-US" noProof="0" dirty="0">
                <a:solidFill>
                  <a:schemeClr val="tx1"/>
                </a:solidFill>
                <a:latin typeface="Segoe UI Semibold (Headings)"/>
              </a:rPr>
              <a:t>Security, privacy, compliance, and trust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69387"/>
          </a:xfrm>
        </p:spPr>
        <p:txBody>
          <a:bodyPr/>
          <a:lstStyle/>
          <a:p>
            <a:r>
              <a:rPr lang="en-US" noProof="0" dirty="0"/>
              <a:t>Choosing Azure network security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4714" y="1417847"/>
            <a:ext cx="6744335" cy="368972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b="1" noProof="0" dirty="0" smtClean="0"/>
              <a:t>Perimeter layer </a:t>
            </a:r>
            <a:r>
              <a:rPr lang="en-US" noProof="0" dirty="0" smtClean="0"/>
              <a:t>:  </a:t>
            </a:r>
            <a:r>
              <a:rPr lang="en-US" noProof="0" dirty="0" smtClean="0"/>
              <a:t>protect </a:t>
            </a:r>
            <a:r>
              <a:rPr lang="en-US" noProof="0" dirty="0" smtClean="0"/>
              <a:t>your networks’ boundaries with Azure </a:t>
            </a:r>
            <a:r>
              <a:rPr lang="en-US" noProof="0" dirty="0" err="1" smtClean="0"/>
              <a:t>DDoS</a:t>
            </a:r>
            <a:r>
              <a:rPr lang="en-US" noProof="0" dirty="0" smtClean="0"/>
              <a:t> Protection and Azure Firewall</a:t>
            </a:r>
            <a:r>
              <a:rPr lang="en-US" noProof="0" dirty="0" smtClean="0"/>
              <a:t>.</a:t>
            </a:r>
          </a:p>
          <a:p>
            <a:pPr>
              <a:lnSpc>
                <a:spcPct val="114000"/>
              </a:lnSpc>
            </a:pPr>
            <a:endParaRPr lang="en-US" sz="800" noProof="0" dirty="0" smtClean="0"/>
          </a:p>
          <a:p>
            <a:pPr>
              <a:lnSpc>
                <a:spcPct val="114000"/>
              </a:lnSpc>
            </a:pPr>
            <a:r>
              <a:rPr lang="en-US" b="1" noProof="0" dirty="0" smtClean="0"/>
              <a:t>Networking layer </a:t>
            </a:r>
            <a:r>
              <a:rPr lang="en-US" noProof="0" dirty="0" smtClean="0"/>
              <a:t>: only </a:t>
            </a:r>
            <a:r>
              <a:rPr lang="en-US" noProof="0" dirty="0" smtClean="0"/>
              <a:t>permitted </a:t>
            </a:r>
            <a:r>
              <a:rPr lang="en-US" noProof="0" dirty="0" smtClean="0"/>
              <a:t>traffic </a:t>
            </a:r>
            <a:r>
              <a:rPr lang="en-US" noProof="0" dirty="0" smtClean="0"/>
              <a:t>should </a:t>
            </a:r>
            <a:r>
              <a:rPr lang="en-US" noProof="0" dirty="0" smtClean="0"/>
              <a:t>pass between networked resources </a:t>
            </a:r>
            <a:r>
              <a:rPr lang="en-US" noProof="0" dirty="0" smtClean="0"/>
              <a:t>with Network </a:t>
            </a:r>
            <a:r>
              <a:rPr lang="en-US" noProof="0" dirty="0" smtClean="0"/>
              <a:t>Security Group (NSG) inbound and outbound rules.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36600" y="5359797"/>
            <a:ext cx="1101852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Azure supports combined network security solutions. For example, NSGs with Azure Firewall; Web Application Firewall (WAF) with Azure Firewall.</a:t>
            </a:r>
            <a:endParaRPr lang="en-US" sz="2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08" y="1181907"/>
            <a:ext cx="3144000" cy="39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11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noProof="0" dirty="0">
                <a:solidFill>
                  <a:schemeClr val="tx1"/>
                </a:solidFill>
              </a:rPr>
              <a:t>Shared responsibility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555948"/>
            <a:ext cx="4404895" cy="361945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Migrating </a:t>
            </a:r>
            <a:r>
              <a:rPr lang="en-US" noProof="0" dirty="0" smtClean="0">
                <a:solidFill>
                  <a:schemeClr val="tx1"/>
                </a:solidFill>
              </a:rPr>
              <a:t>from </a:t>
            </a:r>
            <a:r>
              <a:rPr lang="en-US" noProof="0" dirty="0">
                <a:solidFill>
                  <a:schemeClr val="tx1"/>
                </a:solidFill>
              </a:rPr>
              <a:t>customer-controlled </a:t>
            </a:r>
            <a:r>
              <a:rPr lang="en-US" noProof="0" dirty="0" smtClean="0">
                <a:solidFill>
                  <a:schemeClr val="tx1"/>
                </a:solidFill>
              </a:rPr>
              <a:t>to cloud-based data centers shifts the responsibility for security.</a:t>
            </a:r>
          </a:p>
          <a:p>
            <a:pPr marL="0" indent="0"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noProof="0" dirty="0" smtClean="0">
                <a:solidFill>
                  <a:schemeClr val="tx1"/>
                </a:solidFill>
              </a:rPr>
              <a:t>Security becomes a shared concern between cloud </a:t>
            </a:r>
            <a:r>
              <a:rPr lang="en-US" noProof="0" dirty="0">
                <a:solidFill>
                  <a:schemeClr val="tx1"/>
                </a:solidFill>
              </a:rPr>
              <a:t>providers and customers.</a:t>
            </a:r>
            <a:endParaRPr lang="en-US" b="1" noProof="0" dirty="0">
              <a:solidFill>
                <a:schemeClr val="tx1"/>
              </a:solidFill>
            </a:endParaRPr>
          </a:p>
        </p:txBody>
      </p:sp>
      <p:pic>
        <p:nvPicPr>
          <p:cNvPr id="3" name="Picture 2" descr="A table image representing the sharing of control over security between the cloud provider, Microsoft, and the customer across On-premises, IaaS, PaaS and SaaS.">
            <a:extLst>
              <a:ext uri="{FF2B5EF4-FFF2-40B4-BE49-F238E27FC236}">
                <a16:creationId xmlns:a16="http://schemas.microsoft.com/office/drawing/2014/main" xmlns="" id="{47E6CC6D-B03D-4C5A-8A42-D96D1503B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17" y="572262"/>
            <a:ext cx="6287377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noProof="0" dirty="0">
                <a:latin typeface="Segoe UI Semibold (Headings)"/>
              </a:rPr>
              <a:t>Lesson 03: Core Azure identity services</a:t>
            </a:r>
          </a:p>
        </p:txBody>
      </p:sp>
    </p:spTree>
    <p:extLst>
      <p:ext uri="{BB962C8B-B14F-4D97-AF65-F5344CB8AC3E}">
        <p14:creationId xmlns:p14="http://schemas.microsoft.com/office/powerpoint/2010/main" val="14843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Authentication and authorization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Two concepts </a:t>
            </a:r>
            <a:r>
              <a:rPr lang="en-US" noProof="0" dirty="0" smtClean="0"/>
              <a:t>are fundamental </a:t>
            </a:r>
            <a:r>
              <a:rPr lang="en-US" noProof="0" dirty="0" smtClean="0"/>
              <a:t>to understanding identity and access.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08000" y="2382179"/>
            <a:ext cx="5509260" cy="342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Authentication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dirty="0"/>
              <a:t>i</a:t>
            </a:r>
            <a:r>
              <a:rPr lang="en-US" dirty="0" smtClean="0"/>
              <a:t>dentifies </a:t>
            </a:r>
            <a:r>
              <a:rPr lang="en-US" dirty="0" smtClean="0"/>
              <a:t>the </a:t>
            </a:r>
            <a:r>
              <a:rPr lang="en-US" dirty="0"/>
              <a:t>person or service seeking access to a resource. </a:t>
            </a:r>
          </a:p>
          <a:p>
            <a:r>
              <a:rPr lang="en-US" dirty="0" smtClean="0"/>
              <a:t>requests </a:t>
            </a:r>
            <a:r>
              <a:rPr lang="en-US" dirty="0" smtClean="0"/>
              <a:t>legitimate </a:t>
            </a:r>
            <a:r>
              <a:rPr lang="en-US" dirty="0"/>
              <a:t>access credentials.</a:t>
            </a:r>
          </a:p>
          <a:p>
            <a:r>
              <a:rPr lang="en-US" dirty="0"/>
              <a:t>b</a:t>
            </a:r>
            <a:r>
              <a:rPr lang="en-US" dirty="0" smtClean="0"/>
              <a:t>asis for </a:t>
            </a:r>
            <a:r>
              <a:rPr lang="en-US" dirty="0" smtClean="0"/>
              <a:t>creating </a:t>
            </a:r>
            <a:r>
              <a:rPr lang="en-US" dirty="0" smtClean="0"/>
              <a:t>secure </a:t>
            </a:r>
            <a:r>
              <a:rPr lang="en-US" dirty="0"/>
              <a:t>identity and access control principles.</a:t>
            </a:r>
            <a:endParaRPr lang="en-US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37300" y="2382179"/>
            <a:ext cx="5509260" cy="3336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Authorization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dirty="0"/>
              <a:t>d</a:t>
            </a:r>
            <a:r>
              <a:rPr lang="en-US" dirty="0" smtClean="0"/>
              <a:t>etermines </a:t>
            </a:r>
            <a:r>
              <a:rPr lang="en-US" dirty="0" smtClean="0"/>
              <a:t>an authenticated person’s </a:t>
            </a:r>
            <a:r>
              <a:rPr lang="en-US" dirty="0"/>
              <a:t>or </a:t>
            </a:r>
            <a:r>
              <a:rPr lang="en-US" dirty="0" smtClean="0"/>
              <a:t>service’s </a:t>
            </a:r>
            <a:r>
              <a:rPr lang="en-US" dirty="0"/>
              <a:t>level of access.</a:t>
            </a:r>
          </a:p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which data </a:t>
            </a:r>
            <a:r>
              <a:rPr lang="en-US" dirty="0" smtClean="0"/>
              <a:t>they can </a:t>
            </a:r>
            <a:r>
              <a:rPr lang="en-US" dirty="0"/>
              <a:t>access, and what they can do with it.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134100" y="2533650"/>
            <a:ext cx="0" cy="3028950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0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Active </a:t>
            </a:r>
            <a:r>
              <a:rPr lang="en-US" noProof="0" dirty="0" smtClean="0"/>
              <a:t>Directory (AD)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163943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Microsoft</a:t>
            </a:r>
            <a:r>
              <a:rPr lang="en-US" noProof="0" dirty="0"/>
              <a:t> </a:t>
            </a:r>
            <a:r>
              <a:rPr lang="en-US" noProof="0" dirty="0" smtClean="0"/>
              <a:t>Azure’s cloud-based identity and access management service. 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Services provided by Azure AD </a:t>
            </a:r>
            <a:r>
              <a:rPr lang="en-US" noProof="0" dirty="0" smtClean="0"/>
              <a:t>include :</a:t>
            </a:r>
          </a:p>
          <a:p>
            <a:pPr marL="0" indent="0">
              <a:buNone/>
            </a:pPr>
            <a:endParaRPr lang="en-US" sz="800" noProof="0" dirty="0" smtClean="0"/>
          </a:p>
          <a:p>
            <a:pPr lvl="1"/>
            <a:r>
              <a:rPr lang="en-US" sz="2800" noProof="0" dirty="0" smtClean="0">
                <a:latin typeface="Segoe UI Semilight" pitchFamily="34" charset="0"/>
                <a:cs typeface="Segoe UI Semilight" pitchFamily="34" charset="0"/>
              </a:rPr>
              <a:t>authentication </a:t>
            </a:r>
            <a:r>
              <a:rPr lang="en-US" sz="2800" noProof="0" dirty="0" smtClean="0">
                <a:latin typeface="Segoe UI Semilight" pitchFamily="34" charset="0"/>
                <a:cs typeface="Segoe UI Semilight" pitchFamily="34" charset="0"/>
              </a:rPr>
              <a:t>(employees </a:t>
            </a:r>
            <a:r>
              <a:rPr lang="en-US" sz="2800" noProof="0" dirty="0" smtClean="0">
                <a:latin typeface="Segoe UI Semilight" pitchFamily="34" charset="0"/>
                <a:cs typeface="Segoe UI Semilight" pitchFamily="34" charset="0"/>
              </a:rPr>
              <a:t>sign-in to access </a:t>
            </a:r>
            <a:r>
              <a:rPr lang="en-US" sz="2800" noProof="0" dirty="0" smtClean="0">
                <a:latin typeface="Segoe UI Semilight" pitchFamily="34" charset="0"/>
                <a:cs typeface="Segoe UI Semilight" pitchFamily="34" charset="0"/>
              </a:rPr>
              <a:t>resources)</a:t>
            </a:r>
          </a:p>
          <a:p>
            <a:pPr lvl="1"/>
            <a:r>
              <a:rPr lang="en-US" sz="2800" noProof="0" dirty="0">
                <a:latin typeface="Segoe UI Semilight" pitchFamily="34" charset="0"/>
                <a:cs typeface="Segoe UI Semilight" pitchFamily="34" charset="0"/>
              </a:rPr>
              <a:t>s</a:t>
            </a:r>
            <a:r>
              <a:rPr lang="en-US" sz="2800" noProof="0" dirty="0" smtClean="0">
                <a:latin typeface="Segoe UI Semilight" pitchFamily="34" charset="0"/>
                <a:cs typeface="Segoe UI Semilight" pitchFamily="34" charset="0"/>
              </a:rPr>
              <a:t>ingle </a:t>
            </a:r>
            <a:r>
              <a:rPr lang="en-US" sz="2800" noProof="0" dirty="0" smtClean="0">
                <a:latin typeface="Segoe UI Semilight" pitchFamily="34" charset="0"/>
                <a:cs typeface="Segoe UI Semilight" pitchFamily="34" charset="0"/>
              </a:rPr>
              <a:t>sign-on (SSO)</a:t>
            </a:r>
          </a:p>
          <a:p>
            <a:pPr lvl="1"/>
            <a:r>
              <a:rPr lang="en-US" sz="2800" noProof="0" dirty="0">
                <a:latin typeface="Segoe UI Semilight" pitchFamily="34" charset="0"/>
                <a:cs typeface="Segoe UI Semilight" pitchFamily="34" charset="0"/>
              </a:rPr>
              <a:t>a</a:t>
            </a:r>
            <a:r>
              <a:rPr lang="en-US" sz="2800" noProof="0" dirty="0" smtClean="0">
                <a:latin typeface="Segoe UI Semilight" pitchFamily="34" charset="0"/>
                <a:cs typeface="Segoe UI Semilight" pitchFamily="34" charset="0"/>
              </a:rPr>
              <a:t>pplication </a:t>
            </a:r>
            <a:r>
              <a:rPr lang="en-US" sz="2800" noProof="0" dirty="0" smtClean="0">
                <a:latin typeface="Segoe UI Semilight" pitchFamily="34" charset="0"/>
                <a:cs typeface="Segoe UI Semilight" pitchFamily="34" charset="0"/>
              </a:rPr>
              <a:t>management</a:t>
            </a: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3" name="Picture 2" descr="Icon representing Azure Active Directory">
            <a:extLst>
              <a:ext uri="{FF2B5EF4-FFF2-40B4-BE49-F238E27FC236}">
                <a16:creationId xmlns:a16="http://schemas.microsoft.com/office/drawing/2014/main" xmlns="" id="{632756FD-6D41-413F-946E-5E7916C7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334" y="3854156"/>
            <a:ext cx="2054957" cy="2075927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4200" y="4546743"/>
            <a:ext cx="819785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Business to Business (B2B) and Business to Customer (B2C) identity services </a:t>
            </a:r>
            <a:endParaRPr lang="en-US" sz="28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7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Multi-Factor </a:t>
            </a:r>
            <a:r>
              <a:rPr lang="en-US" noProof="0" dirty="0" smtClean="0"/>
              <a:t>Authentication (MFA)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0712450" cy="1791260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Multiple step </a:t>
            </a:r>
            <a:r>
              <a:rPr lang="en-US" noProof="0" dirty="0" smtClean="0"/>
              <a:t>verification </a:t>
            </a:r>
            <a:r>
              <a:rPr lang="en-US" noProof="0" dirty="0" smtClean="0"/>
              <a:t>process to </a:t>
            </a:r>
            <a:r>
              <a:rPr lang="en-US" noProof="0" dirty="0" smtClean="0"/>
              <a:t>safeguard </a:t>
            </a:r>
            <a:r>
              <a:rPr lang="en-US" noProof="0" dirty="0"/>
              <a:t>access to data and applications, while maintaining simplicity for users. </a:t>
            </a:r>
          </a:p>
          <a:p>
            <a:pPr marL="0" indent="0">
              <a:lnSpc>
                <a:spcPct val="114000"/>
              </a:lnSpc>
              <a:buNone/>
            </a:pPr>
            <a:endParaRPr lang="en-US" sz="2000" noProof="0" dirty="0" smtClean="0"/>
          </a:p>
          <a:p>
            <a:pPr marL="0" indent="0">
              <a:buNone/>
            </a:pPr>
            <a:r>
              <a:rPr lang="en-US" noProof="0" dirty="0" smtClean="0"/>
              <a:t>To gain access, users </a:t>
            </a:r>
            <a:r>
              <a:rPr lang="en-US" noProof="0" dirty="0" smtClean="0"/>
              <a:t>must supply </a:t>
            </a:r>
            <a:r>
              <a:rPr lang="en-US" noProof="0" dirty="0" smtClean="0"/>
              <a:t>two </a:t>
            </a:r>
            <a:r>
              <a:rPr lang="en-US" noProof="0" dirty="0" smtClean="0"/>
              <a:t>(or more) </a:t>
            </a:r>
            <a:r>
              <a:rPr lang="en-US" noProof="0" dirty="0" smtClean="0"/>
              <a:t>of the following 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98500" y="3397647"/>
            <a:ext cx="11017250" cy="283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800" dirty="0" smtClean="0"/>
          </a:p>
          <a:p>
            <a:pPr>
              <a:lnSpc>
                <a:spcPct val="114000"/>
              </a:lnSpc>
            </a:pPr>
            <a:r>
              <a:rPr lang="en-US" b="1" dirty="0" smtClean="0"/>
              <a:t>something </a:t>
            </a:r>
            <a:r>
              <a:rPr lang="en-US" b="1" dirty="0" smtClean="0"/>
              <a:t>they know </a:t>
            </a:r>
            <a:r>
              <a:rPr lang="en-US" dirty="0" smtClean="0"/>
              <a:t>: password or answer to a security question.</a:t>
            </a:r>
          </a:p>
          <a:p>
            <a:pPr>
              <a:lnSpc>
                <a:spcPct val="114000"/>
              </a:lnSpc>
            </a:pPr>
            <a:r>
              <a:rPr lang="en-US" b="1" dirty="0" smtClean="0"/>
              <a:t>something </a:t>
            </a:r>
            <a:r>
              <a:rPr lang="en-US" b="1" dirty="0" smtClean="0"/>
              <a:t>they possess </a:t>
            </a:r>
            <a:r>
              <a:rPr lang="en-US" dirty="0" smtClean="0"/>
              <a:t>: email </a:t>
            </a:r>
            <a:r>
              <a:rPr lang="en-US" dirty="0" smtClean="0"/>
              <a:t>verification code, </a:t>
            </a:r>
            <a:r>
              <a:rPr lang="en-US" dirty="0" smtClean="0"/>
              <a:t>mobile app that receives a notification, or a token-generating device.</a:t>
            </a:r>
          </a:p>
          <a:p>
            <a:pPr>
              <a:lnSpc>
                <a:spcPct val="114000"/>
              </a:lnSpc>
            </a:pPr>
            <a:r>
              <a:rPr lang="en-US" b="1" dirty="0" smtClean="0"/>
              <a:t>something </a:t>
            </a:r>
            <a:r>
              <a:rPr lang="en-US" b="1" dirty="0" smtClean="0"/>
              <a:t>they are </a:t>
            </a:r>
            <a:r>
              <a:rPr lang="en-US" dirty="0" smtClean="0"/>
              <a:t>: biometric property, such as a fingerprint or face scan.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noProof="0" dirty="0">
                <a:latin typeface="Segoe UI Semibold (Headings)"/>
              </a:rPr>
              <a:t>Lesson 04: Security tools and features</a:t>
            </a:r>
          </a:p>
        </p:txBody>
      </p:sp>
    </p:spTree>
    <p:extLst>
      <p:ext uri="{BB962C8B-B14F-4D97-AF65-F5344CB8AC3E}">
        <p14:creationId xmlns:p14="http://schemas.microsoft.com/office/powerpoint/2010/main" val="42478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Security Center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0541000" cy="861774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A monitoring service that provides threat protection across all your Azure, and on-premises, services</a:t>
            </a:r>
            <a:r>
              <a:rPr lang="en-US" noProof="0" dirty="0" smtClean="0"/>
              <a:t>.</a:t>
            </a: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3" descr="icon representing Azure Security Center">
            <a:extLst>
              <a:ext uri="{FF2B5EF4-FFF2-40B4-BE49-F238E27FC236}">
                <a16:creationId xmlns:a16="http://schemas.microsoft.com/office/drawing/2014/main" xmlns="" id="{DCC03043-BD46-4F9F-AF26-68C5A9D2719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05" y="2601484"/>
            <a:ext cx="1517989" cy="1655031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603250" y="2791984"/>
            <a:ext cx="8543758" cy="342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Azure Security Center features 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lvl="1"/>
            <a:r>
              <a:rPr lang="en-US" sz="2800" dirty="0" smtClean="0">
                <a:latin typeface="Segoe UI Semilight" pitchFamily="34" charset="0"/>
                <a:cs typeface="Segoe UI Semilight" pitchFamily="34" charset="0"/>
              </a:rPr>
              <a:t>provides security recommendations based on your configurations, resources, and networks.</a:t>
            </a:r>
          </a:p>
          <a:p>
            <a:pPr lvl="1"/>
            <a:r>
              <a:rPr lang="en-US" sz="2800" dirty="0" smtClean="0">
                <a:latin typeface="Segoe UI Semilight" pitchFamily="34" charset="0"/>
                <a:cs typeface="Segoe UI Semilight" pitchFamily="34" charset="0"/>
              </a:rPr>
              <a:t>monitors security settings across your on-premises and cloud workloads.</a:t>
            </a:r>
          </a:p>
          <a:p>
            <a:pPr lvl="1"/>
            <a:r>
              <a:rPr lang="en-US" sz="2800" dirty="0" smtClean="0">
                <a:latin typeface="Segoe UI Semilight" pitchFamily="34" charset="0"/>
                <a:cs typeface="Segoe UI Semilight" pitchFamily="34" charset="0"/>
              </a:rPr>
              <a:t>automatically applies your security policies to any new services you provision.</a:t>
            </a:r>
            <a:endParaRPr lang="en-US" sz="2800" dirty="0">
              <a:latin typeface="Segoe UI Semilight" pitchFamily="34" charset="0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Security Center usage scenarios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861774"/>
          </a:xfrm>
        </p:spPr>
        <p:txBody>
          <a:bodyPr/>
          <a:lstStyle/>
          <a:p>
            <a:r>
              <a:rPr lang="en-US" noProof="0" dirty="0" smtClean="0"/>
              <a:t>Use Azure Security Center in the </a:t>
            </a:r>
            <a:r>
              <a:rPr lang="en-US" i="1" noProof="0" dirty="0" smtClean="0"/>
              <a:t>Detect</a:t>
            </a:r>
            <a:r>
              <a:rPr lang="en-US" noProof="0" dirty="0" smtClean="0"/>
              <a:t>, </a:t>
            </a:r>
            <a:r>
              <a:rPr lang="en-US" i="1" noProof="0" dirty="0" smtClean="0"/>
              <a:t>Assess</a:t>
            </a:r>
            <a:r>
              <a:rPr lang="en-US" noProof="0" dirty="0" smtClean="0"/>
              <a:t>, and </a:t>
            </a:r>
            <a:r>
              <a:rPr lang="en-US" i="1" noProof="0" dirty="0" smtClean="0"/>
              <a:t>Diagnose</a:t>
            </a:r>
            <a:r>
              <a:rPr lang="en-US" noProof="0" dirty="0" smtClean="0"/>
              <a:t> stages of an incident response. </a:t>
            </a:r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29C7CEB2-BCF1-460F-8357-2EF2B0852923}"/>
              </a:ext>
            </a:extLst>
          </p:cNvPr>
          <p:cNvSpPr txBox="1">
            <a:spLocks/>
          </p:cNvSpPr>
          <p:nvPr/>
        </p:nvSpPr>
        <p:spPr>
          <a:xfrm>
            <a:off x="584200" y="5422503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Apply Azure Security </a:t>
            </a:r>
            <a:r>
              <a:rPr lang="en-IE" dirty="0" err="1"/>
              <a:t>Center</a:t>
            </a:r>
            <a:r>
              <a:rPr lang="en-IE" dirty="0"/>
              <a:t> recommendations to enhance security.</a:t>
            </a:r>
          </a:p>
        </p:txBody>
      </p:sp>
      <p:pic>
        <p:nvPicPr>
          <p:cNvPr id="7170" name="Picture 2" descr="https://raw.githubusercontent.com/eamonnk/azfund/image-review/Modules/Linked_Image_Files/security-center-incident-response-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52" y="2895610"/>
            <a:ext cx="6238096" cy="187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Key Vault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7312" y="2759974"/>
            <a:ext cx="8523653" cy="3077766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Use </a:t>
            </a:r>
            <a:r>
              <a:rPr lang="en-US" noProof="0" dirty="0" smtClean="0"/>
              <a:t>Azure Key Vault for </a:t>
            </a:r>
            <a:r>
              <a:rPr lang="en-US" noProof="0" dirty="0" smtClean="0"/>
              <a:t>:</a:t>
            </a:r>
          </a:p>
          <a:p>
            <a:pPr marL="0" indent="0">
              <a:buNone/>
            </a:pPr>
            <a:endParaRPr lang="en-US" sz="800" noProof="0" dirty="0" smtClean="0"/>
          </a:p>
          <a:p>
            <a:pPr lvl="1"/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secrets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management.</a:t>
            </a:r>
          </a:p>
          <a:p>
            <a:pPr lvl="1"/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management.</a:t>
            </a:r>
          </a:p>
          <a:p>
            <a:pPr lvl="1"/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certificate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management. </a:t>
            </a:r>
          </a:p>
          <a:p>
            <a:pPr lvl="1"/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storing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secrets backed by hardware security modules (HSMs).</a:t>
            </a: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Icon representing Azure Key Vault">
            <a:extLst>
              <a:ext uri="{FF2B5EF4-FFF2-40B4-BE49-F238E27FC236}">
                <a16:creationId xmlns:a16="http://schemas.microsoft.com/office/drawing/2014/main" xmlns="" id="{3940FE5B-E5F1-495B-B1ED-5B6F49BDC20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244" y="2523790"/>
            <a:ext cx="1891657" cy="1810419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8262" y="1178824"/>
            <a:ext cx="1086063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Stores application secrets in a centralized cloud location, to securely control access permissions, and access logging.</a:t>
            </a:r>
          </a:p>
        </p:txBody>
      </p:sp>
    </p:spTree>
    <p:extLst>
      <p:ext uri="{BB962C8B-B14F-4D97-AF65-F5344CB8AC3E}">
        <p14:creationId xmlns:p14="http://schemas.microsoft.com/office/powerpoint/2010/main" val="40786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noProof="0" dirty="0">
                <a:latin typeface="Segoe UI Semibold (Headings)"/>
              </a:rPr>
              <a:t>Lesson 01: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4146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Information </a:t>
            </a:r>
            <a:r>
              <a:rPr lang="en-US" noProof="0" dirty="0" smtClean="0"/>
              <a:t>Protection (AIP)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262252"/>
            <a:ext cx="10917937" cy="861774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Classifies and protects </a:t>
            </a:r>
            <a:r>
              <a:rPr lang="en-US" noProof="0" dirty="0"/>
              <a:t>documents, and emails, </a:t>
            </a:r>
            <a:r>
              <a:rPr lang="en-US" noProof="0" dirty="0" smtClean="0"/>
              <a:t>by applying labels</a:t>
            </a:r>
            <a:r>
              <a:rPr lang="en-US" noProof="0" dirty="0" smtClean="0"/>
              <a:t>.</a:t>
            </a:r>
            <a:endParaRPr lang="en-US" sz="2800" noProof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icon representing Azure Information Protection">
            <a:extLst>
              <a:ext uri="{FF2B5EF4-FFF2-40B4-BE49-F238E27FC236}">
                <a16:creationId xmlns:a16="http://schemas.microsoft.com/office/drawing/2014/main" xmlns="" id="{D8D695EF-83E9-4169-85BA-65AEFF16DCC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90" y="2819646"/>
            <a:ext cx="1752353" cy="175235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69213" y="2481452"/>
            <a:ext cx="9634621" cy="3441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AIP labels can be applied :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lvl="1">
              <a:lnSpc>
                <a:spcPct val="114000"/>
              </a:lnSpc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automatically using rules and conditions defined by administrators.</a:t>
            </a:r>
          </a:p>
          <a:p>
            <a:pPr lvl="1">
              <a:lnSpc>
                <a:spcPct val="114000"/>
              </a:lnSpc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manually, by users.</a:t>
            </a:r>
          </a:p>
          <a:p>
            <a:pPr lvl="1">
              <a:lnSpc>
                <a:spcPct val="114000"/>
              </a:lnSpc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combining automatic and manual methods, guided by recommendations.</a:t>
            </a:r>
            <a:endParaRPr lang="en-US" sz="2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Advanced Threat </a:t>
            </a:r>
            <a:r>
              <a:rPr lang="en-US" noProof="0" dirty="0" smtClean="0"/>
              <a:t>Protection (Azure ATP)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29266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Cloud-based </a:t>
            </a:r>
            <a:r>
              <a:rPr lang="en-US" noProof="0" dirty="0" smtClean="0"/>
              <a:t>security solution for identifying, detecting, and investigating advanced threats, compromised identities, and malicious insider actions</a:t>
            </a:r>
            <a:r>
              <a:rPr lang="en-US" noProof="0" dirty="0" smtClean="0"/>
              <a:t>.</a:t>
            </a:r>
            <a:endParaRPr lang="en-US" noProof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033" y="2876551"/>
            <a:ext cx="258653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5"/>
          <p:cNvSpPr txBox="1">
            <a:spLocks/>
          </p:cNvSpPr>
          <p:nvPr/>
        </p:nvSpPr>
        <p:spPr>
          <a:xfrm>
            <a:off x="584200" y="3169047"/>
            <a:ext cx="9150350" cy="2879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lnSpc>
                <a:spcPct val="114000"/>
              </a:lnSpc>
              <a:buNone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Consists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Azure ATP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pPr marL="228600" lvl="1" indent="0">
              <a:lnSpc>
                <a:spcPct val="114000"/>
              </a:lnSpc>
              <a:buNone/>
            </a:pPr>
            <a:endParaRPr lang="en-US" sz="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lnSpc>
                <a:spcPct val="114000"/>
              </a:lnSpc>
            </a:pP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Portal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portal for monitoring and responding to suspicious activity.</a:t>
            </a:r>
          </a:p>
          <a:p>
            <a:pPr lvl="1">
              <a:lnSpc>
                <a:spcPct val="114000"/>
              </a:lnSpc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ensors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installed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directly onto your domain controllers.</a:t>
            </a:r>
          </a:p>
          <a:p>
            <a:pPr lvl="1">
              <a:lnSpc>
                <a:spcPct val="114000"/>
              </a:lnSpc>
            </a:pPr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loud 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runs on Azure infrastructure.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noProof="0" dirty="0">
                <a:latin typeface="Segoe UI Semibold (Headings)"/>
              </a:rPr>
              <a:t>Lesson 05: Azure governance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4423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162781"/>
            <a:ext cx="10616492" cy="129266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Stay compliant with your corporate standards and service level agreements (SLAs</a:t>
            </a:r>
            <a:r>
              <a:rPr lang="en-US" noProof="0" dirty="0"/>
              <a:t>) </a:t>
            </a:r>
            <a:r>
              <a:rPr lang="en-US" noProof="0" dirty="0" smtClean="0"/>
              <a:t>by using policy </a:t>
            </a:r>
            <a:r>
              <a:rPr lang="en-US" noProof="0" dirty="0"/>
              <a:t>definitions </a:t>
            </a:r>
            <a:r>
              <a:rPr lang="en-US" noProof="0" dirty="0" smtClean="0"/>
              <a:t>to </a:t>
            </a:r>
            <a:r>
              <a:rPr lang="en-US" noProof="0" dirty="0"/>
              <a:t>enforce rules and effects for your </a:t>
            </a:r>
            <a:r>
              <a:rPr lang="en-US" noProof="0" dirty="0" smtClean="0"/>
              <a:t>Azure resources.</a:t>
            </a: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Icon representing Azure Policy">
            <a:extLst>
              <a:ext uri="{FF2B5EF4-FFF2-40B4-BE49-F238E27FC236}">
                <a16:creationId xmlns:a16="http://schemas.microsoft.com/office/drawing/2014/main" xmlns="" id="{A1199454-6EBB-473B-A542-21830179E44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937" y="2940891"/>
            <a:ext cx="1830818" cy="1681798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92608" y="3055922"/>
            <a:ext cx="8571779" cy="320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Azure Policy features 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lvl="1">
              <a:lnSpc>
                <a:spcPct val="114000"/>
              </a:lnSpc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evaluates and identifies Azure resources that do not comply with your policies.</a:t>
            </a:r>
          </a:p>
          <a:p>
            <a:pPr lvl="1">
              <a:lnSpc>
                <a:spcPct val="114000"/>
              </a:lnSpc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provides built-in policy and initiative definitions, under categories such as Storage, Networking, Compute, Security Center, and Monitoring.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Policies : Example policy definitions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5525256"/>
            <a:ext cx="11018520" cy="94795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More Azure </a:t>
            </a:r>
            <a:r>
              <a:rPr lang="en-US" noProof="0" dirty="0"/>
              <a:t>Policy </a:t>
            </a:r>
            <a:r>
              <a:rPr lang="en-US" noProof="0" dirty="0" smtClean="0"/>
              <a:t>examples </a:t>
            </a:r>
            <a:r>
              <a:rPr lang="en-US" noProof="0" dirty="0" smtClean="0"/>
              <a:t>:</a:t>
            </a:r>
          </a:p>
          <a:p>
            <a:pPr marL="0" indent="0">
              <a:buNone/>
            </a:pPr>
            <a:r>
              <a:rPr lang="en-US" noProof="0" dirty="0" smtClean="0">
                <a:hlinkClick r:id="rId3"/>
              </a:rPr>
              <a:t>docs.microsoft.com/azure/governance/policy/samples</a:t>
            </a:r>
            <a:r>
              <a:rPr lang="en-US" noProof="0" dirty="0" smtClean="0">
                <a:hlinkClick r:id="rId3"/>
              </a:rPr>
              <a:t>/</a:t>
            </a:r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BA4B4D19-56D4-4C6C-9680-87CACFF4F1FA}"/>
              </a:ext>
            </a:extLst>
          </p:cNvPr>
          <p:cNvSpPr txBox="1">
            <a:spLocks/>
          </p:cNvSpPr>
          <p:nvPr/>
        </p:nvSpPr>
        <p:spPr>
          <a:xfrm>
            <a:off x="6323077" y="1412796"/>
            <a:ext cx="5509260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Allowed Locations</a:t>
            </a: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" i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defines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dirty="0">
                <a:solidFill>
                  <a:schemeClr val="tx1"/>
                </a:solidFill>
              </a:rPr>
              <a:t>Azure locations where your organization can deploy resources, to enforce geographic compliance requirements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requests </a:t>
            </a:r>
            <a:r>
              <a:rPr lang="en-US" dirty="0">
                <a:solidFill>
                  <a:schemeClr val="tx1"/>
                </a:solidFill>
              </a:rPr>
              <a:t>to deploy </a:t>
            </a:r>
            <a:r>
              <a:rPr lang="en-US" dirty="0" smtClean="0">
                <a:solidFill>
                  <a:schemeClr val="tx1"/>
                </a:solidFill>
              </a:rPr>
              <a:t>resources outside </a:t>
            </a:r>
            <a:r>
              <a:rPr lang="en-US" dirty="0">
                <a:solidFill>
                  <a:schemeClr val="tx1"/>
                </a:solidFill>
              </a:rPr>
              <a:t>the defined locations are denied.</a:t>
            </a:r>
            <a:endParaRPr lang="en-IE" dirty="0">
              <a:solidFill>
                <a:schemeClr val="tx1"/>
              </a:solidFill>
              <a:latin typeface="Segoe UI Light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A4B4D19-56D4-4C6C-9680-87CACFF4F1FA}"/>
              </a:ext>
            </a:extLst>
          </p:cNvPr>
          <p:cNvSpPr txBox="1">
            <a:spLocks/>
          </p:cNvSpPr>
          <p:nvPr/>
        </p:nvSpPr>
        <p:spPr>
          <a:xfrm>
            <a:off x="528067" y="1412796"/>
            <a:ext cx="5509260" cy="348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Allowed Storage </a:t>
            </a:r>
            <a:r>
              <a:rPr lang="en-US" b="1" dirty="0">
                <a:solidFill>
                  <a:schemeClr val="tx1"/>
                </a:solidFill>
              </a:rPr>
              <a:t>Account </a:t>
            </a:r>
            <a:r>
              <a:rPr lang="en-US" b="1" dirty="0" smtClean="0">
                <a:solidFill>
                  <a:schemeClr val="tx1"/>
                </a:solidFill>
              </a:rPr>
              <a:t>size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conditions</a:t>
            </a:r>
            <a:r>
              <a:rPr lang="en-US" dirty="0" smtClean="0">
                <a:solidFill>
                  <a:schemeClr val="tx1"/>
                </a:solidFill>
              </a:rPr>
              <a:t> 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rules </a:t>
            </a:r>
            <a:r>
              <a:rPr lang="en-US" dirty="0" smtClean="0">
                <a:solidFill>
                  <a:schemeClr val="tx1"/>
                </a:solidFill>
              </a:rPr>
              <a:t>define </a:t>
            </a:r>
            <a:r>
              <a:rPr lang="en-US" dirty="0">
                <a:solidFill>
                  <a:schemeClr val="tx1"/>
                </a:solidFill>
              </a:rPr>
              <a:t>acceptable </a:t>
            </a:r>
            <a:r>
              <a:rPr lang="en-US" dirty="0" smtClean="0">
                <a:solidFill>
                  <a:schemeClr val="tx1"/>
                </a:solidFill>
              </a:rPr>
              <a:t>sizes </a:t>
            </a:r>
            <a:r>
              <a:rPr lang="en-US" dirty="0">
                <a:solidFill>
                  <a:schemeClr val="tx1"/>
                </a:solidFill>
              </a:rPr>
              <a:t>for new storage accounts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requests </a:t>
            </a:r>
            <a:r>
              <a:rPr lang="en-US" dirty="0">
                <a:solidFill>
                  <a:schemeClr val="tx1"/>
                </a:solidFill>
              </a:rPr>
              <a:t>to create storage accounts outside the </a:t>
            </a:r>
            <a:r>
              <a:rPr lang="en-US" dirty="0" smtClean="0">
                <a:solidFill>
                  <a:schemeClr val="tx1"/>
                </a:solidFill>
              </a:rPr>
              <a:t>defined </a:t>
            </a:r>
            <a:r>
              <a:rPr lang="en-US" dirty="0">
                <a:solidFill>
                  <a:schemeClr val="tx1"/>
                </a:solidFill>
              </a:rPr>
              <a:t>sizes are denied.</a:t>
            </a:r>
            <a:endParaRPr lang="en-IE" dirty="0">
              <a:solidFill>
                <a:schemeClr val="tx1"/>
              </a:solidFill>
              <a:latin typeface="Segoe UI Light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35756" y="1468290"/>
            <a:ext cx="0" cy="3188565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Initiatives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48122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Initiatives </a:t>
            </a:r>
            <a:r>
              <a:rPr lang="en-US" noProof="0" dirty="0" smtClean="0"/>
              <a:t>work alongside policies in Azure Policy. </a:t>
            </a:r>
          </a:p>
          <a:p>
            <a:pPr marL="0" indent="0">
              <a:buNone/>
            </a:pPr>
            <a:endParaRPr lang="en-US" sz="800" noProof="0" dirty="0"/>
          </a:p>
          <a:p>
            <a:pPr marL="0" indent="0">
              <a:buNone/>
            </a:pPr>
            <a:endParaRPr lang="en-US" sz="1800" noProof="0" dirty="0" smtClean="0"/>
          </a:p>
          <a:p>
            <a:pPr lvl="1"/>
            <a:r>
              <a:rPr lang="en-US" sz="2800" b="1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Initiative </a:t>
            </a:r>
            <a:r>
              <a:rPr lang="en-US" sz="2800" b="1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definitions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multiple policy definitions into a single unit, to track compliance at greater/ macro-level scope. </a:t>
            </a:r>
            <a:endParaRPr lang="en-US" sz="2800" noProof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endParaRPr lang="en-US" sz="800" noProof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indent="0">
              <a:buNone/>
            </a:pP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example, one initiative can monitor all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your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Security Center recommendations.</a:t>
            </a:r>
          </a:p>
          <a:p>
            <a:pPr lvl="1" indent="0">
              <a:buNone/>
            </a:pPr>
            <a:endParaRPr lang="en-US" sz="800" noProof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/>
            <a:r>
              <a:rPr lang="en-US" sz="2800" b="1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Initiative assignments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Initiative definitions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are assigned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a specific scope. Initiative assignments reduce the need to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make an initiative definition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scope. </a:t>
            </a: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Role-based access </a:t>
            </a:r>
            <a:r>
              <a:rPr lang="en-US" noProof="0" dirty="0" smtClean="0"/>
              <a:t>control (RBAC)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095685"/>
          </a:xfrm>
        </p:spPr>
        <p:txBody>
          <a:bodyPr/>
          <a:lstStyle/>
          <a:p>
            <a:r>
              <a:rPr lang="en-US" noProof="0" dirty="0" smtClean="0"/>
              <a:t>Fine</a:t>
            </a:r>
            <a:r>
              <a:rPr lang="en-US" noProof="0" dirty="0" smtClean="0"/>
              <a:t>-grained </a:t>
            </a:r>
            <a:r>
              <a:rPr lang="en-US" noProof="0" dirty="0" smtClean="0"/>
              <a:t>access management </a:t>
            </a:r>
            <a:r>
              <a:rPr lang="en-US" noProof="0" dirty="0" smtClean="0"/>
              <a:t>control over </a:t>
            </a:r>
            <a:r>
              <a:rPr lang="en-US" noProof="0" dirty="0" smtClean="0"/>
              <a:t>your Azure resources. </a:t>
            </a:r>
            <a:endParaRPr lang="en-US" noProof="0" dirty="0" smtClean="0"/>
          </a:p>
          <a:p>
            <a:endParaRPr lang="en-US" sz="800" noProof="0" dirty="0" smtClean="0"/>
          </a:p>
          <a:p>
            <a:r>
              <a:rPr lang="en-US" noProof="0" dirty="0" smtClean="0"/>
              <a:t>Available to </a:t>
            </a:r>
            <a:r>
              <a:rPr lang="en-US" i="1" noProof="0" dirty="0" smtClean="0"/>
              <a:t>all</a:t>
            </a:r>
            <a:r>
              <a:rPr lang="en-US" noProof="0" dirty="0" smtClean="0"/>
              <a:t> </a:t>
            </a:r>
            <a:r>
              <a:rPr lang="en-US" noProof="0" dirty="0"/>
              <a:t>Azure </a:t>
            </a:r>
            <a:r>
              <a:rPr lang="en-US" noProof="0" dirty="0" smtClean="0"/>
              <a:t>subscribers, </a:t>
            </a:r>
            <a:r>
              <a:rPr lang="en-US" noProof="0" dirty="0"/>
              <a:t>at no additional </a:t>
            </a:r>
            <a:r>
              <a:rPr lang="en-US" noProof="0" dirty="0" smtClean="0"/>
              <a:t>cost.</a:t>
            </a:r>
            <a:endParaRPr lang="en-US" sz="2800" noProof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405790" y="2882170"/>
            <a:ext cx="7719410" cy="3284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dirty="0" smtClean="0"/>
              <a:t>E</a:t>
            </a:r>
            <a:r>
              <a:rPr lang="en-US" dirty="0" smtClean="0"/>
              <a:t>xample uses of Azure RBAC :</a:t>
            </a:r>
          </a:p>
          <a:p>
            <a:pPr>
              <a:lnSpc>
                <a:spcPct val="114000"/>
              </a:lnSpc>
            </a:pPr>
            <a:endParaRPr lang="en-US" sz="800" dirty="0" smtClean="0"/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Grant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specific access rights to particular users for certain jobs. One user can manage VMs, while another manages virtual networks.</a:t>
            </a: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Allocate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particular database types to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certain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database administration groups.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2" y="2971800"/>
            <a:ext cx="2846725" cy="30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822037"/>
          </a:xfrm>
        </p:spPr>
        <p:txBody>
          <a:bodyPr/>
          <a:lstStyle/>
          <a:p>
            <a:r>
              <a:rPr lang="en-US" noProof="0" dirty="0" smtClean="0"/>
              <a:t>Protect your Azure resources from</a:t>
            </a:r>
            <a:r>
              <a:rPr lang="en-US" noProof="0" dirty="0" smtClean="0"/>
              <a:t> accidental </a:t>
            </a:r>
            <a:r>
              <a:rPr lang="en-US" noProof="0" dirty="0" smtClean="0"/>
              <a:t>deletion or modification </a:t>
            </a:r>
            <a:r>
              <a:rPr lang="en-US" noProof="0" dirty="0" smtClean="0"/>
              <a:t>.</a:t>
            </a:r>
          </a:p>
          <a:p>
            <a:endParaRPr lang="en-US" sz="2400" noProof="0" dirty="0"/>
          </a:p>
          <a:p>
            <a:r>
              <a:rPr lang="en-US" noProof="0" dirty="0" smtClean="0"/>
              <a:t>Manage </a:t>
            </a:r>
            <a:r>
              <a:rPr lang="en-US" noProof="0" dirty="0" smtClean="0"/>
              <a:t>locks at subscription</a:t>
            </a:r>
            <a:r>
              <a:rPr lang="en-US" noProof="0" dirty="0" smtClean="0"/>
              <a:t>, resource group, or </a:t>
            </a:r>
            <a:r>
              <a:rPr lang="en-US" noProof="0" dirty="0" smtClean="0"/>
              <a:t>individual resource levels within Azure Portal.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35817"/>
              </p:ext>
            </p:extLst>
          </p:nvPr>
        </p:nvGraphicFramePr>
        <p:xfrm>
          <a:off x="2032000" y="3500966"/>
          <a:ext cx="8128000" cy="20726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92400"/>
                <a:gridCol w="13716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User Actions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Lock Types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Read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Update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Delete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CanNotDelete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ReadOnly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Advisor security assistance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840201"/>
          </a:xfrm>
        </p:spPr>
        <p:txBody>
          <a:bodyPr/>
          <a:lstStyle/>
          <a:p>
            <a:r>
              <a:rPr lang="en-US" noProof="0" dirty="0" smtClean="0"/>
              <a:t>Get personalized advice and recommendations to </a:t>
            </a:r>
            <a:r>
              <a:rPr lang="en-US" noProof="0" dirty="0" smtClean="0"/>
              <a:t>improve </a:t>
            </a:r>
            <a:r>
              <a:rPr lang="en-US" noProof="0" dirty="0"/>
              <a:t>and </a:t>
            </a:r>
            <a:r>
              <a:rPr lang="en-US" noProof="0" dirty="0" smtClean="0"/>
              <a:t>enhance security.</a:t>
            </a:r>
          </a:p>
          <a:p>
            <a:endParaRPr lang="en-US" sz="800" noProof="0" dirty="0" smtClean="0"/>
          </a:p>
          <a:p>
            <a:endParaRPr lang="en-US" sz="1000" noProof="0" dirty="0" smtClean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noProof="0" dirty="0" smtClean="0"/>
              <a:t>Integrates with Azure Security Center to provide in-depth security recommendations.</a:t>
            </a:r>
            <a:endParaRPr lang="en-US" noProof="0" dirty="0" smtClean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noProof="0" dirty="0" smtClean="0"/>
              <a:t>View recommendations in the Azure Advisor </a:t>
            </a:r>
            <a:r>
              <a:rPr lang="en-US" noProof="0" dirty="0" smtClean="0"/>
              <a:t>dashboard.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048" y="4352930"/>
            <a:ext cx="5507905" cy="204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1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Blueprints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0843610" cy="861774"/>
          </a:xfrm>
        </p:spPr>
        <p:txBody>
          <a:bodyPr/>
          <a:lstStyle/>
          <a:p>
            <a:r>
              <a:rPr lang="en-US" noProof="0" dirty="0" smtClean="0"/>
              <a:t>Create reusable environment definitions that can recreate your Azure resources and apply your policies </a:t>
            </a:r>
            <a:r>
              <a:rPr lang="en-US" noProof="0" dirty="0"/>
              <a:t>instantly</a:t>
            </a:r>
            <a:r>
              <a:rPr lang="en-US" noProof="0" dirty="0" smtClean="0"/>
              <a:t>.</a:t>
            </a: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3028950"/>
            <a:ext cx="2704337" cy="26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586390" y="2691670"/>
            <a:ext cx="8108431" cy="36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Azure Blueprints to :  </a:t>
            </a:r>
          </a:p>
          <a:p>
            <a:endParaRPr lang="en-US" sz="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help audit and trace your deployments, and maintain compliance using built-in tools and artifacts.</a:t>
            </a: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associate blueprints with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specific Azure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DevOps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build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artifacts,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release pipelines, for rigorous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tracking.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Module 3 – Learning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en-US" noProof="0" dirty="0"/>
              <a:t>Understand and describe </a:t>
            </a:r>
            <a:r>
              <a:rPr lang="en-US" noProof="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 smtClean="0"/>
              <a:t>how </a:t>
            </a:r>
            <a:r>
              <a:rPr lang="en-US" noProof="0" dirty="0"/>
              <a:t>to secure network connectivity in Microsoft Azure.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/>
              <a:t>core Azure identity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 smtClean="0"/>
              <a:t>Azure security </a:t>
            </a:r>
            <a:r>
              <a:rPr lang="en-US" noProof="0" dirty="0"/>
              <a:t>tools and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/>
              <a:t>Azure governance methodologies.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/>
              <a:t>monitoring and reporting in Azure.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noProof="0" dirty="0"/>
              <a:t>privacy, compliance, and data protection standards in Azure.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535115"/>
            <a:ext cx="9554411" cy="997196"/>
          </a:xfrm>
        </p:spPr>
        <p:txBody>
          <a:bodyPr/>
          <a:lstStyle/>
          <a:p>
            <a:r>
              <a:rPr lang="en-US" noProof="0" dirty="0">
                <a:latin typeface="Segoe UI Semibold (Headings)"/>
              </a:rPr>
              <a:t>Lesson 06: Monitoring and reporting in Azure</a:t>
            </a:r>
          </a:p>
        </p:txBody>
      </p:sp>
    </p:spTree>
    <p:extLst>
      <p:ext uri="{BB962C8B-B14F-4D97-AF65-F5344CB8AC3E}">
        <p14:creationId xmlns:p14="http://schemas.microsoft.com/office/powerpoint/2010/main" val="14678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Monitor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769" y="2731399"/>
            <a:ext cx="8946631" cy="370563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starts </a:t>
            </a:r>
            <a:r>
              <a:rPr lang="en-US" dirty="0"/>
              <a:t>collecting data </a:t>
            </a:r>
            <a:r>
              <a:rPr lang="en-US" dirty="0" smtClean="0"/>
              <a:t>as soon as </a:t>
            </a:r>
            <a:r>
              <a:rPr lang="en-US" noProof="0" dirty="0" smtClean="0"/>
              <a:t>you create </a:t>
            </a:r>
            <a:r>
              <a:rPr lang="en-US" noProof="0" dirty="0" smtClean="0"/>
              <a:t>an Azure subscription and </a:t>
            </a:r>
            <a:r>
              <a:rPr lang="en-US" noProof="0" dirty="0" smtClean="0"/>
              <a:t>add resources</a:t>
            </a:r>
            <a:r>
              <a:rPr lang="en-US" dirty="0"/>
              <a:t>.</a:t>
            </a:r>
            <a:r>
              <a:rPr lang="en-US" noProof="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Activity Logs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record all resource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creation and 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modification events.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Metrics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smtClean="0"/>
              <a:t>measure</a:t>
            </a:r>
            <a:r>
              <a:rPr lang="en-US" sz="2800" noProof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resource performance and consumption.</a:t>
            </a:r>
            <a:endParaRPr lang="en-US" sz="2800" noProof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an Azure </a:t>
            </a:r>
            <a:r>
              <a:rPr lang="en-US" dirty="0"/>
              <a:t>monitor </a:t>
            </a:r>
            <a:r>
              <a:rPr lang="en-US" dirty="0" smtClean="0"/>
              <a:t>agent to </a:t>
            </a:r>
            <a:r>
              <a:rPr lang="en-US" dirty="0"/>
              <a:t>collect operational </a:t>
            </a:r>
            <a:r>
              <a:rPr lang="en-US" dirty="0" smtClean="0"/>
              <a:t>data for a resource.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DE0C7A-1B61-407D-AFB5-19913C40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20" y="3506470"/>
            <a:ext cx="1635760" cy="1635760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CFD5310-0FB1-4E69-9816-4452E2D43961}"/>
              </a:ext>
            </a:extLst>
          </p:cNvPr>
          <p:cNvSpPr txBox="1">
            <a:spLocks/>
          </p:cNvSpPr>
          <p:nvPr/>
        </p:nvSpPr>
        <p:spPr>
          <a:xfrm>
            <a:off x="730769" y="1198350"/>
            <a:ext cx="10730462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Collect, </a:t>
            </a:r>
            <a:r>
              <a:rPr lang="en-IE" dirty="0" err="1" smtClean="0"/>
              <a:t>analyze</a:t>
            </a:r>
            <a:r>
              <a:rPr lang="en-IE" dirty="0" smtClean="0"/>
              <a:t>, </a:t>
            </a:r>
            <a:r>
              <a:rPr lang="en-US" dirty="0" smtClean="0"/>
              <a:t>and</a:t>
            </a:r>
            <a:r>
              <a:rPr lang="en-IE" dirty="0" smtClean="0"/>
              <a:t> act </a:t>
            </a:r>
            <a:r>
              <a:rPr lang="en-IE" dirty="0"/>
              <a:t>on telemetry from </a:t>
            </a:r>
            <a:r>
              <a:rPr lang="en-IE" dirty="0" smtClean="0"/>
              <a:t>cloud </a:t>
            </a:r>
            <a:r>
              <a:rPr lang="en-IE" dirty="0"/>
              <a:t>and on-premises </a:t>
            </a:r>
            <a:r>
              <a:rPr lang="en-IE" dirty="0" smtClean="0"/>
              <a:t>environments, </a:t>
            </a:r>
            <a:r>
              <a:rPr lang="en-IE" dirty="0"/>
              <a:t>to </a:t>
            </a:r>
            <a:r>
              <a:rPr lang="en-IE" dirty="0" smtClean="0"/>
              <a:t>maximize </a:t>
            </a:r>
            <a:r>
              <a:rPr lang="en-IE" dirty="0"/>
              <a:t>your </a:t>
            </a:r>
            <a:r>
              <a:rPr lang="en-IE" dirty="0" smtClean="0"/>
              <a:t>applications’ availability </a:t>
            </a:r>
            <a:r>
              <a:rPr lang="en-IE" dirty="0"/>
              <a:t>and </a:t>
            </a:r>
            <a:r>
              <a:rPr lang="en-IE" dirty="0" smtClean="0"/>
              <a:t>performance.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53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Monitoring applications and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434370"/>
            <a:ext cx="11018520" cy="861774"/>
          </a:xfrm>
        </p:spPr>
        <p:txBody>
          <a:bodyPr/>
          <a:lstStyle/>
          <a:p>
            <a:r>
              <a:rPr lang="en-US" dirty="0" smtClean="0"/>
              <a:t>Integrate Azure Monitor with other Azure services to improve </a:t>
            </a:r>
            <a:r>
              <a:rPr lang="en-US" noProof="0" dirty="0" smtClean="0"/>
              <a:t>your data monitoring capabilities, and gain better insights into your </a:t>
            </a:r>
            <a:r>
              <a:rPr lang="en-US" dirty="0" smtClean="0"/>
              <a:t>operations.</a:t>
            </a:r>
            <a:endParaRPr lang="en-US" noProof="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24997"/>
              </p:ext>
            </p:extLst>
          </p:nvPr>
        </p:nvGraphicFramePr>
        <p:xfrm>
          <a:off x="755372" y="2522876"/>
          <a:ext cx="10614993" cy="4132369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709532"/>
                <a:gridCol w="8905461"/>
              </a:tblGrid>
              <a:tr h="9955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Analyze</a:t>
                      </a:r>
                      <a:endParaRPr lang="en-US" sz="2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variants of Azure Monitor for resources (containers, virtual machines, etc.), with Azure Application Insights for applications.</a:t>
                      </a:r>
                      <a:endParaRPr lang="en-US" sz="2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</a:tr>
              <a:tr h="9740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Respond</a:t>
                      </a:r>
                      <a:endParaRPr lang="en-US" sz="2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Azure Alerts</a:t>
                      </a:r>
                      <a:r>
                        <a:rPr lang="en-US" sz="2400" baseline="0" dirty="0" smtClean="0"/>
                        <a:t> can respond proactively to critical conditions identified in your monitor data, and use Auto-scale with Azure Monitor Metrics.</a:t>
                      </a:r>
                      <a:endParaRPr lang="en-US" sz="2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</a:tr>
              <a:tr h="9740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Visualize</a:t>
                      </a:r>
                      <a:endParaRPr lang="en-US" sz="2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Azure Monitor data to create interactive visualizations, charts, and tables with Power BI.</a:t>
                      </a:r>
                      <a:endParaRPr lang="en-US" sz="2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</a:tr>
              <a:tr h="9740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Integrate</a:t>
                      </a:r>
                      <a:endParaRPr lang="en-US" sz="2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Integrate Azure Monitor with other systems to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build customized solutions</a:t>
                      </a:r>
                      <a:r>
                        <a:rPr lang="en-US" sz="2400" baseline="0" dirty="0" smtClean="0"/>
                        <a:t> to suit your needs and requirements.</a:t>
                      </a:r>
                      <a:endParaRPr lang="en-US" sz="2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6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</a:t>
            </a:r>
            <a:r>
              <a:rPr lang="en-US" noProof="0" dirty="0" smtClean="0"/>
              <a:t>service </a:t>
            </a:r>
            <a:r>
              <a:rPr lang="en-US" noProof="0" dirty="0"/>
              <a:t>health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0500710" cy="861774"/>
          </a:xfrm>
        </p:spPr>
        <p:txBody>
          <a:bodyPr/>
          <a:lstStyle/>
          <a:p>
            <a:r>
              <a:rPr lang="en-US" dirty="0" smtClean="0"/>
              <a:t>Evaluate </a:t>
            </a:r>
            <a:r>
              <a:rPr lang="en-US" dirty="0"/>
              <a:t>the impact of Azure </a:t>
            </a:r>
            <a:r>
              <a:rPr lang="en-US" dirty="0" smtClean="0"/>
              <a:t>service </a:t>
            </a:r>
            <a:r>
              <a:rPr lang="en-US" dirty="0"/>
              <a:t>issues with personalized </a:t>
            </a:r>
            <a:r>
              <a:rPr lang="en-US" dirty="0" smtClean="0"/>
              <a:t>guidance and support, notifications, </a:t>
            </a:r>
            <a:r>
              <a:rPr lang="en-US" dirty="0"/>
              <a:t>and issue resolution updates.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8EF610-4EC2-460A-85DE-77190BE1F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43" y="3600423"/>
            <a:ext cx="1832355" cy="1644955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6390" y="2686702"/>
            <a:ext cx="8669905" cy="3853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Components of Azure </a:t>
            </a:r>
            <a:r>
              <a:rPr lang="en-US" dirty="0"/>
              <a:t>s</a:t>
            </a:r>
            <a:r>
              <a:rPr lang="en-US" dirty="0" smtClean="0"/>
              <a:t>ervice health :</a:t>
            </a:r>
          </a:p>
          <a:p>
            <a:endParaRPr lang="en-US" sz="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Status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: provides a global overview Azure services’ state of health.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 Health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: customizable dashboard for tracking the state of services in the regions you use.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Resource Health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: diagnose and obtain support for Azure service issues affecting your resources.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535115"/>
            <a:ext cx="10516938" cy="997196"/>
          </a:xfrm>
        </p:spPr>
        <p:txBody>
          <a:bodyPr/>
          <a:lstStyle/>
          <a:p>
            <a:r>
              <a:rPr lang="en-US" noProof="0" dirty="0" smtClean="0">
                <a:latin typeface="Segoe UI Semibold (Headings)"/>
              </a:rPr>
              <a:t>Lesson 07: Privacy, compliance and data protection standards in Azure</a:t>
            </a:r>
            <a:endParaRPr lang="en-US" noProof="0" dirty="0">
              <a:latin typeface="Segoe UI Semibol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418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Compliance Terms and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526572"/>
          </a:xfrm>
        </p:spPr>
        <p:txBody>
          <a:bodyPr/>
          <a:lstStyle/>
          <a:p>
            <a:r>
              <a:rPr lang="en-US" noProof="0" dirty="0" smtClean="0"/>
              <a:t>Microsoft’s compliance offerings, certifications, </a:t>
            </a:r>
            <a:r>
              <a:rPr lang="en-US" noProof="0" dirty="0" smtClean="0"/>
              <a:t>and </a:t>
            </a:r>
            <a:r>
              <a:rPr lang="en-US" noProof="0" dirty="0" smtClean="0"/>
              <a:t>attestations outnumber those from other cloud </a:t>
            </a:r>
            <a:r>
              <a:rPr lang="en-US" noProof="0" dirty="0" smtClean="0"/>
              <a:t>service </a:t>
            </a:r>
            <a:r>
              <a:rPr lang="en-US" noProof="0" dirty="0" smtClean="0"/>
              <a:t>providers. </a:t>
            </a:r>
          </a:p>
          <a:p>
            <a:endParaRPr lang="en-US" sz="800" dirty="0"/>
          </a:p>
          <a:p>
            <a:r>
              <a:rPr lang="en-US" noProof="0" dirty="0" smtClean="0"/>
              <a:t>Compliance offerings </a:t>
            </a:r>
            <a:r>
              <a:rPr lang="en-US" noProof="0" dirty="0" smtClean="0"/>
              <a:t>include:</a:t>
            </a:r>
            <a:endParaRPr lang="en-US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76401FF-6693-42BF-B772-366B74883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04850"/>
              </p:ext>
            </p:extLst>
          </p:nvPr>
        </p:nvGraphicFramePr>
        <p:xfrm>
          <a:off x="1290320" y="2951639"/>
          <a:ext cx="9611360" cy="240792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4805680">
                  <a:extLst>
                    <a:ext uri="{9D8B030D-6E8A-4147-A177-3AD203B41FA5}">
                      <a16:colId xmlns:a16="http://schemas.microsoft.com/office/drawing/2014/main" xmlns="" val="197318970"/>
                    </a:ext>
                  </a:extLst>
                </a:gridCol>
                <a:gridCol w="4805680">
                  <a:extLst>
                    <a:ext uri="{9D8B030D-6E8A-4147-A177-3AD203B41FA5}">
                      <a16:colId xmlns:a16="http://schemas.microsoft.com/office/drawing/2014/main" xmlns="" val="1780205784"/>
                    </a:ext>
                  </a:extLst>
                </a:gridCol>
              </a:tblGrid>
              <a:tr h="446812">
                <a:tc>
                  <a:txBody>
                    <a:bodyPr/>
                    <a:lstStyle/>
                    <a:p>
                      <a:r>
                        <a:rPr lang="en-US" sz="2800" b="1" u="none" strike="noStrike" kern="1200" dirty="0" smtClean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Criminal </a:t>
                      </a:r>
                      <a:r>
                        <a:rPr lang="en-US" sz="2800" b="1" u="none" strike="noStrike" kern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Justice Information </a:t>
                      </a:r>
                      <a:r>
                        <a:rPr lang="en-US" sz="2800" b="1" u="none" strike="noStrike" kern="1200" dirty="0" smtClean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Services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b="1" u="none" strike="noStrike" kern="1200" dirty="0" smtClean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Health </a:t>
                      </a:r>
                      <a:r>
                        <a:rPr lang="en-IE" sz="2800" b="1" u="none" strike="noStrike" kern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Insurance Portability and Accountability </a:t>
                      </a:r>
                      <a:r>
                        <a:rPr lang="en-IE" sz="2800" b="1" u="none" strike="noStrike" kern="1200" dirty="0" smtClean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Act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3159280"/>
                  </a:ext>
                </a:extLst>
              </a:tr>
              <a:tr h="453018">
                <a:tc>
                  <a:txBody>
                    <a:bodyPr/>
                    <a:lstStyle/>
                    <a:p>
                      <a:r>
                        <a:rPr lang="en-US" sz="2800" b="1" u="none" strike="noStrike" kern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CSA STAR Certification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none" strike="noStrike" kern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ISO</a:t>
                      </a:r>
                      <a:r>
                        <a:rPr lang="en-US" sz="2800" b="1" u="none" strike="noStrike" kern="1200" dirty="0" smtClean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/ IEC </a:t>
                      </a:r>
                      <a:r>
                        <a:rPr lang="en-US" sz="2800" b="1" u="none" strike="noStrike" kern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27018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9128114"/>
                  </a:ext>
                </a:extLst>
              </a:tr>
              <a:tr h="781922">
                <a:tc>
                  <a:txBody>
                    <a:bodyPr/>
                    <a:lstStyle/>
                    <a:p>
                      <a:r>
                        <a:rPr lang="en-IE" sz="2800" b="1" u="none" strike="noStrike" kern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General Data Protection Regulation (GDPR)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b="1" u="none" strike="noStrike" kern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National Institute of Standards and </a:t>
                      </a:r>
                      <a:r>
                        <a:rPr lang="en-IE" sz="2800" b="1" u="none" strike="noStrike" kern="1200" dirty="0" smtClean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Technology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0742416"/>
                  </a:ext>
                </a:extLst>
              </a:tr>
            </a:tbl>
          </a:graphicData>
        </a:graphic>
      </p:graphicFrame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9F657309-6B0C-4933-8DDD-96D273842752}"/>
              </a:ext>
            </a:extLst>
          </p:cNvPr>
          <p:cNvSpPr txBox="1">
            <a:spLocks/>
          </p:cNvSpPr>
          <p:nvPr/>
        </p:nvSpPr>
        <p:spPr>
          <a:xfrm>
            <a:off x="597995" y="5535136"/>
            <a:ext cx="11594005" cy="947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View all </a:t>
            </a:r>
            <a:r>
              <a:rPr lang="en-IE" dirty="0" smtClean="0"/>
              <a:t>Microsoft </a:t>
            </a:r>
            <a:r>
              <a:rPr lang="en-IE" dirty="0"/>
              <a:t>compliance </a:t>
            </a:r>
            <a:r>
              <a:rPr lang="en-IE" dirty="0" smtClean="0"/>
              <a:t>details </a:t>
            </a:r>
            <a:r>
              <a:rPr lang="en-IE" dirty="0"/>
              <a:t>at : </a:t>
            </a:r>
            <a:endParaRPr lang="en-IE" sz="2700" dirty="0" smtClean="0"/>
          </a:p>
          <a:p>
            <a:r>
              <a:rPr lang="en-IE" dirty="0" smtClean="0">
                <a:hlinkClick r:id="rId3"/>
              </a:rPr>
              <a:t>microsoft.com/</a:t>
            </a:r>
            <a:r>
              <a:rPr lang="en-IE" dirty="0" err="1" smtClean="0">
                <a:hlinkClick r:id="rId3"/>
              </a:rPr>
              <a:t>trustcenter</a:t>
            </a:r>
            <a:r>
              <a:rPr lang="en-IE" dirty="0" smtClean="0">
                <a:hlinkClick r:id="rId3"/>
              </a:rPr>
              <a:t>/compliance/</a:t>
            </a:r>
            <a:r>
              <a:rPr lang="en-IE" dirty="0" err="1" smtClean="0">
                <a:hlinkClick r:id="rId3"/>
              </a:rPr>
              <a:t>complianceoffering</a:t>
            </a:r>
            <a:r>
              <a:rPr lang="en-IE" sz="2700" dirty="0" err="1" smtClean="0">
                <a:hlinkClick r:id="rId3"/>
              </a:rPr>
              <a:t>s</a:t>
            </a:r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13505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Microsoft privacy 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740" y="2685610"/>
            <a:ext cx="11018520" cy="1982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Microsoft </a:t>
            </a:r>
            <a:r>
              <a:rPr lang="en-US" dirty="0"/>
              <a:t>p</a:t>
            </a:r>
            <a:r>
              <a:rPr lang="en-US" dirty="0" smtClean="0"/>
              <a:t>rivacy statement explains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which </a:t>
            </a:r>
            <a:r>
              <a:rPr lang="en-US" dirty="0"/>
              <a:t>data Microsoft </a:t>
            </a:r>
            <a:r>
              <a:rPr lang="en-US" dirty="0" smtClean="0"/>
              <a:t>process,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Microsoft processes it,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for what purposes.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86740" y="1434370"/>
            <a:ext cx="110185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openness and honesty about how Microsoft </a:t>
            </a:r>
            <a:r>
              <a:rPr lang="en-US" dirty="0" smtClean="0"/>
              <a:t>handles the </a:t>
            </a:r>
            <a:r>
              <a:rPr lang="en-US" dirty="0"/>
              <a:t>user data collected from its products and services.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6740" y="5168170"/>
            <a:ext cx="11018520" cy="947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 Microsoft's Privacy Statement at : </a:t>
            </a:r>
          </a:p>
          <a:p>
            <a:r>
              <a:rPr lang="en-US" dirty="0">
                <a:hlinkClick r:id="rId3"/>
              </a:rPr>
              <a:t>microsoft.com/</a:t>
            </a:r>
            <a:r>
              <a:rPr lang="en-US" dirty="0" err="1">
                <a:hlinkClick r:id="rId3"/>
              </a:rPr>
              <a:t>privacystatement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2" y="2533650"/>
            <a:ext cx="35623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Trust </a:t>
            </a:r>
            <a:r>
              <a:rPr lang="en-US" noProof="0" dirty="0" smtClean="0"/>
              <a:t>Center : </a:t>
            </a:r>
            <a:r>
              <a:rPr lang="en-US" dirty="0" smtClean="0">
                <a:hlinkClick r:id="rId3"/>
              </a:rPr>
              <a:t>microsoft.com/</a:t>
            </a:r>
            <a:r>
              <a:rPr lang="en-US" dirty="0" err="1" smtClean="0">
                <a:hlinkClick r:id="rId3"/>
              </a:rPr>
              <a:t>trustcenter</a:t>
            </a:r>
            <a:r>
              <a:rPr lang="en-US" dirty="0" smtClean="0"/>
              <a:t> 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dirty="0"/>
              <a:t>Learn about security, privacy, compliance, policies, features, and practices across </a:t>
            </a:r>
            <a:r>
              <a:rPr lang="en-US" dirty="0" smtClean="0"/>
              <a:t>Microsoft’s </a:t>
            </a:r>
            <a:r>
              <a:rPr lang="en-US" dirty="0"/>
              <a:t>cloud products.</a:t>
            </a:r>
            <a:endParaRPr lang="en-US" sz="2800" noProof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4230" y="2577370"/>
            <a:ext cx="8046720" cy="3820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dirty="0" smtClean="0"/>
              <a:t>Trust Center </a:t>
            </a:r>
            <a:r>
              <a:rPr lang="en-US" dirty="0"/>
              <a:t>website </a:t>
            </a:r>
            <a:r>
              <a:rPr lang="en-US" dirty="0" smtClean="0"/>
              <a:t>provides :</a:t>
            </a:r>
          </a:p>
          <a:p>
            <a:pPr>
              <a:lnSpc>
                <a:spcPct val="114000"/>
              </a:lnSpc>
            </a:pPr>
            <a:endParaRPr lang="en-US" sz="800" dirty="0" smtClean="0"/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in-depth, expert information.</a:t>
            </a:r>
          </a:p>
          <a:p>
            <a:pPr marL="5715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curated lists of recommended resources, arranged by topic.</a:t>
            </a:r>
          </a:p>
          <a:p>
            <a:pPr marL="571500" lvl="1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role-specific information for business managers, administrators, engineers, risk assessors, privacy officers, legal teams, and more.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71875"/>
            <a:ext cx="2476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21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873" y="3028952"/>
            <a:ext cx="2478667" cy="26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Service Trust </a:t>
            </a:r>
            <a:r>
              <a:rPr lang="en-US" noProof="0" dirty="0" smtClean="0"/>
              <a:t>Portal (</a:t>
            </a:r>
            <a:r>
              <a:rPr lang="en-US" dirty="0"/>
              <a:t>STP) : </a:t>
            </a:r>
            <a:r>
              <a:rPr lang="en-US" b="1" dirty="0">
                <a:hlinkClick r:id="rId4"/>
              </a:rPr>
              <a:t>servicetrust.microsoft.com</a:t>
            </a:r>
            <a:endParaRPr lang="en-US" b="1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dirty="0" smtClean="0"/>
              <a:t>A Trust </a:t>
            </a:r>
            <a:r>
              <a:rPr lang="en-US" dirty="0"/>
              <a:t>Center companion website for compliance-related publications about Microsoft cloud </a:t>
            </a:r>
            <a:r>
              <a:rPr lang="en-US" dirty="0" smtClean="0"/>
              <a:t>services. Hosts </a:t>
            </a:r>
            <a:r>
              <a:rPr lang="en-US" dirty="0"/>
              <a:t>the Compliance Manager </a:t>
            </a:r>
            <a:r>
              <a:rPr lang="en-US" dirty="0" smtClean="0"/>
              <a:t>service.</a:t>
            </a:r>
            <a:endParaRPr lang="en-US" noProof="0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2805970"/>
            <a:ext cx="8046720" cy="329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STP to access </a:t>
            </a:r>
            <a:r>
              <a:rPr lang="en-US" dirty="0" smtClean="0"/>
              <a:t>:</a:t>
            </a:r>
          </a:p>
          <a:p>
            <a:endParaRPr lang="en-US" sz="800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audit </a:t>
            </a:r>
            <a:r>
              <a:rPr lang="en-US" dirty="0"/>
              <a:t>reports </a:t>
            </a:r>
            <a:r>
              <a:rPr lang="en-US" dirty="0" smtClean="0"/>
              <a:t>across </a:t>
            </a:r>
            <a:r>
              <a:rPr lang="en-US" dirty="0"/>
              <a:t>Microsoft cloud </a:t>
            </a:r>
            <a:r>
              <a:rPr lang="en-US" dirty="0" smtClean="0"/>
              <a:t>services.</a:t>
            </a:r>
            <a:endParaRPr lang="en-US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guides to using Microsoft cloud services for regulatory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publications about </a:t>
            </a:r>
            <a:r>
              <a:rPr lang="en-US" dirty="0" smtClean="0"/>
              <a:t>trust, </a:t>
            </a:r>
            <a:r>
              <a:rPr lang="en-US" dirty="0"/>
              <a:t>and how Microsoft cloud services protect your </a:t>
            </a:r>
            <a:r>
              <a:rPr lang="en-US" dirty="0" smtClean="0"/>
              <a:t>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30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Compliance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noProof="0" dirty="0" smtClean="0"/>
              <a:t>Workflow-based, </a:t>
            </a:r>
            <a:r>
              <a:rPr lang="en-US" noProof="0" dirty="0" smtClean="0"/>
              <a:t>risk assessment </a:t>
            </a:r>
            <a:r>
              <a:rPr lang="en-US" noProof="0" dirty="0" smtClean="0"/>
              <a:t>tool in Trust </a:t>
            </a:r>
            <a:r>
              <a:rPr lang="en-US" noProof="0" dirty="0" smtClean="0"/>
              <a:t>Portal </a:t>
            </a:r>
            <a:r>
              <a:rPr lang="en-US" dirty="0" smtClean="0"/>
              <a:t>that supports </a:t>
            </a:r>
            <a:r>
              <a:rPr lang="en-US" noProof="0" dirty="0" smtClean="0"/>
              <a:t>your </a:t>
            </a:r>
            <a:r>
              <a:rPr lang="en-US" noProof="0" dirty="0" smtClean="0"/>
              <a:t>organization's regulatory compliance </a:t>
            </a:r>
            <a:r>
              <a:rPr lang="en-US" noProof="0" dirty="0" smtClean="0"/>
              <a:t>activities. 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47700" y="2615470"/>
            <a:ext cx="8046720" cy="342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Compliance Manager features :</a:t>
            </a:r>
          </a:p>
          <a:p>
            <a:endParaRPr lang="en-US" sz="800" dirty="0" smtClean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assign, track, and verify your compliance and assessment-related activities.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provides a score by evaluating your compliance status.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stores and manages your compliance-related artifacts in a secure digital repository.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2" y="3303908"/>
            <a:ext cx="2748952" cy="179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35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535115"/>
            <a:ext cx="9144000" cy="997196"/>
          </a:xfrm>
        </p:spPr>
        <p:txBody>
          <a:bodyPr/>
          <a:lstStyle/>
          <a:p>
            <a:r>
              <a:rPr lang="en-US" noProof="0" dirty="0">
                <a:latin typeface="Segoe UI Semibold (Headings)"/>
              </a:rPr>
              <a:t>Lesson 02: Securing network connectivity in Azure</a:t>
            </a:r>
          </a:p>
        </p:txBody>
      </p:sp>
    </p:spTree>
    <p:extLst>
      <p:ext uri="{BB962C8B-B14F-4D97-AF65-F5344CB8AC3E}">
        <p14:creationId xmlns:p14="http://schemas.microsoft.com/office/powerpoint/2010/main" val="26057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</a:t>
            </a:r>
            <a:r>
              <a:rPr lang="en-US" noProof="0" dirty="0" smtClean="0"/>
              <a:t>government services (USA)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434370"/>
            <a:ext cx="11018520" cy="861774"/>
          </a:xfrm>
        </p:spPr>
        <p:txBody>
          <a:bodyPr/>
          <a:lstStyle/>
          <a:p>
            <a:r>
              <a:rPr lang="en-US" dirty="0" smtClean="0"/>
              <a:t>Meets </a:t>
            </a:r>
            <a:r>
              <a:rPr lang="en-US" dirty="0"/>
              <a:t>the security and compliance needs of US federal agencies, state and local governments, and their solution providers.</a:t>
            </a:r>
            <a:endParaRPr lang="en-US" noProof="0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48100" y="2556808"/>
            <a:ext cx="8046720" cy="2802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</a:t>
            </a:r>
            <a:r>
              <a:rPr lang="en-US" dirty="0" smtClean="0"/>
              <a:t>Government :</a:t>
            </a:r>
          </a:p>
          <a:p>
            <a:endParaRPr lang="en-US" sz="800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separate instance of </a:t>
            </a:r>
            <a:r>
              <a:rPr lang="en-US" dirty="0" smtClean="0"/>
              <a:t>Azure.</a:t>
            </a:r>
            <a:endParaRPr lang="en-US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physically isolated from non-US government deployments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accessible to screened, authorized personnel.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54032" y="3231631"/>
            <a:ext cx="2790365" cy="1235331"/>
            <a:chOff x="5526" y="820"/>
            <a:chExt cx="1283" cy="56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526" y="820"/>
              <a:ext cx="1283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467" y="1118"/>
              <a:ext cx="331" cy="267"/>
            </a:xfrm>
            <a:custGeom>
              <a:avLst/>
              <a:gdLst>
                <a:gd name="T0" fmla="*/ 331 w 331"/>
                <a:gd name="T1" fmla="*/ 0 h 267"/>
                <a:gd name="T2" fmla="*/ 25 w 331"/>
                <a:gd name="T3" fmla="*/ 0 h 267"/>
                <a:gd name="T4" fmla="*/ 0 w 331"/>
                <a:gd name="T5" fmla="*/ 0 h 267"/>
                <a:gd name="T6" fmla="*/ 0 w 331"/>
                <a:gd name="T7" fmla="*/ 267 h 267"/>
                <a:gd name="T8" fmla="*/ 331 w 331"/>
                <a:gd name="T9" fmla="*/ 267 h 267"/>
                <a:gd name="T10" fmla="*/ 331 w 331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67">
                  <a:moveTo>
                    <a:pt x="331" y="0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331" y="267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26" y="1210"/>
              <a:ext cx="28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668" y="1210"/>
              <a:ext cx="28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610" y="1210"/>
              <a:ext cx="28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555" y="1210"/>
              <a:ext cx="25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467" y="1163"/>
              <a:ext cx="345" cy="11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540" y="1118"/>
              <a:ext cx="331" cy="267"/>
            </a:xfrm>
            <a:custGeom>
              <a:avLst/>
              <a:gdLst>
                <a:gd name="T0" fmla="*/ 0 w 331"/>
                <a:gd name="T1" fmla="*/ 0 h 267"/>
                <a:gd name="T2" fmla="*/ 309 w 331"/>
                <a:gd name="T3" fmla="*/ 0 h 267"/>
                <a:gd name="T4" fmla="*/ 331 w 331"/>
                <a:gd name="T5" fmla="*/ 0 h 267"/>
                <a:gd name="T6" fmla="*/ 331 w 331"/>
                <a:gd name="T7" fmla="*/ 267 h 267"/>
                <a:gd name="T8" fmla="*/ 0 w 331"/>
                <a:gd name="T9" fmla="*/ 267 h 267"/>
                <a:gd name="T10" fmla="*/ 0 w 331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67">
                  <a:moveTo>
                    <a:pt x="0" y="0"/>
                  </a:moveTo>
                  <a:lnTo>
                    <a:pt x="309" y="0"/>
                  </a:lnTo>
                  <a:lnTo>
                    <a:pt x="331" y="0"/>
                  </a:lnTo>
                  <a:lnTo>
                    <a:pt x="331" y="267"/>
                  </a:lnTo>
                  <a:lnTo>
                    <a:pt x="0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612" y="1121"/>
              <a:ext cx="259" cy="264"/>
            </a:xfrm>
            <a:custGeom>
              <a:avLst/>
              <a:gdLst>
                <a:gd name="T0" fmla="*/ 0 w 259"/>
                <a:gd name="T1" fmla="*/ 264 h 264"/>
                <a:gd name="T2" fmla="*/ 259 w 259"/>
                <a:gd name="T3" fmla="*/ 0 h 264"/>
                <a:gd name="T4" fmla="*/ 259 w 259"/>
                <a:gd name="T5" fmla="*/ 264 h 264"/>
                <a:gd name="T6" fmla="*/ 0 w 259"/>
                <a:gd name="T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264">
                  <a:moveTo>
                    <a:pt x="0" y="264"/>
                  </a:moveTo>
                  <a:lnTo>
                    <a:pt x="259" y="0"/>
                  </a:lnTo>
                  <a:lnTo>
                    <a:pt x="259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467" y="1279"/>
              <a:ext cx="33" cy="106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500" y="1279"/>
              <a:ext cx="41" cy="106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838" y="1279"/>
              <a:ext cx="33" cy="106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871" y="931"/>
              <a:ext cx="596" cy="3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114" y="1118"/>
              <a:ext cx="110" cy="206"/>
            </a:xfrm>
            <a:custGeom>
              <a:avLst/>
              <a:gdLst>
                <a:gd name="T0" fmla="*/ 20 w 40"/>
                <a:gd name="T1" fmla="*/ 0 h 74"/>
                <a:gd name="T2" fmla="*/ 0 w 40"/>
                <a:gd name="T3" fmla="*/ 21 h 74"/>
                <a:gd name="T4" fmla="*/ 0 w 40"/>
                <a:gd name="T5" fmla="*/ 74 h 74"/>
                <a:gd name="T6" fmla="*/ 40 w 40"/>
                <a:gd name="T7" fmla="*/ 74 h 74"/>
                <a:gd name="T8" fmla="*/ 40 w 40"/>
                <a:gd name="T9" fmla="*/ 21 h 74"/>
                <a:gd name="T10" fmla="*/ 20 w 4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4"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6288" y="1118"/>
              <a:ext cx="113" cy="206"/>
            </a:xfrm>
            <a:custGeom>
              <a:avLst/>
              <a:gdLst>
                <a:gd name="T0" fmla="*/ 21 w 41"/>
                <a:gd name="T1" fmla="*/ 0 h 74"/>
                <a:gd name="T2" fmla="*/ 0 w 41"/>
                <a:gd name="T3" fmla="*/ 21 h 74"/>
                <a:gd name="T4" fmla="*/ 0 w 41"/>
                <a:gd name="T5" fmla="*/ 74 h 74"/>
                <a:gd name="T6" fmla="*/ 41 w 41"/>
                <a:gd name="T7" fmla="*/ 74 h 74"/>
                <a:gd name="T8" fmla="*/ 41 w 41"/>
                <a:gd name="T9" fmla="*/ 21 h 74"/>
                <a:gd name="T10" fmla="*/ 21 w 4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74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937" y="1118"/>
              <a:ext cx="113" cy="206"/>
            </a:xfrm>
            <a:custGeom>
              <a:avLst/>
              <a:gdLst>
                <a:gd name="T0" fmla="*/ 21 w 41"/>
                <a:gd name="T1" fmla="*/ 0 h 74"/>
                <a:gd name="T2" fmla="*/ 0 w 41"/>
                <a:gd name="T3" fmla="*/ 21 h 74"/>
                <a:gd name="T4" fmla="*/ 0 w 41"/>
                <a:gd name="T5" fmla="*/ 74 h 74"/>
                <a:gd name="T6" fmla="*/ 41 w 41"/>
                <a:gd name="T7" fmla="*/ 74 h 74"/>
                <a:gd name="T8" fmla="*/ 41 w 41"/>
                <a:gd name="T9" fmla="*/ 21 h 74"/>
                <a:gd name="T10" fmla="*/ 21 w 4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74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5584" y="1210"/>
              <a:ext cx="28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5642" y="1210"/>
              <a:ext cx="28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5700" y="1210"/>
              <a:ext cx="27" cy="47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5758" y="1210"/>
              <a:ext cx="27" cy="4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871" y="1324"/>
              <a:ext cx="596" cy="1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5857" y="1341"/>
              <a:ext cx="624" cy="14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5849" y="1355"/>
              <a:ext cx="643" cy="14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838" y="1369"/>
              <a:ext cx="662" cy="16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796" y="1279"/>
              <a:ext cx="42" cy="106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976" y="823"/>
              <a:ext cx="386" cy="97"/>
            </a:xfrm>
            <a:custGeom>
              <a:avLst/>
              <a:gdLst>
                <a:gd name="T0" fmla="*/ 196 w 386"/>
                <a:gd name="T1" fmla="*/ 0 h 97"/>
                <a:gd name="T2" fmla="*/ 0 w 386"/>
                <a:gd name="T3" fmla="*/ 97 h 97"/>
                <a:gd name="T4" fmla="*/ 386 w 386"/>
                <a:gd name="T5" fmla="*/ 97 h 97"/>
                <a:gd name="T6" fmla="*/ 196 w 386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97">
                  <a:moveTo>
                    <a:pt x="196" y="0"/>
                  </a:moveTo>
                  <a:lnTo>
                    <a:pt x="0" y="97"/>
                  </a:lnTo>
                  <a:lnTo>
                    <a:pt x="386" y="97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5857" y="1046"/>
              <a:ext cx="624" cy="13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5857" y="931"/>
              <a:ext cx="624" cy="14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5529" y="1163"/>
              <a:ext cx="342" cy="11"/>
            </a:xfrm>
            <a:prstGeom prst="rect">
              <a:avLst/>
            </a:pr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 Placeholder 5"/>
          <p:cNvSpPr txBox="1">
            <a:spLocks/>
          </p:cNvSpPr>
          <p:nvPr/>
        </p:nvSpPr>
        <p:spPr>
          <a:xfrm>
            <a:off x="586740" y="5607963"/>
            <a:ext cx="110185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 of compliant standards : </a:t>
            </a:r>
            <a:r>
              <a:rPr lang="en-US" dirty="0" err="1"/>
              <a:t>FedRAMP</a:t>
            </a:r>
            <a:r>
              <a:rPr lang="en-US" dirty="0"/>
              <a:t>, NIST 800.171 (DIB), ITAR, IRS 1075, </a:t>
            </a:r>
            <a:r>
              <a:rPr lang="en-US" dirty="0" err="1"/>
              <a:t>DoD</a:t>
            </a:r>
            <a:r>
              <a:rPr lang="en-US" dirty="0"/>
              <a:t> </a:t>
            </a:r>
            <a:r>
              <a:rPr lang="en-US" dirty="0" smtClean="0"/>
              <a:t>L2, L4 &amp; L5, </a:t>
            </a:r>
            <a:r>
              <a:rPr lang="en-US" dirty="0"/>
              <a:t>and CJIS.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36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Germany </a:t>
            </a:r>
            <a:r>
              <a:rPr lang="en-US" noProof="0" dirty="0" smtClean="0"/>
              <a:t>services (Europe)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4015" y="1434370"/>
            <a:ext cx="11018520" cy="861774"/>
          </a:xfrm>
        </p:spPr>
        <p:txBody>
          <a:bodyPr/>
          <a:lstStyle/>
          <a:p>
            <a:r>
              <a:rPr lang="en-US" dirty="0" smtClean="0"/>
              <a:t>Meets strict </a:t>
            </a:r>
            <a:r>
              <a:rPr lang="en-US" dirty="0"/>
              <a:t>data protection, </a:t>
            </a:r>
            <a:r>
              <a:rPr lang="en-US" dirty="0" smtClean="0"/>
              <a:t>access, </a:t>
            </a:r>
            <a:r>
              <a:rPr lang="en-US" dirty="0"/>
              <a:t>and control </a:t>
            </a:r>
            <a:r>
              <a:rPr lang="en-US" dirty="0" smtClean="0"/>
              <a:t>requirements under German law.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47700" y="2615470"/>
            <a:ext cx="8046720" cy="3784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Features of Azure Germany : </a:t>
            </a:r>
          </a:p>
          <a:p>
            <a:endParaRPr lang="en-US" sz="800" dirty="0" smtClean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customer </a:t>
            </a:r>
            <a:r>
              <a:rPr lang="en-US" dirty="0"/>
              <a:t>data and supporting systems reside in German </a:t>
            </a:r>
            <a:r>
              <a:rPr lang="en-US" dirty="0" smtClean="0"/>
              <a:t>data centers.</a:t>
            </a:r>
            <a:endParaRPr lang="en-US" dirty="0"/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centers are managed </a:t>
            </a:r>
            <a:r>
              <a:rPr lang="en-US" dirty="0"/>
              <a:t>by an </a:t>
            </a:r>
            <a:r>
              <a:rPr lang="en-US" dirty="0" smtClean="0"/>
              <a:t>independent, </a:t>
            </a:r>
            <a:r>
              <a:rPr lang="en-US" dirty="0"/>
              <a:t>German data </a:t>
            </a:r>
            <a:r>
              <a:rPr lang="en-US" dirty="0" smtClean="0"/>
              <a:t>trustee.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replication </a:t>
            </a:r>
            <a:r>
              <a:rPr lang="en-US" dirty="0" smtClean="0"/>
              <a:t>confined to German data centers to support </a:t>
            </a:r>
            <a:r>
              <a:rPr lang="en-US" dirty="0"/>
              <a:t>business continuity.</a:t>
            </a:r>
            <a:endParaRPr lang="en-US" dirty="0" smtClean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783398" y="2761395"/>
            <a:ext cx="976292" cy="2981859"/>
            <a:chOff x="10198887" y="589261"/>
            <a:chExt cx="1095159" cy="3344909"/>
          </a:xfrm>
        </p:grpSpPr>
        <p:sp>
          <p:nvSpPr>
            <p:cNvPr id="7" name="Rectangle 6"/>
            <p:cNvSpPr/>
            <p:nvPr/>
          </p:nvSpPr>
          <p:spPr bwMode="auto">
            <a:xfrm>
              <a:off x="10371750" y="1406176"/>
              <a:ext cx="373101" cy="371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10268601" y="800892"/>
              <a:ext cx="801688" cy="798513"/>
              <a:chOff x="7296944" y="5021262"/>
              <a:chExt cx="801688" cy="798513"/>
            </a:xfrm>
          </p:grpSpPr>
          <p:sp>
            <p:nvSpPr>
              <p:cNvPr id="97" name="Rectangle 25"/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E8112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"/>
              <p:cNvSpPr>
                <a:spLocks noChangeAspect="1"/>
              </p:cNvSpPr>
              <p:nvPr/>
            </p:nvSpPr>
            <p:spPr bwMode="auto">
              <a:xfrm>
                <a:off x="7461780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7"/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8"/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9"/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0"/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1"/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2"/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"/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5"/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6"/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7"/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8"/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9"/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0"/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0602212" y="3317866"/>
              <a:ext cx="618755" cy="616304"/>
              <a:chOff x="7296944" y="5021262"/>
              <a:chExt cx="801688" cy="798513"/>
            </a:xfrm>
          </p:grpSpPr>
          <p:sp>
            <p:nvSpPr>
              <p:cNvPr id="81" name="Rectangle 25"/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00D8C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6"/>
              <p:cNvSpPr>
                <a:spLocks/>
              </p:cNvSpPr>
              <p:nvPr/>
            </p:nvSpPr>
            <p:spPr bwMode="auto">
              <a:xfrm>
                <a:off x="7458923" y="5164137"/>
                <a:ext cx="62865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7"/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8"/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9"/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0"/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1"/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2"/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"/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4"/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5"/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6"/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7"/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8"/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9"/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40"/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10689959" y="2861581"/>
              <a:ext cx="373101" cy="371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10664264" y="1705353"/>
              <a:ext cx="526116" cy="524032"/>
              <a:chOff x="7296944" y="5021262"/>
              <a:chExt cx="801688" cy="798513"/>
            </a:xfrm>
          </p:grpSpPr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6"/>
              <p:cNvSpPr>
                <a:spLocks/>
              </p:cNvSpPr>
              <p:nvPr/>
            </p:nvSpPr>
            <p:spPr bwMode="auto">
              <a:xfrm>
                <a:off x="7461780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7"/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"/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9"/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0"/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1"/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"/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3"/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4"/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5"/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6"/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7"/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8"/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9"/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0"/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10198887" y="2483751"/>
              <a:ext cx="373101" cy="371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10818042" y="2668681"/>
              <a:ext cx="452965" cy="451171"/>
              <a:chOff x="7296944" y="5021262"/>
              <a:chExt cx="801688" cy="798513"/>
            </a:xfrm>
          </p:grpSpPr>
          <p:sp>
            <p:nvSpPr>
              <p:cNvPr id="49" name="Rectangle 25"/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6"/>
              <p:cNvSpPr>
                <a:spLocks noChangeAspect="1"/>
              </p:cNvSpPr>
              <p:nvPr/>
            </p:nvSpPr>
            <p:spPr bwMode="auto">
              <a:xfrm>
                <a:off x="7461780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"/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3"/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6"/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7"/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8"/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9"/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0"/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10252696" y="1979478"/>
              <a:ext cx="701055" cy="698279"/>
              <a:chOff x="7296944" y="5021262"/>
              <a:chExt cx="801688" cy="798513"/>
            </a:xfrm>
          </p:grpSpPr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7458923" y="5164137"/>
                <a:ext cx="62865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7"/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9"/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1"/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"/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3"/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6"/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7"/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8"/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0"/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10860530" y="589261"/>
              <a:ext cx="433516" cy="431799"/>
              <a:chOff x="7296944" y="5021262"/>
              <a:chExt cx="801688" cy="798513"/>
            </a:xfrm>
          </p:grpSpPr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6"/>
              <p:cNvSpPr>
                <a:spLocks/>
              </p:cNvSpPr>
              <p:nvPr/>
            </p:nvSpPr>
            <p:spPr bwMode="auto">
              <a:xfrm>
                <a:off x="7461780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7"/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8"/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9"/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0"/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1"/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2"/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3"/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4"/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5"/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7"/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8"/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9"/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40"/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8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China </a:t>
            </a:r>
            <a:r>
              <a:rPr lang="en-US" noProof="0" dirty="0" smtClean="0"/>
              <a:t>21Vianet (Asia)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861774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hina’s first </a:t>
            </a:r>
            <a:r>
              <a:rPr lang="en-US" dirty="0"/>
              <a:t>foreign public cloud service </a:t>
            </a:r>
            <a:r>
              <a:rPr lang="en-US" dirty="0" smtClean="0"/>
              <a:t>provider, in </a:t>
            </a:r>
            <a:r>
              <a:rPr lang="en-US" dirty="0"/>
              <a:t>compliance with government regulations.</a:t>
            </a:r>
            <a:endParaRPr lang="en-US" noProof="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657600" y="2901220"/>
            <a:ext cx="8046720" cy="2043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China </a:t>
            </a:r>
            <a:r>
              <a:rPr lang="en-US" dirty="0" smtClean="0"/>
              <a:t>21Vianet features :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physically separated instance of Azure cloud </a:t>
            </a:r>
            <a:r>
              <a:rPr lang="en-US" dirty="0" smtClean="0"/>
              <a:t>services, </a:t>
            </a:r>
            <a:r>
              <a:rPr lang="en-US" dirty="0"/>
              <a:t>located in China.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operated by 21Vianet (Azure China 21Vianet</a:t>
            </a:r>
            <a:r>
              <a:rPr lang="en-US" dirty="0" smtClean="0"/>
              <a:t>).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699421" y="3918089"/>
            <a:ext cx="801688" cy="798513"/>
            <a:chOff x="7296944" y="5021262"/>
            <a:chExt cx="801688" cy="798513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7296944" y="5021262"/>
              <a:ext cx="801688" cy="79851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 noChangeAspect="1"/>
            </p:cNvSpPr>
            <p:nvPr/>
          </p:nvSpPr>
          <p:spPr bwMode="auto">
            <a:xfrm>
              <a:off x="7461780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 noEditPoints="1"/>
            </p:cNvSpPr>
            <p:nvPr/>
          </p:nvSpPr>
          <p:spPr bwMode="auto">
            <a:xfrm>
              <a:off x="7564967" y="5165724"/>
              <a:ext cx="96838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7687205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 noEditPoints="1"/>
            </p:cNvSpPr>
            <p:nvPr/>
          </p:nvSpPr>
          <p:spPr bwMode="auto">
            <a:xfrm>
              <a:off x="7449080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554119" y="5351462"/>
              <a:ext cx="55563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 noEditPoints="1"/>
            </p:cNvSpPr>
            <p:nvPr/>
          </p:nvSpPr>
          <p:spPr bwMode="auto">
            <a:xfrm>
              <a:off x="7649369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 noEditPoints="1"/>
            </p:cNvSpPr>
            <p:nvPr/>
          </p:nvSpPr>
          <p:spPr bwMode="auto">
            <a:xfrm>
              <a:off x="742394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3"/>
            <p:cNvSpPr>
              <a:spLocks noEditPoints="1"/>
            </p:cNvSpPr>
            <p:nvPr/>
          </p:nvSpPr>
          <p:spPr bwMode="auto">
            <a:xfrm>
              <a:off x="7539831" y="5540374"/>
              <a:ext cx="96838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4"/>
            <p:cNvSpPr>
              <a:spLocks/>
            </p:cNvSpPr>
            <p:nvPr/>
          </p:nvSpPr>
          <p:spPr bwMode="auto">
            <a:xfrm>
              <a:off x="7662069" y="5540374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5"/>
            <p:cNvSpPr>
              <a:spLocks/>
            </p:cNvSpPr>
            <p:nvPr/>
          </p:nvSpPr>
          <p:spPr bwMode="auto">
            <a:xfrm>
              <a:off x="7914217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6"/>
            <p:cNvSpPr>
              <a:spLocks noEditPoints="1"/>
            </p:cNvSpPr>
            <p:nvPr/>
          </p:nvSpPr>
          <p:spPr bwMode="auto">
            <a:xfrm>
              <a:off x="7876381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>
              <a:off x="7876381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8"/>
            <p:cNvSpPr>
              <a:spLocks noEditPoints="1"/>
            </p:cNvSpPr>
            <p:nvPr/>
          </p:nvSpPr>
          <p:spPr bwMode="auto">
            <a:xfrm>
              <a:off x="7785630" y="5165724"/>
              <a:ext cx="95250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9"/>
            <p:cNvSpPr>
              <a:spLocks/>
            </p:cNvSpPr>
            <p:nvPr/>
          </p:nvSpPr>
          <p:spPr bwMode="auto">
            <a:xfrm>
              <a:off x="7773194" y="5351462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0"/>
            <p:cNvSpPr>
              <a:spLocks noEditPoints="1"/>
            </p:cNvSpPr>
            <p:nvPr/>
          </p:nvSpPr>
          <p:spPr bwMode="auto">
            <a:xfrm>
              <a:off x="776049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1720855" y="4901235"/>
            <a:ext cx="801682" cy="798506"/>
            <a:chOff x="7296944" y="5021262"/>
            <a:chExt cx="801688" cy="798513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7296944" y="5021262"/>
              <a:ext cx="801688" cy="79851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461780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7564967" y="5165724"/>
              <a:ext cx="96838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7687205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7449080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7554119" y="5351462"/>
              <a:ext cx="55563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7649369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742394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7539831" y="5540374"/>
              <a:ext cx="96838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662069" y="5540374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7914217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7876381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876381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7785630" y="5165724"/>
              <a:ext cx="95250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7773194" y="5351462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776049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699421" y="2964240"/>
            <a:ext cx="801688" cy="798513"/>
            <a:chOff x="7296944" y="5021262"/>
            <a:chExt cx="801688" cy="798513"/>
          </a:xfrm>
        </p:grpSpPr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7296944" y="5021262"/>
              <a:ext cx="801688" cy="798513"/>
            </a:xfrm>
            <a:prstGeom prst="rect">
              <a:avLst/>
            </a:prstGeom>
            <a:solidFill>
              <a:srgbClr val="00D8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7458923" y="5164137"/>
              <a:ext cx="62865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7"/>
            <p:cNvSpPr>
              <a:spLocks noEditPoints="1"/>
            </p:cNvSpPr>
            <p:nvPr/>
          </p:nvSpPr>
          <p:spPr bwMode="auto">
            <a:xfrm>
              <a:off x="7564967" y="5165724"/>
              <a:ext cx="96838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7687205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7449080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54119" y="5351462"/>
              <a:ext cx="55563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7649369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742394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7539831" y="5540374"/>
              <a:ext cx="96838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7662069" y="5540374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7914217" y="5164137"/>
              <a:ext cx="57150" cy="1333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7876381" y="5351462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 noEditPoints="1"/>
            </p:cNvSpPr>
            <p:nvPr/>
          </p:nvSpPr>
          <p:spPr bwMode="auto">
            <a:xfrm>
              <a:off x="7876381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 noEditPoints="1"/>
            </p:cNvSpPr>
            <p:nvPr/>
          </p:nvSpPr>
          <p:spPr bwMode="auto">
            <a:xfrm>
              <a:off x="7785630" y="5165724"/>
              <a:ext cx="95250" cy="134938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7773194" y="5351462"/>
              <a:ext cx="57150" cy="134938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0"/>
            <p:cNvSpPr>
              <a:spLocks noEditPoints="1"/>
            </p:cNvSpPr>
            <p:nvPr/>
          </p:nvSpPr>
          <p:spPr bwMode="auto">
            <a:xfrm>
              <a:off x="7760494" y="5540374"/>
              <a:ext cx="95250" cy="1381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0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3033713"/>
            <a:ext cx="10516938" cy="498598"/>
          </a:xfrm>
        </p:spPr>
        <p:txBody>
          <a:bodyPr/>
          <a:lstStyle/>
          <a:p>
            <a:r>
              <a:rPr lang="en-US" noProof="0" dirty="0">
                <a:latin typeface="Segoe UI Semibold (Headings)"/>
              </a:rPr>
              <a:t>Lesson 08: Module 3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23077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Module 3 review questions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53308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noProof="0" dirty="0" smtClean="0"/>
              <a:t>An attack </a:t>
            </a:r>
            <a:r>
              <a:rPr lang="en-US" noProof="0" dirty="0" smtClean="0"/>
              <a:t>on your public-facing </a:t>
            </a:r>
            <a:r>
              <a:rPr lang="en-US" noProof="0" dirty="0" smtClean="0"/>
              <a:t>website has overwhelmed </a:t>
            </a:r>
            <a:r>
              <a:rPr lang="en-US" noProof="0" dirty="0" smtClean="0"/>
              <a:t>and </a:t>
            </a:r>
            <a:r>
              <a:rPr lang="en-US" dirty="0"/>
              <a:t>exhausted </a:t>
            </a:r>
            <a:r>
              <a:rPr lang="en-US" dirty="0" smtClean="0"/>
              <a:t>your </a:t>
            </a:r>
            <a:r>
              <a:rPr lang="en-US" dirty="0"/>
              <a:t>application's </a:t>
            </a:r>
            <a:r>
              <a:rPr lang="en-US" dirty="0" smtClean="0"/>
              <a:t>resources. Your website is </a:t>
            </a:r>
            <a:r>
              <a:rPr lang="en-US" noProof="0" dirty="0" smtClean="0"/>
              <a:t>now </a:t>
            </a:r>
            <a:r>
              <a:rPr lang="en-US" noProof="0" dirty="0" smtClean="0"/>
              <a:t>unavailable to users. </a:t>
            </a:r>
            <a:endParaRPr lang="en-US" noProof="0" dirty="0" smtClean="0"/>
          </a:p>
          <a:p>
            <a:pPr marL="514800">
              <a:lnSpc>
                <a:spcPct val="114000"/>
              </a:lnSpc>
            </a:pPr>
            <a:r>
              <a:rPr lang="en-US" noProof="0" dirty="0" smtClean="0"/>
              <a:t>What Azure service prevents </a:t>
            </a:r>
            <a:r>
              <a:rPr lang="en-US" noProof="0" dirty="0" smtClean="0"/>
              <a:t>this type of attack</a:t>
            </a:r>
            <a:r>
              <a:rPr lang="en-US" noProof="0" dirty="0" smtClean="0"/>
              <a:t>?</a:t>
            </a:r>
          </a:p>
          <a:p>
            <a:pPr marL="514800">
              <a:lnSpc>
                <a:spcPct val="114000"/>
              </a:lnSpc>
            </a:pPr>
            <a:endParaRPr lang="en-US" sz="800" noProof="0" dirty="0" smtClean="0"/>
          </a:p>
          <a:p>
            <a:pPr marL="514350" indent="-514350">
              <a:lnSpc>
                <a:spcPct val="114000"/>
              </a:lnSpc>
              <a:buFont typeface="+mj-lt"/>
              <a:buAutoNum type="arabicPeriod" startAt="2"/>
            </a:pPr>
            <a:r>
              <a:rPr lang="en-US" noProof="0" dirty="0" smtClean="0"/>
              <a:t>Azure </a:t>
            </a:r>
            <a:r>
              <a:rPr lang="en-US" noProof="0" dirty="0" smtClean="0"/>
              <a:t>Active Directory (Azure AD) </a:t>
            </a:r>
            <a:r>
              <a:rPr lang="en-US" noProof="0" dirty="0" smtClean="0"/>
              <a:t>is capable of providing which </a:t>
            </a:r>
            <a:r>
              <a:rPr lang="en-US" noProof="0" dirty="0" smtClean="0"/>
              <a:t>services?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 startAt="2"/>
            </a:pPr>
            <a:r>
              <a:rPr lang="en-US" noProof="0" dirty="0" smtClean="0"/>
              <a:t>Where </a:t>
            </a:r>
            <a:r>
              <a:rPr lang="en-US" noProof="0" dirty="0" smtClean="0"/>
              <a:t>can you obtain details about the personal data Microsoft processes, how Microsoft processes it, and for what purposes?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79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Firewall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2" y="1242992"/>
            <a:ext cx="10803637" cy="147367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noProof="0" dirty="0"/>
              <a:t>Stateful, </a:t>
            </a:r>
            <a:r>
              <a:rPr lang="en-US" noProof="0" dirty="0" smtClean="0"/>
              <a:t>managed, </a:t>
            </a:r>
            <a:r>
              <a:rPr lang="en-US" noProof="0" dirty="0"/>
              <a:t>Firewall as a Service (</a:t>
            </a:r>
            <a:r>
              <a:rPr lang="en-US" noProof="0" dirty="0" err="1"/>
              <a:t>FaaS</a:t>
            </a:r>
            <a:r>
              <a:rPr lang="en-US" noProof="0" dirty="0" smtClean="0"/>
              <a:t>) that grants</a:t>
            </a:r>
            <a:r>
              <a:rPr lang="en-US" noProof="0" dirty="0" smtClean="0"/>
              <a:t>/ denies server access based on originating IP address, to protect network resources</a:t>
            </a:r>
            <a:r>
              <a:rPr lang="en-US" noProof="0" dirty="0" smtClean="0"/>
              <a:t>.</a:t>
            </a:r>
            <a:endParaRPr lang="en-US" noProof="0" dirty="0" smtClean="0"/>
          </a:p>
        </p:txBody>
      </p:sp>
      <p:pic>
        <p:nvPicPr>
          <p:cNvPr id="4" name="Picture 3" descr="icon representing Azure Firewall">
            <a:extLst>
              <a:ext uri="{FF2B5EF4-FFF2-40B4-BE49-F238E27FC236}">
                <a16:creationId xmlns:a16="http://schemas.microsoft.com/office/drawing/2014/main" xmlns="" id="{DFF47A67-0E72-469C-8DAB-14BEA75E1E3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11" y="3122562"/>
            <a:ext cx="2871537" cy="1760167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8263" y="3167042"/>
            <a:ext cx="8623968" cy="2965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 smtClean="0"/>
              <a:t>Azure Firewall features : </a:t>
            </a:r>
          </a:p>
          <a:p>
            <a:pPr marL="0" indent="0">
              <a:lnSpc>
                <a:spcPct val="114000"/>
              </a:lnSpc>
              <a:buNone/>
            </a:pPr>
            <a:endParaRPr lang="en-US" sz="800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applies inbound and outbound traffic filtering rules.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built-in high availability.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unrestricted cloud scalability.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uses Azure Monitor logging.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096" y="706315"/>
            <a:ext cx="9144000" cy="997196"/>
          </a:xfrm>
        </p:spPr>
        <p:txBody>
          <a:bodyPr/>
          <a:lstStyle/>
          <a:p>
            <a:r>
              <a:rPr lang="en-US" noProof="0" dirty="0" smtClean="0"/>
              <a:t>Walkthrough-Implement an Azure Firewall using Azure Portal</a:t>
            </a:r>
            <a:endParaRPr lang="en-US" noProof="0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xmlns="" id="{36BC3EC9-022A-48C3-8B1B-1C0B9700FE10}"/>
              </a:ext>
            </a:extLst>
          </p:cNvPr>
          <p:cNvSpPr txBox="1">
            <a:spLocks/>
          </p:cNvSpPr>
          <p:nvPr/>
        </p:nvSpPr>
        <p:spPr>
          <a:xfrm>
            <a:off x="586740" y="1820498"/>
            <a:ext cx="11018520" cy="273546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In this </a:t>
            </a:r>
            <a:r>
              <a:rPr lang="en-IE" dirty="0" smtClean="0"/>
              <a:t>walkthrough, you create </a:t>
            </a:r>
            <a:r>
              <a:rPr lang="en-IE" dirty="0"/>
              <a:t>two virtual </a:t>
            </a:r>
            <a:r>
              <a:rPr lang="en-IE" dirty="0" smtClean="0"/>
              <a:t>machines (VMs). One VM simulates </a:t>
            </a:r>
            <a:r>
              <a:rPr lang="en-IE" dirty="0"/>
              <a:t>running a </a:t>
            </a:r>
            <a:r>
              <a:rPr lang="en-IE" dirty="0" smtClean="0"/>
              <a:t>workload. The other VM acts </a:t>
            </a:r>
            <a:r>
              <a:rPr lang="en-IE" dirty="0"/>
              <a:t>as a jump server, which </a:t>
            </a:r>
            <a:r>
              <a:rPr lang="en-IE" dirty="0" smtClean="0"/>
              <a:t>connects </a:t>
            </a:r>
            <a:r>
              <a:rPr lang="en-IE" dirty="0"/>
              <a:t>to </a:t>
            </a:r>
            <a:r>
              <a:rPr lang="en-IE" dirty="0" smtClean="0"/>
              <a:t>your </a:t>
            </a:r>
            <a:r>
              <a:rPr lang="en-IE" dirty="0"/>
              <a:t>workload </a:t>
            </a:r>
            <a:r>
              <a:rPr lang="en-IE" dirty="0" smtClean="0"/>
              <a:t>server. You create </a:t>
            </a:r>
            <a:r>
              <a:rPr lang="en-IE" dirty="0"/>
              <a:t>an </a:t>
            </a:r>
            <a:r>
              <a:rPr lang="en-IE" i="1" dirty="0"/>
              <a:t>Azure </a:t>
            </a:r>
            <a:r>
              <a:rPr lang="en-IE" i="1" dirty="0" smtClean="0"/>
              <a:t>Firewall</a:t>
            </a:r>
            <a:r>
              <a:rPr lang="en-IE" dirty="0" smtClean="0"/>
              <a:t>, and route all traffic from </a:t>
            </a:r>
            <a:r>
              <a:rPr lang="en-IE" dirty="0"/>
              <a:t>your workload server </a:t>
            </a:r>
            <a:r>
              <a:rPr lang="en-IE" dirty="0" smtClean="0"/>
              <a:t>through the Azure Firewall. Then, you create </a:t>
            </a:r>
            <a:r>
              <a:rPr lang="en-IE" dirty="0"/>
              <a:t>rules in Azure Firewall to allow access to a particular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E4B6AB1B-CB21-42E0-9C63-04C2A198507E}"/>
              </a:ext>
            </a:extLst>
          </p:cNvPr>
          <p:cNvSpPr txBox="1">
            <a:spLocks/>
          </p:cNvSpPr>
          <p:nvPr/>
        </p:nvSpPr>
        <p:spPr>
          <a:xfrm>
            <a:off x="586740" y="4740984"/>
            <a:ext cx="8526263" cy="211701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 this walkthrough task by completing the steps that follow, or by reading through them.</a:t>
            </a:r>
          </a:p>
        </p:txBody>
      </p:sp>
    </p:spTree>
    <p:extLst>
      <p:ext uri="{BB962C8B-B14F-4D97-AF65-F5344CB8AC3E}">
        <p14:creationId xmlns:p14="http://schemas.microsoft.com/office/powerpoint/2010/main" val="3710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Azure Distributed </a:t>
            </a:r>
            <a:r>
              <a:rPr lang="en-US" noProof="0" dirty="0" smtClean="0"/>
              <a:t>Denial </a:t>
            </a:r>
            <a:r>
              <a:rPr lang="en-US" noProof="0" dirty="0"/>
              <a:t>of </a:t>
            </a:r>
            <a:r>
              <a:rPr lang="en-US" noProof="0" dirty="0" smtClean="0"/>
              <a:t>Service (</a:t>
            </a:r>
            <a:r>
              <a:rPr lang="en-US" noProof="0" dirty="0" err="1" smtClean="0"/>
              <a:t>DDoS</a:t>
            </a:r>
            <a:r>
              <a:rPr lang="en-US" noProof="0" dirty="0" smtClean="0"/>
              <a:t>) </a:t>
            </a:r>
            <a:r>
              <a:rPr lang="en-US" noProof="0" dirty="0"/>
              <a:t>protection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0769599" cy="861774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err="1" smtClean="0"/>
              <a:t>DDoS</a:t>
            </a:r>
            <a:r>
              <a:rPr lang="en-US" noProof="0" dirty="0" smtClean="0"/>
              <a:t> attacks overwhelm and exhaust network resources, making apps slow or unresponsive</a:t>
            </a:r>
            <a:r>
              <a:rPr lang="en-US" noProof="0" dirty="0" smtClean="0"/>
              <a:t>.</a:t>
            </a: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3" descr="Image representing DDoS Protection service">
            <a:extLst>
              <a:ext uri="{FF2B5EF4-FFF2-40B4-BE49-F238E27FC236}">
                <a16:creationId xmlns:a16="http://schemas.microsoft.com/office/drawing/2014/main" xmlns="" id="{7F83A409-013A-4FC0-BC4C-C32EC8941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849" y="2533517"/>
            <a:ext cx="1768151" cy="1790967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4201" y="2845197"/>
            <a:ext cx="9653494" cy="3370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 smtClean="0"/>
              <a:t>Azure </a:t>
            </a:r>
            <a:r>
              <a:rPr lang="en-US" dirty="0" err="1" smtClean="0"/>
              <a:t>DDoS</a:t>
            </a:r>
            <a:r>
              <a:rPr lang="en-US" dirty="0" smtClean="0"/>
              <a:t> Protection features :</a:t>
            </a:r>
          </a:p>
          <a:p>
            <a:pPr marL="0" indent="0">
              <a:lnSpc>
                <a:spcPct val="114000"/>
              </a:lnSpc>
              <a:buNone/>
            </a:pPr>
            <a:endParaRPr lang="en-US" sz="800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sanitizes unwanted network traffic, before it impacts service availability.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basic service tier is automatically enabled in Azure.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standard service tier</a:t>
            </a:r>
            <a:r>
              <a:rPr lang="en-US" i="1" dirty="0" smtClean="0"/>
              <a:t> </a:t>
            </a:r>
            <a:r>
              <a:rPr lang="en-US" dirty="0" smtClean="0"/>
              <a:t>adds mitigation capabilities, tuned to protect Azure Virtual Network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security </a:t>
            </a:r>
            <a:r>
              <a:rPr lang="en-US" noProof="0" dirty="0" smtClean="0"/>
              <a:t>groups (NSGs)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0941050" cy="861774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Filters </a:t>
            </a:r>
            <a:r>
              <a:rPr lang="en-US" noProof="0" dirty="0" smtClean="0"/>
              <a:t>network traffic to, and from, Azure resources on Azure Virtual Networks</a:t>
            </a:r>
            <a:r>
              <a:rPr lang="en-US" noProof="0" dirty="0" smtClean="0"/>
              <a:t>.</a:t>
            </a:r>
            <a:endParaRPr lang="en-US" sz="2800" noProof="0" dirty="0"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4" name="Picture 3" descr="Image representing Network Security Group (NSG)">
            <a:extLst>
              <a:ext uri="{FF2B5EF4-FFF2-40B4-BE49-F238E27FC236}">
                <a16:creationId xmlns:a16="http://schemas.microsoft.com/office/drawing/2014/main" xmlns="" id="{AB314C1E-84BC-469E-95BE-241BC8902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55" y="2533525"/>
            <a:ext cx="1869245" cy="1790951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84200" y="2826141"/>
            <a:ext cx="9602537" cy="3379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Network security group features 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800" dirty="0" smtClean="0"/>
          </a:p>
          <a:p>
            <a:pPr>
              <a:lnSpc>
                <a:spcPct val="114000"/>
              </a:lnSpc>
            </a:pPr>
            <a:r>
              <a:rPr lang="en-US" dirty="0" smtClean="0"/>
              <a:t>set inbound and outbound rules to filter by source and destination IP address, port, and protocol.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add multiple rules, as needed, within subscription limits. 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Azure applies default, baseline, security rules to new NSGs.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override default rules with new, higher priority,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</a:rPr>
              <a:t>Defense in Depth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4234" y="1274564"/>
            <a:ext cx="4838032" cy="4007315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tx1"/>
                </a:solidFill>
              </a:rPr>
              <a:t>A layered approach to securing computer systems.</a:t>
            </a:r>
          </a:p>
          <a:p>
            <a:pPr marL="0" indent="0">
              <a:buNone/>
            </a:pPr>
            <a:endParaRPr lang="en-US" noProof="0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noProof="0" dirty="0" smtClean="0">
                <a:solidFill>
                  <a:schemeClr val="tx1"/>
                </a:solidFill>
              </a:rPr>
              <a:t>Provides multiple levels of protection. </a:t>
            </a:r>
          </a:p>
          <a:p>
            <a:pPr>
              <a:lnSpc>
                <a:spcPct val="114000"/>
              </a:lnSpc>
            </a:pPr>
            <a:r>
              <a:rPr lang="en-US" noProof="0" dirty="0" smtClean="0">
                <a:solidFill>
                  <a:schemeClr val="tx1"/>
                </a:solidFill>
              </a:rPr>
              <a:t>Attacks against one layer are isolated from subsequent layers. </a:t>
            </a:r>
          </a:p>
        </p:txBody>
      </p:sp>
      <p:pic>
        <p:nvPicPr>
          <p:cNvPr id="1026" name="Picture 2" descr="defense_in_depth_layers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35" y="1466857"/>
            <a:ext cx="4135523" cy="41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9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630a2e83-186a-4a0f-ab27-bee8a8096ab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2170</TotalTime>
  <Words>7728</Words>
  <Application>Microsoft Office PowerPoint</Application>
  <PresentationFormat>Custom</PresentationFormat>
  <Paragraphs>651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WHITE TEMPLATE</vt:lpstr>
      <vt:lpstr>SOFT BLACK TEMPLATE</vt:lpstr>
      <vt:lpstr>AZ-900T01 Module 03:  Security, privacy, compliance, and trust</vt:lpstr>
      <vt:lpstr>Lesson 01: Learning objectives</vt:lpstr>
      <vt:lpstr>Module 3 – Learning objectives</vt:lpstr>
      <vt:lpstr>Lesson 02: Securing network connectivity in Azure</vt:lpstr>
      <vt:lpstr>Azure Firewall</vt:lpstr>
      <vt:lpstr>Walkthrough-Implement an Azure Firewall using Azure Portal</vt:lpstr>
      <vt:lpstr>Azure Distributed Denial of Service (DDoS) protection</vt:lpstr>
      <vt:lpstr>Network security groups (NSGs)</vt:lpstr>
      <vt:lpstr>Defense in Depth</vt:lpstr>
      <vt:lpstr>Choosing Azure network security solutions</vt:lpstr>
      <vt:lpstr>Shared responsibility</vt:lpstr>
      <vt:lpstr>Lesson 03: Core Azure identity services</vt:lpstr>
      <vt:lpstr>Authentication and authorization</vt:lpstr>
      <vt:lpstr>Azure Active Directory (AD)</vt:lpstr>
      <vt:lpstr>Azure Multi-Factor Authentication (MFA)</vt:lpstr>
      <vt:lpstr>Lesson 04: Security tools and features</vt:lpstr>
      <vt:lpstr>Azure Security Center</vt:lpstr>
      <vt:lpstr>Azure Security Center usage scenarios</vt:lpstr>
      <vt:lpstr>Azure Key Vault</vt:lpstr>
      <vt:lpstr>Azure Information Protection (AIP)</vt:lpstr>
      <vt:lpstr>Azure Advanced Threat Protection (Azure ATP)</vt:lpstr>
      <vt:lpstr>Lesson 05: Azure governance methodologies</vt:lpstr>
      <vt:lpstr>Azure Policy</vt:lpstr>
      <vt:lpstr>Policies : Example policy definitions</vt:lpstr>
      <vt:lpstr>Initiatives</vt:lpstr>
      <vt:lpstr>Role-based access control (RBAC)</vt:lpstr>
      <vt:lpstr>Locks</vt:lpstr>
      <vt:lpstr>Azure Advisor security assistance</vt:lpstr>
      <vt:lpstr>Azure Blueprints</vt:lpstr>
      <vt:lpstr>Lesson 06: Monitoring and reporting in Azure</vt:lpstr>
      <vt:lpstr>Azure Monitor</vt:lpstr>
      <vt:lpstr>Monitoring applications and services</vt:lpstr>
      <vt:lpstr>Azure service health</vt:lpstr>
      <vt:lpstr>Lesson 07: Privacy, compliance and data protection standards in Azure</vt:lpstr>
      <vt:lpstr>Compliance Terms and Requirements</vt:lpstr>
      <vt:lpstr>Microsoft privacy statement</vt:lpstr>
      <vt:lpstr>Trust Center : microsoft.com/trustcenter </vt:lpstr>
      <vt:lpstr>Service Trust Portal (STP) : servicetrust.microsoft.com</vt:lpstr>
      <vt:lpstr>Compliance Manager</vt:lpstr>
      <vt:lpstr>Azure government services (USA)</vt:lpstr>
      <vt:lpstr>Azure Germany services (Europe)</vt:lpstr>
      <vt:lpstr>Azure China 21Vianet (Asia)</vt:lpstr>
      <vt:lpstr>Lesson 08: Module 3 review questions</vt:lpstr>
      <vt:lpstr>Module 3 review questions</vt:lpstr>
    </vt:vector>
  </TitlesOfParts>
  <Manager>&lt;Comms manager name here&gt;</Manager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lastModifiedBy>Windows User</cp:lastModifiedBy>
  <cp:revision>218</cp:revision>
  <dcterms:created xsi:type="dcterms:W3CDTF">2018-07-31T14:16:34Z</dcterms:created>
  <dcterms:modified xsi:type="dcterms:W3CDTF">2019-04-12T07:52:14Z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