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51"/>
  </p:notesMasterIdLst>
  <p:handoutMasterIdLst>
    <p:handoutMasterId r:id="rId52"/>
  </p:handoutMasterIdLst>
  <p:sldIdLst>
    <p:sldId id="1719" r:id="rId6"/>
    <p:sldId id="1856" r:id="rId7"/>
    <p:sldId id="1660" r:id="rId8"/>
    <p:sldId id="1860" r:id="rId9"/>
    <p:sldId id="1857" r:id="rId10"/>
    <p:sldId id="1858" r:id="rId11"/>
    <p:sldId id="1859" r:id="rId12"/>
    <p:sldId id="1670" r:id="rId13"/>
    <p:sldId id="1861" r:id="rId14"/>
    <p:sldId id="1862" r:id="rId15"/>
    <p:sldId id="1863" r:id="rId16"/>
    <p:sldId id="1864" r:id="rId17"/>
    <p:sldId id="1865" r:id="rId18"/>
    <p:sldId id="1866" r:id="rId19"/>
    <p:sldId id="1871" r:id="rId20"/>
    <p:sldId id="1872" r:id="rId21"/>
    <p:sldId id="1868" r:id="rId22"/>
    <p:sldId id="1897" r:id="rId23"/>
    <p:sldId id="1869" r:id="rId24"/>
    <p:sldId id="1873" r:id="rId25"/>
    <p:sldId id="1870" r:id="rId26"/>
    <p:sldId id="1874" r:id="rId27"/>
    <p:sldId id="1878" r:id="rId28"/>
    <p:sldId id="1879" r:id="rId29"/>
    <p:sldId id="1875" r:id="rId30"/>
    <p:sldId id="1880" r:id="rId31"/>
    <p:sldId id="1876" r:id="rId32"/>
    <p:sldId id="1881" r:id="rId33"/>
    <p:sldId id="1877" r:id="rId34"/>
    <p:sldId id="1898" r:id="rId35"/>
    <p:sldId id="1882" r:id="rId36"/>
    <p:sldId id="1883" r:id="rId37"/>
    <p:sldId id="1884" r:id="rId38"/>
    <p:sldId id="1899" r:id="rId39"/>
    <p:sldId id="1885" r:id="rId40"/>
    <p:sldId id="1888" r:id="rId41"/>
    <p:sldId id="1886" r:id="rId42"/>
    <p:sldId id="1889" r:id="rId43"/>
    <p:sldId id="1890" r:id="rId44"/>
    <p:sldId id="1900" r:id="rId45"/>
    <p:sldId id="1901" r:id="rId46"/>
    <p:sldId id="1887" r:id="rId47"/>
    <p:sldId id="1902" r:id="rId48"/>
    <p:sldId id="1896" r:id="rId49"/>
    <p:sldId id="1891" r:id="rId5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56"/>
            <p14:sldId id="1660"/>
            <p14:sldId id="1860"/>
            <p14:sldId id="1857"/>
            <p14:sldId id="1858"/>
            <p14:sldId id="1859"/>
            <p14:sldId id="1670"/>
            <p14:sldId id="1861"/>
            <p14:sldId id="1862"/>
            <p14:sldId id="1863"/>
            <p14:sldId id="1864"/>
            <p14:sldId id="1865"/>
            <p14:sldId id="1866"/>
            <p14:sldId id="1871"/>
            <p14:sldId id="1872"/>
            <p14:sldId id="1868"/>
            <p14:sldId id="1897"/>
            <p14:sldId id="1869"/>
            <p14:sldId id="1873"/>
            <p14:sldId id="1870"/>
            <p14:sldId id="1874"/>
            <p14:sldId id="1878"/>
            <p14:sldId id="1879"/>
            <p14:sldId id="1875"/>
            <p14:sldId id="1880"/>
            <p14:sldId id="1876"/>
            <p14:sldId id="1881"/>
            <p14:sldId id="1877"/>
            <p14:sldId id="1898"/>
            <p14:sldId id="1882"/>
            <p14:sldId id="1883"/>
            <p14:sldId id="1884"/>
            <p14:sldId id="1899"/>
            <p14:sldId id="1885"/>
            <p14:sldId id="1888"/>
            <p14:sldId id="1886"/>
            <p14:sldId id="1889"/>
            <p14:sldId id="1890"/>
            <p14:sldId id="1900"/>
            <p14:sldId id="1901"/>
            <p14:sldId id="1887"/>
            <p14:sldId id="1902"/>
            <p14:sldId id="1896"/>
            <p14:sldId id="1891"/>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831" autoAdjust="0"/>
    <p:restoredTop sz="65523" autoAdjust="0"/>
  </p:normalViewPr>
  <p:slideViewPr>
    <p:cSldViewPr snapToGrid="0">
      <p:cViewPr varScale="1">
        <p:scale>
          <a:sx n="56" d="100"/>
          <a:sy n="56" d="100"/>
        </p:scale>
        <p:origin x="162" y="6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4/5/2019 3:51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4/5/2019 3:51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zuremarketplace.microsoft.com/en-u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s://docs.microsoft.com/en-us/azure/hdinsight/r-server/r-server-overview" TargetMode="External"/><Relationship Id="rId3" Type="http://schemas.openxmlformats.org/officeDocument/2006/relationships/hyperlink" Target="https://docs.microsoft.com/en-us/azure/hdinsight/spark/apache-spark-overview" TargetMode="External"/><Relationship Id="rId7" Type="http://schemas.openxmlformats.org/officeDocument/2006/relationships/hyperlink" Target="https://docs.microsoft.com/en-us/azure/hdinsight/storm/apache-storm-overview"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docs.microsoft.com/en-us/azure/hdinsight/hbase/apache-hbase-overview" TargetMode="External"/><Relationship Id="rId5" Type="http://schemas.openxmlformats.org/officeDocument/2006/relationships/hyperlink" Target="https://docs.microsoft.com/en-us/azure/hdinsight/kafka/apache-kafka-introduction" TargetMode="External"/><Relationship Id="rId4" Type="http://schemas.openxmlformats.org/officeDocument/2006/relationships/hyperlink" Target="https://docs.microsoft.com/en-us/azure/hdinsight/hadoop/apache-hadoop-introduction"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shell.azure.com/"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4/5/2019 3:51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t>You can think of your resource group as a container that allows you to aggregate and manage all the resources required for your application in a single manageable unit.</a:t>
            </a:r>
            <a:endParaRPr lang="en-US" sz="90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4:06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Azure Resource Manager, provides a consistent management layer that allows you to automate deployment and configuration of resources using different automation and scripting tools, such as Microsoft Azure PowerShell, Azure Command-Line Interface (Azure CLI), Azure portal, REST API, and client software development kits (SDKs).</a:t>
            </a:r>
          </a:p>
          <a:p>
            <a:endParaRPr lang="en-IE" dirty="0"/>
          </a:p>
          <a:p>
            <a:endParaRPr lang="en-IE" dirty="0"/>
          </a:p>
          <a:p>
            <a:r>
              <a:rPr lang="en-IE" dirty="0"/>
              <a:t>You can view more details about Azure Resource Manager at </a:t>
            </a:r>
            <a:r>
              <a:rPr lang="en-IE" u="sng" dirty="0"/>
              <a:t>https://docs.microsoft.com/en-us/azure/azure-resource-manager/resource-group-overview</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4:06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4:07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195919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For a full list of compute services available with Azure and the context on when to use them, visit </a:t>
            </a:r>
            <a:r>
              <a:rPr lang="en-IE" u="sng" dirty="0"/>
              <a:t>https://azure.microsoft.com/en-us/product-categories/compute/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4:08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VMs</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virtual machines (VMs) let you create and use virtual machines in the cloud. It provides infrastructure as a service (IaaS) and can be used in a variety of different ways. When you need total control over an operating system and environment, Azure VMs are an ideal choice. See https://azure.microsoft.com/en-us/services/virtual-machines/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VM scale sets</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VM scale sets are an Azure compute resource that you can use to deploy and manage a set of identical VMs. With all VMs configured the same, VM scale sets are designed to support true auto-scale—no pre-provisioning of VMs is required.. See https://azure.microsoft.com/en-us/services/virtual-machine-scale-sets/for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App Services</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With App Services, you can quickly build, deploy, and scale enterprise-grade web, mobile, and API apps running on any platform. You can meet rigorous performance, scalability, security and compliance requirements while using a fully managed platform to perform infrastructure maintenance. App Services is a platform as a service (PaaS) offering. See https://azure.microsoft.com/en-us/services/app-service/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Functions</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When you're concerned only about the code running your service and not the underlying platform or infrastructure, Azure Functions are ideal. They're commonly used when you need to perform work in response to an event (often via a REST request), timer, or message from another Azure service, and when that work can be completed quickly, within seconds or less. See https://azure.microsoft.com/en-us/services/functions/  for more details.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4/5/2019 4:13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they work or actually step through them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4:26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Container Instances</a:t>
            </a:r>
          </a:p>
          <a:p>
            <a:r>
              <a:rPr lang="en-IE" sz="900" b="0" i="0" u="none" strike="noStrike" kern="1200" dirty="0">
                <a:solidFill>
                  <a:schemeClr val="tx1"/>
                </a:solidFill>
                <a:effectLst/>
                <a:latin typeface="Segoe UI Light" pitchFamily="34" charset="0"/>
                <a:ea typeface="+mn-ea"/>
                <a:cs typeface="+mn-cs"/>
              </a:rPr>
              <a:t>Azure Container Instances offers the fastest and simplest way to run a container in Azure without having to manage any virtual machines or adopt any additional services. It’s a PaaS offering that allows you to upload your containers, which it will run for you. See </a:t>
            </a:r>
            <a:r>
              <a:rPr lang="en-IE" u="sng" dirty="0"/>
              <a:t>https://azure.microsoft.com/en-us/services/container-instances/</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Kubernetes Service</a:t>
            </a:r>
          </a:p>
          <a:p>
            <a:r>
              <a:rPr lang="en-IE" sz="900" b="0" i="0" u="none" strike="noStrike" kern="1200" dirty="0">
                <a:solidFill>
                  <a:schemeClr val="tx1"/>
                </a:solidFill>
                <a:effectLst/>
                <a:latin typeface="Segoe UI Light" pitchFamily="34" charset="0"/>
                <a:ea typeface="+mn-ea"/>
                <a:cs typeface="+mn-cs"/>
              </a:rPr>
              <a:t>The task of automating and managing a large number of containers and how they interact is known as </a:t>
            </a:r>
            <a:r>
              <a:rPr lang="en-IE" sz="900" b="0" i="1" u="none" strike="noStrike" kern="1200" dirty="0">
                <a:solidFill>
                  <a:schemeClr val="tx1"/>
                </a:solidFill>
                <a:effectLst/>
                <a:latin typeface="Segoe UI Light" pitchFamily="34" charset="0"/>
                <a:ea typeface="+mn-ea"/>
                <a:cs typeface="+mn-cs"/>
              </a:rPr>
              <a:t>orchestration</a:t>
            </a:r>
            <a:r>
              <a:rPr lang="en-IE" sz="900" b="0" i="0" u="none" strike="noStrike" kern="1200" dirty="0">
                <a:solidFill>
                  <a:schemeClr val="tx1"/>
                </a:solidFill>
                <a:effectLst/>
                <a:latin typeface="Segoe UI Light" pitchFamily="34" charset="0"/>
                <a:ea typeface="+mn-ea"/>
                <a:cs typeface="+mn-cs"/>
              </a:rPr>
              <a:t>. Azure Kubernetes Service (AKS) is a complete orchestration service for containers with distributed architectures and large volumes of containers. See </a:t>
            </a:r>
            <a:r>
              <a:rPr lang="en-IE" u="sng" dirty="0"/>
              <a:t>https://azure.microsoft.com/en-us/services/kubernetes-service/ </a:t>
            </a:r>
            <a:r>
              <a:rPr lang="en-IE" sz="900" b="0" i="0" u="none" strike="noStrike" kern="1200" dirty="0">
                <a:solidFill>
                  <a:schemeClr val="tx1"/>
                </a:solidFill>
                <a:effectLst/>
                <a:latin typeface="Segoe UI Light" pitchFamily="34" charset="0"/>
                <a:ea typeface="+mn-ea"/>
                <a:cs typeface="+mn-cs"/>
              </a:rPr>
              <a:t>for more details.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4:22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they work or actually step through them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Virtual Network</a:t>
            </a:r>
          </a:p>
          <a:p>
            <a:r>
              <a:rPr lang="en-IE" sz="900" b="0" i="0" u="none" strike="noStrike" kern="1200" dirty="0">
                <a:solidFill>
                  <a:schemeClr val="tx1"/>
                </a:solidFill>
                <a:effectLst/>
                <a:latin typeface="Segoe UI Light" pitchFamily="34" charset="0"/>
                <a:ea typeface="+mn-ea"/>
                <a:cs typeface="+mn-cs"/>
              </a:rPr>
              <a:t>Azure Virtual Network enables many types of Azure resources such as Azure VMs to securely communicate with each other, the internet, and on-premises networks. A virtual network is scoped to a single region; however, multiple virtual networks from different regions can be connected together using virtual network peering. See </a:t>
            </a:r>
            <a:r>
              <a:rPr lang="en-IE" u="sng" dirty="0"/>
              <a:t>https://azure.microsoft.com/en-us/services/virtual-network/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Load Balancer</a:t>
            </a:r>
          </a:p>
          <a:p>
            <a:r>
              <a:rPr lang="en-IE" sz="900" b="0" i="0" u="none" strike="noStrike" kern="1200" dirty="0">
                <a:solidFill>
                  <a:schemeClr val="tx1"/>
                </a:solidFill>
                <a:effectLst/>
                <a:latin typeface="Segoe UI Light" pitchFamily="34" charset="0"/>
                <a:ea typeface="+mn-ea"/>
                <a:cs typeface="+mn-cs"/>
              </a:rPr>
              <a:t>Azure Load Balancer can provide scale for your applications and create high availability for your services.. See </a:t>
            </a:r>
            <a:r>
              <a:rPr lang="en-IE" u="sng" dirty="0"/>
              <a:t>https://azure.microsoft.com/en-us/services/load-balancer/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VPN gateway</a:t>
            </a:r>
          </a:p>
          <a:p>
            <a:r>
              <a:rPr lang="en-IE" sz="900" b="0" i="0" u="none" strike="noStrike" kern="1200" dirty="0">
                <a:solidFill>
                  <a:schemeClr val="tx1"/>
                </a:solidFill>
                <a:effectLst/>
                <a:latin typeface="Segoe UI Light" pitchFamily="34" charset="0"/>
                <a:ea typeface="+mn-ea"/>
                <a:cs typeface="+mn-cs"/>
              </a:rPr>
              <a:t>A </a:t>
            </a:r>
            <a:r>
              <a:rPr lang="en-IE" sz="900" b="0" i="1" u="none" strike="noStrike" kern="1200" dirty="0">
                <a:solidFill>
                  <a:schemeClr val="tx1"/>
                </a:solidFill>
                <a:effectLst/>
                <a:latin typeface="Segoe UI Light" pitchFamily="34" charset="0"/>
                <a:ea typeface="+mn-ea"/>
                <a:cs typeface="+mn-cs"/>
              </a:rPr>
              <a:t>VPN gateway</a:t>
            </a:r>
            <a:r>
              <a:rPr lang="en-IE" sz="900" b="0" i="0" u="none" strike="noStrike" kern="1200" dirty="0">
                <a:solidFill>
                  <a:schemeClr val="tx1"/>
                </a:solidFill>
                <a:effectLst/>
                <a:latin typeface="Segoe UI Light" pitchFamily="34" charset="0"/>
                <a:ea typeface="+mn-ea"/>
                <a:cs typeface="+mn-cs"/>
              </a:rPr>
              <a:t> (also referred to as a </a:t>
            </a:r>
            <a:r>
              <a:rPr lang="en-IE" sz="900" i="1" u="none" strike="noStrike" kern="1200" dirty="0">
                <a:solidFill>
                  <a:schemeClr val="tx1"/>
                </a:solidFill>
                <a:effectLst/>
                <a:latin typeface="Segoe UI Light" pitchFamily="34" charset="0"/>
                <a:ea typeface="+mn-ea"/>
                <a:cs typeface="+mn-cs"/>
              </a:rPr>
              <a:t>virtual network gateway</a:t>
            </a:r>
            <a:r>
              <a:rPr lang="en-IE" dirty="0"/>
              <a:t>)</a:t>
            </a:r>
            <a:r>
              <a:rPr lang="en-IE" sz="900" b="0" i="0" u="none" strike="noStrike" kern="1200" dirty="0">
                <a:solidFill>
                  <a:schemeClr val="tx1"/>
                </a:solidFill>
                <a:effectLst/>
                <a:latin typeface="Segoe UI Light" pitchFamily="34" charset="0"/>
                <a:ea typeface="+mn-ea"/>
                <a:cs typeface="+mn-cs"/>
              </a:rPr>
              <a:t> is a more specific type of virtual network gateway that sends encrypted traffic between an Azure Virtual Network and an on-premises location over the public internet. It provides a more secure connection from on-premises to Azure over the internet. See </a:t>
            </a:r>
            <a:r>
              <a:rPr lang="en-IE" u="sng" dirty="0"/>
              <a:t>https://azure.microsoft.com/en-us/services/vpn-gateway/</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Application Gateway</a:t>
            </a:r>
          </a:p>
          <a:p>
            <a:r>
              <a:rPr lang="en-IE" sz="900" b="0" i="0" u="none" strike="noStrike" kern="1200" dirty="0">
                <a:solidFill>
                  <a:schemeClr val="tx1"/>
                </a:solidFill>
                <a:effectLst/>
                <a:latin typeface="Segoe UI Light" pitchFamily="34" charset="0"/>
                <a:ea typeface="+mn-ea"/>
                <a:cs typeface="+mn-cs"/>
              </a:rPr>
              <a:t>Azure Application Gateway is a web traffic load balancer that enables you to manage traffic to your web applications. It is the connection through which users connect to your application.. See </a:t>
            </a:r>
            <a:r>
              <a:rPr lang="en-IE" u="sng" dirty="0"/>
              <a:t>https://azure.microsoft.com/en-us/services/application-gateway/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Content Delivery Network</a:t>
            </a:r>
          </a:p>
          <a:p>
            <a:r>
              <a:rPr lang="en-IE" sz="900" b="0" i="0" u="none" strike="noStrike" kern="1200" dirty="0">
                <a:solidFill>
                  <a:schemeClr val="tx1"/>
                </a:solidFill>
                <a:effectLst/>
                <a:latin typeface="Segoe UI Light" pitchFamily="34" charset="0"/>
                <a:ea typeface="+mn-ea"/>
                <a:cs typeface="+mn-cs"/>
              </a:rPr>
              <a:t>A </a:t>
            </a:r>
            <a:r>
              <a:rPr lang="en-IE" sz="900" b="0" i="1" u="none" strike="noStrike" kern="1200" dirty="0">
                <a:solidFill>
                  <a:schemeClr val="tx1"/>
                </a:solidFill>
                <a:effectLst/>
                <a:latin typeface="Segoe UI Light" pitchFamily="34" charset="0"/>
                <a:ea typeface="+mn-ea"/>
                <a:cs typeface="+mn-cs"/>
              </a:rPr>
              <a:t>content delivery network</a:t>
            </a:r>
            <a:r>
              <a:rPr lang="en-IE" sz="900" b="0" i="0" u="none" strike="noStrike" kern="1200" dirty="0">
                <a:solidFill>
                  <a:schemeClr val="tx1"/>
                </a:solidFill>
                <a:effectLst/>
                <a:latin typeface="Segoe UI Light" pitchFamily="34" charset="0"/>
                <a:ea typeface="+mn-ea"/>
                <a:cs typeface="+mn-cs"/>
              </a:rPr>
              <a:t> (CDN) is a distributed network of servers that can efficiently deliver web content to users. It is a way to get content to users in their local region to minimize latency. CDN can be hosted in Azure or any other location. See </a:t>
            </a:r>
            <a:r>
              <a:rPr lang="en-US" u="sng" dirty="0"/>
              <a:t>https://azure.microsoft.com/en-us/services/cdn/ </a:t>
            </a:r>
            <a:r>
              <a:rPr lang="en-IE" sz="900" b="0" i="0" u="none" strike="noStrike" kern="1200" dirty="0">
                <a:solidFill>
                  <a:schemeClr val="tx1"/>
                </a:solidFill>
                <a:effectLst/>
                <a:latin typeface="Segoe UI Light" pitchFamily="34" charset="0"/>
                <a:ea typeface="+mn-ea"/>
                <a:cs typeface="+mn-cs"/>
              </a:rPr>
              <a:t>for more details.</a:t>
            </a:r>
            <a:endParaRPr lang="en-US"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a full list of networking services available with Azure, and context on when you use them, see </a:t>
            </a:r>
            <a:r>
              <a:rPr lang="en-IE" u="sng" dirty="0"/>
              <a:t>https://azure.microsoft.com/en-us/product-categories/networking/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4:24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3:52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073951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slide and content is to help students understand how data can be structured and classified, and thus explain why there are different storage services available, how they can be used and which ones will be most appropriate for their use.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4:29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Blob Storage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Blob Storage is </a:t>
            </a:r>
            <a:r>
              <a:rPr lang="en-IE" sz="900" b="0" i="1" u="none" strike="noStrike" kern="1200" dirty="0">
                <a:solidFill>
                  <a:schemeClr val="tx1"/>
                </a:solidFill>
                <a:effectLst/>
                <a:latin typeface="Segoe UI Light" pitchFamily="34" charset="0"/>
                <a:ea typeface="+mn-ea"/>
                <a:cs typeface="+mn-cs"/>
              </a:rPr>
              <a:t>unstructured</a:t>
            </a:r>
            <a:r>
              <a:rPr lang="en-IE" sz="900" b="0" i="0" u="none" strike="noStrike" kern="1200" dirty="0">
                <a:solidFill>
                  <a:schemeClr val="tx1"/>
                </a:solidFill>
                <a:effectLst/>
                <a:latin typeface="Segoe UI Light" pitchFamily="34" charset="0"/>
                <a:ea typeface="+mn-ea"/>
                <a:cs typeface="+mn-cs"/>
              </a:rPr>
              <a:t>, meaning that there are no restrictions on the kinds of data it can hold. Blobs are highly scalable and apps work with blobs in much the same way as they would work with files on a disk, such as reading and writing data. Blob Storage can manage thousands of simultaneous uploads, massive amounts of video data, constantly growing log files, and can be reached from anywhere with an internet connection.</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See https://azure.microsoft.com/en-us/services/storage/blobs/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Disk storage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Disk storage provides disks for virtual machines, applications, and other services to access and use as they need, similar to how they would in on-premises scenarios. Details on pricing are available on the Managed Disks pricing page. See https://azure.microsoft.com/en-us/services/storage/disks/ for more general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File storage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Files offers fully managed file shares in the cloud that are accessible via the industry standard Server Message Block (SMB) protocol. See https://azure.microsoft.com/en-us/services/storage/files/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Archive storage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Archive storage provides a storage facility for data that is rarely accessed. It allows you to archive legacy data at low cost to what it would traditionally have cost to create and maintain archives. See https://azure.microsoft.com/en-us/services/storage/archive/ for more details.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4:32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61511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4/5/2019 7:26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8306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13611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Cosmos DB</a:t>
            </a:r>
          </a:p>
          <a:p>
            <a:r>
              <a:rPr lang="en-IE" sz="900" b="0" i="1" u="none" strike="noStrike" kern="1200" dirty="0">
                <a:solidFill>
                  <a:schemeClr val="tx1"/>
                </a:solidFill>
                <a:effectLst/>
                <a:latin typeface="Segoe UI Light" pitchFamily="34" charset="0"/>
                <a:ea typeface="+mn-ea"/>
                <a:cs typeface="+mn-cs"/>
              </a:rPr>
              <a:t>Azure Cosmos DB</a:t>
            </a:r>
            <a:r>
              <a:rPr lang="en-IE" sz="900" b="0" i="0" u="none" strike="noStrike" kern="1200" dirty="0">
                <a:solidFill>
                  <a:schemeClr val="tx1"/>
                </a:solidFill>
                <a:effectLst/>
                <a:latin typeface="Segoe UI Light" pitchFamily="34" charset="0"/>
                <a:ea typeface="+mn-ea"/>
                <a:cs typeface="+mn-cs"/>
              </a:rPr>
              <a:t> is a globally distributed database service that enables you to elastically and independently scale throughput and storage across any number of Azure's geographic regions. See </a:t>
            </a:r>
            <a:r>
              <a:rPr lang="en-IE" u="sng" dirty="0"/>
              <a:t>https://azure.microsoft.com/en-us/services/cosmos-db/ </a:t>
            </a:r>
            <a:r>
              <a:rPr lang="en-IE" sz="900" b="0" i="0" u="none" strike="noStrike" kern="1200" dirty="0">
                <a:solidFill>
                  <a:schemeClr val="tx1"/>
                </a:solidFill>
                <a:effectLst/>
                <a:latin typeface="Segoe UI Light" pitchFamily="34" charset="0"/>
                <a:ea typeface="+mn-ea"/>
                <a:cs typeface="+mn-cs"/>
              </a:rPr>
              <a:t>for more details.</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SQL Database</a:t>
            </a:r>
          </a:p>
          <a:p>
            <a:r>
              <a:rPr lang="en-IE" sz="900" b="0" i="0" u="none" strike="noStrike" kern="1200" dirty="0">
                <a:solidFill>
                  <a:schemeClr val="tx1"/>
                </a:solidFill>
                <a:effectLst/>
                <a:latin typeface="Segoe UI Light" pitchFamily="34" charset="0"/>
                <a:ea typeface="+mn-ea"/>
                <a:cs typeface="+mn-cs"/>
              </a:rPr>
              <a:t>Azure SQL Database is a relational database as a service (</a:t>
            </a:r>
            <a:r>
              <a:rPr lang="en-IE" sz="900" b="0" i="0" u="none" strike="noStrike" kern="1200" dirty="0" err="1">
                <a:solidFill>
                  <a:schemeClr val="tx1"/>
                </a:solidFill>
                <a:effectLst/>
                <a:latin typeface="Segoe UI Light" pitchFamily="34" charset="0"/>
                <a:ea typeface="+mn-ea"/>
                <a:cs typeface="+mn-cs"/>
              </a:rPr>
              <a:t>DaaS</a:t>
            </a:r>
            <a:r>
              <a:rPr lang="en-IE" sz="900" b="0" i="0" u="none" strike="noStrike" kern="1200" dirty="0">
                <a:solidFill>
                  <a:schemeClr val="tx1"/>
                </a:solidFill>
                <a:effectLst/>
                <a:latin typeface="Segoe UI Light" pitchFamily="34" charset="0"/>
                <a:ea typeface="+mn-ea"/>
                <a:cs typeface="+mn-cs"/>
              </a:rPr>
              <a:t>) based on the latest stable version of the Microsoft SQL Server database engine. SQL Database is a high-performance, reliable, fully managed and secure database. See </a:t>
            </a:r>
            <a:r>
              <a:rPr lang="en-IE" u="sng" dirty="0"/>
              <a:t>https://azure.microsoft.com/en-us/services/sql-database/ </a:t>
            </a:r>
            <a:r>
              <a:rPr lang="en-IE" sz="900" b="0" i="0" u="none" strike="noStrike" kern="1200" dirty="0">
                <a:solidFill>
                  <a:schemeClr val="tx1"/>
                </a:solidFill>
                <a:effectLst/>
                <a:latin typeface="Segoe UI Light" pitchFamily="34" charset="0"/>
                <a:ea typeface="+mn-ea"/>
                <a:cs typeface="+mn-cs"/>
              </a:rPr>
              <a:t>for more details.</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Database Migration Service</a:t>
            </a:r>
          </a:p>
          <a:p>
            <a:r>
              <a:rPr lang="en-IE" sz="900" b="0" i="0" u="none" strike="noStrike" kern="1200" dirty="0">
                <a:solidFill>
                  <a:schemeClr val="tx1"/>
                </a:solidFill>
                <a:effectLst/>
                <a:latin typeface="Segoe UI Light" pitchFamily="34" charset="0"/>
                <a:ea typeface="+mn-ea"/>
                <a:cs typeface="+mn-cs"/>
              </a:rPr>
              <a:t>The Azure Database Migration Service is a fully managed service designed to enable seamless migrations from multiple database sources to Azure data platforms with minimal downtime (online migrations). See </a:t>
            </a:r>
            <a:r>
              <a:rPr lang="en-US" u="sng" dirty="0"/>
              <a:t>https://azure.microsoft.com/en-us/services/database-migration/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a full list of data services available with Azure, and context on when you use them, see </a:t>
            </a:r>
            <a:r>
              <a:rPr lang="en-IE" u="sng" dirty="0"/>
              <a:t>https://azure.microsoft.com/en-us/product-categories/databases/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7:29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93423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36714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There is also a Marketplace FAQ available at </a:t>
            </a:r>
            <a:r>
              <a:rPr lang="en-IE" u="sng" dirty="0"/>
              <a:t>https://azure.microsoft.com/en-us/marketplace/faq/ </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You should go to the Azure Marketplace at Azure Marketplace services online at </a:t>
            </a:r>
            <a:r>
              <a:rPr lang="en-IE" dirty="0">
                <a:hlinkClick r:id="rId3"/>
              </a:rPr>
              <a:t>https://azuremarketplace.microsoft.com/en-us/</a:t>
            </a:r>
            <a:r>
              <a:rPr lang="en-IE" dirty="0"/>
              <a:t>  or also access via the Azure 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67514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9:55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335988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IoT Central</a:t>
            </a:r>
          </a:p>
          <a:p>
            <a:r>
              <a:rPr lang="en-IE" sz="900" b="0" i="1" u="none" strike="noStrike" kern="1200" dirty="0">
                <a:solidFill>
                  <a:schemeClr val="tx1"/>
                </a:solidFill>
                <a:effectLst/>
                <a:latin typeface="Segoe UI Light" pitchFamily="34" charset="0"/>
                <a:ea typeface="+mn-ea"/>
                <a:cs typeface="+mn-cs"/>
              </a:rPr>
              <a:t>Microsoft IoT Central </a:t>
            </a:r>
            <a:r>
              <a:rPr lang="en-IE" sz="900" b="0" i="0" u="none" strike="noStrike" kern="1200" dirty="0">
                <a:solidFill>
                  <a:schemeClr val="tx1"/>
                </a:solidFill>
                <a:effectLst/>
                <a:latin typeface="Segoe UI Light" pitchFamily="34" charset="0"/>
                <a:ea typeface="+mn-ea"/>
                <a:cs typeface="+mn-cs"/>
              </a:rPr>
              <a:t>is a fully managed global Internet of Things (IoT) software as a service (SaaS) solution that makes it easy to connect, monitor, and manage your IoT assets at scale. No cloud expertise is required to use IoT Central. As a result, you can bring your connected products to market faster while staying focused on your customers. See </a:t>
            </a:r>
            <a:r>
              <a:rPr lang="en-IE" sz="900" u="sng" dirty="0"/>
              <a:t>https://docs.microsoft.com/en-us/azure/iot-central/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IoT Hub</a:t>
            </a:r>
          </a:p>
          <a:p>
            <a:pPr marL="0" indent="0">
              <a:buFont typeface="Arial" panose="020B0604020202020204" pitchFamily="34" charset="0"/>
              <a:buNone/>
            </a:pPr>
            <a:r>
              <a:rPr lang="en-IE" sz="900" b="0" i="1" u="none" strike="noStrike" kern="1200" dirty="0">
                <a:solidFill>
                  <a:schemeClr val="tx1"/>
                </a:solidFill>
                <a:effectLst/>
                <a:latin typeface="Segoe UI Light" pitchFamily="34" charset="0"/>
                <a:ea typeface="+mn-ea"/>
                <a:cs typeface="+mn-cs"/>
              </a:rPr>
              <a:t>Azure IoT Hub</a:t>
            </a:r>
            <a:r>
              <a:rPr lang="en-IE" sz="900" b="0" i="0" u="none" strike="noStrike" kern="1200" dirty="0">
                <a:solidFill>
                  <a:schemeClr val="tx1"/>
                </a:solidFill>
                <a:effectLst/>
                <a:latin typeface="Segoe UI Light" pitchFamily="34" charset="0"/>
                <a:ea typeface="+mn-ea"/>
                <a:cs typeface="+mn-cs"/>
              </a:rPr>
              <a:t> is a managed service hosted in the cloud that acts as a central message hub for bi-directional communication between your IoT application and the devices it manages. You can use Azure IoT Hub to build IoT solutions with reliable and secure communications between millions of IoT devices and a cloud-hosted solution backend. You can connect virtually any device to your IoT Hub. https://docs.microsoft.com/en-us/azure/iot-hub/ </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a full list of IoT-related services available with Azure, and for context on when you use them, see the page </a:t>
            </a:r>
            <a:r>
              <a:rPr lang="en-IE" sz="900" u="sng" dirty="0"/>
              <a:t>https://azure.microsoft.com/en-us/overview/iot/ </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9:57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169090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3:54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64162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SQL Data Warehouse</a:t>
            </a:r>
          </a:p>
          <a:p>
            <a:r>
              <a:rPr lang="en-IE" sz="900" b="0" i="1" u="none" strike="noStrike" kern="1200" dirty="0">
                <a:solidFill>
                  <a:schemeClr val="tx1"/>
                </a:solidFill>
                <a:effectLst/>
                <a:latin typeface="Segoe UI Light" pitchFamily="34" charset="0"/>
                <a:ea typeface="+mn-ea"/>
                <a:cs typeface="+mn-cs"/>
              </a:rPr>
              <a:t>Azure SQL Data Warehouse</a:t>
            </a:r>
            <a:r>
              <a:rPr lang="en-IE" sz="900" b="0" i="0" u="none" strike="noStrike" kern="1200" dirty="0">
                <a:solidFill>
                  <a:schemeClr val="tx1"/>
                </a:solidFill>
                <a:effectLst/>
                <a:latin typeface="Segoe UI Light" pitchFamily="34" charset="0"/>
                <a:ea typeface="+mn-ea"/>
                <a:cs typeface="+mn-cs"/>
              </a:rPr>
              <a:t> is a cloud-based enterprise data warehouse that leverages massively parallel processing (MPP) to run complex queries quickly across petabytes of data.. See </a:t>
            </a:r>
            <a:r>
              <a:rPr lang="en-IE" u="sng" dirty="0"/>
              <a:t>https://azure.microsoft.com/en-us/services/sql-data-warehouse/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HDInsight</a:t>
            </a:r>
          </a:p>
          <a:p>
            <a:r>
              <a:rPr lang="en-IE" sz="900" b="0" i="1" u="none" strike="noStrike" kern="1200" dirty="0">
                <a:solidFill>
                  <a:schemeClr val="tx1"/>
                </a:solidFill>
                <a:effectLst/>
                <a:latin typeface="Segoe UI Light" pitchFamily="34" charset="0"/>
                <a:ea typeface="+mn-ea"/>
                <a:cs typeface="+mn-cs"/>
              </a:rPr>
              <a:t>Azure HDInsight</a:t>
            </a:r>
            <a:r>
              <a:rPr lang="en-IE" sz="900" b="0" i="0" u="none" strike="noStrike" kern="1200" dirty="0">
                <a:solidFill>
                  <a:schemeClr val="tx1"/>
                </a:solidFill>
                <a:effectLst/>
                <a:latin typeface="Segoe UI Light" pitchFamily="34" charset="0"/>
                <a:ea typeface="+mn-ea"/>
                <a:cs typeface="+mn-cs"/>
              </a:rPr>
              <a:t> is a fully managed, open-source analytics service for enterprises. It is a cloud service that makes it easier, faster, and more cost-effective to process massive amounts of data. HDInsight allows you run popular open-source frameworks and create cluster types such as </a:t>
            </a:r>
            <a:r>
              <a:rPr lang="en-IE" sz="9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Apache Spark</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hlinkClick r:id="rId4">
                  <a:extLst>
                    <a:ext uri="{A12FA001-AC4F-418D-AE19-62706E023703}">
                      <ahyp:hlinkClr xmlns:ahyp="http://schemas.microsoft.com/office/drawing/2018/hyperlinkcolor" val="tx"/>
                    </a:ext>
                  </a:extLst>
                </a:hlinkClick>
              </a:rPr>
              <a:t>Apache Hadoop</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hlinkClick r:id="rId5">
                  <a:extLst>
                    <a:ext uri="{A12FA001-AC4F-418D-AE19-62706E023703}">
                      <ahyp:hlinkClr xmlns:ahyp="http://schemas.microsoft.com/office/drawing/2018/hyperlinkcolor" val="tx"/>
                    </a:ext>
                  </a:extLst>
                </a:hlinkClick>
              </a:rPr>
              <a:t>Apache Kafka</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hlinkClick r:id="rId6">
                  <a:extLst>
                    <a:ext uri="{A12FA001-AC4F-418D-AE19-62706E023703}">
                      <ahyp:hlinkClr xmlns:ahyp="http://schemas.microsoft.com/office/drawing/2018/hyperlinkcolor" val="tx"/>
                    </a:ext>
                  </a:extLst>
                </a:hlinkClick>
              </a:rPr>
              <a:t>Apache HBase</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hlinkClick r:id="rId7">
                  <a:extLst>
                    <a:ext uri="{A12FA001-AC4F-418D-AE19-62706E023703}">
                      <ahyp:hlinkClr xmlns:ahyp="http://schemas.microsoft.com/office/drawing/2018/hyperlinkcolor" val="tx"/>
                    </a:ext>
                  </a:extLst>
                </a:hlinkClick>
              </a:rPr>
              <a:t>Apache Storm</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hlinkClick r:id="rId8">
                  <a:extLst>
                    <a:ext uri="{A12FA001-AC4F-418D-AE19-62706E023703}">
                      <ahyp:hlinkClr xmlns:ahyp="http://schemas.microsoft.com/office/drawing/2018/hyperlinkcolor" val="tx"/>
                    </a:ext>
                  </a:extLst>
                </a:hlinkClick>
              </a:rPr>
              <a:t>Machine Learning Services</a:t>
            </a:r>
            <a:r>
              <a:rPr lang="en-IE" sz="900" b="0" i="0" u="none" strike="noStrike" kern="1200" dirty="0">
                <a:solidFill>
                  <a:schemeClr val="tx1"/>
                </a:solidFill>
                <a:effectLst/>
                <a:latin typeface="Segoe UI Light" pitchFamily="34" charset="0"/>
                <a:ea typeface="+mn-ea"/>
                <a:cs typeface="+mn-cs"/>
              </a:rPr>
              <a:t>. See </a:t>
            </a:r>
            <a:r>
              <a:rPr lang="en-IE" u="sng" dirty="0"/>
              <a:t>https://azure.microsoft.com/en-us/services/hdinsight/ </a:t>
            </a:r>
            <a:r>
              <a:rPr lang="en-IE" sz="900" b="0" i="0" u="none" strike="noStrike" kern="1200" dirty="0">
                <a:solidFill>
                  <a:schemeClr val="tx1"/>
                </a:solidFill>
                <a:effectLst/>
                <a:latin typeface="Segoe UI Light" pitchFamily="34" charset="0"/>
                <a:ea typeface="+mn-ea"/>
                <a:cs typeface="+mn-cs"/>
              </a:rPr>
              <a:t> for more general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Data Lake Analytics</a:t>
            </a:r>
          </a:p>
          <a:p>
            <a:r>
              <a:rPr lang="en-IE" sz="900" b="0" i="0" u="none" strike="noStrike" kern="1200" dirty="0">
                <a:solidFill>
                  <a:schemeClr val="tx1"/>
                </a:solidFill>
                <a:effectLst/>
                <a:latin typeface="Segoe UI Light" pitchFamily="34" charset="0"/>
                <a:ea typeface="+mn-ea"/>
                <a:cs typeface="+mn-cs"/>
              </a:rPr>
              <a:t>Azure Data Lake Analytics is an on-demand analytics job service that simplifies big data. Instead of deploying, configuring, and tuning hardware, you write queries to transform your data and extract valuable insights.. See </a:t>
            </a:r>
            <a:r>
              <a:rPr lang="en-IE" u="sng" dirty="0"/>
              <a:t>https://azure.microsoft.com/en-us/services/data-lake-analytics/ </a:t>
            </a:r>
            <a:r>
              <a:rPr lang="en-IE" sz="900" b="0" i="0" u="none" strike="noStrike" kern="1200" dirty="0">
                <a:solidFill>
                  <a:schemeClr val="tx1"/>
                </a:solidFill>
                <a:effectLst/>
                <a:latin typeface="Segoe UI Light" pitchFamily="34" charset="0"/>
                <a:ea typeface="+mn-ea"/>
                <a:cs typeface="+mn-cs"/>
              </a:rPr>
              <a:t>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a full list of </a:t>
            </a:r>
            <a:r>
              <a:rPr lang="en-US" b="0" dirty="0"/>
              <a:t>Big Data and Analytics </a:t>
            </a:r>
            <a:r>
              <a:rPr lang="en-IE" sz="900" b="0" i="0" u="none" strike="noStrike" kern="1200" dirty="0">
                <a:solidFill>
                  <a:schemeClr val="tx1"/>
                </a:solidFill>
                <a:effectLst/>
                <a:latin typeface="Segoe UI Light" pitchFamily="34" charset="0"/>
                <a:ea typeface="+mn-ea"/>
                <a:cs typeface="+mn-cs"/>
              </a:rPr>
              <a:t>services available with Azure, and for context on when you use them, visit </a:t>
            </a:r>
            <a:r>
              <a:rPr lang="en-IE" u="sng" dirty="0"/>
              <a:t>https://azure.microsoft.com/en-us/product-categories/analytics/</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10:00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Machine Learning Service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Machine Learning service provides a cloud-based environment you can use to develop, train, test, deploy, manage, and track machine learning models. Azure Machine Learning service can auto-generate a model and auto-tune it for you. It will let you start training on your local machine, and then scale out to the cloud. When you have the right model, you can easily deploy it in a container such as Docker in Azure. See </a:t>
            </a:r>
            <a:r>
              <a:rPr lang="en-IE" sz="900" u="sng" dirty="0"/>
              <a:t>https://azure.microsoft.com/en-us/services/machine-learning-service/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Machine Learning Studio</a:t>
            </a:r>
          </a:p>
          <a:p>
            <a:r>
              <a:rPr lang="en-IE" sz="900" b="0" i="0" u="none" strike="noStrike" kern="1200" dirty="0">
                <a:solidFill>
                  <a:schemeClr val="tx1"/>
                </a:solidFill>
                <a:effectLst/>
                <a:latin typeface="Segoe UI Light" pitchFamily="34" charset="0"/>
                <a:ea typeface="+mn-ea"/>
                <a:cs typeface="+mn-cs"/>
              </a:rPr>
              <a:t>Azure Machine Learning Studio is a collaborative, drag-and-drop visual workspace where you can build, test, and deploy machine learning solutions without needing to write code. It uses pre-built and pre-configured machine learning algorithms and data-handling modules. Use Machine Learning Studio when you want to experiment with machine learning models quickly and easily, and the built-in machine learning algorithms are sufficient for your solutions. It does not provide as much control over machine learning algorithms as the Machine Learning Service we discussed earlier. See </a:t>
            </a:r>
            <a:r>
              <a:rPr lang="en-IE" sz="900" u="sng" dirty="0"/>
              <a:t>https://azure.microsoft.com/en-us/services/machine-learning-studio/ </a:t>
            </a:r>
            <a:r>
              <a:rPr lang="en-IE" sz="900" b="0" i="0" u="none" strike="noStrike" kern="1200" dirty="0">
                <a:solidFill>
                  <a:schemeClr val="tx1"/>
                </a:solidFill>
                <a:effectLst/>
                <a:latin typeface="Segoe UI Light" pitchFamily="34" charset="0"/>
                <a:ea typeface="+mn-ea"/>
                <a:cs typeface="+mn-cs"/>
              </a:rPr>
              <a:t>for more general details.</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a full list of Artificial Intelligence and Machine Learning services available with Azure, see the AI + Machine Learning section on the </a:t>
            </a:r>
            <a:r>
              <a:rPr lang="en-IE" sz="900" u="sng" dirty="0"/>
              <a:t>https://azure.microsoft.com/en-us/overview/ai-platform/ </a:t>
            </a:r>
            <a:r>
              <a:rPr lang="en-IE" sz="900" kern="1200" dirty="0">
                <a:solidFill>
                  <a:schemeClr val="tx1"/>
                </a:solidFill>
                <a:effectLst/>
                <a:latin typeface="Segoe UI Light" pitchFamily="34" charset="0"/>
                <a:ea typeface="+mn-ea"/>
                <a:cs typeface="+mn-cs"/>
              </a:rPr>
              <a:t>page.</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10:04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Functions</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Functions are ideal when you're only concerned with the code running your service and not the underlying platform or infrastructure. Azure Functions are commonly used when you need to perform work in response to an event—often via a REST request, timer, or message from another Azure service—and when that work can be completed quickly, within seconds or less. Seehttps://docs.microsoft.com/en-us/azure/azure-functions/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Logic Apps</a:t>
            </a:r>
          </a:p>
          <a:p>
            <a:pPr marL="0" indent="0">
              <a:buFont typeface="Arial" panose="020B0604020202020204" pitchFamily="34" charset="0"/>
              <a:buNone/>
            </a:pPr>
            <a:r>
              <a:rPr lang="en-IE" sz="900" b="0" i="1" u="none" strike="noStrike" kern="1200" dirty="0">
                <a:solidFill>
                  <a:schemeClr val="tx1"/>
                </a:solidFill>
                <a:effectLst/>
                <a:latin typeface="Segoe UI Light" pitchFamily="34" charset="0"/>
                <a:ea typeface="+mn-ea"/>
                <a:cs typeface="+mn-cs"/>
              </a:rPr>
              <a:t>Azure Logic Apps</a:t>
            </a:r>
            <a:r>
              <a:rPr lang="en-IE" sz="900" b="0" i="0" u="none" strike="noStrike" kern="1200" dirty="0">
                <a:solidFill>
                  <a:schemeClr val="tx1"/>
                </a:solidFill>
                <a:effectLst/>
                <a:latin typeface="Segoe UI Light" pitchFamily="34" charset="0"/>
                <a:ea typeface="+mn-ea"/>
                <a:cs typeface="+mn-cs"/>
              </a:rPr>
              <a:t> is a cloud service that helps you automate and orchestrate tasks, business processes, and workflows when you need to integrate apps, data, systems, and services across enterprises or organizations. Logic Apps simplifies how you design and build scalable solutions. See </a:t>
            </a:r>
            <a:r>
              <a:rPr lang="en-IE" sz="900" u="sng" dirty="0"/>
              <a:t>https://docs.microsoft.com/en-us/azure/logic-apps/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Event Grid</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Event Grid allows you to easily build applications with event-based architectures. It's a fully-managed, intelligent event routing service that uses a publish-subscribe model for uniform event consumption. See </a:t>
            </a:r>
            <a:r>
              <a:rPr lang="en-IE" sz="900" u="sng" dirty="0"/>
              <a:t>https://docs.microsoft.com/en-us/azure/event-grid/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10:07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109614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DevOps Services</a:t>
            </a:r>
          </a:p>
          <a:p>
            <a:r>
              <a:rPr lang="en-IE" sz="900" b="0" i="0" u="none" strike="noStrike" kern="1200" dirty="0">
                <a:solidFill>
                  <a:schemeClr val="tx1"/>
                </a:solidFill>
                <a:effectLst/>
                <a:latin typeface="Segoe UI Light" pitchFamily="34" charset="0"/>
                <a:ea typeface="+mn-ea"/>
                <a:cs typeface="+mn-cs"/>
              </a:rPr>
              <a:t>Azure DevOps Services (formerly known as </a:t>
            </a:r>
            <a:r>
              <a:rPr lang="en-IE" sz="900" b="0" i="1" u="none" strike="noStrike" kern="1200" dirty="0">
                <a:solidFill>
                  <a:schemeClr val="tx1"/>
                </a:solidFill>
                <a:effectLst/>
                <a:latin typeface="Segoe UI Light" pitchFamily="34" charset="0"/>
                <a:ea typeface="+mn-ea"/>
                <a:cs typeface="+mn-cs"/>
              </a:rPr>
              <a:t>Visual Studio Team Services (VSTS)</a:t>
            </a:r>
            <a:r>
              <a:rPr lang="en-IE" sz="900" b="0" i="0" u="none" strike="noStrike" kern="1200" dirty="0">
                <a:solidFill>
                  <a:schemeClr val="tx1"/>
                </a:solidFill>
                <a:effectLst/>
                <a:latin typeface="Segoe UI Light" pitchFamily="34" charset="0"/>
                <a:ea typeface="+mn-ea"/>
                <a:cs typeface="+mn-cs"/>
              </a:rPr>
              <a:t>), provides development collaboration tools including high-performance pipelines, free private Git repositories, configurable Kanban boards, and extensive automated and cloud-based load testing. See </a:t>
            </a:r>
            <a:r>
              <a:rPr lang="en-IE" u="sng" dirty="0"/>
              <a:t>https://docs.microsoft.com/en-us/azure/devops/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DevTest Labs</a:t>
            </a:r>
          </a:p>
          <a:p>
            <a:r>
              <a:rPr lang="en-IE" sz="900" b="0" i="0" u="none" strike="noStrike" kern="1200" dirty="0">
                <a:solidFill>
                  <a:schemeClr val="tx1"/>
                </a:solidFill>
                <a:effectLst/>
                <a:latin typeface="Segoe UI Light" pitchFamily="34" charset="0"/>
                <a:ea typeface="+mn-ea"/>
                <a:cs typeface="+mn-cs"/>
              </a:rPr>
              <a:t>Azure DevTest Labs is a service that helps developers and testers quickly create environments in Azure while minimizing waste and controlling cost. Users can test their latest application versions by quickly provisioning Windows and Linux environments using reusable templates and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See </a:t>
            </a:r>
            <a:r>
              <a:rPr lang="en-IE" u="sng" dirty="0"/>
              <a:t>https://azure.microsoft.com/en-us/services/devtest-lab/ </a:t>
            </a:r>
            <a:r>
              <a:rPr lang="en-IE" sz="900" b="0" i="0" u="none" strike="noStrike" kern="1200" dirty="0">
                <a:solidFill>
                  <a:schemeClr val="tx1"/>
                </a:solidFill>
                <a:effectLst/>
                <a:latin typeface="Segoe UI Light" pitchFamily="34" charset="0"/>
                <a:ea typeface="+mn-ea"/>
                <a:cs typeface="+mn-cs"/>
              </a:rPr>
              <a:t>for more general details.</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general details on DevOps services available with Azure, see </a:t>
            </a:r>
            <a:r>
              <a:rPr lang="en-IE" u="sng" dirty="0"/>
              <a:t>https://docs.microsoft.com/en-us/azure/#pivot=products&amp;panel=devops </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10:13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10:17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593115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Consider opening each tool and showing students what they look like. You can expand on the detail in the slide with the information below if you have time., show them how to access them and what the </a:t>
            </a:r>
            <a:r>
              <a:rPr lang="en-IE" sz="900" b="0" i="0" u="none" strike="noStrike" kern="1200" dirty="0" err="1">
                <a:solidFill>
                  <a:schemeClr val="tx1"/>
                </a:solidFill>
                <a:effectLst/>
                <a:latin typeface="Segoe UI Light" pitchFamily="34" charset="0"/>
                <a:ea typeface="+mn-ea"/>
                <a:cs typeface="+mn-cs"/>
              </a:rPr>
              <a:t>urls</a:t>
            </a:r>
            <a:r>
              <a:rPr lang="en-IE" sz="900" b="0" i="0" u="none" strike="noStrike" kern="1200" dirty="0">
                <a:solidFill>
                  <a:schemeClr val="tx1"/>
                </a:solidFill>
                <a:effectLst/>
                <a:latin typeface="Segoe UI Light" pitchFamily="34" charset="0"/>
                <a:ea typeface="+mn-ea"/>
                <a:cs typeface="+mn-cs"/>
              </a:rPr>
              <a:t> are if applicable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Portal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dirty="0">
                <a:hlinkClick r:id="rId3"/>
              </a:rPr>
              <a:t>https://portal.azure.com</a:t>
            </a:r>
            <a:endParaRPr lang="en-IE" dirty="0"/>
          </a:p>
          <a:p>
            <a:pPr marL="0" indent="0">
              <a:buFont typeface="Arial" panose="020B0604020202020204" pitchFamily="34" charset="0"/>
              <a:buNone/>
            </a:pPr>
            <a:endParaRPr lang="en-IE" sz="900" b="1"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PowerShell</a:t>
            </a:r>
          </a:p>
          <a:p>
            <a:pPr marL="0" indent="0">
              <a:buFont typeface="Arial" panose="020B0604020202020204" pitchFamily="34" charset="0"/>
              <a:buNone/>
            </a:pPr>
            <a:r>
              <a:rPr lang="en-IE" sz="900" b="0" i="1" u="none" strike="noStrike" kern="1200" dirty="0">
                <a:solidFill>
                  <a:schemeClr val="tx1"/>
                </a:solidFill>
                <a:effectLst/>
                <a:latin typeface="Segoe UI Light" pitchFamily="34" charset="0"/>
                <a:ea typeface="+mn-ea"/>
                <a:cs typeface="+mn-cs"/>
              </a:rPr>
              <a:t>Azure PowerShell </a:t>
            </a:r>
            <a:r>
              <a:rPr lang="en-IE" sz="900" b="0" i="0" u="none" strike="noStrike" kern="1200" dirty="0">
                <a:solidFill>
                  <a:schemeClr val="tx1"/>
                </a:solidFill>
                <a:effectLst/>
                <a:latin typeface="Segoe UI Light" pitchFamily="34" charset="0"/>
                <a:ea typeface="+mn-ea"/>
                <a:cs typeface="+mn-cs"/>
              </a:rPr>
              <a:t>is a module that you add to Windows PowerShell or PowerShell Core that enables you to connect to your Azure subscription and manage resources. </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CLI</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Command-Line Interface (Azure CLI) is a cross-platform command-line program that connects to Azure and executes administrative commands on Azure resources. </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Cloud Shell</a:t>
            </a:r>
          </a:p>
          <a:p>
            <a:r>
              <a:rPr lang="en-IE" sz="900" b="0" i="0" u="none" strike="noStrike" kern="1200" dirty="0">
                <a:solidFill>
                  <a:schemeClr val="tx1"/>
                </a:solidFill>
                <a:effectLst/>
                <a:latin typeface="Segoe UI Light" pitchFamily="34" charset="0"/>
                <a:ea typeface="+mn-ea"/>
                <a:cs typeface="+mn-cs"/>
              </a:rPr>
              <a:t>Azure Cloud Shell is a browser-based scripting environment in your portal. It provides the flexibility of choosing the shell experience that best suits the way you work. Linux users can opt for a Bash experience, while Windows users can opt for PowerShell. </a:t>
            </a:r>
            <a:r>
              <a:rPr lang="en-IE" sz="900" kern="1200" dirty="0">
                <a:solidFill>
                  <a:schemeClr val="tx1"/>
                </a:solidFill>
                <a:effectLst/>
                <a:latin typeface="Segoe UI Light" pitchFamily="34" charset="0"/>
                <a:ea typeface="+mn-ea"/>
                <a:cs typeface="+mn-cs"/>
              </a:rPr>
              <a:t> You can access Azure Cloud Shell by going to </a:t>
            </a:r>
            <a:r>
              <a:rPr lang="en-IE" sz="900" b="0" i="0" u="none" strike="noStrike" kern="1200" dirty="0">
                <a:solidFill>
                  <a:schemeClr val="tx1"/>
                </a:solidFill>
                <a:effectLst/>
                <a:latin typeface="Segoe UI Light" pitchFamily="34" charset="0"/>
                <a:ea typeface="+mn-ea"/>
                <a:cs typeface="+mn-cs"/>
                <a:hlinkClick r:id="rId4"/>
              </a:rPr>
              <a:t>https://shell.azure.com/</a:t>
            </a:r>
            <a:r>
              <a:rPr lang="en-IE" sz="900" kern="1200" dirty="0">
                <a:solidFill>
                  <a:schemeClr val="tx1"/>
                </a:solidFill>
                <a:effectLst/>
                <a:latin typeface="Segoe UI Light" pitchFamily="34" charset="0"/>
                <a:ea typeface="+mn-ea"/>
                <a:cs typeface="+mn-cs"/>
              </a:rPr>
              <a:t>.</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There are also </a:t>
            </a:r>
            <a:r>
              <a:rPr lang="en-IE" sz="900" b="1" kern="1200" dirty="0">
                <a:solidFill>
                  <a:schemeClr val="tx1"/>
                </a:solidFill>
                <a:effectLst/>
                <a:latin typeface="Segoe UI Light" pitchFamily="34" charset="0"/>
                <a:ea typeface="+mn-ea"/>
                <a:cs typeface="+mn-cs"/>
              </a:rPr>
              <a:t>Azure SDKs</a:t>
            </a:r>
            <a:r>
              <a:rPr lang="en-IE" sz="900" kern="1200" dirty="0">
                <a:solidFill>
                  <a:schemeClr val="tx1"/>
                </a:solidFill>
                <a:effectLst/>
                <a:latin typeface="Segoe UI Light" pitchFamily="34" charset="0"/>
                <a:ea typeface="+mn-ea"/>
                <a:cs typeface="+mn-cs"/>
              </a:rPr>
              <a:t> in a range of languages, as well as </a:t>
            </a:r>
            <a:r>
              <a:rPr lang="en-IE" sz="900" b="1" kern="1200" dirty="0">
                <a:solidFill>
                  <a:schemeClr val="tx1"/>
                </a:solidFill>
                <a:effectLst/>
                <a:latin typeface="Segoe UI Light" pitchFamily="34" charset="0"/>
                <a:ea typeface="+mn-ea"/>
                <a:cs typeface="+mn-cs"/>
              </a:rPr>
              <a:t>REST APIs</a:t>
            </a:r>
            <a:r>
              <a:rPr lang="en-IE" sz="900" kern="1200" dirty="0">
                <a:solidFill>
                  <a:schemeClr val="tx1"/>
                </a:solidFill>
                <a:effectLst/>
                <a:latin typeface="Segoe UI Light" pitchFamily="34" charset="0"/>
                <a:ea typeface="+mn-ea"/>
                <a:cs typeface="+mn-cs"/>
              </a:rPr>
              <a:t> through which you can configure Azure. For a full list of tools available, see the page https://azure.microsoft.com/en-us/downloads/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4/5/2019 10:37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372894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10:39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532489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3:54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927089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11:13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3138671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11:13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8314046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You access Azure Advisor through the Azure portal. After you sign in to the portal, either select </a:t>
            </a:r>
            <a:r>
              <a:rPr lang="en-IE" sz="900" b="1" i="0" u="none" strike="noStrike" kern="1200" dirty="0">
                <a:solidFill>
                  <a:schemeClr val="tx1"/>
                </a:solidFill>
                <a:effectLst/>
                <a:latin typeface="Segoe UI Light" pitchFamily="34" charset="0"/>
                <a:ea typeface="+mn-ea"/>
                <a:cs typeface="+mn-cs"/>
              </a:rPr>
              <a:t>Advisor</a:t>
            </a:r>
            <a:r>
              <a:rPr lang="en-IE" sz="900" b="0" i="0" u="none" strike="noStrike" kern="1200" dirty="0">
                <a:solidFill>
                  <a:schemeClr val="tx1"/>
                </a:solidFill>
                <a:effectLst/>
                <a:latin typeface="Segoe UI Light" pitchFamily="34" charset="0"/>
                <a:ea typeface="+mn-ea"/>
                <a:cs typeface="+mn-cs"/>
              </a:rPr>
              <a:t> from the navigation menu, or search for it in the </a:t>
            </a:r>
            <a:r>
              <a:rPr lang="en-IE" sz="900" b="0" i="1" u="none" strike="noStrike" kern="1200" dirty="0">
                <a:solidFill>
                  <a:schemeClr val="tx1"/>
                </a:solidFill>
                <a:effectLst/>
                <a:latin typeface="Segoe UI Light" pitchFamily="34" charset="0"/>
                <a:ea typeface="+mn-ea"/>
                <a:cs typeface="+mn-cs"/>
              </a:rPr>
              <a:t>All services</a:t>
            </a:r>
            <a:r>
              <a:rPr lang="en-IE" sz="900" b="0" i="0" u="none" strike="noStrike" kern="1200" dirty="0">
                <a:solidFill>
                  <a:schemeClr val="tx1"/>
                </a:solidFill>
                <a:effectLst/>
                <a:latin typeface="Segoe UI Light" pitchFamily="34" charset="0"/>
                <a:ea typeface="+mn-ea"/>
                <a:cs typeface="+mn-cs"/>
              </a:rPr>
              <a:t> menu.</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download recommendations from Azure Advisor in PDF or CSV format, which you can then share.</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more details about Azure Advisor, go to </a:t>
            </a:r>
            <a:r>
              <a:rPr lang="en-IE" u="sng" dirty="0"/>
              <a:t>https://docs.microsoft.com/en-us/azure/advisor/</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10:40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5217719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10:41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7098845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Answers </a:t>
            </a:r>
          </a:p>
          <a:p>
            <a:endParaRPr lang="en-IE" sz="900" b="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900" b="0" kern="1200" dirty="0">
                <a:solidFill>
                  <a:schemeClr val="tx1"/>
                </a:solidFill>
                <a:effectLst/>
                <a:latin typeface="Segoe UI Light" pitchFamily="34" charset="0"/>
                <a:ea typeface="+mn-ea"/>
                <a:cs typeface="+mn-cs"/>
              </a:rPr>
              <a:t>Question 1: Region, Geography, Availability zone, Availability Set, Resource group, and Azure Resource Manager are all </a:t>
            </a:r>
            <a:r>
              <a:rPr lang="en-IE" dirty="0"/>
              <a:t>core architectural components of Azure.</a:t>
            </a:r>
            <a:endParaRPr lang="en-IE" sz="900" b="0" kern="1200" dirty="0">
              <a:solidFill>
                <a:schemeClr val="tx1"/>
              </a:solidFill>
              <a:effectLst/>
              <a:latin typeface="Segoe UI Light" pitchFamily="34" charset="0"/>
              <a:ea typeface="+mn-ea"/>
              <a:cs typeface="+mn-cs"/>
            </a:endParaRPr>
          </a:p>
          <a:p>
            <a:endParaRPr lang="en-US" b="1" dirty="0"/>
          </a:p>
          <a:p>
            <a:r>
              <a:rPr lang="en-US" dirty="0"/>
              <a:t>Question 2: </a:t>
            </a:r>
            <a:r>
              <a:rPr lang="en-IE" sz="900" b="0" kern="1200" dirty="0">
                <a:solidFill>
                  <a:schemeClr val="tx1"/>
                </a:solidFill>
                <a:effectLst/>
                <a:latin typeface="Segoe UI Light" pitchFamily="34" charset="0"/>
                <a:ea typeface="+mn-ea"/>
                <a:cs typeface="+mn-cs"/>
              </a:rPr>
              <a:t>Resource group is the correct answer. Each resource must exist in one, and only one, resource group.</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3: </a:t>
            </a:r>
            <a:r>
              <a:rPr lang="en-IE" sz="900" b="0" kern="1200" dirty="0">
                <a:solidFill>
                  <a:schemeClr val="tx1"/>
                </a:solidFill>
                <a:effectLst/>
                <a:latin typeface="Segoe UI Light" pitchFamily="34" charset="0"/>
                <a:ea typeface="+mn-ea"/>
                <a:cs typeface="+mn-cs"/>
              </a:rPr>
              <a:t>Azure Virtual Machines is the correct answer, because it is an IaaS service and as such you are responsible for configuring and managing the virtual machine on which the application will run. This enables you to customize it as needed in this case.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10:41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939953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 list of regions and their locations is available at </a:t>
            </a:r>
            <a:r>
              <a:rPr lang="en-IE" sz="900" u="sng" dirty="0"/>
              <a:t>https://azure.microsoft.com/en-us/global-infrastructure/locations/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In the context of this course, this is what we mean by "region.</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Microsoft Azure has more global regions than any other cloud provider. This provides customers the flexibility and scale needed to bring applications closer to users around the world, preserving data residency and offering comprehensive compliance and resiliency options for customer. At the time of writing this, Azure is generally available in 42 regions around the world, with plans announced for 12 additional regions.</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Special Azure regions</a:t>
            </a:r>
          </a:p>
          <a:p>
            <a:r>
              <a:rPr lang="en-IE" sz="900" b="0" i="0" u="none" strike="noStrike" kern="1200" dirty="0">
                <a:solidFill>
                  <a:schemeClr val="tx1"/>
                </a:solidFill>
                <a:effectLst/>
                <a:latin typeface="Segoe UI Light" pitchFamily="34" charset="0"/>
                <a:ea typeface="+mn-ea"/>
                <a:cs typeface="+mn-cs"/>
              </a:rPr>
              <a:t>Special regions include:</a:t>
            </a:r>
          </a:p>
          <a:p>
            <a:pPr marL="171450" indent="-171450">
              <a:buFont typeface="Arial" panose="020B0604020202020204" pitchFamily="34" charset="0"/>
              <a:buChar char="•"/>
            </a:pPr>
            <a:r>
              <a:rPr lang="en-IE" sz="900" u="none" strike="noStrike" kern="1200" dirty="0">
                <a:solidFill>
                  <a:schemeClr val="tx1"/>
                </a:solidFill>
                <a:effectLst/>
                <a:latin typeface="Segoe UI Light" pitchFamily="34" charset="0"/>
                <a:ea typeface="+mn-ea"/>
                <a:cs typeface="+mn-cs"/>
              </a:rPr>
              <a:t>US DoD Central, US Gov Virginia, US Gov Iowa </a:t>
            </a:r>
            <a:r>
              <a:rPr lang="en-IE" sz="900" b="0" i="0" u="none" strike="noStrike" kern="1200" dirty="0">
                <a:solidFill>
                  <a:schemeClr val="tx1"/>
                </a:solidFill>
                <a:effectLst/>
                <a:latin typeface="Segoe UI Light" pitchFamily="34" charset="0"/>
                <a:ea typeface="+mn-ea"/>
                <a:cs typeface="+mn-cs"/>
              </a:rPr>
              <a:t>and more in the US. These are physical and logical network-isolated instances of Azure for US government agencies and partners. They are operated by screened US personnel. Includes additional compliance certifications.</a:t>
            </a:r>
          </a:p>
          <a:p>
            <a:pPr marL="171450" indent="-171450">
              <a:buFont typeface="Arial" panose="020B0604020202020204" pitchFamily="34" charset="0"/>
              <a:buChar char="•"/>
            </a:pPr>
            <a:r>
              <a:rPr lang="en-IE" sz="900" u="none" strike="noStrike" kern="1200" dirty="0">
                <a:solidFill>
                  <a:schemeClr val="tx1"/>
                </a:solidFill>
                <a:effectLst/>
                <a:latin typeface="Segoe UI Light" pitchFamily="34" charset="0"/>
                <a:ea typeface="+mn-ea"/>
                <a:cs typeface="+mn-cs"/>
              </a:rPr>
              <a:t>China East, China North, </a:t>
            </a:r>
            <a:r>
              <a:rPr lang="en-IE" sz="900" b="0" i="0" u="none" strike="noStrike" kern="1200" dirty="0">
                <a:solidFill>
                  <a:schemeClr val="tx1"/>
                </a:solidFill>
                <a:effectLst/>
                <a:latin typeface="Segoe UI Light" pitchFamily="34" charset="0"/>
                <a:ea typeface="+mn-ea"/>
                <a:cs typeface="+mn-cs"/>
              </a:rPr>
              <a:t>and more in China. These regions are available through a unique partnership between Microsoft and 21Vianet, whereby Microsoft does not directly maintain the </a:t>
            </a:r>
            <a:r>
              <a:rPr lang="en-IE" sz="900" b="0" i="0" u="none" strike="noStrike" kern="1200" dirty="0" err="1">
                <a:solidFill>
                  <a:schemeClr val="tx1"/>
                </a:solidFill>
                <a:effectLst/>
                <a:latin typeface="Segoe UI Light" pitchFamily="34" charset="0"/>
                <a:ea typeface="+mn-ea"/>
                <a:cs typeface="+mn-cs"/>
              </a:rPr>
              <a:t>datacenters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u="none" strike="noStrike" kern="1200" dirty="0">
                <a:solidFill>
                  <a:schemeClr val="tx1"/>
                </a:solidFill>
                <a:effectLst/>
                <a:latin typeface="Segoe UI Light" pitchFamily="34" charset="0"/>
                <a:ea typeface="+mn-ea"/>
                <a:cs typeface="+mn-cs"/>
              </a:rPr>
              <a:t>Germany Central and Germany Northeast</a:t>
            </a:r>
            <a:r>
              <a:rPr lang="en-IE" sz="900" i="1" u="none" strike="noStrike" kern="1200" dirty="0">
                <a:solidFill>
                  <a:schemeClr val="tx1"/>
                </a:solidFill>
                <a:effectLst/>
                <a:latin typeface="Segoe UI Light" pitchFamily="34" charset="0"/>
                <a:ea typeface="+mn-ea"/>
                <a:cs typeface="+mn-cs"/>
              </a:rPr>
              <a:t>.</a:t>
            </a:r>
            <a:r>
              <a:rPr lang="en-IE" sz="900" b="1"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These regions are available through a data trustee model whereby customer data remains in Germany under control of T-Systems, a </a:t>
            </a:r>
            <a:r>
              <a:rPr lang="en-IE" dirty="0"/>
              <a:t>Deutsche Telekom company.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85681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dirty="0"/>
              <a:t>Additional advantages of region pairs include: </a:t>
            </a:r>
          </a:p>
          <a:p>
            <a:pPr marL="171450" indent="-171450">
              <a:buFont typeface="Arial" panose="020B0604020202020204" pitchFamily="34" charset="0"/>
              <a:buChar char="•"/>
            </a:pPr>
            <a:r>
              <a:rPr lang="en-IE" sz="900" dirty="0"/>
              <a:t>In the event of a wider Azure outage, one region out of every pair is prioritized to help reduce the time it takes to restore them for applications.</a:t>
            </a:r>
          </a:p>
          <a:p>
            <a:pPr marL="171450" indent="-171450">
              <a:buFont typeface="Arial" panose="020B0604020202020204" pitchFamily="34" charset="0"/>
              <a:buChar char="•"/>
            </a:pPr>
            <a:r>
              <a:rPr lang="en-IE" sz="900" dirty="0"/>
              <a:t>Planned Azure updates are rolled out to paired regions one region at a time to minimize downtime and risk of application outage.</a:t>
            </a:r>
          </a:p>
          <a:p>
            <a:pPr marL="171450" indent="-171450">
              <a:buFont typeface="Arial" panose="020B0604020202020204" pitchFamily="34" charset="0"/>
              <a:buChar char="•"/>
            </a:pPr>
            <a:r>
              <a:rPr lang="en-IE" sz="900" dirty="0"/>
              <a:t>Data continues to reside within the same geography as its pair (except for Brazil South) for tax and law enforcement jurisdiction purposes.</a:t>
            </a:r>
          </a:p>
          <a:p>
            <a:pPr marL="171450" indent="-171450">
              <a:buFont typeface="Arial" panose="020B0604020202020204" pitchFamily="34" charset="0"/>
              <a:buChar char="•"/>
            </a:pPr>
            <a:r>
              <a:rPr lang="en-IE" sz="900" dirty="0"/>
              <a:t>Examples of region pairs would be West US paired with East US, and Southeast Asia paired with East Asia.</a:t>
            </a:r>
          </a:p>
          <a:p>
            <a:endParaRPr lang="en-IE" sz="900" dirty="0"/>
          </a:p>
          <a:p>
            <a:r>
              <a:rPr lang="en-IE" sz="900" b="1" dirty="0"/>
              <a:t>Note</a:t>
            </a:r>
            <a:r>
              <a:rPr lang="en-IE" sz="900" dirty="0"/>
              <a:t>: A full list of region pairs is available at </a:t>
            </a:r>
            <a:r>
              <a:rPr lang="en-IE" sz="900" u="sng" dirty="0"/>
              <a:t>https://docs.microsoft.com/en-us/azure/best-practices-availability-paired-regions#what-are-paired-regions </a:t>
            </a:r>
            <a:endParaRPr lang="en-US" sz="90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481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 list of geography locations is available on the page </a:t>
            </a:r>
            <a:r>
              <a:rPr lang="en-IE" u="sng" dirty="0"/>
              <a:t>https://azure.microsoft.com/en-us/global-infrastructure/geographies/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3:58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29614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The availability zones are typically connected to each other through very fast, private </a:t>
            </a:r>
            <a:r>
              <a:rPr lang="en-IE" sz="900" b="0" i="0" u="none" strike="noStrike" kern="1200" dirty="0" err="1">
                <a:solidFill>
                  <a:schemeClr val="tx1"/>
                </a:solidFill>
                <a:effectLst/>
                <a:latin typeface="Segoe UI Light" pitchFamily="34" charset="0"/>
                <a:ea typeface="+mn-ea"/>
                <a:cs typeface="+mn-cs"/>
              </a:rPr>
              <a:t>fiberoptic</a:t>
            </a:r>
            <a:r>
              <a:rPr lang="en-IE" sz="900" b="0" i="0" u="none" strike="noStrike" kern="1200" dirty="0">
                <a:solidFill>
                  <a:schemeClr val="tx1"/>
                </a:solidFill>
                <a:effectLst/>
                <a:latin typeface="Segoe UI Light" pitchFamily="34" charset="0"/>
                <a:ea typeface="+mn-ea"/>
                <a:cs typeface="+mn-cs"/>
              </a:rPr>
              <a:t> networks.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Availability zones allow customers to run mission-critical applications with high availability and low-latency replication.</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Availability zones are offered as a service within Azure, and to ensure resiliency, there’s a minimum of three separate zones in all enabled regions.</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More details about Availability Zones in Azure are available at </a:t>
            </a:r>
            <a:r>
              <a:rPr lang="en-IE" sz="900" u="sng" dirty="0"/>
              <a:t>https://docs.microsoft.com/en-us/azure/availability-zones/az-overview </a:t>
            </a:r>
            <a:endParaRPr lang="en-US" sz="90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4/5/2019 3:59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4:02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1089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rGGfRogOCJQ"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Y8hz0oIuWDs" TargetMode="External"/><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9XgJG_vUaXk" TargetMode="External"/><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solidFill>
                  <a:schemeClr val="tx1"/>
                </a:solidFill>
                <a:latin typeface="Segoe UI Semibold (Headings)"/>
              </a:rPr>
              <a:t>AZ-900T01</a:t>
            </a:r>
            <a:br>
              <a:rPr lang="en-US" dirty="0">
                <a:solidFill>
                  <a:schemeClr val="tx1"/>
                </a:solidFill>
                <a:latin typeface="Segoe UI Semibold (Headings)"/>
              </a:rPr>
            </a:br>
            <a:r>
              <a:rPr lang="en-US" dirty="0">
                <a:solidFill>
                  <a:schemeClr val="tx1"/>
                </a:solidFill>
                <a:latin typeface="Segoe UI Semibold (Headings)"/>
              </a:rPr>
              <a:t>Module 02:</a:t>
            </a:r>
            <a:br>
              <a:rPr lang="en-US" dirty="0">
                <a:solidFill>
                  <a:schemeClr val="tx1"/>
                </a:solidFill>
                <a:latin typeface="Segoe UI Semibold (Headings)"/>
              </a:rPr>
            </a:br>
            <a:r>
              <a:rPr lang="en-US" dirty="0">
                <a:solidFill>
                  <a:schemeClr val="tx1"/>
                </a:solidFill>
                <a:latin typeface="Segoe UI Semibold (Headings)"/>
              </a:rPr>
              <a:t>Core Azure services</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groups</a:t>
            </a:r>
          </a:p>
        </p:txBody>
      </p:sp>
      <p:sp>
        <p:nvSpPr>
          <p:cNvPr id="6" name="Text Placeholder 5"/>
          <p:cNvSpPr>
            <a:spLocks noGrp="1"/>
          </p:cNvSpPr>
          <p:nvPr>
            <p:ph type="body" sz="quarter" idx="10"/>
          </p:nvPr>
        </p:nvSpPr>
        <p:spPr>
          <a:xfrm>
            <a:off x="586390" y="1434370"/>
            <a:ext cx="11018520" cy="430887"/>
          </a:xfrm>
        </p:spPr>
        <p:txBody>
          <a:bodyPr/>
          <a:lstStyle/>
          <a:p>
            <a:pPr marL="457200" indent="-457200">
              <a:buFont typeface="Arial" panose="020B0604020202020204" pitchFamily="34" charset="0"/>
              <a:buChar char="•"/>
            </a:pPr>
            <a:r>
              <a:rPr lang="en-IE" dirty="0"/>
              <a:t>A </a:t>
            </a:r>
            <a:r>
              <a:rPr lang="en-IE" i="1" dirty="0"/>
              <a:t>resource group</a:t>
            </a:r>
            <a:r>
              <a:rPr lang="en-IE" dirty="0"/>
              <a:t> is a unit of management for resources in Azure. </a:t>
            </a:r>
          </a:p>
        </p:txBody>
      </p:sp>
      <p:sp>
        <p:nvSpPr>
          <p:cNvPr id="4" name="Text Placeholder 5">
            <a:extLst>
              <a:ext uri="{FF2B5EF4-FFF2-40B4-BE49-F238E27FC236}">
                <a16:creationId xmlns:a16="http://schemas.microsoft.com/office/drawing/2014/main" id="{8FD00436-2CB6-4054-A448-6F71BA24BD54}"/>
              </a:ext>
            </a:extLst>
          </p:cNvPr>
          <p:cNvSpPr txBox="1">
            <a:spLocks/>
          </p:cNvSpPr>
          <p:nvPr/>
        </p:nvSpPr>
        <p:spPr>
          <a:xfrm>
            <a:off x="586390" y="2636520"/>
            <a:ext cx="4513930" cy="301621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Think of a resource group as a container that allows you to aggregate and manage all the resources required for an application in a single manageable unit</a:t>
            </a:r>
            <a:endParaRPr lang="en-US" dirty="0"/>
          </a:p>
        </p:txBody>
      </p:sp>
      <p:pic>
        <p:nvPicPr>
          <p:cNvPr id="7" name="Picture 6" descr="A resource group is represented by various elements, including a server, a hard drive, and a database.">
            <a:extLst>
              <a:ext uri="{FF2B5EF4-FFF2-40B4-BE49-F238E27FC236}">
                <a16:creationId xmlns:a16="http://schemas.microsoft.com/office/drawing/2014/main" id="{20D0543C-2DA7-4CAA-8762-07344052D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6952" y="2265218"/>
            <a:ext cx="5010849" cy="4001058"/>
          </a:xfrm>
          <a:prstGeom prst="rect">
            <a:avLst/>
          </a:prstGeom>
        </p:spPr>
      </p:pic>
    </p:spTree>
    <p:extLst>
      <p:ext uri="{BB962C8B-B14F-4D97-AF65-F5344CB8AC3E}">
        <p14:creationId xmlns:p14="http://schemas.microsoft.com/office/powerpoint/2010/main" val="153251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Resource Manager</a:t>
            </a:r>
          </a:p>
        </p:txBody>
      </p:sp>
      <p:sp>
        <p:nvSpPr>
          <p:cNvPr id="6" name="Text Placeholder 5"/>
          <p:cNvSpPr>
            <a:spLocks noGrp="1"/>
          </p:cNvSpPr>
          <p:nvPr>
            <p:ph type="body" sz="quarter" idx="10"/>
          </p:nvPr>
        </p:nvSpPr>
        <p:spPr>
          <a:xfrm>
            <a:off x="586390" y="1434370"/>
            <a:ext cx="11018520" cy="3360920"/>
          </a:xfrm>
        </p:spPr>
        <p:txBody>
          <a:bodyPr/>
          <a:lstStyle/>
          <a:p>
            <a:pPr marL="457200" indent="-457200">
              <a:buFont typeface="Arial" panose="020B0604020202020204" pitchFamily="34" charset="0"/>
              <a:buChar char="•"/>
            </a:pPr>
            <a:r>
              <a:rPr lang="en-IE" i="1" dirty="0"/>
              <a:t>Azure Resource Manager </a:t>
            </a:r>
            <a:r>
              <a:rPr lang="en-IE" dirty="0"/>
              <a:t>is a management layer in which resource groups and all the resources within it are created, configured, managed, and deleted</a:t>
            </a:r>
          </a:p>
          <a:p>
            <a:pPr marL="457200" indent="-457200">
              <a:buFont typeface="Arial" panose="020B0604020202020204" pitchFamily="34" charset="0"/>
              <a:buChar char="•"/>
            </a:pPr>
            <a:r>
              <a:rPr lang="en-IE" dirty="0"/>
              <a:t>With Azure Resource Manager, you can:</a:t>
            </a:r>
          </a:p>
          <a:p>
            <a:pPr marL="685800" lvl="1" indent="-457200">
              <a:buFont typeface="Arial" panose="020B0604020202020204" pitchFamily="34" charset="0"/>
              <a:buChar char="•"/>
            </a:pPr>
            <a:r>
              <a:rPr lang="en-US" sz="2800" dirty="0"/>
              <a:t>Deploy application resources</a:t>
            </a:r>
          </a:p>
          <a:p>
            <a:pPr marL="685800" lvl="1" indent="-457200">
              <a:buFont typeface="Arial" panose="020B0604020202020204" pitchFamily="34" charset="0"/>
              <a:buChar char="•"/>
            </a:pPr>
            <a:r>
              <a:rPr lang="en-US" sz="2800" dirty="0"/>
              <a:t>Organize resources</a:t>
            </a:r>
          </a:p>
          <a:p>
            <a:pPr marL="685800" lvl="1" indent="-457200">
              <a:buFont typeface="Arial" panose="020B0604020202020204" pitchFamily="34" charset="0"/>
              <a:buChar char="•"/>
            </a:pPr>
            <a:r>
              <a:rPr lang="en-US" sz="2800" dirty="0"/>
              <a:t>Control access and resources</a:t>
            </a:r>
          </a:p>
        </p:txBody>
      </p:sp>
    </p:spTree>
    <p:extLst>
      <p:ext uri="{BB962C8B-B14F-4D97-AF65-F5344CB8AC3E}">
        <p14:creationId xmlns:p14="http://schemas.microsoft.com/office/powerpoint/2010/main" val="84506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Core Azure services and products</a:t>
            </a:r>
          </a:p>
        </p:txBody>
      </p:sp>
    </p:spTree>
    <p:extLst>
      <p:ext uri="{BB962C8B-B14F-4D97-AF65-F5344CB8AC3E}">
        <p14:creationId xmlns:p14="http://schemas.microsoft.com/office/powerpoint/2010/main" val="352855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compute services</a:t>
            </a:r>
          </a:p>
        </p:txBody>
      </p:sp>
      <p:sp>
        <p:nvSpPr>
          <p:cNvPr id="6" name="Text Placeholder 5"/>
          <p:cNvSpPr>
            <a:spLocks noGrp="1"/>
          </p:cNvSpPr>
          <p:nvPr>
            <p:ph type="body" sz="quarter" idx="10"/>
          </p:nvPr>
        </p:nvSpPr>
        <p:spPr>
          <a:xfrm>
            <a:off x="586390" y="1434370"/>
            <a:ext cx="11018520" cy="1292662"/>
          </a:xfrm>
        </p:spPr>
        <p:txBody>
          <a:bodyPr/>
          <a:lstStyle/>
          <a:p>
            <a:pPr marL="457200" indent="-457200">
              <a:buFont typeface="Arial" panose="020B0604020202020204" pitchFamily="34" charset="0"/>
              <a:buChar char="•"/>
            </a:pPr>
            <a:r>
              <a:rPr lang="en-IE" i="1" dirty="0"/>
              <a:t>Azure compute</a:t>
            </a:r>
            <a:r>
              <a:rPr lang="en-IE" dirty="0"/>
              <a:t> is an on-demand computing service for running cloud-based applications. It provides computing resources such as disks, processors, memory, networking and operating systems. </a:t>
            </a:r>
          </a:p>
        </p:txBody>
      </p:sp>
      <p:sp>
        <p:nvSpPr>
          <p:cNvPr id="4" name="Text Placeholder 5">
            <a:extLst>
              <a:ext uri="{FF2B5EF4-FFF2-40B4-BE49-F238E27FC236}">
                <a16:creationId xmlns:a16="http://schemas.microsoft.com/office/drawing/2014/main" id="{4F124D55-5187-427E-9234-D7778556E7A8}"/>
              </a:ext>
            </a:extLst>
          </p:cNvPr>
          <p:cNvSpPr txBox="1">
            <a:spLocks/>
          </p:cNvSpPr>
          <p:nvPr/>
        </p:nvSpPr>
        <p:spPr>
          <a:xfrm>
            <a:off x="586390" y="3150204"/>
            <a:ext cx="6281770" cy="35332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Resources are available on-demand and can typically be made available in minutes or even seconds. You pay only for the resources you use and only for as long as you're using them.</a:t>
            </a:r>
          </a:p>
          <a:p>
            <a:pPr marL="457200" indent="-457200">
              <a:buFont typeface="Arial" panose="020B0604020202020204" pitchFamily="34" charset="0"/>
              <a:buChar char="•"/>
            </a:pPr>
            <a:r>
              <a:rPr lang="en-IE" dirty="0"/>
              <a:t>Two common service types for performing compute in Azure are VMs and containers.</a:t>
            </a:r>
          </a:p>
        </p:txBody>
      </p:sp>
      <p:pic>
        <p:nvPicPr>
          <p:cNvPr id="5" name="Picture 4" descr="Server icon.">
            <a:extLst>
              <a:ext uri="{FF2B5EF4-FFF2-40B4-BE49-F238E27FC236}">
                <a16:creationId xmlns:a16="http://schemas.microsoft.com/office/drawing/2014/main" id="{00E6E037-CCAB-452F-869A-1347BB56A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8458" y="3150204"/>
            <a:ext cx="1845382" cy="3417373"/>
          </a:xfrm>
          <a:prstGeom prst="rect">
            <a:avLst/>
          </a:prstGeom>
        </p:spPr>
      </p:pic>
    </p:spTree>
    <p:extLst>
      <p:ext uri="{BB962C8B-B14F-4D97-AF65-F5344CB8AC3E}">
        <p14:creationId xmlns:p14="http://schemas.microsoft.com/office/powerpoint/2010/main" val="97589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compute services </a:t>
            </a:r>
            <a:r>
              <a:rPr lang="en-US" b="1" dirty="0"/>
              <a:t>- </a:t>
            </a:r>
            <a:r>
              <a:rPr lang="en-US" dirty="0"/>
              <a:t>virtual machine services</a:t>
            </a:r>
          </a:p>
        </p:txBody>
      </p:sp>
      <p:sp>
        <p:nvSpPr>
          <p:cNvPr id="6" name="Text Placeholder 5"/>
          <p:cNvSpPr>
            <a:spLocks noGrp="1"/>
          </p:cNvSpPr>
          <p:nvPr>
            <p:ph type="body" sz="quarter" idx="10"/>
          </p:nvPr>
        </p:nvSpPr>
        <p:spPr>
          <a:xfrm>
            <a:off x="586390" y="1434370"/>
            <a:ext cx="11018520" cy="861774"/>
          </a:xfrm>
        </p:spPr>
        <p:txBody>
          <a:bodyPr/>
          <a:lstStyle/>
          <a:p>
            <a:r>
              <a:rPr lang="en-IE" i="1" dirty="0"/>
              <a:t>VMs</a:t>
            </a:r>
            <a:r>
              <a:rPr lang="en-IE" dirty="0"/>
              <a:t> are software emulations of physical computers. Examples of Azure services for virtual machines include:</a:t>
            </a:r>
          </a:p>
        </p:txBody>
      </p:sp>
      <p:sp>
        <p:nvSpPr>
          <p:cNvPr id="4" name="Text Placeholder 5">
            <a:extLst>
              <a:ext uri="{FF2B5EF4-FFF2-40B4-BE49-F238E27FC236}">
                <a16:creationId xmlns:a16="http://schemas.microsoft.com/office/drawing/2014/main" id="{FE418898-511D-4A08-9281-AC788B76060F}"/>
              </a:ext>
            </a:extLst>
          </p:cNvPr>
          <p:cNvSpPr txBox="1">
            <a:spLocks/>
          </p:cNvSpPr>
          <p:nvPr/>
        </p:nvSpPr>
        <p:spPr>
          <a:xfrm>
            <a:off x="2098198" y="2695170"/>
            <a:ext cx="9825578" cy="370563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b="1" dirty="0"/>
              <a:t>Azure VMs:</a:t>
            </a:r>
            <a:r>
              <a:rPr lang="en-IE" dirty="0"/>
              <a:t> Infrastructure as a service (IaaS) to create and use VMs in the cloud</a:t>
            </a:r>
          </a:p>
          <a:p>
            <a:pPr marL="457200" indent="-457200">
              <a:buFont typeface="Arial" panose="020B0604020202020204" pitchFamily="34" charset="0"/>
              <a:buChar char="•"/>
            </a:pPr>
            <a:r>
              <a:rPr lang="en-US" b="1" dirty="0"/>
              <a:t>VM scale sets: </a:t>
            </a:r>
            <a:r>
              <a:rPr lang="en-US" dirty="0"/>
              <a:t>Designed for automatic scaling of identical VMs</a:t>
            </a:r>
          </a:p>
          <a:p>
            <a:pPr marL="457200" indent="-457200">
              <a:buFont typeface="Arial" panose="020B0604020202020204" pitchFamily="34" charset="0"/>
              <a:buChar char="•"/>
            </a:pPr>
            <a:r>
              <a:rPr lang="en-US" b="1" dirty="0"/>
              <a:t>App services: </a:t>
            </a:r>
            <a:r>
              <a:rPr lang="en-US" dirty="0"/>
              <a:t>Platform as a service (PaaS) offering to </a:t>
            </a:r>
            <a:r>
              <a:rPr lang="en-IE" dirty="0"/>
              <a:t>build, deploy, and scale enterprise-grade web, mobile, and API apps </a:t>
            </a:r>
            <a:endParaRPr lang="en-US" dirty="0"/>
          </a:p>
          <a:p>
            <a:pPr marL="457200" indent="-457200">
              <a:buFont typeface="Arial" panose="020B0604020202020204" pitchFamily="34" charset="0"/>
              <a:buChar char="•"/>
            </a:pPr>
            <a:r>
              <a:rPr lang="en-US" b="1" dirty="0"/>
              <a:t>Functions: </a:t>
            </a:r>
            <a:r>
              <a:rPr lang="en-US" dirty="0"/>
              <a:t>Creates infrastructure based on an event</a:t>
            </a:r>
            <a:endParaRPr lang="en-IE" dirty="0"/>
          </a:p>
        </p:txBody>
      </p:sp>
      <p:pic>
        <p:nvPicPr>
          <p:cNvPr id="5" name="Picture 4" descr="Icon representing Azure VMs">
            <a:extLst>
              <a:ext uri="{FF2B5EF4-FFF2-40B4-BE49-F238E27FC236}">
                <a16:creationId xmlns:a16="http://schemas.microsoft.com/office/drawing/2014/main" id="{453E834D-86DF-4262-B2ED-5B5BB94C7740}"/>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52" y="2430482"/>
            <a:ext cx="757112" cy="757112"/>
          </a:xfrm>
          <a:prstGeom prst="rect">
            <a:avLst/>
          </a:prstGeom>
        </p:spPr>
      </p:pic>
      <p:pic>
        <p:nvPicPr>
          <p:cNvPr id="7" name="Picture 6" descr="Icon representing VM scale sets">
            <a:extLst>
              <a:ext uri="{FF2B5EF4-FFF2-40B4-BE49-F238E27FC236}">
                <a16:creationId xmlns:a16="http://schemas.microsoft.com/office/drawing/2014/main" id="{3827857E-4070-44A9-8325-C3CCC9B3856C}"/>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390" y="3321932"/>
            <a:ext cx="1124107" cy="981212"/>
          </a:xfrm>
          <a:prstGeom prst="rect">
            <a:avLst/>
          </a:prstGeom>
        </p:spPr>
      </p:pic>
      <p:pic>
        <p:nvPicPr>
          <p:cNvPr id="8" name="Picture 7" descr="Icon representing App services">
            <a:extLst>
              <a:ext uri="{FF2B5EF4-FFF2-40B4-BE49-F238E27FC236}">
                <a16:creationId xmlns:a16="http://schemas.microsoft.com/office/drawing/2014/main" id="{B28B6CEF-45B0-42BD-8B8F-BFE3FA0BCF6F}"/>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008" y="4549926"/>
            <a:ext cx="853644" cy="812800"/>
          </a:xfrm>
          <a:prstGeom prst="rect">
            <a:avLst/>
          </a:prstGeom>
        </p:spPr>
      </p:pic>
      <p:pic>
        <p:nvPicPr>
          <p:cNvPr id="9" name="Picture 8" descr="Icon representing Functions">
            <a:extLst>
              <a:ext uri="{FF2B5EF4-FFF2-40B4-BE49-F238E27FC236}">
                <a16:creationId xmlns:a16="http://schemas.microsoft.com/office/drawing/2014/main" id="{C30AB9B5-A623-43FC-A035-3E82016A41EA}"/>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560" y="5657378"/>
            <a:ext cx="998489" cy="998489"/>
          </a:xfrm>
          <a:prstGeom prst="rect">
            <a:avLst/>
          </a:prstGeom>
        </p:spPr>
      </p:pic>
    </p:spTree>
    <p:extLst>
      <p:ext uri="{BB962C8B-B14F-4D97-AF65-F5344CB8AC3E}">
        <p14:creationId xmlns:p14="http://schemas.microsoft.com/office/powerpoint/2010/main" val="13606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hlinkClick r:id="rId3"/>
              </a:rPr>
              <a:t>Demo</a:t>
            </a:r>
            <a:r>
              <a:rPr lang="en-US" dirty="0"/>
              <a:t>: Create an Azure virtual machine</a:t>
            </a:r>
          </a:p>
        </p:txBody>
      </p:sp>
    </p:spTree>
    <p:extLst>
      <p:ext uri="{BB962C8B-B14F-4D97-AF65-F5344CB8AC3E}">
        <p14:creationId xmlns:p14="http://schemas.microsoft.com/office/powerpoint/2010/main" val="268189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Walkthrough-Create a Virtual machine using Azure Portal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15942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In this walkthrough task we will create a virtual machine in Azure via the Azure Portal, configure it as a web server and connect to the web server over the internet.</a:t>
            </a:r>
          </a:p>
          <a:p>
            <a:pPr marL="457200" indent="-457200">
              <a:buFont typeface="Arial" panose="020B0604020202020204" pitchFamily="34" charset="0"/>
              <a:buChar char="•"/>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239515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compute services – container services</a:t>
            </a:r>
          </a:p>
        </p:txBody>
      </p:sp>
      <p:sp>
        <p:nvSpPr>
          <p:cNvPr id="6" name="Text Placeholder 5"/>
          <p:cNvSpPr>
            <a:spLocks noGrp="1"/>
          </p:cNvSpPr>
          <p:nvPr>
            <p:ph type="body" sz="quarter" idx="10"/>
          </p:nvPr>
        </p:nvSpPr>
        <p:spPr>
          <a:xfrm>
            <a:off x="586390" y="1434370"/>
            <a:ext cx="11018520" cy="2154436"/>
          </a:xfrm>
        </p:spPr>
        <p:txBody>
          <a:bodyPr/>
          <a:lstStyle/>
          <a:p>
            <a:r>
              <a:rPr lang="en-IE" i="1" dirty="0"/>
              <a:t>Containers</a:t>
            </a:r>
            <a:r>
              <a:rPr lang="en-IE" dirty="0"/>
              <a:t> are a virtualization environment. However, unlike virtual machines, they do not include an operating system. Containers are meant to be lightweight, and are designed to be created, scaled out, and stopped dynamically. Examples of Azure services for containers include:</a:t>
            </a:r>
          </a:p>
        </p:txBody>
      </p:sp>
      <p:sp>
        <p:nvSpPr>
          <p:cNvPr id="4" name="Text Placeholder 5">
            <a:extLst>
              <a:ext uri="{FF2B5EF4-FFF2-40B4-BE49-F238E27FC236}">
                <a16:creationId xmlns:a16="http://schemas.microsoft.com/office/drawing/2014/main" id="{CC3EB775-F83E-4AAC-8717-BFDED75EB77C}"/>
              </a:ext>
            </a:extLst>
          </p:cNvPr>
          <p:cNvSpPr txBox="1">
            <a:spLocks/>
          </p:cNvSpPr>
          <p:nvPr/>
        </p:nvSpPr>
        <p:spPr>
          <a:xfrm>
            <a:off x="1960338" y="3847386"/>
            <a:ext cx="9644572" cy="232679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b="1" dirty="0"/>
              <a:t>Azure Container Instances</a:t>
            </a:r>
            <a:r>
              <a:rPr lang="en-IE" dirty="0"/>
              <a:t>: A PaaS offering that allows you to upload your containers, which it then will run for you</a:t>
            </a:r>
          </a:p>
          <a:p>
            <a:pPr marL="457200" indent="-457200">
              <a:buFont typeface="Arial" panose="020B0604020202020204" pitchFamily="34" charset="0"/>
              <a:buChar char="•"/>
            </a:pPr>
            <a:endParaRPr lang="en-IE" dirty="0"/>
          </a:p>
          <a:p>
            <a:pPr marL="457200" indent="-457200">
              <a:buFont typeface="Arial" panose="020B0604020202020204" pitchFamily="34" charset="0"/>
              <a:buChar char="•"/>
            </a:pPr>
            <a:r>
              <a:rPr lang="en-US" b="1" dirty="0"/>
              <a:t>Azure Kubernetes Service</a:t>
            </a:r>
            <a:r>
              <a:rPr lang="en-US" dirty="0"/>
              <a:t>: A container orchestrator service for managing large numbers of containers</a:t>
            </a:r>
          </a:p>
        </p:txBody>
      </p:sp>
      <p:pic>
        <p:nvPicPr>
          <p:cNvPr id="5" name="Picture 4" descr="Icon representing Azure Kubernetes Service">
            <a:extLst>
              <a:ext uri="{FF2B5EF4-FFF2-40B4-BE49-F238E27FC236}">
                <a16:creationId xmlns:a16="http://schemas.microsoft.com/office/drawing/2014/main" id="{F129C648-7909-405C-94F8-94833DAF97CE}"/>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681" y="5192964"/>
            <a:ext cx="1319398" cy="981213"/>
          </a:xfrm>
          <a:prstGeom prst="rect">
            <a:avLst/>
          </a:prstGeom>
        </p:spPr>
      </p:pic>
      <p:pic>
        <p:nvPicPr>
          <p:cNvPr id="7" name="Picture 6" descr="Icon representing Azure Container Instances">
            <a:extLst>
              <a:ext uri="{FF2B5EF4-FFF2-40B4-BE49-F238E27FC236}">
                <a16:creationId xmlns:a16="http://schemas.microsoft.com/office/drawing/2014/main" id="{72F1312C-D804-4C7C-8E8F-4840032DE05E}"/>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805" y="3803251"/>
            <a:ext cx="1686533" cy="987433"/>
          </a:xfrm>
          <a:prstGeom prst="rect">
            <a:avLst/>
          </a:prstGeom>
        </p:spPr>
      </p:pic>
    </p:spTree>
    <p:extLst>
      <p:ext uri="{BB962C8B-B14F-4D97-AF65-F5344CB8AC3E}">
        <p14:creationId xmlns:p14="http://schemas.microsoft.com/office/powerpoint/2010/main" val="177719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Walkthrough-Deploy Azure Container Instances (ACI) in Azure Portal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1964877"/>
            <a:ext cx="11018520"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In this walkthrough, you will create, configure, and deploy a Docker container to </a:t>
            </a:r>
            <a:r>
              <a:rPr lang="en-IE" i="1" dirty="0"/>
              <a:t>*Azure Container Instances*</a:t>
            </a:r>
            <a:r>
              <a:rPr lang="en-IE" dirty="0"/>
              <a:t> (ACI) in Azure Portal. The container is created from an image template called </a:t>
            </a:r>
            <a:r>
              <a:rPr lang="en-IE" i="1" dirty="0" err="1"/>
              <a:t>microsoft</a:t>
            </a:r>
            <a:r>
              <a:rPr lang="en-IE" i="1" dirty="0"/>
              <a:t>/</a:t>
            </a:r>
            <a:r>
              <a:rPr lang="en-IE" i="1" dirty="0" err="1"/>
              <a:t>aci-helloworld</a:t>
            </a:r>
            <a:r>
              <a:rPr lang="en-IE" dirty="0"/>
              <a:t>. The image packages a small web application, written in Node.js, and serves a static HTML page</a:t>
            </a:r>
          </a:p>
          <a:p>
            <a:pPr marL="457200" indent="-457200">
              <a:buFont typeface="Arial" panose="020B0604020202020204" pitchFamily="34" charset="0"/>
              <a:buChar char="•"/>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740984"/>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37102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network services</a:t>
            </a:r>
          </a:p>
        </p:txBody>
      </p:sp>
      <p:sp>
        <p:nvSpPr>
          <p:cNvPr id="6" name="Text Placeholder 5"/>
          <p:cNvSpPr>
            <a:spLocks noGrp="1"/>
          </p:cNvSpPr>
          <p:nvPr>
            <p:ph type="body" sz="quarter" idx="10"/>
          </p:nvPr>
        </p:nvSpPr>
        <p:spPr>
          <a:xfrm>
            <a:off x="588263" y="1281969"/>
            <a:ext cx="11018520" cy="861774"/>
          </a:xfrm>
        </p:spPr>
        <p:txBody>
          <a:bodyPr/>
          <a:lstStyle/>
          <a:p>
            <a:r>
              <a:rPr lang="en-IE" dirty="0"/>
              <a:t>Networking on Azure allows you to connect cloud and on-premises infrastructure and services.</a:t>
            </a:r>
          </a:p>
        </p:txBody>
      </p:sp>
      <p:sp>
        <p:nvSpPr>
          <p:cNvPr id="4" name="Text Placeholder 5">
            <a:extLst>
              <a:ext uri="{FF2B5EF4-FFF2-40B4-BE49-F238E27FC236}">
                <a16:creationId xmlns:a16="http://schemas.microsoft.com/office/drawing/2014/main" id="{245420B0-5563-4E73-AFFB-0201336C6B18}"/>
              </a:ext>
            </a:extLst>
          </p:cNvPr>
          <p:cNvSpPr txBox="1">
            <a:spLocks/>
          </p:cNvSpPr>
          <p:nvPr/>
        </p:nvSpPr>
        <p:spPr>
          <a:xfrm>
            <a:off x="1728436" y="2235066"/>
            <a:ext cx="10203530" cy="465358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sz="2700" b="1" dirty="0"/>
              <a:t>Azure Virtual Network</a:t>
            </a:r>
            <a:r>
              <a:rPr lang="en-IE" sz="2700" dirty="0"/>
              <a:t>: An IaaS service to create and use VMs in the cloud</a:t>
            </a:r>
          </a:p>
          <a:p>
            <a:pPr marL="457200" indent="-457200">
              <a:buFont typeface="Arial" panose="020B0604020202020204" pitchFamily="34" charset="0"/>
              <a:buChar char="•"/>
            </a:pPr>
            <a:r>
              <a:rPr lang="en-US" sz="2700" b="1" dirty="0"/>
              <a:t>Azure Load Balancer</a:t>
            </a:r>
            <a:r>
              <a:rPr lang="en-US" sz="2700" dirty="0"/>
              <a:t>: Designed for automatic scaling of identical VMs</a:t>
            </a:r>
          </a:p>
          <a:p>
            <a:pPr marL="457200" indent="-457200">
              <a:buFont typeface="Arial" panose="020B0604020202020204" pitchFamily="34" charset="0"/>
              <a:buChar char="•"/>
            </a:pPr>
            <a:r>
              <a:rPr lang="en-US" sz="2700" b="1" dirty="0"/>
              <a:t>VPN Gateway</a:t>
            </a:r>
            <a:r>
              <a:rPr lang="en-US" sz="2700" dirty="0"/>
              <a:t>: A PaaS offering to </a:t>
            </a:r>
            <a:r>
              <a:rPr lang="en-IE" sz="2700" dirty="0"/>
              <a:t>build, deploy, and scale enterprise-grade web, mobile, and API apps </a:t>
            </a:r>
            <a:endParaRPr lang="en-US" sz="2700" dirty="0"/>
          </a:p>
          <a:p>
            <a:pPr marL="457200" indent="-457200">
              <a:buFont typeface="Arial" panose="020B0604020202020204" pitchFamily="34" charset="0"/>
              <a:buChar char="•"/>
            </a:pPr>
            <a:r>
              <a:rPr lang="en-US" sz="2700" b="1" dirty="0"/>
              <a:t>Azure Application Gateway</a:t>
            </a:r>
            <a:r>
              <a:rPr lang="en-US" sz="2700" dirty="0"/>
              <a:t>: Creates infrastructure based on an event</a:t>
            </a:r>
            <a:endParaRPr lang="en-IE" sz="2700" dirty="0"/>
          </a:p>
          <a:p>
            <a:pPr marL="457200" indent="-457200">
              <a:buFont typeface="Arial" panose="020B0604020202020204" pitchFamily="34" charset="0"/>
              <a:buChar char="•"/>
            </a:pPr>
            <a:r>
              <a:rPr lang="en-US" sz="2700" b="1" dirty="0"/>
              <a:t>Content Delivery Network</a:t>
            </a:r>
            <a:r>
              <a:rPr lang="en-US" sz="2700" dirty="0"/>
              <a:t>: Creates infrastructure based on an event</a:t>
            </a:r>
            <a:endParaRPr lang="en-IE" sz="2700" dirty="0"/>
          </a:p>
        </p:txBody>
      </p:sp>
      <p:pic>
        <p:nvPicPr>
          <p:cNvPr id="5" name="Picture 4" descr="Icon representing VPN Gateway">
            <a:extLst>
              <a:ext uri="{FF2B5EF4-FFF2-40B4-BE49-F238E27FC236}">
                <a16:creationId xmlns:a16="http://schemas.microsoft.com/office/drawing/2014/main" id="{A30E7BF2-8943-45F9-BE64-A958A150F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11" y="3992536"/>
            <a:ext cx="798792" cy="798792"/>
          </a:xfrm>
          <a:prstGeom prst="rect">
            <a:avLst/>
          </a:prstGeom>
        </p:spPr>
      </p:pic>
      <p:pic>
        <p:nvPicPr>
          <p:cNvPr id="7" name="Picture 6" descr="Icon representing Azure Load Balancer">
            <a:extLst>
              <a:ext uri="{FF2B5EF4-FFF2-40B4-BE49-F238E27FC236}">
                <a16:creationId xmlns:a16="http://schemas.microsoft.com/office/drawing/2014/main" id="{9BD81EA1-EAE0-4D49-A18E-63B5017D3C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039" y="3200387"/>
            <a:ext cx="645736" cy="615349"/>
          </a:xfrm>
          <a:prstGeom prst="rect">
            <a:avLst/>
          </a:prstGeom>
        </p:spPr>
      </p:pic>
      <p:pic>
        <p:nvPicPr>
          <p:cNvPr id="8" name="Picture 7" descr="Icon representing Azure Virtual Network">
            <a:extLst>
              <a:ext uri="{FF2B5EF4-FFF2-40B4-BE49-F238E27FC236}">
                <a16:creationId xmlns:a16="http://schemas.microsoft.com/office/drawing/2014/main" id="{E82981D4-C8A0-4BA0-9E81-A003A720B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686" y="2380784"/>
            <a:ext cx="1128442" cy="590551"/>
          </a:xfrm>
          <a:prstGeom prst="rect">
            <a:avLst/>
          </a:prstGeom>
        </p:spPr>
      </p:pic>
      <p:pic>
        <p:nvPicPr>
          <p:cNvPr id="9" name="Picture 8" descr="Icon representing Azure Application Gateway">
            <a:extLst>
              <a:ext uri="{FF2B5EF4-FFF2-40B4-BE49-F238E27FC236}">
                <a16:creationId xmlns:a16="http://schemas.microsoft.com/office/drawing/2014/main" id="{8E448DB2-4526-4C73-9191-05024970E3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793" y="4914514"/>
            <a:ext cx="848510" cy="819501"/>
          </a:xfrm>
          <a:prstGeom prst="rect">
            <a:avLst/>
          </a:prstGeom>
        </p:spPr>
      </p:pic>
      <p:pic>
        <p:nvPicPr>
          <p:cNvPr id="10" name="Picture 9" descr="Icon representing Content Delivery Network">
            <a:extLst>
              <a:ext uri="{FF2B5EF4-FFF2-40B4-BE49-F238E27FC236}">
                <a16:creationId xmlns:a16="http://schemas.microsoft.com/office/drawing/2014/main" id="{349E985B-700F-48A8-91C6-1B890B8454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686" y="5803058"/>
            <a:ext cx="1054942" cy="1054942"/>
          </a:xfrm>
          <a:prstGeom prst="rect">
            <a:avLst/>
          </a:prstGeom>
        </p:spPr>
      </p:pic>
    </p:spTree>
    <p:extLst>
      <p:ext uri="{BB962C8B-B14F-4D97-AF65-F5344CB8AC3E}">
        <p14:creationId xmlns:p14="http://schemas.microsoft.com/office/powerpoint/2010/main" val="182964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p>
        </p:txBody>
      </p:sp>
    </p:spTree>
    <p:extLst>
      <p:ext uri="{BB962C8B-B14F-4D97-AF65-F5344CB8AC3E}">
        <p14:creationId xmlns:p14="http://schemas.microsoft.com/office/powerpoint/2010/main" val="341461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Walkthrough-Create a virtual network via the Azure Portal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15942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task we will create a virtual network, deploy two virtual machines onto that virtual network and then configure them to allow one virtual machine to ping the other over that virtual network.</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330678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 services – data categories</a:t>
            </a:r>
          </a:p>
        </p:txBody>
      </p:sp>
      <p:sp>
        <p:nvSpPr>
          <p:cNvPr id="6" name="Text Placeholder 5"/>
          <p:cNvSpPr>
            <a:spLocks noGrp="1"/>
          </p:cNvSpPr>
          <p:nvPr>
            <p:ph type="body" sz="quarter" idx="10"/>
          </p:nvPr>
        </p:nvSpPr>
        <p:spPr>
          <a:xfrm>
            <a:off x="586390" y="1434370"/>
            <a:ext cx="11018520" cy="5343001"/>
          </a:xfrm>
        </p:spPr>
        <p:txBody>
          <a:bodyPr/>
          <a:lstStyle/>
          <a:p>
            <a:pPr marL="457200" indent="-457200">
              <a:buFont typeface="Arial" panose="020B0604020202020204" pitchFamily="34" charset="0"/>
              <a:buChar char="•"/>
            </a:pPr>
            <a:r>
              <a:rPr lang="en-US" i="1" dirty="0"/>
              <a:t>Structured data</a:t>
            </a:r>
            <a:r>
              <a:rPr lang="en-US" dirty="0"/>
              <a:t>. D</a:t>
            </a:r>
            <a:r>
              <a:rPr lang="en-IE" dirty="0" err="1"/>
              <a:t>ata</a:t>
            </a:r>
            <a:r>
              <a:rPr lang="en-IE" dirty="0"/>
              <a:t> that adheres to a schema, so all of the data has the same fields or properties. Structured data can be stored in a database table with rows and columns. Examples of structured data include, sensor data or financial data.</a:t>
            </a:r>
            <a:endParaRPr lang="en-US" b="1" dirty="0"/>
          </a:p>
          <a:p>
            <a:pPr marL="457200" indent="-457200">
              <a:buFont typeface="Arial" panose="020B0604020202020204" pitchFamily="34" charset="0"/>
              <a:buChar char="•"/>
            </a:pPr>
            <a:r>
              <a:rPr lang="en-US" i="1" dirty="0"/>
              <a:t>Semi-structured data</a:t>
            </a:r>
            <a:r>
              <a:rPr lang="en-US" dirty="0"/>
              <a:t>. D</a:t>
            </a:r>
            <a:r>
              <a:rPr lang="en-IE" dirty="0" err="1"/>
              <a:t>ata</a:t>
            </a:r>
            <a:r>
              <a:rPr lang="en-IE" dirty="0"/>
              <a:t> is less organized than structured data, and is not stored in a relational format, meaning the fields do not neatly fit into tables, rows, and columns. Referred to as </a:t>
            </a:r>
            <a:r>
              <a:rPr lang="en-IE" i="1" dirty="0"/>
              <a:t>non-relational</a:t>
            </a:r>
            <a:r>
              <a:rPr lang="en-IE" dirty="0"/>
              <a:t> or </a:t>
            </a:r>
            <a:r>
              <a:rPr lang="en-IE" i="1" dirty="0"/>
              <a:t>NoSQL</a:t>
            </a:r>
            <a:r>
              <a:rPr lang="en-IE" dirty="0"/>
              <a:t> data.</a:t>
            </a:r>
            <a:endParaRPr lang="en-US" b="1" dirty="0"/>
          </a:p>
          <a:p>
            <a:pPr marL="457200" indent="-457200">
              <a:buFont typeface="Arial" panose="020B0604020202020204" pitchFamily="34" charset="0"/>
              <a:buChar char="•"/>
            </a:pPr>
            <a:r>
              <a:rPr lang="en-US" i="1" dirty="0"/>
              <a:t>Unstructured data</a:t>
            </a:r>
            <a:r>
              <a:rPr lang="en-US" dirty="0"/>
              <a:t>. D</a:t>
            </a:r>
            <a:r>
              <a:rPr lang="en-IE" dirty="0" err="1"/>
              <a:t>ata</a:t>
            </a:r>
            <a:r>
              <a:rPr lang="en-IE" dirty="0"/>
              <a:t> that has no designated structure to it. This also means that there are no restrictions on the kinds of data it can contain. For example, a blob can hold a PDF document, a JPG image, a JSON file, or video content.</a:t>
            </a:r>
          </a:p>
        </p:txBody>
      </p:sp>
    </p:spTree>
    <p:extLst>
      <p:ext uri="{BB962C8B-B14F-4D97-AF65-F5344CB8AC3E}">
        <p14:creationId xmlns:p14="http://schemas.microsoft.com/office/powerpoint/2010/main" val="264101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 services – Azure services</a:t>
            </a:r>
          </a:p>
        </p:txBody>
      </p:sp>
      <p:sp>
        <p:nvSpPr>
          <p:cNvPr id="6" name="Text Placeholder 5"/>
          <p:cNvSpPr>
            <a:spLocks noGrp="1"/>
          </p:cNvSpPr>
          <p:nvPr>
            <p:ph type="body" sz="quarter" idx="10"/>
          </p:nvPr>
        </p:nvSpPr>
        <p:spPr>
          <a:xfrm>
            <a:off x="586390" y="1434370"/>
            <a:ext cx="11018520" cy="861774"/>
          </a:xfrm>
        </p:spPr>
        <p:txBody>
          <a:bodyPr/>
          <a:lstStyle/>
          <a:p>
            <a:r>
              <a:rPr lang="en-IE" i="1" dirty="0"/>
              <a:t>Azure Storage</a:t>
            </a:r>
            <a:r>
              <a:rPr lang="en-IE" dirty="0"/>
              <a:t> is a service that you can use to store files, messages, tables, and other types of information.</a:t>
            </a:r>
          </a:p>
        </p:txBody>
      </p:sp>
      <p:sp>
        <p:nvSpPr>
          <p:cNvPr id="4" name="Text Placeholder 5">
            <a:extLst>
              <a:ext uri="{FF2B5EF4-FFF2-40B4-BE49-F238E27FC236}">
                <a16:creationId xmlns:a16="http://schemas.microsoft.com/office/drawing/2014/main" id="{7CEABA36-B656-4E70-936A-7947E38E414D}"/>
              </a:ext>
            </a:extLst>
          </p:cNvPr>
          <p:cNvSpPr txBox="1">
            <a:spLocks/>
          </p:cNvSpPr>
          <p:nvPr/>
        </p:nvSpPr>
        <p:spPr>
          <a:xfrm>
            <a:off x="2231315" y="2622891"/>
            <a:ext cx="9727602" cy="370563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a:t>Blob storage:</a:t>
            </a:r>
            <a:r>
              <a:rPr lang="en-IE" dirty="0"/>
              <a:t> No restrictions on the kinds of data it can hold. </a:t>
            </a:r>
            <a:r>
              <a:rPr lang="en-US" dirty="0"/>
              <a:t>Blobs are highly scalable</a:t>
            </a:r>
          </a:p>
          <a:p>
            <a:pPr marL="457200" indent="-457200">
              <a:buFont typeface="Arial" panose="020B0604020202020204" pitchFamily="34" charset="0"/>
              <a:buChar char="•"/>
            </a:pPr>
            <a:r>
              <a:rPr lang="en-US" b="1" dirty="0"/>
              <a:t>Disk storage: </a:t>
            </a:r>
            <a:r>
              <a:rPr lang="en-US" dirty="0"/>
              <a:t>P</a:t>
            </a:r>
            <a:r>
              <a:rPr lang="en-IE" dirty="0" err="1"/>
              <a:t>rovides</a:t>
            </a:r>
            <a:r>
              <a:rPr lang="en-IE" dirty="0"/>
              <a:t> disks for virtual machines, applications, and other services</a:t>
            </a:r>
            <a:endParaRPr lang="en-US" dirty="0"/>
          </a:p>
          <a:p>
            <a:pPr marL="457200" indent="-457200">
              <a:buFont typeface="Arial" panose="020B0604020202020204" pitchFamily="34" charset="0"/>
              <a:buChar char="•"/>
            </a:pPr>
            <a:r>
              <a:rPr lang="en-US" b="1" dirty="0"/>
              <a:t>File storage: </a:t>
            </a:r>
            <a:r>
              <a:rPr lang="en-IE" dirty="0"/>
              <a:t>Azure Files offers fully-managed file shares in the cloud </a:t>
            </a:r>
            <a:endParaRPr lang="en-US" dirty="0"/>
          </a:p>
          <a:p>
            <a:pPr marL="457200" indent="-457200">
              <a:buFont typeface="Arial" panose="020B0604020202020204" pitchFamily="34" charset="0"/>
              <a:buChar char="•"/>
            </a:pPr>
            <a:r>
              <a:rPr lang="en-US" b="1" dirty="0"/>
              <a:t>Archive storage:</a:t>
            </a:r>
            <a:r>
              <a:rPr lang="en-US" dirty="0"/>
              <a:t> </a:t>
            </a:r>
            <a:r>
              <a:rPr lang="en-IE" dirty="0"/>
              <a:t>Storage facility for data that is rarely accessed</a:t>
            </a:r>
          </a:p>
        </p:txBody>
      </p:sp>
      <p:pic>
        <p:nvPicPr>
          <p:cNvPr id="5" name="Picture 4" descr="Icon representing Blob storage">
            <a:extLst>
              <a:ext uri="{FF2B5EF4-FFF2-40B4-BE49-F238E27FC236}">
                <a16:creationId xmlns:a16="http://schemas.microsoft.com/office/drawing/2014/main" id="{8F1556E1-AAD6-4570-990E-E2130C1A093F}"/>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80" y="2413966"/>
            <a:ext cx="948837" cy="794972"/>
          </a:xfrm>
          <a:prstGeom prst="rect">
            <a:avLst/>
          </a:prstGeom>
        </p:spPr>
      </p:pic>
      <p:pic>
        <p:nvPicPr>
          <p:cNvPr id="7" name="Picture 6" descr="Icon representing Disk storage">
            <a:extLst>
              <a:ext uri="{FF2B5EF4-FFF2-40B4-BE49-F238E27FC236}">
                <a16:creationId xmlns:a16="http://schemas.microsoft.com/office/drawing/2014/main" id="{4A434D35-6098-457E-8F14-617CE567B2C0}"/>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200" y="3400798"/>
            <a:ext cx="964489" cy="819501"/>
          </a:xfrm>
          <a:prstGeom prst="rect">
            <a:avLst/>
          </a:prstGeom>
        </p:spPr>
      </p:pic>
      <p:pic>
        <p:nvPicPr>
          <p:cNvPr id="8" name="Picture 7" descr="Icon representing File storage">
            <a:extLst>
              <a:ext uri="{FF2B5EF4-FFF2-40B4-BE49-F238E27FC236}">
                <a16:creationId xmlns:a16="http://schemas.microsoft.com/office/drawing/2014/main" id="{166E0C98-CF50-447C-B442-C1DDD667708D}"/>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199" y="4475706"/>
            <a:ext cx="964489" cy="832968"/>
          </a:xfrm>
          <a:prstGeom prst="rect">
            <a:avLst/>
          </a:prstGeom>
        </p:spPr>
      </p:pic>
      <p:pic>
        <p:nvPicPr>
          <p:cNvPr id="9" name="Picture 8" descr="Icon representing Archive storage">
            <a:extLst>
              <a:ext uri="{FF2B5EF4-FFF2-40B4-BE49-F238E27FC236}">
                <a16:creationId xmlns:a16="http://schemas.microsoft.com/office/drawing/2014/main" id="{B4F3F872-5332-4AD9-9191-FEF2C148ECD8}"/>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797" y="5425310"/>
            <a:ext cx="1137291" cy="1137291"/>
          </a:xfrm>
          <a:prstGeom prst="rect">
            <a:avLst/>
          </a:prstGeom>
        </p:spPr>
      </p:pic>
    </p:spTree>
    <p:extLst>
      <p:ext uri="{BB962C8B-B14F-4D97-AF65-F5344CB8AC3E}">
        <p14:creationId xmlns:p14="http://schemas.microsoft.com/office/powerpoint/2010/main" val="406188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hlinkClick r:id="rId3"/>
              </a:rPr>
              <a:t>Demo</a:t>
            </a:r>
            <a:r>
              <a:rPr lang="en-US" dirty="0"/>
              <a:t>: Create Blob storage</a:t>
            </a:r>
          </a:p>
        </p:txBody>
      </p:sp>
    </p:spTree>
    <p:extLst>
      <p:ext uri="{BB962C8B-B14F-4D97-AF65-F5344CB8AC3E}">
        <p14:creationId xmlns:p14="http://schemas.microsoft.com/office/powerpoint/2010/main" val="100490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1204913"/>
            <a:ext cx="9144000" cy="498598"/>
          </a:xfrm>
        </p:spPr>
        <p:txBody>
          <a:bodyPr/>
          <a:lstStyle/>
          <a:p>
            <a:r>
              <a:rPr lang="en-IE" dirty="0"/>
              <a:t>Walkthrough-Create Blob storage</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15942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task we will create a storage account, then create a blob storage container within that storage account, then upload a block blob, view and edit the blob file within the blob container in Azure, and then download the block blob file.</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69049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database services</a:t>
            </a:r>
          </a:p>
        </p:txBody>
      </p:sp>
      <p:sp>
        <p:nvSpPr>
          <p:cNvPr id="6" name="Text Placeholder 5"/>
          <p:cNvSpPr>
            <a:spLocks noGrp="1"/>
          </p:cNvSpPr>
          <p:nvPr>
            <p:ph type="body" sz="quarter" idx="10"/>
          </p:nvPr>
        </p:nvSpPr>
        <p:spPr>
          <a:xfrm>
            <a:off x="586390" y="1434370"/>
            <a:ext cx="11018520" cy="861774"/>
          </a:xfrm>
        </p:spPr>
        <p:txBody>
          <a:bodyPr/>
          <a:lstStyle/>
          <a:p>
            <a:r>
              <a:rPr lang="en-IE" dirty="0"/>
              <a:t>Azure database services are fully-managed PaaS database services that free up valuable time you’d otherwise spend managing your database</a:t>
            </a:r>
          </a:p>
        </p:txBody>
      </p:sp>
      <p:sp>
        <p:nvSpPr>
          <p:cNvPr id="4" name="Text Placeholder 5">
            <a:extLst>
              <a:ext uri="{FF2B5EF4-FFF2-40B4-BE49-F238E27FC236}">
                <a16:creationId xmlns:a16="http://schemas.microsoft.com/office/drawing/2014/main" id="{15FC2C1C-A1FD-4487-A109-340B15FD8519}"/>
              </a:ext>
            </a:extLst>
          </p:cNvPr>
          <p:cNvSpPr txBox="1">
            <a:spLocks/>
          </p:cNvSpPr>
          <p:nvPr/>
        </p:nvSpPr>
        <p:spPr>
          <a:xfrm>
            <a:off x="1847850" y="2505706"/>
            <a:ext cx="10176160" cy="456740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a:t>Azure Cosmos DB</a:t>
            </a:r>
            <a:r>
              <a:rPr lang="en-IE" dirty="0"/>
              <a:t>: A globally-distributed database service that enables you to elastically and independently scale throughput and storage </a:t>
            </a:r>
          </a:p>
          <a:p>
            <a:pPr marL="457200" indent="-457200">
              <a:buFont typeface="Arial" panose="020B0604020202020204" pitchFamily="34" charset="0"/>
              <a:buChar char="•"/>
            </a:pPr>
            <a:r>
              <a:rPr lang="en-US" b="1" dirty="0"/>
              <a:t>Azure SQL Database</a:t>
            </a:r>
            <a:r>
              <a:rPr lang="en-US" dirty="0"/>
              <a:t>: </a:t>
            </a:r>
            <a:r>
              <a:rPr lang="en-IE" dirty="0"/>
              <a:t>A relational database as a service (</a:t>
            </a:r>
            <a:r>
              <a:rPr lang="en-IE" dirty="0" err="1"/>
              <a:t>DaaS</a:t>
            </a:r>
            <a:r>
              <a:rPr lang="en-IE" dirty="0"/>
              <a:t>) based on the latest stable version of the Microsoft SQL Server database engine</a:t>
            </a:r>
            <a:endParaRPr lang="en-US" dirty="0"/>
          </a:p>
          <a:p>
            <a:pPr marL="457200" indent="-457200">
              <a:buFont typeface="Arial" panose="020B0604020202020204" pitchFamily="34" charset="0"/>
              <a:buChar char="•"/>
            </a:pPr>
            <a:r>
              <a:rPr lang="en-US" b="1" dirty="0"/>
              <a:t>Azure Database Migration</a:t>
            </a:r>
            <a:r>
              <a:rPr lang="en-US" dirty="0"/>
              <a:t>: A</a:t>
            </a:r>
            <a:r>
              <a:rPr lang="en-IE" dirty="0"/>
              <a:t> fully-managed service designed to enable seamless migrations from multiple database sources to Azure data platforms with minimal downtime</a:t>
            </a:r>
            <a:endParaRPr lang="en-US" dirty="0"/>
          </a:p>
          <a:p>
            <a:endParaRPr lang="en-IE" dirty="0"/>
          </a:p>
        </p:txBody>
      </p:sp>
      <p:pic>
        <p:nvPicPr>
          <p:cNvPr id="5" name="Picture 4" descr="Icon representing Azure Cosmos DBn">
            <a:extLst>
              <a:ext uri="{FF2B5EF4-FFF2-40B4-BE49-F238E27FC236}">
                <a16:creationId xmlns:a16="http://schemas.microsoft.com/office/drawing/2014/main" id="{20B4EC88-CB60-45AE-9688-095A9CA5326D}"/>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90" y="2494688"/>
            <a:ext cx="990236" cy="956090"/>
          </a:xfrm>
          <a:prstGeom prst="rect">
            <a:avLst/>
          </a:prstGeom>
        </p:spPr>
      </p:pic>
      <p:pic>
        <p:nvPicPr>
          <p:cNvPr id="7" name="Picture 6" descr="Icon representing Azure SQL Database">
            <a:extLst>
              <a:ext uri="{FF2B5EF4-FFF2-40B4-BE49-F238E27FC236}">
                <a16:creationId xmlns:a16="http://schemas.microsoft.com/office/drawing/2014/main" id="{1D4EA118-80BF-437D-9471-5D46BE79FF9B}"/>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574" y="3824154"/>
            <a:ext cx="1107332" cy="1107332"/>
          </a:xfrm>
          <a:prstGeom prst="rect">
            <a:avLst/>
          </a:prstGeom>
        </p:spPr>
      </p:pic>
      <p:pic>
        <p:nvPicPr>
          <p:cNvPr id="8" name="Picture 7" descr="Icon representing Azure Database Migration">
            <a:extLst>
              <a:ext uri="{FF2B5EF4-FFF2-40B4-BE49-F238E27FC236}">
                <a16:creationId xmlns:a16="http://schemas.microsoft.com/office/drawing/2014/main" id="{C38B0ADA-7A92-48D5-A273-02E2F425C3A7}"/>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574" y="5304862"/>
            <a:ext cx="1146524" cy="1043465"/>
          </a:xfrm>
          <a:prstGeom prst="rect">
            <a:avLst/>
          </a:prstGeom>
        </p:spPr>
      </p:pic>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1204913"/>
            <a:ext cx="9144000" cy="498598"/>
          </a:xfrm>
        </p:spPr>
        <p:txBody>
          <a:bodyPr/>
          <a:lstStyle/>
          <a:p>
            <a:r>
              <a:rPr lang="en-IE" dirty="0"/>
              <a:t>Walkthrough-Create a SQL database</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task we will create a SQL database in Azure and then query the data in that database.</a:t>
            </a:r>
            <a:endParaRPr lang="en-IE" sz="3000"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32771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Marketplace</a:t>
            </a:r>
          </a:p>
        </p:txBody>
      </p:sp>
      <p:sp>
        <p:nvSpPr>
          <p:cNvPr id="6" name="Text Placeholder 5"/>
          <p:cNvSpPr>
            <a:spLocks noGrp="1"/>
          </p:cNvSpPr>
          <p:nvPr>
            <p:ph type="body" sz="quarter" idx="10"/>
          </p:nvPr>
        </p:nvSpPr>
        <p:spPr>
          <a:xfrm>
            <a:off x="586390" y="1434370"/>
            <a:ext cx="11018520" cy="4050340"/>
          </a:xfrm>
        </p:spPr>
        <p:txBody>
          <a:bodyPr/>
          <a:lstStyle/>
          <a:p>
            <a:r>
              <a:rPr lang="en-IE" i="1" dirty="0"/>
              <a:t>Azure Marketplace</a:t>
            </a:r>
            <a:r>
              <a:rPr lang="en-IE" dirty="0"/>
              <a:t> is a service on Azure that helps connect end users with Microsoft partners, independent software vendors (ISVs), and start-ups that are offering their solutions and services, which are optimized to run on Azure</a:t>
            </a:r>
          </a:p>
          <a:p>
            <a:endParaRPr lang="en-IE" dirty="0"/>
          </a:p>
          <a:p>
            <a:r>
              <a:rPr lang="en-IE" dirty="0"/>
              <a:t>Azure Marketplace allows customers—mostly IT professionals and cloud developers—to find, try, purchase, and provision applications and services from hundreds of leading service providers, all certified to run on Azure. At the time of writing, this includes over 8,000 listings</a:t>
            </a:r>
          </a:p>
        </p:txBody>
      </p:sp>
    </p:spTree>
    <p:extLst>
      <p:ext uri="{BB962C8B-B14F-4D97-AF65-F5344CB8AC3E}">
        <p14:creationId xmlns:p14="http://schemas.microsoft.com/office/powerpoint/2010/main" val="282589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04: Azure solutions</a:t>
            </a:r>
          </a:p>
        </p:txBody>
      </p:sp>
    </p:spTree>
    <p:extLst>
      <p:ext uri="{BB962C8B-B14F-4D97-AF65-F5344CB8AC3E}">
        <p14:creationId xmlns:p14="http://schemas.microsoft.com/office/powerpoint/2010/main" val="425276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Internet of Things</a:t>
            </a:r>
          </a:p>
        </p:txBody>
      </p:sp>
      <p:sp>
        <p:nvSpPr>
          <p:cNvPr id="6" name="Text Placeholder 5"/>
          <p:cNvSpPr>
            <a:spLocks noGrp="1"/>
          </p:cNvSpPr>
          <p:nvPr>
            <p:ph type="body" sz="quarter" idx="10"/>
          </p:nvPr>
        </p:nvSpPr>
        <p:spPr>
          <a:xfrm>
            <a:off x="586390" y="1434370"/>
            <a:ext cx="11018520" cy="1292662"/>
          </a:xfrm>
        </p:spPr>
        <p:txBody>
          <a:bodyPr/>
          <a:lstStyle/>
          <a:p>
            <a:r>
              <a:rPr lang="en-IE" dirty="0"/>
              <a:t>The internet allows any item that's online-capable to access valuable information. This ability for devices to garner and then relay information for data analysis is referred to as the </a:t>
            </a:r>
            <a:r>
              <a:rPr lang="en-IE" i="1" dirty="0"/>
              <a:t>Internet of Things</a:t>
            </a:r>
            <a:r>
              <a:rPr lang="en-IE" dirty="0"/>
              <a:t> (IoT)</a:t>
            </a:r>
          </a:p>
        </p:txBody>
      </p:sp>
      <p:sp>
        <p:nvSpPr>
          <p:cNvPr id="4" name="Text Placeholder 5">
            <a:extLst>
              <a:ext uri="{FF2B5EF4-FFF2-40B4-BE49-F238E27FC236}">
                <a16:creationId xmlns:a16="http://schemas.microsoft.com/office/drawing/2014/main" id="{28C8EF6A-E45F-43C3-9123-277EEE06AC80}"/>
              </a:ext>
            </a:extLst>
          </p:cNvPr>
          <p:cNvSpPr txBox="1">
            <a:spLocks/>
          </p:cNvSpPr>
          <p:nvPr/>
        </p:nvSpPr>
        <p:spPr>
          <a:xfrm>
            <a:off x="2293270" y="3150204"/>
            <a:ext cx="9085930" cy="35332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a:t>Microsoft IoT Central</a:t>
            </a:r>
            <a:r>
              <a:rPr lang="en-US" dirty="0"/>
              <a:t>: </a:t>
            </a:r>
            <a:r>
              <a:rPr lang="en-IE" dirty="0"/>
              <a:t>A fully-managed global IoT software as a service (SaaS) solution that makes it easy to connect, monitor, and manage your IoT assets at scale</a:t>
            </a:r>
          </a:p>
          <a:p>
            <a:pPr marL="457200" indent="-457200">
              <a:buFont typeface="Arial" panose="020B0604020202020204" pitchFamily="34" charset="0"/>
              <a:buChar char="•"/>
            </a:pPr>
            <a:r>
              <a:rPr lang="en-US" b="1" dirty="0"/>
              <a:t>Azure IoT Hub</a:t>
            </a:r>
            <a:r>
              <a:rPr lang="en-US" dirty="0"/>
              <a:t>: </a:t>
            </a:r>
            <a:r>
              <a:rPr lang="en-IE" dirty="0"/>
              <a:t>A managed service hosted in the cloud that acts as a central message hub for bidirectional communication between your IoT application and the devices it manages</a:t>
            </a:r>
            <a:endParaRPr lang="en-US" dirty="0"/>
          </a:p>
        </p:txBody>
      </p:sp>
      <p:pic>
        <p:nvPicPr>
          <p:cNvPr id="5" name="Picture 4" descr="Icon representing Azure IoT Hub">
            <a:extLst>
              <a:ext uri="{FF2B5EF4-FFF2-40B4-BE49-F238E27FC236}">
                <a16:creationId xmlns:a16="http://schemas.microsoft.com/office/drawing/2014/main" id="{7099143F-3001-4870-8DE3-A330BEB36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265" y="5016631"/>
            <a:ext cx="981213" cy="981213"/>
          </a:xfrm>
          <a:prstGeom prst="rect">
            <a:avLst/>
          </a:prstGeom>
        </p:spPr>
      </p:pic>
      <p:pic>
        <p:nvPicPr>
          <p:cNvPr id="7" name="Picture 6" descr="Icon representing Microsoft IoT Central">
            <a:extLst>
              <a:ext uri="{FF2B5EF4-FFF2-40B4-BE49-F238E27FC236}">
                <a16:creationId xmlns:a16="http://schemas.microsoft.com/office/drawing/2014/main" id="{BBAAD6AC-A925-4B35-82B7-D268F83B69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553" y="3084164"/>
            <a:ext cx="1116638" cy="1137316"/>
          </a:xfrm>
          <a:prstGeom prst="rect">
            <a:avLst/>
          </a:prstGeom>
        </p:spPr>
      </p:pic>
    </p:spTree>
    <p:extLst>
      <p:ext uri="{BB962C8B-B14F-4D97-AF65-F5344CB8AC3E}">
        <p14:creationId xmlns:p14="http://schemas.microsoft.com/office/powerpoint/2010/main" val="101244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2 – Learning objectives</a:t>
            </a:r>
          </a:p>
        </p:txBody>
      </p:sp>
      <p:sp>
        <p:nvSpPr>
          <p:cNvPr id="6" name="Text Placeholder 5"/>
          <p:cNvSpPr>
            <a:spLocks noGrp="1"/>
          </p:cNvSpPr>
          <p:nvPr>
            <p:ph type="body" sz="quarter" idx="10"/>
          </p:nvPr>
        </p:nvSpPr>
        <p:spPr>
          <a:xfrm>
            <a:off x="586390" y="1434370"/>
            <a:ext cx="11018520" cy="1982081"/>
          </a:xfrm>
        </p:spPr>
        <p:txBody>
          <a:bodyPr/>
          <a:lstStyle/>
          <a:p>
            <a:pPr marL="457200" indent="-457200">
              <a:buFont typeface="Arial" panose="020B0604020202020204" pitchFamily="34" charset="0"/>
              <a:buChar char="•"/>
            </a:pPr>
            <a:r>
              <a:rPr lang="en-US" dirty="0"/>
              <a:t>Understand and describe core Azure architectural components</a:t>
            </a:r>
          </a:p>
          <a:p>
            <a:pPr marL="457200" indent="-457200">
              <a:buFont typeface="Arial" panose="020B0604020202020204" pitchFamily="34" charset="0"/>
              <a:buChar char="•"/>
            </a:pPr>
            <a:r>
              <a:rPr lang="en-US" dirty="0"/>
              <a:t>Understand and describe core Azure services and products</a:t>
            </a:r>
          </a:p>
          <a:p>
            <a:pPr marL="457200" indent="-457200">
              <a:buFont typeface="Arial" panose="020B0604020202020204" pitchFamily="34" charset="0"/>
              <a:buChar char="•"/>
            </a:pPr>
            <a:r>
              <a:rPr lang="en-US" dirty="0"/>
              <a:t>Understand and describe Azure solutions</a:t>
            </a:r>
          </a:p>
          <a:p>
            <a:pPr marL="457200" indent="-457200">
              <a:buFont typeface="Arial" panose="020B0604020202020204" pitchFamily="34" charset="0"/>
              <a:buChar char="•"/>
            </a:pPr>
            <a:r>
              <a:rPr lang="en-US" dirty="0"/>
              <a:t>Understand and describe Azure management tools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Walkthrough-Add IoT device to Azure IoT Hub</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636447" y="1703511"/>
            <a:ext cx="11018520" cy="268129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will set up a new Azure IoT Hub in Azure Portal, and configure the hub to authenticate a connection to an IoT device using the online Raspberry Pi device simulator. Sensor data and messages are passed from the Raspberry Pi simulator to your Azure IoT Hub, and you view metrics for the messaging activity in Azure Portal.</a:t>
            </a:r>
            <a:endParaRPr lang="en-IE" sz="3000"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636447" y="4721238"/>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38190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Big data and analytics</a:t>
            </a:r>
          </a:p>
        </p:txBody>
      </p:sp>
      <p:sp>
        <p:nvSpPr>
          <p:cNvPr id="6" name="Text Placeholder 5"/>
          <p:cNvSpPr>
            <a:spLocks noGrp="1"/>
          </p:cNvSpPr>
          <p:nvPr>
            <p:ph type="body" sz="quarter" idx="10"/>
          </p:nvPr>
        </p:nvSpPr>
        <p:spPr>
          <a:xfrm>
            <a:off x="586740" y="1188987"/>
            <a:ext cx="11018520" cy="1292662"/>
          </a:xfrm>
        </p:spPr>
        <p:txBody>
          <a:bodyPr/>
          <a:lstStyle/>
          <a:p>
            <a:r>
              <a:rPr lang="en-IE" i="1" dirty="0"/>
              <a:t>Big data </a:t>
            </a:r>
            <a:r>
              <a:rPr lang="en-IE" dirty="0"/>
              <a:t>refers to large volumes of data that become increasingly hard to make sense of, or consequently make decisions about. Some big data and analytic services in Azure include:</a:t>
            </a:r>
          </a:p>
        </p:txBody>
      </p:sp>
      <p:sp>
        <p:nvSpPr>
          <p:cNvPr id="4" name="Text Placeholder 5">
            <a:extLst>
              <a:ext uri="{FF2B5EF4-FFF2-40B4-BE49-F238E27FC236}">
                <a16:creationId xmlns:a16="http://schemas.microsoft.com/office/drawing/2014/main" id="{ADE17920-BF77-4D97-B5B6-2D7771BC3C7D}"/>
              </a:ext>
            </a:extLst>
          </p:cNvPr>
          <p:cNvSpPr txBox="1">
            <a:spLocks/>
          </p:cNvSpPr>
          <p:nvPr/>
        </p:nvSpPr>
        <p:spPr>
          <a:xfrm>
            <a:off x="1988009" y="2628736"/>
            <a:ext cx="9742170" cy="416113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600" b="1" dirty="0"/>
              <a:t>Azure SQL Data Warehouse</a:t>
            </a:r>
            <a:r>
              <a:rPr lang="en-US" sz="2600" dirty="0"/>
              <a:t>: </a:t>
            </a:r>
            <a:r>
              <a:rPr lang="en-IE" sz="2600" dirty="0"/>
              <a:t>A cloud-based Enterprise Data Warehouse that leverages massively parallel processing (</a:t>
            </a:r>
            <a:r>
              <a:rPr lang="en-IE" sz="2600" dirty="0" err="1"/>
              <a:t>mpp</a:t>
            </a:r>
            <a:r>
              <a:rPr lang="en-IE" sz="2600" dirty="0"/>
              <a:t>) to run complex queries quickly across petabytes of data</a:t>
            </a:r>
          </a:p>
          <a:p>
            <a:pPr marL="457200" indent="-457200">
              <a:buFont typeface="Arial" panose="020B0604020202020204" pitchFamily="34" charset="0"/>
              <a:buChar char="•"/>
            </a:pPr>
            <a:r>
              <a:rPr lang="en-US" sz="2600" b="1" dirty="0"/>
              <a:t>Azure HDInsight</a:t>
            </a:r>
            <a:r>
              <a:rPr lang="en-US" sz="2600" dirty="0"/>
              <a:t>: </a:t>
            </a:r>
            <a:r>
              <a:rPr lang="en-IE" sz="2600" dirty="0"/>
              <a:t>A fully-managed, open-source analytics service for enterprises. It is a cloud service that makes it easier, faster, and more cost-effective to process massive amounts of data</a:t>
            </a:r>
            <a:endParaRPr lang="en-US" sz="2600" dirty="0"/>
          </a:p>
          <a:p>
            <a:pPr marL="457200" indent="-457200">
              <a:buFont typeface="Arial" panose="020B0604020202020204" pitchFamily="34" charset="0"/>
              <a:buChar char="•"/>
            </a:pPr>
            <a:r>
              <a:rPr lang="en-US" sz="2600" b="1" dirty="0"/>
              <a:t>Azure Data Lake Analytics</a:t>
            </a:r>
            <a:r>
              <a:rPr lang="en-US" sz="2600" dirty="0"/>
              <a:t>: </a:t>
            </a:r>
            <a:r>
              <a:rPr lang="en-IE" sz="2600" dirty="0"/>
              <a:t>An on-demand analytics job service that simplifies big data. Instead of deploying and tuning hardware, you write queries to transform your data and extract valuable insights.</a:t>
            </a:r>
          </a:p>
        </p:txBody>
      </p:sp>
      <p:pic>
        <p:nvPicPr>
          <p:cNvPr id="5" name="Picture 4" descr="Icon representing Azure SQL Data Warehouse">
            <a:extLst>
              <a:ext uri="{FF2B5EF4-FFF2-40B4-BE49-F238E27FC236}">
                <a16:creationId xmlns:a16="http://schemas.microsoft.com/office/drawing/2014/main" id="{1280D19C-0699-445A-BB62-C5B6ED08F13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 y="2608115"/>
            <a:ext cx="1255470" cy="1109202"/>
          </a:xfrm>
          <a:prstGeom prst="rect">
            <a:avLst/>
          </a:prstGeom>
        </p:spPr>
      </p:pic>
      <p:pic>
        <p:nvPicPr>
          <p:cNvPr id="7" name="Picture 6" descr="Icon representing Azure HDInsight">
            <a:extLst>
              <a:ext uri="{FF2B5EF4-FFF2-40B4-BE49-F238E27FC236}">
                <a16:creationId xmlns:a16="http://schemas.microsoft.com/office/drawing/2014/main" id="{6D25E338-C967-4ECF-BFD2-D154B21EF44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991" y="3915940"/>
            <a:ext cx="878967" cy="920823"/>
          </a:xfrm>
          <a:prstGeom prst="rect">
            <a:avLst/>
          </a:prstGeom>
        </p:spPr>
      </p:pic>
      <p:pic>
        <p:nvPicPr>
          <p:cNvPr id="8" name="Picture 7" descr="Icon representing Azure Data Lake Analytics">
            <a:extLst>
              <a:ext uri="{FF2B5EF4-FFF2-40B4-BE49-F238E27FC236}">
                <a16:creationId xmlns:a16="http://schemas.microsoft.com/office/drawing/2014/main" id="{800A2775-86C2-4C96-A7A3-94BA19F59C56}"/>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187" y="5137726"/>
            <a:ext cx="1062573" cy="1062573"/>
          </a:xfrm>
          <a:prstGeom prst="rect">
            <a:avLst/>
          </a:prstGeom>
        </p:spPr>
      </p:pic>
    </p:spTree>
    <p:extLst>
      <p:ext uri="{BB962C8B-B14F-4D97-AF65-F5344CB8AC3E}">
        <p14:creationId xmlns:p14="http://schemas.microsoft.com/office/powerpoint/2010/main" val="170178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Artificial Intelligence</a:t>
            </a:r>
          </a:p>
        </p:txBody>
      </p:sp>
      <p:sp>
        <p:nvSpPr>
          <p:cNvPr id="6" name="Text Placeholder 5"/>
          <p:cNvSpPr>
            <a:spLocks noGrp="1"/>
          </p:cNvSpPr>
          <p:nvPr>
            <p:ph type="body" sz="quarter" idx="10"/>
          </p:nvPr>
        </p:nvSpPr>
        <p:spPr>
          <a:xfrm>
            <a:off x="586740" y="1222784"/>
            <a:ext cx="11018520" cy="2585323"/>
          </a:xfrm>
        </p:spPr>
        <p:txBody>
          <a:bodyPr/>
          <a:lstStyle/>
          <a:p>
            <a:r>
              <a:rPr lang="en-IE" dirty="0"/>
              <a:t>Artificial Intelligence (AI), in the context of cloud computing, is based around a broad range of services, the core of which is machine learning. Machine learning is a data science technique that allows computers to use existing data to forecast future </a:t>
            </a:r>
            <a:r>
              <a:rPr lang="en-IE" dirty="0" err="1"/>
              <a:t>behaviors</a:t>
            </a:r>
            <a:r>
              <a:rPr lang="en-IE" dirty="0"/>
              <a:t>, outcomes, and trends. Using machine learning, computers learn without being explicitly programmed. Some AI services in Azure include:</a:t>
            </a:r>
          </a:p>
        </p:txBody>
      </p:sp>
      <p:sp>
        <p:nvSpPr>
          <p:cNvPr id="4" name="Text Placeholder 5">
            <a:extLst>
              <a:ext uri="{FF2B5EF4-FFF2-40B4-BE49-F238E27FC236}">
                <a16:creationId xmlns:a16="http://schemas.microsoft.com/office/drawing/2014/main" id="{4582CA54-215F-426B-9F3E-2B1EE9FF0D5B}"/>
              </a:ext>
            </a:extLst>
          </p:cNvPr>
          <p:cNvSpPr txBox="1">
            <a:spLocks/>
          </p:cNvSpPr>
          <p:nvPr/>
        </p:nvSpPr>
        <p:spPr>
          <a:xfrm>
            <a:off x="1500790" y="4019693"/>
            <a:ext cx="9967310" cy="29977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600" b="1" dirty="0"/>
              <a:t>Azure Machine Learning service</a:t>
            </a:r>
            <a:r>
              <a:rPr lang="en-US" sz="2600" dirty="0"/>
              <a:t>: </a:t>
            </a:r>
            <a:r>
              <a:rPr lang="en-US" sz="2600" dirty="0" err="1"/>
              <a:t>Pr</a:t>
            </a:r>
            <a:r>
              <a:rPr lang="en-IE" sz="2600" dirty="0" err="1"/>
              <a:t>ovides</a:t>
            </a:r>
            <a:r>
              <a:rPr lang="en-IE" sz="2600" dirty="0"/>
              <a:t> a cloud-based environment used to develop, train, test, deploy, manage, and track machine learning models</a:t>
            </a:r>
          </a:p>
          <a:p>
            <a:pPr marL="457200" indent="-457200">
              <a:buFont typeface="Arial" panose="020B0604020202020204" pitchFamily="34" charset="0"/>
              <a:buChar char="•"/>
            </a:pPr>
            <a:r>
              <a:rPr lang="en-US" sz="2600" b="1" dirty="0"/>
              <a:t>Azure Machine Learning Studio</a:t>
            </a:r>
            <a:r>
              <a:rPr lang="en-US" sz="2600" dirty="0"/>
              <a:t>: A</a:t>
            </a:r>
            <a:r>
              <a:rPr lang="en-IE" sz="2600" dirty="0"/>
              <a:t> collaborative, drag-and-drop visual workspace where you can build, test, and deploy machine learning solutions without needing to write code</a:t>
            </a:r>
            <a:endParaRPr lang="en-US" sz="2600" dirty="0"/>
          </a:p>
          <a:p>
            <a:endParaRPr lang="en-US" dirty="0"/>
          </a:p>
        </p:txBody>
      </p:sp>
      <p:pic>
        <p:nvPicPr>
          <p:cNvPr id="5" name="Picture 4" descr="Icon representing Azure Machine Learning Studio">
            <a:extLst>
              <a:ext uri="{FF2B5EF4-FFF2-40B4-BE49-F238E27FC236}">
                <a16:creationId xmlns:a16="http://schemas.microsoft.com/office/drawing/2014/main" id="{97CFAC64-2CAB-4585-A9C0-FE2C8AF544DF}"/>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002" y="5339441"/>
            <a:ext cx="988162" cy="1061359"/>
          </a:xfrm>
          <a:prstGeom prst="rect">
            <a:avLst/>
          </a:prstGeom>
        </p:spPr>
      </p:pic>
      <p:pic>
        <p:nvPicPr>
          <p:cNvPr id="7" name="Picture 6" descr="Icon representing Azure Machine Learning service">
            <a:extLst>
              <a:ext uri="{FF2B5EF4-FFF2-40B4-BE49-F238E27FC236}">
                <a16:creationId xmlns:a16="http://schemas.microsoft.com/office/drawing/2014/main" id="{BA413AFC-BE62-48F5-9D34-7DB1D389BEC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002" y="4019693"/>
            <a:ext cx="988162" cy="1056526"/>
          </a:xfrm>
          <a:prstGeom prst="rect">
            <a:avLst/>
          </a:prstGeom>
        </p:spPr>
      </p:pic>
    </p:spTree>
    <p:extLst>
      <p:ext uri="{BB962C8B-B14F-4D97-AF65-F5344CB8AC3E}">
        <p14:creationId xmlns:p14="http://schemas.microsoft.com/office/powerpoint/2010/main" val="10197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Serverless computing</a:t>
            </a:r>
          </a:p>
        </p:txBody>
      </p:sp>
      <p:sp>
        <p:nvSpPr>
          <p:cNvPr id="6" name="Text Placeholder 5"/>
          <p:cNvSpPr>
            <a:spLocks noGrp="1"/>
          </p:cNvSpPr>
          <p:nvPr>
            <p:ph type="body" sz="quarter" idx="10"/>
          </p:nvPr>
        </p:nvSpPr>
        <p:spPr>
          <a:xfrm>
            <a:off x="586390" y="1434370"/>
            <a:ext cx="11018520" cy="1292662"/>
          </a:xfrm>
        </p:spPr>
        <p:txBody>
          <a:bodyPr/>
          <a:lstStyle/>
          <a:p>
            <a:r>
              <a:rPr lang="en-IE" dirty="0"/>
              <a:t>Serverless computing is a cloud-hosted execution environment that runs your code but abstracts the underlying hosting environment. Some serverless services in Azure include:</a:t>
            </a:r>
          </a:p>
        </p:txBody>
      </p:sp>
      <p:sp>
        <p:nvSpPr>
          <p:cNvPr id="4" name="Text Placeholder 5">
            <a:extLst>
              <a:ext uri="{FF2B5EF4-FFF2-40B4-BE49-F238E27FC236}">
                <a16:creationId xmlns:a16="http://schemas.microsoft.com/office/drawing/2014/main" id="{E7A9C661-0817-475E-95C2-EB39EEEDB50D}"/>
              </a:ext>
            </a:extLst>
          </p:cNvPr>
          <p:cNvSpPr txBox="1">
            <a:spLocks/>
          </p:cNvSpPr>
          <p:nvPr/>
        </p:nvSpPr>
        <p:spPr>
          <a:xfrm>
            <a:off x="1691290" y="2917532"/>
            <a:ext cx="10214960" cy="379180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600" b="1" dirty="0"/>
              <a:t>Azure Functions</a:t>
            </a:r>
            <a:r>
              <a:rPr lang="en-US" sz="2600" dirty="0"/>
              <a:t>: </a:t>
            </a:r>
            <a:r>
              <a:rPr lang="en-IE" sz="2600" dirty="0"/>
              <a:t>Concerned with the code running your service and not the underlying platform or infrastructure. </a:t>
            </a:r>
            <a:r>
              <a:rPr lang="en-US" sz="2600" dirty="0"/>
              <a:t>Creates infrastructure based on an event.</a:t>
            </a:r>
          </a:p>
          <a:p>
            <a:pPr marL="457200" indent="-457200">
              <a:buFont typeface="Arial" panose="020B0604020202020204" pitchFamily="34" charset="0"/>
              <a:buChar char="•"/>
            </a:pPr>
            <a:r>
              <a:rPr lang="en-US" sz="2600" b="1" dirty="0"/>
              <a:t>Azure Logic Apps</a:t>
            </a:r>
            <a:r>
              <a:rPr lang="en-US" sz="2600" dirty="0"/>
              <a:t>: A</a:t>
            </a:r>
            <a:r>
              <a:rPr lang="en-IE" sz="2600" dirty="0"/>
              <a:t> cloud service that helps you automate and orchestrate tasks, business processes, and workflows when you need to integrate apps, data, systems, and services across enterprises or organizations. </a:t>
            </a:r>
          </a:p>
          <a:p>
            <a:pPr marL="457200" indent="-457200">
              <a:buFont typeface="Arial" panose="020B0604020202020204" pitchFamily="34" charset="0"/>
              <a:buChar char="•"/>
            </a:pPr>
            <a:r>
              <a:rPr lang="en-US" sz="2600" b="1" dirty="0"/>
              <a:t>Azure Event Grid</a:t>
            </a:r>
            <a:r>
              <a:rPr lang="en-US" sz="2600" dirty="0"/>
              <a:t>: A </a:t>
            </a:r>
            <a:r>
              <a:rPr lang="en-IE" sz="2600" dirty="0"/>
              <a:t>fully-managed, intelligent event routing service that uses a publish-subscribe model for uniform event consumption</a:t>
            </a:r>
            <a:r>
              <a:rPr lang="en-IE" dirty="0"/>
              <a:t>.</a:t>
            </a:r>
            <a:endParaRPr lang="en-US" dirty="0"/>
          </a:p>
        </p:txBody>
      </p:sp>
      <p:pic>
        <p:nvPicPr>
          <p:cNvPr id="5" name="Picture 4" descr="Icon representing Azure Functions">
            <a:extLst>
              <a:ext uri="{FF2B5EF4-FFF2-40B4-BE49-F238E27FC236}">
                <a16:creationId xmlns:a16="http://schemas.microsoft.com/office/drawing/2014/main" id="{54ADAA8A-5AC2-4EDF-B596-1352C79932E8}"/>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51" y="2828037"/>
            <a:ext cx="1196760" cy="1057332"/>
          </a:xfrm>
          <a:prstGeom prst="rect">
            <a:avLst/>
          </a:prstGeom>
        </p:spPr>
      </p:pic>
      <p:pic>
        <p:nvPicPr>
          <p:cNvPr id="7" name="Picture 6" descr="Icon representing Azure Logic Apps">
            <a:extLst>
              <a:ext uri="{FF2B5EF4-FFF2-40B4-BE49-F238E27FC236}">
                <a16:creationId xmlns:a16="http://schemas.microsoft.com/office/drawing/2014/main" id="{F54797BC-F363-4C0B-8919-5D50E0A5B4C7}"/>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053" y="4249032"/>
            <a:ext cx="837863" cy="877762"/>
          </a:xfrm>
          <a:prstGeom prst="rect">
            <a:avLst/>
          </a:prstGeom>
        </p:spPr>
      </p:pic>
      <p:pic>
        <p:nvPicPr>
          <p:cNvPr id="8" name="Picture 7" descr="Icon representing Azure Event Grid">
            <a:extLst>
              <a:ext uri="{FF2B5EF4-FFF2-40B4-BE49-F238E27FC236}">
                <a16:creationId xmlns:a16="http://schemas.microsoft.com/office/drawing/2014/main" id="{8AE46911-359C-43CB-B2F8-1A9A586C6FE4}"/>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089" y="5490457"/>
            <a:ext cx="1012884" cy="1012884"/>
          </a:xfrm>
          <a:prstGeom prst="rect">
            <a:avLst/>
          </a:prstGeom>
        </p:spPr>
      </p:pic>
    </p:spTree>
    <p:extLst>
      <p:ext uri="{BB962C8B-B14F-4D97-AF65-F5344CB8AC3E}">
        <p14:creationId xmlns:p14="http://schemas.microsoft.com/office/powerpoint/2010/main" val="75865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Walkthrough-Run serverless code with Azure Functions in Azure portal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757217" y="2039941"/>
            <a:ext cx="11018520" cy="138905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will write and run serverless code inside an </a:t>
            </a:r>
            <a:r>
              <a:rPr lang="en-IE" i="1" dirty="0"/>
              <a:t>Azure Function App</a:t>
            </a:r>
            <a:r>
              <a:rPr lang="en-IE" dirty="0"/>
              <a:t> in Azure portal</a:t>
            </a:r>
            <a:r>
              <a:rPr lang="en-IE" sz="3000" dirty="0"/>
              <a:t>.</a:t>
            </a: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895096"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422969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DevOps</a:t>
            </a:r>
          </a:p>
        </p:txBody>
      </p:sp>
      <p:sp>
        <p:nvSpPr>
          <p:cNvPr id="6" name="Text Placeholder 5"/>
          <p:cNvSpPr>
            <a:spLocks noGrp="1"/>
          </p:cNvSpPr>
          <p:nvPr>
            <p:ph type="body" sz="quarter" idx="10"/>
          </p:nvPr>
        </p:nvSpPr>
        <p:spPr>
          <a:xfrm>
            <a:off x="586390" y="1434370"/>
            <a:ext cx="11018520" cy="1723549"/>
          </a:xfrm>
        </p:spPr>
        <p:txBody>
          <a:bodyPr/>
          <a:lstStyle/>
          <a:p>
            <a:r>
              <a:rPr lang="en-IE" dirty="0"/>
              <a:t>DevOps allows you to create, build, and release pipelines that provide continuous integration, delivery, and deployment for your applications. It brings together people, processes, and technology, automating software delivery to provide continuous value to your users</a:t>
            </a:r>
          </a:p>
        </p:txBody>
      </p:sp>
      <p:sp>
        <p:nvSpPr>
          <p:cNvPr id="4" name="Text Placeholder 5">
            <a:extLst>
              <a:ext uri="{FF2B5EF4-FFF2-40B4-BE49-F238E27FC236}">
                <a16:creationId xmlns:a16="http://schemas.microsoft.com/office/drawing/2014/main" id="{477FE11E-1579-47A3-A92E-FBE3D7F2E85C}"/>
              </a:ext>
            </a:extLst>
          </p:cNvPr>
          <p:cNvSpPr txBox="1">
            <a:spLocks/>
          </p:cNvSpPr>
          <p:nvPr/>
        </p:nvSpPr>
        <p:spPr>
          <a:xfrm>
            <a:off x="2662580" y="3566423"/>
            <a:ext cx="9266180" cy="310238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a:t>Azure DevOps services:</a:t>
            </a:r>
            <a:r>
              <a:rPr lang="en-US" dirty="0"/>
              <a:t> </a:t>
            </a:r>
            <a:r>
              <a:rPr lang="en-IE" dirty="0"/>
              <a:t>Provides development collaboration tools including pipelines, Git repositories, Kanban boards, and extensive automated and cloud-based load testing.</a:t>
            </a:r>
          </a:p>
          <a:p>
            <a:pPr marL="457200" indent="-457200">
              <a:buFont typeface="Arial" panose="020B0604020202020204" pitchFamily="34" charset="0"/>
              <a:buChar char="•"/>
            </a:pPr>
            <a:r>
              <a:rPr lang="en-US" b="1" dirty="0"/>
              <a:t>Azure DevTest Labs</a:t>
            </a:r>
            <a:r>
              <a:rPr lang="en-US" dirty="0"/>
              <a:t>: Allows you to </a:t>
            </a:r>
            <a:r>
              <a:rPr lang="en-IE" dirty="0"/>
              <a:t>quickly create environments in Azure while minimizing waste and controlling cost</a:t>
            </a:r>
            <a:endParaRPr lang="en-US" dirty="0"/>
          </a:p>
        </p:txBody>
      </p:sp>
      <p:pic>
        <p:nvPicPr>
          <p:cNvPr id="3" name="Picture 2" descr="Icon representing Azure DevTest Labs">
            <a:extLst>
              <a:ext uri="{FF2B5EF4-FFF2-40B4-BE49-F238E27FC236}">
                <a16:creationId xmlns:a16="http://schemas.microsoft.com/office/drawing/2014/main" id="{8CF121F8-2A32-4EA6-BA16-4560995A0DE4}"/>
              </a:ext>
            </a:extLst>
          </p:cNvPr>
          <p:cNvPicPr>
            <a:picLocks noChangeAspect="1"/>
          </p:cNvPicPr>
          <p:nvPr/>
        </p:nvPicPr>
        <p:blipFill>
          <a:blip r:embed="rId3"/>
          <a:stretch>
            <a:fillRect/>
          </a:stretch>
        </p:blipFill>
        <p:spPr>
          <a:xfrm>
            <a:off x="263240" y="4835362"/>
            <a:ext cx="2076190" cy="1552381"/>
          </a:xfrm>
          <a:prstGeom prst="rect">
            <a:avLst/>
          </a:prstGeom>
        </p:spPr>
      </p:pic>
      <p:pic>
        <p:nvPicPr>
          <p:cNvPr id="7" name="Picture 6" descr="Icon representing Azure DevOps services">
            <a:extLst>
              <a:ext uri="{FF2B5EF4-FFF2-40B4-BE49-F238E27FC236}">
                <a16:creationId xmlns:a16="http://schemas.microsoft.com/office/drawing/2014/main" id="{07102762-A206-489C-9AEB-5CBE80399EAF}"/>
              </a:ext>
            </a:extLst>
          </p:cNvPr>
          <p:cNvPicPr>
            <a:picLocks noChangeAspect="1"/>
          </p:cNvPicPr>
          <p:nvPr/>
        </p:nvPicPr>
        <p:blipFill>
          <a:blip r:embed="rId4"/>
          <a:stretch>
            <a:fillRect/>
          </a:stretch>
        </p:blipFill>
        <p:spPr>
          <a:xfrm>
            <a:off x="586390" y="3429000"/>
            <a:ext cx="1466850" cy="1406362"/>
          </a:xfrm>
          <a:prstGeom prst="rect">
            <a:avLst/>
          </a:prstGeom>
        </p:spPr>
      </p:pic>
    </p:spTree>
    <p:extLst>
      <p:ext uri="{BB962C8B-B14F-4D97-AF65-F5344CB8AC3E}">
        <p14:creationId xmlns:p14="http://schemas.microsoft.com/office/powerpoint/2010/main" val="209370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05: Azure management solutions</a:t>
            </a:r>
          </a:p>
        </p:txBody>
      </p:sp>
    </p:spTree>
    <p:extLst>
      <p:ext uri="{BB962C8B-B14F-4D97-AF65-F5344CB8AC3E}">
        <p14:creationId xmlns:p14="http://schemas.microsoft.com/office/powerpoint/2010/main" val="44994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management tools</a:t>
            </a:r>
          </a:p>
        </p:txBody>
      </p:sp>
      <p:sp>
        <p:nvSpPr>
          <p:cNvPr id="6" name="Text Placeholder 5"/>
          <p:cNvSpPr>
            <a:spLocks noGrp="1"/>
          </p:cNvSpPr>
          <p:nvPr>
            <p:ph type="body" sz="quarter" idx="10"/>
          </p:nvPr>
        </p:nvSpPr>
        <p:spPr>
          <a:xfrm>
            <a:off x="586390" y="1434370"/>
            <a:ext cx="11018520" cy="4222694"/>
          </a:xfrm>
        </p:spPr>
        <p:txBody>
          <a:bodyPr/>
          <a:lstStyle/>
          <a:p>
            <a:r>
              <a:rPr lang="en-IE" dirty="0"/>
              <a:t>You can configure and manage Azure using a broad range of tools and platforms. Some of these tools are:</a:t>
            </a:r>
          </a:p>
          <a:p>
            <a:pPr marL="457200" indent="-457200">
              <a:buFont typeface="Arial" panose="020B0604020202020204" pitchFamily="34" charset="0"/>
              <a:buChar char="•"/>
            </a:pPr>
            <a:r>
              <a:rPr lang="en-US" dirty="0"/>
              <a:t>Azure Portal. A </a:t>
            </a:r>
            <a:r>
              <a:rPr lang="en-IE" dirty="0"/>
              <a:t>website accessed via a web browser at </a:t>
            </a:r>
          </a:p>
          <a:p>
            <a:pPr marL="457200" indent="-457200">
              <a:buFont typeface="Arial" panose="020B0604020202020204" pitchFamily="34" charset="0"/>
              <a:buChar char="•"/>
            </a:pPr>
            <a:r>
              <a:rPr lang="en-US" dirty="0"/>
              <a:t>Azure PowerShell. A command shell scripting language</a:t>
            </a:r>
          </a:p>
          <a:p>
            <a:pPr marL="457200" indent="-457200">
              <a:buFont typeface="Arial" panose="020B0604020202020204" pitchFamily="34" charset="0"/>
              <a:buChar char="•"/>
            </a:pPr>
            <a:r>
              <a:rPr lang="en-US" dirty="0"/>
              <a:t>Azure Command-Line Interface (Azure CLI). A cross-platform command-line scripting program for Windows, Linux, or MacOS operating systems</a:t>
            </a:r>
          </a:p>
          <a:p>
            <a:pPr marL="457200" indent="-457200">
              <a:buFont typeface="Arial" panose="020B0604020202020204" pitchFamily="34" charset="0"/>
              <a:buChar char="•"/>
            </a:pPr>
            <a:r>
              <a:rPr lang="en-US" dirty="0"/>
              <a:t>Azure Cloud Shell. A b</a:t>
            </a:r>
            <a:r>
              <a:rPr lang="en-IE" dirty="0" err="1"/>
              <a:t>rowser</a:t>
            </a:r>
            <a:r>
              <a:rPr lang="en-IE" dirty="0"/>
              <a:t>-based scripting environment in your portal. </a:t>
            </a:r>
          </a:p>
        </p:txBody>
      </p:sp>
    </p:spTree>
    <p:extLst>
      <p:ext uri="{BB962C8B-B14F-4D97-AF65-F5344CB8AC3E}">
        <p14:creationId xmlns:p14="http://schemas.microsoft.com/office/powerpoint/2010/main" val="401474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hlinkClick r:id="rId3"/>
              </a:rPr>
              <a:t>Demo</a:t>
            </a:r>
            <a:r>
              <a:rPr lang="en-US" dirty="0"/>
              <a:t>: Customize the Azure Portal</a:t>
            </a:r>
          </a:p>
        </p:txBody>
      </p:sp>
    </p:spTree>
    <p:extLst>
      <p:ext uri="{BB962C8B-B14F-4D97-AF65-F5344CB8AC3E}">
        <p14:creationId xmlns:p14="http://schemas.microsoft.com/office/powerpoint/2010/main" val="151846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1204913"/>
            <a:ext cx="9144000" cy="498598"/>
          </a:xfrm>
        </p:spPr>
        <p:txBody>
          <a:bodyPr/>
          <a:lstStyle/>
          <a:p>
            <a:r>
              <a:rPr lang="en-IE" dirty="0"/>
              <a:t>Walkthrough-Working with the Azure CLI</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task we will install the Azure CLI on our local machine, then create a virtual machine using the Azure CLI and an Azure Resource Manager template, then verified that deployment using the Azure CLI in the Azure Cloud Shell</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652313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latin typeface="Segoe UI Semibold (Headings)"/>
              </a:rPr>
              <a:t>Lesson 02: Core Azure architectural components</a:t>
            </a:r>
          </a:p>
        </p:txBody>
      </p:sp>
    </p:spTree>
    <p:extLst>
      <p:ext uri="{BB962C8B-B14F-4D97-AF65-F5344CB8AC3E}">
        <p14:creationId xmlns:p14="http://schemas.microsoft.com/office/powerpoint/2010/main" val="357185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Walkthrough-Create VMs from a script with Azure PowerShell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will write and run a local PowerShell script. The PowerShell script uses the </a:t>
            </a:r>
            <a:r>
              <a:rPr lang="en-IE" i="1" dirty="0"/>
              <a:t>Azure PowerShell</a:t>
            </a:r>
            <a:r>
              <a:rPr lang="en-IE" dirty="0"/>
              <a:t> module to create three virtual machines (VMs) in Azure from a Linux Ubuntu image.</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182179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Walkthrough-Install IIS webserver on a VM with Azure Cloud Shell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use </a:t>
            </a:r>
            <a:r>
              <a:rPr lang="en-IE" i="1" dirty="0"/>
              <a:t>Azure Cloud Shell</a:t>
            </a:r>
            <a:r>
              <a:rPr lang="en-IE" dirty="0"/>
              <a:t> to automate the installation of the Windows </a:t>
            </a:r>
            <a:r>
              <a:rPr lang="en-IE" i="1" dirty="0"/>
              <a:t>Internet Information Services </a:t>
            </a:r>
            <a:r>
              <a:rPr lang="en-IE" dirty="0"/>
              <a:t>webserver (IIS) on a new virtual machine (VM). Azure Cloud Shell creates a VM and uses the </a:t>
            </a:r>
            <a:r>
              <a:rPr lang="en-IE" i="1" dirty="0"/>
              <a:t>Custom Script Extension </a:t>
            </a:r>
            <a:r>
              <a:rPr lang="en-IE" dirty="0"/>
              <a:t>to install IIS.</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137639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Advisor</a:t>
            </a:r>
          </a:p>
        </p:txBody>
      </p:sp>
      <p:sp>
        <p:nvSpPr>
          <p:cNvPr id="6" name="Text Placeholder 5"/>
          <p:cNvSpPr>
            <a:spLocks noGrp="1"/>
          </p:cNvSpPr>
          <p:nvPr>
            <p:ph type="body" sz="quarter" idx="10"/>
          </p:nvPr>
        </p:nvSpPr>
        <p:spPr>
          <a:xfrm>
            <a:off x="586390" y="1222784"/>
            <a:ext cx="11018520" cy="1723549"/>
          </a:xfrm>
        </p:spPr>
        <p:txBody>
          <a:bodyPr/>
          <a:lstStyle/>
          <a:p>
            <a:r>
              <a:rPr lang="en-IE" i="1" dirty="0"/>
              <a:t>Azure Advisor</a:t>
            </a:r>
            <a:r>
              <a:rPr lang="en-IE" dirty="0"/>
              <a:t> is a free service built into Azure that provides recommendations on high availability, security, performance, and cost. Advisor </a:t>
            </a:r>
            <a:r>
              <a:rPr lang="en-IE" dirty="0" err="1"/>
              <a:t>analyzes</a:t>
            </a:r>
            <a:r>
              <a:rPr lang="en-IE" dirty="0"/>
              <a:t> your deployed services and looks for ways to improve your environment across those four areas</a:t>
            </a:r>
          </a:p>
        </p:txBody>
      </p:sp>
      <p:sp>
        <p:nvSpPr>
          <p:cNvPr id="4" name="Text Placeholder 5" descr="Azure Advisor">
            <a:extLst>
              <a:ext uri="{FF2B5EF4-FFF2-40B4-BE49-F238E27FC236}">
                <a16:creationId xmlns:a16="http://schemas.microsoft.com/office/drawing/2014/main" id="{F385E4BB-A820-457D-9B1E-2E06C527BD47}"/>
              </a:ext>
            </a:extLst>
          </p:cNvPr>
          <p:cNvSpPr txBox="1">
            <a:spLocks/>
          </p:cNvSpPr>
          <p:nvPr/>
        </p:nvSpPr>
        <p:spPr>
          <a:xfrm>
            <a:off x="2626676" y="3157919"/>
            <a:ext cx="8978234" cy="327474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With </a:t>
            </a:r>
            <a:r>
              <a:rPr lang="en-IE" b="1" dirty="0"/>
              <a:t>Azure Advisor</a:t>
            </a:r>
            <a:r>
              <a:rPr lang="en-IE" dirty="0"/>
              <a:t>, you can:</a:t>
            </a:r>
          </a:p>
          <a:p>
            <a:pPr marL="457200" indent="-457200">
              <a:buFont typeface="Arial" panose="020B0604020202020204" pitchFamily="34" charset="0"/>
              <a:buChar char="•"/>
            </a:pPr>
            <a:r>
              <a:rPr lang="en-IE" dirty="0"/>
              <a:t>Get proactive, actionable, and personalized best practices recommendations</a:t>
            </a:r>
          </a:p>
          <a:p>
            <a:pPr marL="457200" indent="-457200">
              <a:buFont typeface="Arial" panose="020B0604020202020204" pitchFamily="34" charset="0"/>
              <a:buChar char="•"/>
            </a:pPr>
            <a:r>
              <a:rPr lang="en-IE" dirty="0"/>
              <a:t>Improve the performance, security, and high availability of your resources as you identify opportunities to reduce your overall Azure costs</a:t>
            </a:r>
          </a:p>
          <a:p>
            <a:pPr marL="457200" indent="-457200">
              <a:buFont typeface="Arial" panose="020B0604020202020204" pitchFamily="34" charset="0"/>
              <a:buChar char="•"/>
            </a:pPr>
            <a:r>
              <a:rPr lang="en-IE" dirty="0"/>
              <a:t>Get recommendations with proposed actions inline</a:t>
            </a:r>
          </a:p>
        </p:txBody>
      </p:sp>
      <p:pic>
        <p:nvPicPr>
          <p:cNvPr id="5" name="Picture 4" descr="Icon representing Azure DevTest Labs">
            <a:extLst>
              <a:ext uri="{FF2B5EF4-FFF2-40B4-BE49-F238E27FC236}">
                <a16:creationId xmlns:a16="http://schemas.microsoft.com/office/drawing/2014/main" id="{5F0DA6F5-E91D-4E5B-B535-89370F4AC4E7}"/>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90" y="4143239"/>
            <a:ext cx="1377003" cy="1304103"/>
          </a:xfrm>
          <a:prstGeom prst="rect">
            <a:avLst/>
          </a:prstGeom>
        </p:spPr>
      </p:pic>
    </p:spTree>
    <p:extLst>
      <p:ext uri="{BB962C8B-B14F-4D97-AF65-F5344CB8AC3E}">
        <p14:creationId xmlns:p14="http://schemas.microsoft.com/office/powerpoint/2010/main" val="167382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Walkthrough-Save a recommendations report with Azure Advisor</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create and save a personalized recommendations report with Azure Advisor. You deploy a Virtual Machine (VM) and network resources, which Azure Advisor </a:t>
            </a:r>
            <a:r>
              <a:rPr lang="en-IE" dirty="0" err="1"/>
              <a:t>analyzes</a:t>
            </a:r>
            <a:r>
              <a:rPr lang="en-IE" dirty="0"/>
              <a:t>, to get recommendations and generate the report.</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81868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06: Module 2 review questions</a:t>
            </a:r>
          </a:p>
        </p:txBody>
      </p:sp>
    </p:spTree>
    <p:extLst>
      <p:ext uri="{BB962C8B-B14F-4D97-AF65-F5344CB8AC3E}">
        <p14:creationId xmlns:p14="http://schemas.microsoft.com/office/powerpoint/2010/main" val="31810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2 review questions</a:t>
            </a:r>
          </a:p>
        </p:txBody>
      </p:sp>
      <p:sp>
        <p:nvSpPr>
          <p:cNvPr id="6" name="Text Placeholder 5"/>
          <p:cNvSpPr>
            <a:spLocks noGrp="1"/>
          </p:cNvSpPr>
          <p:nvPr>
            <p:ph type="body" sz="quarter" idx="10"/>
          </p:nvPr>
        </p:nvSpPr>
        <p:spPr>
          <a:xfrm>
            <a:off x="586390" y="1434370"/>
            <a:ext cx="11018520" cy="3619452"/>
          </a:xfrm>
        </p:spPr>
        <p:txBody>
          <a:bodyPr/>
          <a:lstStyle/>
          <a:p>
            <a:pPr marL="514350" indent="-514350">
              <a:buFont typeface="+mj-lt"/>
              <a:buAutoNum type="arabicPeriod"/>
            </a:pPr>
            <a:r>
              <a:rPr lang="en-IE" dirty="0"/>
              <a:t>What are the core architectural components of Azure?</a:t>
            </a:r>
          </a:p>
          <a:p>
            <a:pPr marL="514350" indent="-514350">
              <a:buFont typeface="+mj-lt"/>
              <a:buAutoNum type="arabicPeriod"/>
            </a:pPr>
            <a:r>
              <a:rPr lang="en-IE" dirty="0"/>
              <a:t>Every resource created in Azure must exist in one and only one what?</a:t>
            </a:r>
          </a:p>
          <a:p>
            <a:pPr marL="514350" indent="-514350">
              <a:buFont typeface="+mj-lt"/>
              <a:buAutoNum type="arabicPeriod"/>
            </a:pPr>
            <a:r>
              <a:rPr lang="en-IE" dirty="0"/>
              <a:t>You need to deploy a legacy application in Azure that has some customizations that are needed to ensure it runs successfully. The application will run on a VM running the Windows operating system. Which Azure service would you recommend to run the virtual machine in?</a:t>
            </a:r>
          </a:p>
        </p:txBody>
      </p:sp>
    </p:spTree>
    <p:extLst>
      <p:ext uri="{BB962C8B-B14F-4D97-AF65-F5344CB8AC3E}">
        <p14:creationId xmlns:p14="http://schemas.microsoft.com/office/powerpoint/2010/main" val="219982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Regions</a:t>
            </a:r>
          </a:p>
        </p:txBody>
      </p:sp>
      <p:sp>
        <p:nvSpPr>
          <p:cNvPr id="6" name="Text Placeholder 5"/>
          <p:cNvSpPr>
            <a:spLocks noGrp="1"/>
          </p:cNvSpPr>
          <p:nvPr>
            <p:ph type="body" sz="quarter" idx="10"/>
          </p:nvPr>
        </p:nvSpPr>
        <p:spPr>
          <a:xfrm>
            <a:off x="586390" y="1434370"/>
            <a:ext cx="11018520" cy="3102388"/>
          </a:xfrm>
        </p:spPr>
        <p:txBody>
          <a:bodyPr/>
          <a:lstStyle/>
          <a:p>
            <a:pPr marL="457200" indent="-457200">
              <a:buFont typeface="Arial" panose="020B0604020202020204" pitchFamily="34" charset="0"/>
              <a:buChar char="•"/>
            </a:pPr>
            <a:r>
              <a:rPr lang="en-IE" dirty="0"/>
              <a:t>Azure is made up of </a:t>
            </a:r>
            <a:r>
              <a:rPr lang="en-IE" dirty="0" err="1"/>
              <a:t>datacenters</a:t>
            </a:r>
            <a:r>
              <a:rPr lang="en-IE" dirty="0"/>
              <a:t> located around the globe. These </a:t>
            </a:r>
            <a:r>
              <a:rPr lang="en-IE" dirty="0" err="1"/>
              <a:t>datacenters</a:t>
            </a:r>
            <a:r>
              <a:rPr lang="en-IE" dirty="0"/>
              <a:t> are organized and made available to end users by country/region</a:t>
            </a:r>
          </a:p>
          <a:p>
            <a:pPr marL="457200" indent="-457200">
              <a:buFont typeface="Arial" panose="020B0604020202020204" pitchFamily="34" charset="0"/>
              <a:buChar char="•"/>
            </a:pPr>
            <a:r>
              <a:rPr lang="en-IE" dirty="0"/>
              <a:t>In reference to </a:t>
            </a:r>
            <a:r>
              <a:rPr lang="en-IE" dirty="0" err="1"/>
              <a:t>datacenters</a:t>
            </a:r>
            <a:r>
              <a:rPr lang="en-IE" dirty="0"/>
              <a:t>, a </a:t>
            </a:r>
            <a:r>
              <a:rPr lang="en-IE" i="1" dirty="0"/>
              <a:t>region</a:t>
            </a:r>
            <a:r>
              <a:rPr lang="en-IE" dirty="0"/>
              <a:t> is a geographical area on the planet containing at least one—but potentially multiple —</a:t>
            </a:r>
            <a:r>
              <a:rPr lang="en-IE" dirty="0" err="1"/>
              <a:t>datacenters</a:t>
            </a:r>
            <a:r>
              <a:rPr lang="en-IE" dirty="0"/>
              <a:t> that are in close proximity and networked together with a low-latency network</a:t>
            </a:r>
          </a:p>
        </p:txBody>
      </p:sp>
    </p:spTree>
    <p:extLst>
      <p:ext uri="{BB962C8B-B14F-4D97-AF65-F5344CB8AC3E}">
        <p14:creationId xmlns:p14="http://schemas.microsoft.com/office/powerpoint/2010/main" val="1867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Regions - </a:t>
            </a:r>
            <a:r>
              <a:rPr lang="en-US" i="1" dirty="0"/>
              <a:t>continued</a:t>
            </a:r>
            <a:endParaRPr lang="en-US" dirty="0"/>
          </a:p>
        </p:txBody>
      </p:sp>
      <p:sp>
        <p:nvSpPr>
          <p:cNvPr id="6" name="Text Placeholder 5"/>
          <p:cNvSpPr>
            <a:spLocks noGrp="1"/>
          </p:cNvSpPr>
          <p:nvPr>
            <p:ph type="body" sz="quarter" idx="10"/>
          </p:nvPr>
        </p:nvSpPr>
        <p:spPr>
          <a:xfrm>
            <a:off x="586390" y="1434370"/>
            <a:ext cx="11018520" cy="4333494"/>
          </a:xfrm>
        </p:spPr>
        <p:txBody>
          <a:bodyPr/>
          <a:lstStyle/>
          <a:p>
            <a:pPr marL="457200" indent="-457200">
              <a:buFont typeface="Arial" panose="020B0604020202020204" pitchFamily="34" charset="0"/>
              <a:buChar char="•"/>
            </a:pPr>
            <a:r>
              <a:rPr lang="en-US" dirty="0"/>
              <a:t>Special Azure regions: </a:t>
            </a:r>
          </a:p>
          <a:p>
            <a:pPr marL="571500" lvl="1" indent="-342900">
              <a:buFont typeface="Arial" panose="020B0604020202020204" pitchFamily="34" charset="0"/>
              <a:buChar char="•"/>
            </a:pPr>
            <a:r>
              <a:rPr lang="en-IE" dirty="0"/>
              <a:t>Azure also has some special regions that you might want to use when building out your applications for compliance or legal purposes. Special regions are:</a:t>
            </a:r>
          </a:p>
          <a:p>
            <a:pPr marL="800100" lvl="2" indent="-342900">
              <a:buFont typeface="Arial" panose="020B0604020202020204" pitchFamily="34" charset="0"/>
              <a:buChar char="•"/>
            </a:pPr>
            <a:r>
              <a:rPr lang="en-IE" sz="2000" b="1" dirty="0"/>
              <a:t>Azure Government</a:t>
            </a:r>
          </a:p>
          <a:p>
            <a:pPr marL="800100" lvl="2" indent="-342900">
              <a:buFont typeface="Arial" panose="020B0604020202020204" pitchFamily="34" charset="0"/>
              <a:buChar char="•"/>
            </a:pPr>
            <a:r>
              <a:rPr lang="en-US" sz="2000" b="1" dirty="0"/>
              <a:t>Azure Germany</a:t>
            </a:r>
          </a:p>
          <a:p>
            <a:pPr marL="800100" lvl="2" indent="-342900">
              <a:buFont typeface="Arial" panose="020B0604020202020204" pitchFamily="34" charset="0"/>
              <a:buChar char="•"/>
            </a:pPr>
            <a:r>
              <a:rPr lang="en-US" sz="2000" b="1" dirty="0"/>
              <a:t>Azure China 21Vianet</a:t>
            </a:r>
          </a:p>
          <a:p>
            <a:pPr marL="457200" indent="-457200">
              <a:buFont typeface="Arial" panose="020B0604020202020204" pitchFamily="34" charset="0"/>
              <a:buChar char="•"/>
            </a:pPr>
            <a:r>
              <a:rPr lang="en-US" dirty="0"/>
              <a:t>Region pairs:</a:t>
            </a:r>
          </a:p>
          <a:p>
            <a:pPr marL="571500" lvl="1" indent="-342900">
              <a:buFont typeface="Arial" panose="020B0604020202020204" pitchFamily="34" charset="0"/>
              <a:buChar char="•"/>
            </a:pPr>
            <a:r>
              <a:rPr lang="en-IE" dirty="0"/>
              <a:t>Each Azure region is paired with another region within the same geography (such as US, Europe, or Asia). This approach allows for the replication of resources (such as virtual machine (VM) storage) across a geography that helps reduce the likelihood of interruptions due to events such as natural disasters, power outages, or physical network outages affecting both regions at once.</a:t>
            </a:r>
          </a:p>
        </p:txBody>
      </p:sp>
    </p:spTree>
    <p:extLst>
      <p:ext uri="{BB962C8B-B14F-4D97-AF65-F5344CB8AC3E}">
        <p14:creationId xmlns:p14="http://schemas.microsoft.com/office/powerpoint/2010/main" val="31814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Geographies</a:t>
            </a:r>
          </a:p>
        </p:txBody>
      </p:sp>
      <p:sp>
        <p:nvSpPr>
          <p:cNvPr id="6" name="Text Placeholder 5"/>
          <p:cNvSpPr>
            <a:spLocks noGrp="1"/>
          </p:cNvSpPr>
          <p:nvPr>
            <p:ph type="body" sz="quarter" idx="10"/>
          </p:nvPr>
        </p:nvSpPr>
        <p:spPr>
          <a:xfrm>
            <a:off x="586390" y="1434370"/>
            <a:ext cx="11018520" cy="2757678"/>
          </a:xfrm>
        </p:spPr>
        <p:txBody>
          <a:bodyPr/>
          <a:lstStyle/>
          <a:p>
            <a:pPr marL="457200" indent="-457200">
              <a:buFont typeface="Arial" panose="020B0604020202020204" pitchFamily="34" charset="0"/>
              <a:buChar char="•"/>
            </a:pPr>
            <a:r>
              <a:rPr lang="en-IE" dirty="0"/>
              <a:t>A </a:t>
            </a:r>
            <a:r>
              <a:rPr lang="en-IE" i="1" dirty="0"/>
              <a:t>geography</a:t>
            </a:r>
            <a:r>
              <a:rPr lang="en-IE" b="1" dirty="0"/>
              <a:t> </a:t>
            </a:r>
            <a:r>
              <a:rPr lang="en-IE" dirty="0"/>
              <a:t>is a discrete market typically containing two or more regions that preserves data residency and compliance boundaries</a:t>
            </a:r>
          </a:p>
          <a:p>
            <a:pPr marL="457200" indent="-457200">
              <a:buFont typeface="Arial" panose="020B0604020202020204" pitchFamily="34" charset="0"/>
              <a:buChar char="•"/>
            </a:pPr>
            <a:r>
              <a:rPr lang="en-IE" dirty="0"/>
              <a:t>Geographies allow customers with specific data-residency and compliance needs to keep their data and applications close </a:t>
            </a:r>
          </a:p>
          <a:p>
            <a:pPr marL="457200" indent="-457200">
              <a:buFont typeface="Arial" panose="020B0604020202020204" pitchFamily="34" charset="0"/>
              <a:buChar char="•"/>
            </a:pPr>
            <a:r>
              <a:rPr lang="en-IE" dirty="0"/>
              <a:t>Geographies are broken up into Americas, Europe, Asia Pacific, Middle East, and Africa</a:t>
            </a:r>
          </a:p>
        </p:txBody>
      </p:sp>
    </p:spTree>
    <p:extLst>
      <p:ext uri="{BB962C8B-B14F-4D97-AF65-F5344CB8AC3E}">
        <p14:creationId xmlns:p14="http://schemas.microsoft.com/office/powerpoint/2010/main" val="344081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 zones</a:t>
            </a:r>
          </a:p>
        </p:txBody>
      </p:sp>
      <p:sp>
        <p:nvSpPr>
          <p:cNvPr id="6" name="Text Placeholder 5"/>
          <p:cNvSpPr>
            <a:spLocks noGrp="1"/>
          </p:cNvSpPr>
          <p:nvPr>
            <p:ph type="body" sz="quarter" idx="10"/>
          </p:nvPr>
        </p:nvSpPr>
        <p:spPr>
          <a:xfrm>
            <a:off x="584200" y="1435497"/>
            <a:ext cx="5511800" cy="5209143"/>
          </a:xfrm>
        </p:spPr>
        <p:txBody>
          <a:bodyPr/>
          <a:lstStyle/>
          <a:p>
            <a:r>
              <a:rPr lang="en-IE" i="1" dirty="0"/>
              <a:t>Availability zones</a:t>
            </a:r>
            <a:r>
              <a:rPr lang="en-IE" dirty="0"/>
              <a:t> are physically separate locations within an Azure region. </a:t>
            </a:r>
          </a:p>
          <a:p>
            <a:r>
              <a:rPr lang="en-IE" dirty="0"/>
              <a:t>Each availability zone is made up of one or more </a:t>
            </a:r>
            <a:r>
              <a:rPr lang="en-IE" dirty="0" err="1"/>
              <a:t>datacenters</a:t>
            </a:r>
            <a:r>
              <a:rPr lang="en-IE" dirty="0"/>
              <a:t> equipped with independent power, cooling, and networking. </a:t>
            </a:r>
          </a:p>
          <a:p>
            <a:r>
              <a:rPr lang="en-IE" dirty="0"/>
              <a:t>Availability Zones are set up to be an isolation boundary. </a:t>
            </a:r>
          </a:p>
          <a:p>
            <a:r>
              <a:rPr lang="en-IE" dirty="0"/>
              <a:t>If one availability zone goes down, the other continues working.</a:t>
            </a:r>
            <a:endParaRPr lang="en-IE" b="1" dirty="0"/>
          </a:p>
        </p:txBody>
      </p:sp>
      <p:pic>
        <p:nvPicPr>
          <p:cNvPr id="4" name="Picture 3" descr="Diagram of an Azure region containing three Availability Zones. The three availability zones are connected bi-directionally to each other, making an Azure region.">
            <a:extLst>
              <a:ext uri="{FF2B5EF4-FFF2-40B4-BE49-F238E27FC236}">
                <a16:creationId xmlns:a16="http://schemas.microsoft.com/office/drawing/2014/main" id="{1268606E-909E-4E42-8C39-63A0ACD89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11198"/>
            <a:ext cx="5881951" cy="5057378"/>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 sets</a:t>
            </a:r>
          </a:p>
        </p:txBody>
      </p:sp>
      <p:sp>
        <p:nvSpPr>
          <p:cNvPr id="6" name="Text Placeholder 5"/>
          <p:cNvSpPr>
            <a:spLocks noGrp="1"/>
          </p:cNvSpPr>
          <p:nvPr>
            <p:ph type="body" sz="quarter" idx="10"/>
          </p:nvPr>
        </p:nvSpPr>
        <p:spPr>
          <a:xfrm>
            <a:off x="582972" y="1313600"/>
            <a:ext cx="6352666" cy="5087200"/>
          </a:xfrm>
        </p:spPr>
        <p:txBody>
          <a:bodyPr/>
          <a:lstStyle/>
          <a:p>
            <a:pPr marL="457200" indent="-457200">
              <a:buFont typeface="Arial" panose="020B0604020202020204" pitchFamily="34" charset="0"/>
              <a:buChar char="•"/>
            </a:pPr>
            <a:r>
              <a:rPr lang="en-IE" dirty="0"/>
              <a:t>Availability sets are a way to help ensure applications remain online if a high-impact maintenance event is required, or a hardware failure occurs</a:t>
            </a:r>
          </a:p>
          <a:p>
            <a:pPr marL="457200" indent="-457200">
              <a:buFont typeface="Arial" panose="020B0604020202020204" pitchFamily="34" charset="0"/>
              <a:buChar char="•"/>
            </a:pPr>
            <a:r>
              <a:rPr lang="en-IE" dirty="0"/>
              <a:t>Availability sets are made up of update domains and fault domains:</a:t>
            </a:r>
          </a:p>
          <a:p>
            <a:pPr marL="685800" lvl="1" indent="-457200">
              <a:buFont typeface="Arial" panose="020B0604020202020204" pitchFamily="34" charset="0"/>
              <a:buChar char="•"/>
            </a:pPr>
            <a:r>
              <a:rPr lang="en-IE" dirty="0"/>
              <a:t>Update domains. When a maintenance event occurs (such as a performance update or critical security patch applied), the update is sequenced through update domains.</a:t>
            </a:r>
          </a:p>
          <a:p>
            <a:pPr marL="685800" lvl="1" indent="-457200">
              <a:buFont typeface="Arial" panose="020B0604020202020204" pitchFamily="34" charset="0"/>
              <a:buChar char="•"/>
            </a:pPr>
            <a:r>
              <a:rPr lang="en-IE" dirty="0"/>
              <a:t>Fault domains. Fault domains provide for the physical separation of a workload across different hardware in the </a:t>
            </a:r>
            <a:r>
              <a:rPr lang="en-IE" dirty="0" err="1"/>
              <a:t>datacenter</a:t>
            </a:r>
            <a:r>
              <a:rPr lang="en-IE" dirty="0"/>
              <a:t>.</a:t>
            </a:r>
            <a:endParaRPr lang="en-IE" b="1" dirty="0"/>
          </a:p>
        </p:txBody>
      </p:sp>
      <p:pic>
        <p:nvPicPr>
          <p:cNvPr id="4" name="Picture 3" descr="diagram of three fault domains, FD0, FD1 and FD1. FD0 contains one UD 0 and FD1 contains two update domains, UD1 and UD2.">
            <a:extLst>
              <a:ext uri="{FF2B5EF4-FFF2-40B4-BE49-F238E27FC236}">
                <a16:creationId xmlns:a16="http://schemas.microsoft.com/office/drawing/2014/main" id="{C00AA775-A8E8-45DA-A415-8DCE1E29F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638" y="2006264"/>
            <a:ext cx="5171911" cy="2845471"/>
          </a:xfrm>
          <a:prstGeom prst="rect">
            <a:avLst/>
          </a:prstGeom>
        </p:spPr>
      </p:pic>
    </p:spTree>
    <p:extLst>
      <p:ext uri="{BB962C8B-B14F-4D97-AF65-F5344CB8AC3E}">
        <p14:creationId xmlns:p14="http://schemas.microsoft.com/office/powerpoint/2010/main" val="229341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447</TotalTime>
  <Words>8472</Words>
  <Application>Microsoft Office PowerPoint</Application>
  <PresentationFormat>Widescreen</PresentationFormat>
  <Paragraphs>488</Paragraphs>
  <Slides>45</Slides>
  <Notes>45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45</vt:i4>
      </vt:variant>
    </vt:vector>
  </HeadingPairs>
  <TitlesOfParts>
    <vt:vector size="55" baseType="lpstr">
      <vt:lpstr>Arial</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AZ-900T01 Module 02: Core Azure services</vt:lpstr>
      <vt:lpstr>Lesson 01: Learning objectives</vt:lpstr>
      <vt:lpstr>Module 2 – Learning objectives</vt:lpstr>
      <vt:lpstr>Lesson 02: Core Azure architectural components</vt:lpstr>
      <vt:lpstr>Regions</vt:lpstr>
      <vt:lpstr>Regions - continued</vt:lpstr>
      <vt:lpstr>Geographies</vt:lpstr>
      <vt:lpstr>Availability zones</vt:lpstr>
      <vt:lpstr>Availability sets</vt:lpstr>
      <vt:lpstr>Resource groups</vt:lpstr>
      <vt:lpstr>Azure Resource Manager</vt:lpstr>
      <vt:lpstr>Lesson 03: Core Azure services and products</vt:lpstr>
      <vt:lpstr>Azure compute services</vt:lpstr>
      <vt:lpstr>Azure compute services - virtual machine services</vt:lpstr>
      <vt:lpstr>Demo: Create an Azure virtual machine</vt:lpstr>
      <vt:lpstr>Walkthrough-Create a Virtual machine using Azure Portal</vt:lpstr>
      <vt:lpstr>Azure compute services – container services</vt:lpstr>
      <vt:lpstr>Walkthrough-Deploy Azure Container Instances (ACI) in Azure Portal</vt:lpstr>
      <vt:lpstr>Azure network services</vt:lpstr>
      <vt:lpstr>Walkthrough-Create a virtual network via the Azure Portal</vt:lpstr>
      <vt:lpstr>Azure storage services – data categories</vt:lpstr>
      <vt:lpstr>Azure storage services – Azure services</vt:lpstr>
      <vt:lpstr>Demo: Create Blob storage</vt:lpstr>
      <vt:lpstr>Walkthrough-Create Blob storage</vt:lpstr>
      <vt:lpstr>Azure database services</vt:lpstr>
      <vt:lpstr>Walkthrough-Create a SQL database</vt:lpstr>
      <vt:lpstr>Azure Marketplace</vt:lpstr>
      <vt:lpstr>Lesson 04: Azure solutions</vt:lpstr>
      <vt:lpstr>Internet of Things</vt:lpstr>
      <vt:lpstr>Walkthrough-Add IoT device to Azure IoT Hub</vt:lpstr>
      <vt:lpstr>Big data and analytics</vt:lpstr>
      <vt:lpstr>Artificial Intelligence</vt:lpstr>
      <vt:lpstr>Serverless computing</vt:lpstr>
      <vt:lpstr>Walkthrough-Run serverless code with Azure Functions in Azure portal</vt:lpstr>
      <vt:lpstr>DevOps</vt:lpstr>
      <vt:lpstr>Lesson 05: Azure management solutions</vt:lpstr>
      <vt:lpstr>Azure management tools</vt:lpstr>
      <vt:lpstr>Demo: Customize the Azure Portal</vt:lpstr>
      <vt:lpstr>Walkthrough-Working with the Azure CLI</vt:lpstr>
      <vt:lpstr>Walkthrough-Create VMs from a script with Azure PowerShell</vt:lpstr>
      <vt:lpstr>Walkthrough-Install IIS webserver on a VM with Azure Cloud Shell</vt:lpstr>
      <vt:lpstr>Azure Advisor</vt:lpstr>
      <vt:lpstr>Walkthrough-Save a recommendations report with Azure Advisor</vt:lpstr>
      <vt:lpstr>Lesson 06: Module 2 review questions</vt:lpstr>
      <vt:lpstr>Module 2 review questions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Eamonn Kelly</cp:lastModifiedBy>
  <cp:revision>35</cp:revision>
  <dcterms:created xsi:type="dcterms:W3CDTF">2018-07-31T14:16:34Z</dcterms:created>
  <dcterms:modified xsi:type="dcterms:W3CDTF">2019-04-05T22:16:24Z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