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3" r:id="rId6"/>
  </p:sldMasterIdLst>
  <p:notesMasterIdLst>
    <p:notesMasterId r:id="rId31"/>
  </p:notesMasterIdLst>
  <p:handoutMasterIdLst>
    <p:handoutMasterId r:id="rId32"/>
  </p:handoutMasterIdLst>
  <p:sldIdLst>
    <p:sldId id="1719" r:id="rId7"/>
    <p:sldId id="1856" r:id="rId8"/>
    <p:sldId id="1660" r:id="rId9"/>
    <p:sldId id="1857" r:id="rId10"/>
    <p:sldId id="1858" r:id="rId11"/>
    <p:sldId id="1670" r:id="rId12"/>
    <p:sldId id="1860" r:id="rId13"/>
    <p:sldId id="1859" r:id="rId14"/>
    <p:sldId id="1905" r:id="rId15"/>
    <p:sldId id="1890" r:id="rId16"/>
    <p:sldId id="1891" r:id="rId17"/>
    <p:sldId id="1861" r:id="rId18"/>
    <p:sldId id="1906" r:id="rId19"/>
    <p:sldId id="1907" r:id="rId20"/>
    <p:sldId id="1893" r:id="rId21"/>
    <p:sldId id="1895" r:id="rId22"/>
    <p:sldId id="1896" r:id="rId23"/>
    <p:sldId id="1908" r:id="rId24"/>
    <p:sldId id="1909" r:id="rId25"/>
    <p:sldId id="1910" r:id="rId26"/>
    <p:sldId id="1862" r:id="rId27"/>
    <p:sldId id="1903" r:id="rId28"/>
    <p:sldId id="1904" r:id="rId29"/>
    <p:sldId id="1548"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858"/>
            <p14:sldId id="1670"/>
            <p14:sldId id="1860"/>
            <p14:sldId id="1859"/>
            <p14:sldId id="1905"/>
            <p14:sldId id="1890"/>
            <p14:sldId id="1891"/>
            <p14:sldId id="1861"/>
            <p14:sldId id="1906"/>
            <p14:sldId id="1907"/>
            <p14:sldId id="1893"/>
            <p14:sldId id="1895"/>
            <p14:sldId id="1896"/>
            <p14:sldId id="1908"/>
            <p14:sldId id="1909"/>
            <p14:sldId id="1910"/>
            <p14:sldId id="1862"/>
            <p14:sldId id="1903"/>
            <p14:sldId id="1904"/>
            <p14:sldId id="1548"/>
          </p14:sldIdLst>
        </p14:section>
        <p14:section name="Soft Black template" id="{888AB95E-1B7E-4E95-8F39-C5D0E8372BC2}">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55160" autoAdjust="0"/>
  </p:normalViewPr>
  <p:slideViewPr>
    <p:cSldViewPr snapToGrid="0">
      <p:cViewPr>
        <p:scale>
          <a:sx n="50" d="100"/>
          <a:sy n="50" d="100"/>
        </p:scale>
        <p:origin x="-1002" y="372"/>
      </p:cViewPr>
      <p:guideLst>
        <p:guide orient="horz" pos="2160"/>
        <p:guide pos="3840"/>
      </p:guideLst>
    </p:cSldViewPr>
  </p:slideViewPr>
  <p:outlineViewPr>
    <p:cViewPr>
      <p:scale>
        <a:sx n="33" d="100"/>
        <a:sy n="33" d="100"/>
      </p:scale>
      <p:origin x="0" y="9732"/>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4/12/2019 8:53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4/12/2019 8:53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02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852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Public cloud models have the following characteristics:</a:t>
            </a:r>
            <a:endParaRPr lang="en-IE" sz="900" b="1" dirty="0"/>
          </a:p>
          <a:p>
            <a:pPr marL="171450" indent="-171450">
              <a:buFont typeface="Arial" panose="020B0604020202020204" pitchFamily="34" charset="0"/>
              <a:buChar char="•"/>
            </a:pPr>
            <a:r>
              <a:rPr lang="en-IE" sz="900" b="1" dirty="0"/>
              <a:t>Multiple end users</a:t>
            </a:r>
            <a:r>
              <a:rPr lang="en-IE" sz="900" dirty="0"/>
              <a:t>. Public cloud </a:t>
            </a:r>
            <a:r>
              <a:rPr lang="en-IE" sz="900" dirty="0" smtClean="0"/>
              <a:t>models can make cloud resources </a:t>
            </a:r>
            <a:r>
              <a:rPr lang="en-IE" sz="900" dirty="0"/>
              <a:t>available to multiple organizations.</a:t>
            </a:r>
          </a:p>
          <a:p>
            <a:pPr marL="171450" indent="-171450">
              <a:buFont typeface="Arial" panose="020B0604020202020204" pitchFamily="34" charset="0"/>
              <a:buChar char="•"/>
            </a:pPr>
            <a:r>
              <a:rPr lang="en-IE" sz="900" b="1" dirty="0"/>
              <a:t>Public access</a:t>
            </a:r>
            <a:r>
              <a:rPr lang="en-IE" sz="900" dirty="0"/>
              <a:t>. </a:t>
            </a:r>
            <a:r>
              <a:rPr lang="en-IE" sz="900" dirty="0" smtClean="0"/>
              <a:t>The general public can have access to Public clouds.</a:t>
            </a:r>
            <a:endParaRPr lang="en-IE" sz="900" dirty="0"/>
          </a:p>
          <a:p>
            <a:pPr marL="171450" indent="-171450">
              <a:buFont typeface="Arial" panose="020B0604020202020204" pitchFamily="34" charset="0"/>
              <a:buChar char="•"/>
            </a:pPr>
            <a:r>
              <a:rPr lang="en-IE" sz="900" b="1" dirty="0"/>
              <a:t>Availability</a:t>
            </a:r>
            <a:r>
              <a:rPr lang="en-IE" sz="900" dirty="0"/>
              <a:t>. </a:t>
            </a:r>
            <a:r>
              <a:rPr lang="en-IE" sz="900" dirty="0" smtClean="0"/>
              <a:t>Public cloud</a:t>
            </a:r>
            <a:r>
              <a:rPr lang="en-IE" sz="900" baseline="0" dirty="0" smtClean="0"/>
              <a:t> is the </a:t>
            </a:r>
            <a:r>
              <a:rPr lang="en-IE" sz="900" dirty="0" smtClean="0"/>
              <a:t>most </a:t>
            </a:r>
            <a:r>
              <a:rPr lang="en-IE" sz="900" dirty="0"/>
              <a:t>common </a:t>
            </a:r>
            <a:r>
              <a:rPr lang="en-IE" sz="900" dirty="0" smtClean="0"/>
              <a:t>cloud </a:t>
            </a:r>
            <a:r>
              <a:rPr lang="en-IE" sz="900" dirty="0"/>
              <a:t>deployment model.</a:t>
            </a:r>
          </a:p>
          <a:p>
            <a:pPr marL="171450" indent="-171450">
              <a:buFont typeface="Arial" panose="020B0604020202020204" pitchFamily="34" charset="0"/>
              <a:buChar char="•"/>
            </a:pPr>
            <a:r>
              <a:rPr lang="en-IE" sz="900" b="1" dirty="0"/>
              <a:t>Connectivity</a:t>
            </a:r>
            <a:r>
              <a:rPr lang="en-IE" sz="900" dirty="0"/>
              <a:t>. Users and organizations </a:t>
            </a:r>
            <a:r>
              <a:rPr lang="en-IE" sz="900" dirty="0" smtClean="0"/>
              <a:t>typically connect</a:t>
            </a:r>
            <a:r>
              <a:rPr lang="en-IE" sz="900" baseline="0" dirty="0" smtClean="0"/>
              <a:t> </a:t>
            </a:r>
            <a:r>
              <a:rPr lang="en-IE" sz="900" dirty="0" smtClean="0"/>
              <a:t>to </a:t>
            </a:r>
            <a:r>
              <a:rPr lang="en-IE" sz="900" dirty="0"/>
              <a:t>the </a:t>
            </a:r>
            <a:r>
              <a:rPr lang="en-IE" sz="900" dirty="0" smtClean="0"/>
              <a:t>Public </a:t>
            </a:r>
            <a:r>
              <a:rPr lang="en-IE" sz="900" dirty="0"/>
              <a:t>cloud over the internet </a:t>
            </a:r>
            <a:r>
              <a:rPr lang="en-IE" sz="900" dirty="0" smtClean="0"/>
              <a:t>with </a:t>
            </a:r>
            <a:r>
              <a:rPr lang="en-IE" sz="900" dirty="0"/>
              <a:t>a web browser.</a:t>
            </a:r>
          </a:p>
          <a:p>
            <a:pPr marL="171450" indent="-171450">
              <a:buFont typeface="Arial" panose="020B0604020202020204" pitchFamily="34" charset="0"/>
              <a:buChar char="•"/>
            </a:pPr>
            <a:r>
              <a:rPr lang="en-IE" sz="900" b="1" dirty="0"/>
              <a:t>Skills</a:t>
            </a:r>
            <a:r>
              <a:rPr lang="en-IE" sz="900" dirty="0"/>
              <a:t>. Public clouds do not require deep technical knowledge to set up and </a:t>
            </a:r>
            <a:r>
              <a:rPr lang="en-IE" sz="900" dirty="0" smtClean="0"/>
              <a:t>use.</a:t>
            </a:r>
            <a:endParaRPr lang="en-IE" sz="900" dirty="0"/>
          </a:p>
          <a:p>
            <a:pPr marL="0" indent="0">
              <a:buFont typeface="Arial" panose="020B0604020202020204" pitchFamily="34" charset="0"/>
              <a:buNone/>
            </a:pPr>
            <a:r>
              <a:rPr lang="en-IE" sz="900" b="0" i="0" u="none" strike="noStrike" kern="1200" dirty="0" smtClean="0">
                <a:solidFill>
                  <a:schemeClr val="tx1"/>
                </a:solidFill>
                <a:effectLst/>
                <a:latin typeface="Segoe UI Light" pitchFamily="34" charset="0"/>
                <a:ea typeface="+mn-ea"/>
                <a:cs typeface="+mn-cs"/>
              </a:rPr>
              <a:t>Example : Businesses </a:t>
            </a:r>
            <a:r>
              <a:rPr lang="en-IE" sz="900" b="0" i="0" u="none" strike="noStrike" kern="1200" dirty="0">
                <a:solidFill>
                  <a:schemeClr val="tx1"/>
                </a:solidFill>
                <a:effectLst/>
                <a:latin typeface="Segoe UI Light" pitchFamily="34" charset="0"/>
                <a:ea typeface="+mn-ea"/>
                <a:cs typeface="+mn-cs"/>
              </a:rPr>
              <a:t>can use multiple </a:t>
            </a:r>
            <a:r>
              <a:rPr lang="en-IE" sz="900" b="0" i="0" u="none" strike="noStrike" kern="1200" dirty="0" smtClean="0">
                <a:solidFill>
                  <a:schemeClr val="tx1"/>
                </a:solidFill>
                <a:effectLst/>
                <a:latin typeface="Segoe UI Light" pitchFamily="34" charset="0"/>
                <a:ea typeface="+mn-ea"/>
                <a:cs typeface="+mn-cs"/>
              </a:rPr>
              <a:t>Public </a:t>
            </a:r>
            <a:r>
              <a:rPr lang="en-IE" sz="900" b="0" i="0" u="none" strike="noStrike" kern="1200" dirty="0">
                <a:solidFill>
                  <a:schemeClr val="tx1"/>
                </a:solidFill>
                <a:effectLst/>
                <a:latin typeface="Segoe UI Light" pitchFamily="34" charset="0"/>
                <a:ea typeface="+mn-ea"/>
                <a:cs typeface="+mn-cs"/>
              </a:rPr>
              <a:t>cloud service </a:t>
            </a:r>
            <a:r>
              <a:rPr lang="en-IE" sz="900" b="0" i="0" u="none" strike="noStrike" kern="1200" dirty="0" smtClean="0">
                <a:solidFill>
                  <a:schemeClr val="tx1"/>
                </a:solidFill>
                <a:effectLst/>
                <a:latin typeface="Segoe UI Light" pitchFamily="34" charset="0"/>
                <a:ea typeface="+mn-ea"/>
                <a:cs typeface="+mn-cs"/>
              </a:rPr>
              <a:t>providers </a:t>
            </a:r>
            <a:r>
              <a:rPr lang="en-IE" sz="900" b="0" i="0" u="none" strike="noStrike" kern="1200" dirty="0">
                <a:solidFill>
                  <a:schemeClr val="tx1"/>
                </a:solidFill>
                <a:effectLst/>
                <a:latin typeface="Segoe UI Light" pitchFamily="34" charset="0"/>
                <a:ea typeface="+mn-ea"/>
                <a:cs typeface="+mn-cs"/>
              </a:rPr>
              <a:t>of varying scale. Microsoft Azure is an example of a public cloud provider</a:t>
            </a:r>
            <a:r>
              <a:rPr lang="en-IE" sz="900" b="0" i="0" u="none" strike="noStrike" kern="1200" dirty="0" smtClean="0">
                <a:solidFill>
                  <a:schemeClr val="tx1"/>
                </a:solidFill>
                <a:effectLst/>
                <a:latin typeface="Segoe UI Light" pitchFamily="34" charset="0"/>
                <a:ea typeface="+mn-ea"/>
                <a:cs typeface="+mn-cs"/>
              </a:rPr>
              <a:t>.</a:t>
            </a:r>
            <a:endParaRPr lang="en-IE"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247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Private cloud models have the following characteristics: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Ownership</a:t>
            </a:r>
            <a:r>
              <a:rPr lang="en-IE" sz="900" b="0" i="0" u="none" strike="noStrike" kern="1200" dirty="0">
                <a:solidFill>
                  <a:schemeClr val="tx1"/>
                </a:solidFill>
                <a:effectLst/>
                <a:latin typeface="Segoe UI Light" pitchFamily="34" charset="0"/>
                <a:ea typeface="+mn-ea"/>
                <a:cs typeface="+mn-cs"/>
              </a:rPr>
              <a:t>. The owner and user of the cloud services are the same.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Hardware</a:t>
            </a:r>
            <a:r>
              <a:rPr lang="en-IE" sz="900" b="0" i="0" u="none" strike="noStrike" kern="1200" dirty="0">
                <a:solidFill>
                  <a:schemeClr val="tx1"/>
                </a:solidFill>
                <a:effectLst/>
                <a:latin typeface="Segoe UI Light" pitchFamily="34" charset="0"/>
                <a:ea typeface="+mn-ea"/>
                <a:cs typeface="+mn-cs"/>
              </a:rPr>
              <a:t>. The owner is entirely responsible for </a:t>
            </a:r>
            <a:r>
              <a:rPr lang="en-IE" sz="900" b="0" i="0" u="none" strike="noStrike" kern="1200" dirty="0" smtClean="0">
                <a:solidFill>
                  <a:schemeClr val="tx1"/>
                </a:solidFill>
                <a:effectLst/>
                <a:latin typeface="Segoe UI Light" pitchFamily="34" charset="0"/>
                <a:ea typeface="+mn-ea"/>
                <a:cs typeface="+mn-cs"/>
              </a:rPr>
              <a:t>purchasing, maintaining, </a:t>
            </a:r>
            <a:r>
              <a:rPr lang="en-IE" sz="900" b="0" i="0" u="none" strike="noStrike" kern="1200" dirty="0">
                <a:solidFill>
                  <a:schemeClr val="tx1"/>
                </a:solidFill>
                <a:effectLst/>
                <a:latin typeface="Segoe UI Light" pitchFamily="34" charset="0"/>
                <a:ea typeface="+mn-ea"/>
                <a:cs typeface="+mn-cs"/>
              </a:rPr>
              <a:t>and </a:t>
            </a:r>
            <a:r>
              <a:rPr lang="en-IE" sz="900" b="0" i="0" u="none" strike="noStrike" kern="1200" dirty="0" smtClean="0">
                <a:solidFill>
                  <a:schemeClr val="tx1"/>
                </a:solidFill>
                <a:effectLst/>
                <a:latin typeface="Segoe UI Light" pitchFamily="34" charset="0"/>
                <a:ea typeface="+mn-ea"/>
                <a:cs typeface="+mn-cs"/>
              </a:rPr>
              <a:t>managing the </a:t>
            </a:r>
            <a:r>
              <a:rPr lang="en-IE" sz="900" b="0" i="0" u="none" strike="noStrike" kern="1200" dirty="0">
                <a:solidFill>
                  <a:schemeClr val="tx1"/>
                </a:solidFill>
                <a:effectLst/>
                <a:latin typeface="Segoe UI Light" pitchFamily="34" charset="0"/>
                <a:ea typeface="+mn-ea"/>
                <a:cs typeface="+mn-cs"/>
              </a:rPr>
              <a:t>cloud hardware.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Users</a:t>
            </a:r>
            <a:r>
              <a:rPr lang="en-IE" sz="900" b="0" i="0" u="none" strike="noStrike" kern="1200" dirty="0">
                <a:solidFill>
                  <a:schemeClr val="tx1"/>
                </a:solidFill>
                <a:effectLst/>
                <a:latin typeface="Segoe UI Light" pitchFamily="34" charset="0"/>
                <a:ea typeface="+mn-ea"/>
                <a:cs typeface="+mn-cs"/>
              </a:rPr>
              <a:t>. A private cloud operates </a:t>
            </a:r>
            <a:r>
              <a:rPr lang="en-IE" sz="900" b="0" i="0" u="sng" strike="noStrike" kern="1200" dirty="0" smtClean="0">
                <a:solidFill>
                  <a:schemeClr val="tx1"/>
                </a:solidFill>
                <a:effectLst/>
                <a:latin typeface="Segoe UI Light" pitchFamily="34" charset="0"/>
                <a:ea typeface="+mn-ea"/>
                <a:cs typeface="+mn-cs"/>
              </a:rPr>
              <a:t>within </a:t>
            </a:r>
            <a:r>
              <a:rPr lang="en-IE" sz="900" b="0" i="0" u="sng" strike="noStrike" kern="1200" dirty="0">
                <a:solidFill>
                  <a:schemeClr val="tx1"/>
                </a:solidFill>
                <a:effectLst/>
                <a:latin typeface="Segoe UI Light" pitchFamily="34" charset="0"/>
                <a:ea typeface="+mn-ea"/>
                <a:cs typeface="+mn-cs"/>
              </a:rPr>
              <a:t>one organization </a:t>
            </a:r>
            <a:r>
              <a:rPr lang="en-IE" sz="900" b="0" i="0" u="sng" strike="noStrike" kern="1200" dirty="0" smtClean="0">
                <a:solidFill>
                  <a:schemeClr val="tx1"/>
                </a:solidFill>
                <a:effectLst/>
                <a:latin typeface="Segoe UI Light" pitchFamily="34" charset="0"/>
                <a:ea typeface="+mn-ea"/>
                <a:cs typeface="+mn-cs"/>
              </a:rPr>
              <a:t>only</a:t>
            </a:r>
            <a:r>
              <a:rPr lang="en-IE" sz="900" b="0" i="0" u="none" strike="noStrike" kern="1200" dirty="0" smtClean="0">
                <a:solidFill>
                  <a:schemeClr val="tx1"/>
                </a:solidFill>
                <a:effectLst/>
                <a:latin typeface="Segoe UI Light" pitchFamily="34" charset="0"/>
                <a:ea typeface="+mn-ea"/>
                <a:cs typeface="+mn-cs"/>
              </a:rPr>
              <a:t>, and </a:t>
            </a:r>
            <a:r>
              <a:rPr lang="en-IE" sz="900" b="0" i="0" u="none" strike="noStrike" kern="1200" dirty="0">
                <a:solidFill>
                  <a:schemeClr val="tx1"/>
                </a:solidFill>
                <a:effectLst/>
                <a:latin typeface="Segoe UI Light" pitchFamily="34" charset="0"/>
                <a:ea typeface="+mn-ea"/>
                <a:cs typeface="+mn-cs"/>
              </a:rPr>
              <a:t>cloud computing resources are used </a:t>
            </a:r>
            <a:r>
              <a:rPr lang="en-IE" sz="900" b="0" i="0" u="sng" strike="noStrike" kern="1200" dirty="0">
                <a:solidFill>
                  <a:schemeClr val="tx1"/>
                </a:solidFill>
                <a:effectLst/>
                <a:latin typeface="Segoe UI Light" pitchFamily="34" charset="0"/>
                <a:ea typeface="+mn-ea"/>
                <a:cs typeface="+mn-cs"/>
              </a:rPr>
              <a:t>exclusively</a:t>
            </a:r>
            <a:r>
              <a:rPr lang="en-IE" sz="900" b="0" i="0" u="none" strike="noStrike" kern="1200" dirty="0">
                <a:solidFill>
                  <a:schemeClr val="tx1"/>
                </a:solidFill>
                <a:effectLst/>
                <a:latin typeface="Segoe UI Light" pitchFamily="34" charset="0"/>
                <a:ea typeface="+mn-ea"/>
                <a:cs typeface="+mn-cs"/>
              </a:rPr>
              <a:t> by a single business or organization.</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Connectivity</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Connections </a:t>
            </a:r>
            <a:r>
              <a:rPr lang="en-IE" sz="900" b="0" i="0" u="none" strike="noStrike" kern="1200" dirty="0">
                <a:solidFill>
                  <a:schemeClr val="tx1"/>
                </a:solidFill>
                <a:effectLst/>
                <a:latin typeface="Segoe UI Light" pitchFamily="34" charset="0"/>
                <a:ea typeface="+mn-ea"/>
                <a:cs typeface="+mn-cs"/>
              </a:rPr>
              <a:t>to a private cloud </a:t>
            </a:r>
            <a:r>
              <a:rPr lang="en-IE" sz="900" b="0" i="0" u="none" strike="noStrike" kern="1200" dirty="0" smtClean="0">
                <a:solidFill>
                  <a:schemeClr val="tx1"/>
                </a:solidFill>
                <a:effectLst/>
                <a:latin typeface="Segoe UI Light" pitchFamily="34" charset="0"/>
                <a:ea typeface="+mn-ea"/>
                <a:cs typeface="+mn-cs"/>
              </a:rPr>
              <a:t>are usually made </a:t>
            </a:r>
            <a:r>
              <a:rPr lang="en-IE" sz="900" b="0" i="0" u="none" strike="noStrike" kern="1200" dirty="0">
                <a:solidFill>
                  <a:schemeClr val="tx1"/>
                </a:solidFill>
                <a:effectLst/>
                <a:latin typeface="Segoe UI Light" pitchFamily="34" charset="0"/>
                <a:ea typeface="+mn-ea"/>
                <a:cs typeface="+mn-cs"/>
              </a:rPr>
              <a:t>over a </a:t>
            </a:r>
            <a:r>
              <a:rPr lang="en-IE" sz="900" b="0" i="0" u="none" strike="noStrike" kern="1200" dirty="0" smtClean="0">
                <a:solidFill>
                  <a:schemeClr val="tx1"/>
                </a:solidFill>
                <a:effectLst/>
                <a:latin typeface="Segoe UI Light" pitchFamily="34" charset="0"/>
                <a:ea typeface="+mn-ea"/>
                <a:cs typeface="+mn-cs"/>
              </a:rPr>
              <a:t>highly secure, private network.</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Public access</a:t>
            </a:r>
            <a:r>
              <a:rPr lang="en-IE" sz="900" b="0" i="0" u="none" strike="noStrike" kern="1200" dirty="0">
                <a:solidFill>
                  <a:schemeClr val="tx1"/>
                </a:solidFill>
                <a:effectLst/>
                <a:latin typeface="Segoe UI Light" pitchFamily="34" charset="0"/>
                <a:ea typeface="+mn-ea"/>
                <a:cs typeface="+mn-cs"/>
              </a:rPr>
              <a:t>. A private cloud </a:t>
            </a:r>
            <a:r>
              <a:rPr lang="en-IE" sz="900" dirty="0"/>
              <a:t>d</a:t>
            </a:r>
            <a:r>
              <a:rPr lang="en-IE" sz="900" b="0" i="0" u="none" strike="noStrike" kern="1200" dirty="0">
                <a:solidFill>
                  <a:schemeClr val="tx1"/>
                </a:solidFill>
                <a:effectLst/>
                <a:latin typeface="Segoe UI Light" pitchFamily="34" charset="0"/>
                <a:ea typeface="+mn-ea"/>
                <a:cs typeface="+mn-cs"/>
              </a:rPr>
              <a:t>oes not provide access to the </a:t>
            </a:r>
            <a:r>
              <a:rPr lang="en-IE" sz="900" b="0" i="0" u="none" strike="noStrike" kern="1200" dirty="0" smtClean="0">
                <a:solidFill>
                  <a:schemeClr val="tx1"/>
                </a:solidFill>
                <a:effectLst/>
                <a:latin typeface="Segoe UI Light" pitchFamily="34" charset="0"/>
                <a:ea typeface="+mn-ea"/>
                <a:cs typeface="+mn-cs"/>
              </a:rPr>
              <a:t>general public</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Deep technical knowledge is required to set up, manage, and maintain the private cloud.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38523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models have the following characteristics:</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Resource location</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Some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resources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run or are used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in a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Public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cloud,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while others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run or are used in a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Private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cloud.</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Cost and efficiency</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Hybrid cloud models allow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organizations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to leverage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the</a:t>
            </a:r>
            <a:r>
              <a:rPr lang="en-IE" sz="900" b="0" i="0" u="none" strike="noStrike" kern="1200" baseline="0" dirty="0" smtClean="0">
                <a:solidFill>
                  <a:schemeClr val="tx1"/>
                </a:solidFill>
                <a:effectLst/>
                <a:latin typeface="Segoe UI Semilight" panose="020B0402040204020203" pitchFamily="34" charset="0"/>
                <a:ea typeface="+mn-ea"/>
                <a:cs typeface="Segoe UI Semilight" panose="020B0402040204020203" pitchFamily="34" charset="0"/>
              </a:rPr>
              <a:t>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cost</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efficiency, and scale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benefits available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with a public cloud model.</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Control</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Organizations retain management control in private clouds.</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Skills</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Technical skills are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required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to maintain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the</a:t>
            </a:r>
            <a:r>
              <a:rPr lang="en-IE" sz="900" b="0" i="0" u="none" strike="noStrike" kern="1200" baseline="0" dirty="0" smtClean="0">
                <a:solidFill>
                  <a:schemeClr val="tx1"/>
                </a:solidFill>
                <a:effectLst/>
                <a:latin typeface="Segoe UI Semilight" panose="020B0402040204020203" pitchFamily="34" charset="0"/>
                <a:ea typeface="+mn-ea"/>
                <a:cs typeface="Segoe UI Semilight" panose="020B0402040204020203" pitchFamily="34" charset="0"/>
              </a:rPr>
              <a:t> P</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rivate cloud component,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and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to keep Public and Private</a:t>
            </a:r>
            <a:r>
              <a:rPr lang="en-IE" sz="900" b="0" i="0" u="none" strike="noStrike" kern="1200" baseline="0" dirty="0" smtClean="0">
                <a:solidFill>
                  <a:schemeClr val="tx1"/>
                </a:solidFill>
                <a:effectLst/>
                <a:latin typeface="Segoe UI Semilight" panose="020B0402040204020203" pitchFamily="34" charset="0"/>
                <a:ea typeface="+mn-ea"/>
                <a:cs typeface="Segoe UI Semilight" panose="020B0402040204020203" pitchFamily="34" charset="0"/>
              </a:rPr>
              <a:t>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clouds operating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together.</a:t>
            </a:r>
          </a:p>
          <a:p>
            <a:endPar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Example Hybrid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cloud usage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scenario: Hosting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 website in the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Public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cloud and linking it to a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secure database,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hosted in a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Private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cloud.</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clouds are useful to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organizations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with information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that cannot be put in a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Public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cloud, possibly for legal reasons. For example,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some</a:t>
            </a:r>
            <a:r>
              <a:rPr lang="en-IE" sz="900" b="0" i="0" u="none" strike="noStrike" kern="1200" baseline="0" dirty="0" smtClean="0">
                <a:solidFill>
                  <a:schemeClr val="tx1"/>
                </a:solidFill>
                <a:effectLst/>
                <a:latin typeface="Segoe UI Semilight" panose="020B0402040204020203" pitchFamily="34" charset="0"/>
                <a:ea typeface="+mn-ea"/>
                <a:cs typeface="Segoe UI Semilight" panose="020B0402040204020203" pitchFamily="34" charset="0"/>
              </a:rPr>
              <a:t>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medical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data </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cannot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be exposed publicly.</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You</a:t>
            </a:r>
            <a:r>
              <a:rPr lang="en-IE" sz="900" b="0" i="0" u="none" strike="noStrike" kern="1200" baseline="0" dirty="0" smtClean="0">
                <a:solidFill>
                  <a:schemeClr val="tx1"/>
                </a:solidFill>
                <a:effectLst/>
                <a:latin typeface="Segoe UI Semilight" panose="020B0402040204020203" pitchFamily="34" charset="0"/>
                <a:ea typeface="+mn-ea"/>
                <a:cs typeface="Segoe UI Semilight" panose="020B0402040204020203" pitchFamily="34" charset="0"/>
              </a:rPr>
              <a:t> can r</a:t>
            </a:r>
            <a:r>
              <a:rPr lang="en-IE" sz="900" b="0"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ead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more about Microsoft Azure Hybrid cloud options at</a:t>
            </a:r>
            <a:r>
              <a:rPr lang="en-IE" sz="1200" b="0" i="0" u="none" strike="noStrike" kern="1200" dirty="0">
                <a:solidFill>
                  <a:schemeClr val="tx1"/>
                </a:solidFill>
                <a:effectLst/>
                <a:latin typeface="Segoe UI Light" pitchFamily="34" charset="0"/>
                <a:ea typeface="+mn-ea"/>
                <a:cs typeface="+mn-cs"/>
              </a:rPr>
              <a:t> </a:t>
            </a:r>
            <a:r>
              <a:rPr lang="en-IE" sz="900" u="sng" dirty="0">
                <a:latin typeface="Segoe UI Semilight" panose="020B0402040204020203" pitchFamily="34" charset="0"/>
                <a:cs typeface="Segoe UI Semilight" panose="020B0402040204020203" pitchFamily="34" charset="0"/>
              </a:rPr>
              <a:t>https://azure.microsoft.com/en-us/overview/hybrid-cloud</a:t>
            </a:r>
            <a:r>
              <a:rPr lang="en-IE" sz="900" u="sng" dirty="0" smtClean="0">
                <a:latin typeface="Segoe UI Semilight" panose="020B0402040204020203" pitchFamily="34" charset="0"/>
                <a:cs typeface="Segoe UI Semilight" panose="020B0402040204020203" pitchFamily="34" charset="0"/>
              </a:rPr>
              <a:t>/</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18682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smtClean="0"/>
              <a:t>This </a:t>
            </a:r>
            <a:r>
              <a:rPr lang="en-US" sz="900" dirty="0"/>
              <a:t>slide </a:t>
            </a:r>
            <a:r>
              <a:rPr lang="en-US" sz="900" dirty="0" smtClean="0"/>
              <a:t>only contains </a:t>
            </a:r>
            <a:r>
              <a:rPr lang="en-US" sz="900" i="1" dirty="0" smtClean="0"/>
              <a:t>some</a:t>
            </a:r>
            <a:r>
              <a:rPr lang="en-US" sz="900" dirty="0" smtClean="0"/>
              <a:t> </a:t>
            </a:r>
            <a:r>
              <a:rPr lang="en-US" sz="900" dirty="0"/>
              <a:t>cloud </a:t>
            </a:r>
            <a:r>
              <a:rPr lang="en-US" sz="900" dirty="0" smtClean="0"/>
              <a:t>model comparisons. </a:t>
            </a:r>
            <a:r>
              <a:rPr lang="en-US" sz="900" dirty="0"/>
              <a:t>Depending on </a:t>
            </a:r>
            <a:r>
              <a:rPr lang="en-US" sz="900" dirty="0" smtClean="0"/>
              <a:t>time,</a:t>
            </a:r>
            <a:r>
              <a:rPr lang="en-US" sz="900" baseline="0" dirty="0" smtClean="0"/>
              <a:t> </a:t>
            </a:r>
            <a:r>
              <a:rPr lang="en-US" sz="900" dirty="0" smtClean="0"/>
              <a:t>broaden </a:t>
            </a:r>
            <a:r>
              <a:rPr lang="en-US" sz="900" dirty="0"/>
              <a:t>the discussion </a:t>
            </a:r>
            <a:r>
              <a:rPr lang="en-US" sz="900" dirty="0" smtClean="0"/>
              <a:t>by seeking</a:t>
            </a:r>
            <a:r>
              <a:rPr lang="en-US" sz="900" baseline="0" dirty="0" smtClean="0"/>
              <a:t> more detailed </a:t>
            </a:r>
            <a:r>
              <a:rPr lang="en-US" sz="900" dirty="0" smtClean="0"/>
              <a:t>comparisons.</a:t>
            </a:r>
            <a:r>
              <a:rPr lang="en-US" sz="900" baseline="0" dirty="0" smtClean="0"/>
              <a:t> Possible </a:t>
            </a:r>
            <a:r>
              <a:rPr lang="en-US" sz="900" dirty="0" smtClean="0"/>
              <a:t>discussion points include:</a:t>
            </a:r>
            <a:endParaRPr lang="en-US" sz="900" dirty="0"/>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Skills</a:t>
            </a:r>
            <a:r>
              <a:rPr lang="en-IE" sz="900" b="0" i="0" u="none" strike="noStrike" kern="1200" dirty="0" smtClean="0">
                <a:solidFill>
                  <a:schemeClr val="tx1"/>
                </a:solidFill>
                <a:effectLst/>
                <a:latin typeface="Segoe UI Light" pitchFamily="34" charset="0"/>
                <a:ea typeface="+mn-ea"/>
                <a:cs typeface="+mn-cs"/>
              </a:rPr>
              <a:t> (</a:t>
            </a:r>
            <a:r>
              <a:rPr lang="en-US" sz="900" b="0" dirty="0" smtClean="0"/>
              <a:t>Public cloud)</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No deep technical skills are required to deploy, use, </a:t>
            </a:r>
            <a:r>
              <a:rPr lang="en-IE" sz="900" b="0" i="0" u="none" strike="noStrike" kern="1200" dirty="0" smtClean="0">
                <a:solidFill>
                  <a:schemeClr val="tx1"/>
                </a:solidFill>
                <a:effectLst/>
                <a:latin typeface="Segoe UI Light" pitchFamily="34" charset="0"/>
                <a:ea typeface="+mn-ea"/>
                <a:cs typeface="+mn-cs"/>
              </a:rPr>
              <a:t>and</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benefit from using a Public </a:t>
            </a:r>
            <a:r>
              <a:rPr lang="en-IE" sz="900" b="0" i="0" u="none" strike="noStrike" kern="1200" dirty="0">
                <a:solidFill>
                  <a:schemeClr val="tx1"/>
                </a:solidFill>
                <a:effectLst/>
                <a:latin typeface="Segoe UI Light" pitchFamily="34" charset="0"/>
                <a:ea typeface="+mn-ea"/>
                <a:cs typeface="+mn-cs"/>
              </a:rPr>
              <a:t>cloud. Organizations can leverage the skills and expertise of the cloud provider to </a:t>
            </a:r>
            <a:r>
              <a:rPr lang="en-IE" sz="900" b="0" i="0" u="none" strike="noStrike" kern="1200" dirty="0" smtClean="0">
                <a:solidFill>
                  <a:schemeClr val="tx1"/>
                </a:solidFill>
                <a:effectLst/>
                <a:latin typeface="Segoe UI Light" pitchFamily="34" charset="0"/>
                <a:ea typeface="+mn-ea"/>
                <a:cs typeface="+mn-cs"/>
              </a:rPr>
              <a:t>keep</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workloads secure</a:t>
            </a:r>
            <a:r>
              <a:rPr lang="en-IE" sz="900" b="0" i="0" u="none" strike="noStrike" kern="1200" dirty="0">
                <a:solidFill>
                  <a:schemeClr val="tx1"/>
                </a:solidFill>
                <a:effectLst/>
                <a:latin typeface="Segoe UI Light" pitchFamily="34" charset="0"/>
                <a:ea typeface="+mn-ea"/>
                <a:cs typeface="+mn-cs"/>
              </a:rPr>
              <a:t>, safe, and highly </a:t>
            </a:r>
            <a:r>
              <a:rPr lang="en-IE" sz="900" b="0" i="0" u="none" strike="noStrike" kern="1200" dirty="0" smtClean="0">
                <a:solidFill>
                  <a:schemeClr val="tx1"/>
                </a:solidFill>
                <a:effectLst/>
                <a:latin typeface="Segoe UI Light" pitchFamily="34" charset="0"/>
                <a:ea typeface="+mn-ea"/>
                <a:cs typeface="+mn-cs"/>
              </a:rPr>
              <a:t>available.</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(Private cloud). By contrast, Private clouds require </a:t>
            </a:r>
            <a:r>
              <a:rPr lang="en-IE" sz="900" b="0" i="0" u="none" strike="noStrike" kern="1200" dirty="0">
                <a:solidFill>
                  <a:schemeClr val="tx1"/>
                </a:solidFill>
                <a:effectLst/>
                <a:latin typeface="Segoe UI Light" pitchFamily="34" charset="0"/>
                <a:ea typeface="+mn-ea"/>
                <a:cs typeface="+mn-cs"/>
              </a:rPr>
              <a:t>in-house IT skills and expertise that </a:t>
            </a:r>
            <a:r>
              <a:rPr lang="en-IE" sz="900" b="0" i="0" u="none" strike="noStrike" kern="1200" dirty="0" smtClean="0">
                <a:solidFill>
                  <a:schemeClr val="tx1"/>
                </a:solidFill>
                <a:effectLst/>
                <a:latin typeface="Segoe UI Light" pitchFamily="34" charset="0"/>
                <a:ea typeface="+mn-ea"/>
                <a:cs typeface="+mn-cs"/>
              </a:rPr>
              <a:t>can</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be difficult</a:t>
            </a:r>
            <a:r>
              <a:rPr lang="en-IE" sz="900" b="0" i="0" u="none" strike="noStrike" kern="1200" baseline="0" dirty="0" smtClean="0">
                <a:solidFill>
                  <a:schemeClr val="tx1"/>
                </a:solidFill>
                <a:effectLst/>
                <a:latin typeface="Segoe UI Light" pitchFamily="34" charset="0"/>
                <a:ea typeface="+mn-ea"/>
                <a:cs typeface="+mn-cs"/>
              </a:rPr>
              <a:t> or costly </a:t>
            </a:r>
            <a:r>
              <a:rPr lang="en-IE" sz="900" b="0" i="0" u="none" strike="noStrike" kern="1200" dirty="0" smtClean="0">
                <a:solidFill>
                  <a:schemeClr val="tx1"/>
                </a:solidFill>
                <a:effectLst/>
                <a:latin typeface="Segoe UI Light" pitchFamily="34" charset="0"/>
                <a:ea typeface="+mn-ea"/>
                <a:cs typeface="+mn-cs"/>
              </a:rPr>
              <a:t>to acquire.</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Specific </a:t>
            </a:r>
            <a:r>
              <a:rPr lang="en-IE" sz="900" b="1" i="0" u="none" strike="noStrike" kern="1200" dirty="0">
                <a:solidFill>
                  <a:schemeClr val="tx1"/>
                </a:solidFill>
                <a:effectLst/>
                <a:latin typeface="Segoe UI Light" pitchFamily="34" charset="0"/>
                <a:ea typeface="+mn-ea"/>
                <a:cs typeface="+mn-cs"/>
              </a:rPr>
              <a:t>scenarios</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Public cloud services may not meet the needs of organizations with </a:t>
            </a:r>
            <a:r>
              <a:rPr lang="en-IE" sz="900" b="0" i="0" u="none" strike="noStrike" kern="1200" dirty="0">
                <a:solidFill>
                  <a:schemeClr val="tx1"/>
                </a:solidFill>
                <a:effectLst/>
                <a:latin typeface="Segoe UI Light" pitchFamily="34" charset="0"/>
                <a:ea typeface="+mn-ea"/>
                <a:cs typeface="+mn-cs"/>
              </a:rPr>
              <a:t>unique business </a:t>
            </a:r>
            <a:r>
              <a:rPr lang="en-IE" sz="900" b="0" i="0" u="none" strike="noStrike" kern="1200" dirty="0" smtClean="0">
                <a:solidFill>
                  <a:schemeClr val="tx1"/>
                </a:solidFill>
                <a:effectLst/>
                <a:latin typeface="Segoe UI Light" pitchFamily="34" charset="0"/>
                <a:ea typeface="+mn-ea"/>
                <a:cs typeface="+mn-cs"/>
              </a:rPr>
              <a:t>requirements, </a:t>
            </a:r>
            <a:r>
              <a:rPr lang="en-IE" sz="900" b="0" i="0" u="none" strike="noStrike" kern="1200" dirty="0">
                <a:solidFill>
                  <a:schemeClr val="tx1"/>
                </a:solidFill>
                <a:effectLst/>
                <a:latin typeface="Segoe UI Light" pitchFamily="34" charset="0"/>
                <a:ea typeface="+mn-ea"/>
                <a:cs typeface="+mn-cs"/>
              </a:rPr>
              <a:t>such </a:t>
            </a:r>
            <a:r>
              <a:rPr lang="en-IE" sz="900" b="0" i="0" u="none" strike="noStrike" kern="1200" dirty="0" smtClean="0">
                <a:solidFill>
                  <a:schemeClr val="tx1"/>
                </a:solidFill>
                <a:effectLst/>
                <a:latin typeface="Segoe UI Light" pitchFamily="34" charset="0"/>
                <a:ea typeface="+mn-ea"/>
                <a:cs typeface="+mn-cs"/>
              </a:rPr>
              <a:t>as</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maintaining </a:t>
            </a:r>
            <a:r>
              <a:rPr lang="en-IE" sz="900" b="0" i="0" u="none" strike="noStrike" kern="1200" dirty="0">
                <a:solidFill>
                  <a:schemeClr val="tx1"/>
                </a:solidFill>
                <a:effectLst/>
                <a:latin typeface="Segoe UI Light" pitchFamily="34" charset="0"/>
                <a:ea typeface="+mn-ea"/>
                <a:cs typeface="+mn-cs"/>
              </a:rPr>
              <a:t>legacy </a:t>
            </a:r>
            <a:r>
              <a:rPr lang="en-IE" sz="900" b="0" i="0" u="none" strike="noStrike" kern="1200" dirty="0" smtClean="0">
                <a:solidFill>
                  <a:schemeClr val="tx1"/>
                </a:solidFill>
                <a:effectLst/>
                <a:latin typeface="Segoe UI Light" pitchFamily="34" charset="0"/>
                <a:ea typeface="+mn-ea"/>
                <a:cs typeface="+mn-cs"/>
              </a:rPr>
              <a:t>applications.</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Costs</a:t>
            </a:r>
            <a:r>
              <a:rPr lang="en-IE" sz="900" b="0" i="0" u="none" strike="noStrike" kern="1200" dirty="0">
                <a:solidFill>
                  <a:schemeClr val="tx1"/>
                </a:solidFill>
                <a:effectLst/>
                <a:latin typeface="Segoe UI Light" pitchFamily="34" charset="0"/>
                <a:ea typeface="+mn-ea"/>
                <a:cs typeface="+mn-cs"/>
              </a:rPr>
              <a:t>. Purchasing and maintaining a </a:t>
            </a:r>
            <a:r>
              <a:rPr lang="en-IE" sz="900" b="0" i="0" u="none" strike="noStrike" kern="1200" dirty="0" smtClean="0">
                <a:solidFill>
                  <a:schemeClr val="tx1"/>
                </a:solidFill>
                <a:effectLst/>
                <a:latin typeface="Segoe UI Light" pitchFamily="34" charset="0"/>
                <a:ea typeface="+mn-ea"/>
                <a:cs typeface="+mn-cs"/>
              </a:rPr>
              <a:t>Private </a:t>
            </a:r>
            <a:r>
              <a:rPr lang="en-IE" sz="900" b="0" i="0" u="none" strike="noStrike" kern="1200" dirty="0">
                <a:solidFill>
                  <a:schemeClr val="tx1"/>
                </a:solidFill>
                <a:effectLst/>
                <a:latin typeface="Segoe UI Light" pitchFamily="34" charset="0"/>
                <a:ea typeface="+mn-ea"/>
                <a:cs typeface="+mn-cs"/>
              </a:rPr>
              <a:t>cloud </a:t>
            </a:r>
            <a:r>
              <a:rPr lang="en-IE" sz="900" b="0" i="0" u="none" strike="noStrike" kern="1200" dirty="0" smtClean="0">
                <a:solidFill>
                  <a:schemeClr val="tx1"/>
                </a:solidFill>
                <a:effectLst/>
                <a:latin typeface="Segoe UI Light" pitchFamily="34" charset="0"/>
                <a:ea typeface="+mn-ea"/>
                <a:cs typeface="+mn-cs"/>
              </a:rPr>
              <a:t>alongside a</a:t>
            </a:r>
            <a:r>
              <a:rPr lang="en-IE" sz="900" b="0" i="0" u="none" strike="noStrike" kern="1200" baseline="0" dirty="0" smtClean="0">
                <a:solidFill>
                  <a:schemeClr val="tx1"/>
                </a:solidFill>
                <a:effectLst/>
                <a:latin typeface="Segoe UI Light" pitchFamily="34" charset="0"/>
                <a:ea typeface="+mn-ea"/>
                <a:cs typeface="+mn-cs"/>
              </a:rPr>
              <a:t> P</a:t>
            </a:r>
            <a:r>
              <a:rPr lang="en-IE" sz="900" b="0" i="0" u="none" strike="noStrike" kern="1200" dirty="0" smtClean="0">
                <a:solidFill>
                  <a:schemeClr val="tx1"/>
                </a:solidFill>
                <a:effectLst/>
                <a:latin typeface="Segoe UI Light" pitchFamily="34" charset="0"/>
                <a:ea typeface="+mn-ea"/>
                <a:cs typeface="+mn-cs"/>
              </a:rPr>
              <a:t>ublic </a:t>
            </a:r>
            <a:r>
              <a:rPr lang="en-IE" sz="900" b="0" i="0" u="none" strike="noStrike" kern="1200" dirty="0">
                <a:solidFill>
                  <a:schemeClr val="tx1"/>
                </a:solidFill>
                <a:effectLst/>
                <a:latin typeface="Segoe UI Light" pitchFamily="34" charset="0"/>
                <a:ea typeface="+mn-ea"/>
                <a:cs typeface="+mn-cs"/>
              </a:rPr>
              <a:t>cloud </a:t>
            </a:r>
            <a:r>
              <a:rPr lang="en-IE" sz="900" b="0" i="0" u="none" strike="noStrike" kern="1200" dirty="0" smtClean="0">
                <a:solidFill>
                  <a:schemeClr val="tx1"/>
                </a:solidFill>
                <a:effectLst/>
                <a:latin typeface="Segoe UI Light" pitchFamily="34" charset="0"/>
                <a:ea typeface="+mn-ea"/>
                <a:cs typeface="+mn-cs"/>
              </a:rPr>
              <a:t>(Hybrid) can</a:t>
            </a:r>
            <a:r>
              <a:rPr lang="en-IE" sz="900" b="0" i="0" u="none" strike="noStrike" kern="1200" baseline="0" dirty="0" smtClean="0">
                <a:solidFill>
                  <a:schemeClr val="tx1"/>
                </a:solidFill>
                <a:effectLst/>
                <a:latin typeface="Segoe UI Light" pitchFamily="34" charset="0"/>
                <a:ea typeface="+mn-ea"/>
                <a:cs typeface="+mn-cs"/>
              </a:rPr>
              <a:t> cost more </a:t>
            </a:r>
            <a:r>
              <a:rPr lang="en-IE" sz="900" b="0" i="0" u="none" strike="noStrike" kern="1200" dirty="0" smtClean="0">
                <a:solidFill>
                  <a:schemeClr val="tx1"/>
                </a:solidFill>
                <a:effectLst/>
                <a:latin typeface="Segoe UI Light" pitchFamily="34" charset="0"/>
                <a:ea typeface="+mn-ea"/>
                <a:cs typeface="+mn-cs"/>
              </a:rPr>
              <a:t>than using </a:t>
            </a:r>
            <a:r>
              <a:rPr lang="en-IE" sz="900" b="0" i="0" u="none" strike="noStrike" kern="1200" dirty="0">
                <a:solidFill>
                  <a:schemeClr val="tx1"/>
                </a:solidFill>
                <a:effectLst/>
                <a:latin typeface="Segoe UI Light" pitchFamily="34" charset="0"/>
                <a:ea typeface="+mn-ea"/>
                <a:cs typeface="+mn-cs"/>
              </a:rPr>
              <a:t>a single deployment model.</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82716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8098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19488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noProof="0" dirty="0" smtClean="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US" sz="900" b="1" i="0" u="none" strike="noStrike" kern="1200" noProof="0" dirty="0" smtClean="0">
                <a:solidFill>
                  <a:schemeClr val="tx1"/>
                </a:solidFill>
                <a:effectLst/>
                <a:latin typeface="Segoe UI Semilight" panose="020B0402040204020203" pitchFamily="34" charset="0"/>
                <a:ea typeface="+mn-ea"/>
                <a:cs typeface="Segoe UI Semilight" panose="020B0402040204020203" pitchFamily="34" charset="0"/>
              </a:rPr>
              <a:t>Development framework</a:t>
            </a:r>
            <a:r>
              <a:rPr lang="en-US" sz="900" b="0" i="0" u="none" strike="noStrike" kern="1200" noProof="0" dirty="0" smtClean="0">
                <a:solidFill>
                  <a:schemeClr val="tx1"/>
                </a:solidFill>
                <a:effectLst/>
                <a:latin typeface="Segoe UI Semilight" panose="020B0402040204020203" pitchFamily="34" charset="0"/>
                <a:ea typeface="+mn-ea"/>
                <a:cs typeface="Segoe UI Semilight" panose="020B0402040204020203" pitchFamily="34" charset="0"/>
              </a:rPr>
              <a:t>. PaaS provides a framework that developers can build upon to create or customize cloud-based applications. Similar to creating a Microsoft Excel macro, PaaS lets developers create applications</a:t>
            </a:r>
            <a:r>
              <a:rPr lang="en-US" sz="900" b="0" i="0" u="none" strike="noStrike" kern="1200" baseline="0" noProof="0" dirty="0" smtClean="0">
                <a:solidFill>
                  <a:schemeClr val="tx1"/>
                </a:solidFill>
                <a:effectLst/>
                <a:latin typeface="Segoe UI Semilight" panose="020B0402040204020203" pitchFamily="34" charset="0"/>
                <a:ea typeface="+mn-ea"/>
                <a:cs typeface="Segoe UI Semilight" panose="020B0402040204020203" pitchFamily="34" charset="0"/>
              </a:rPr>
              <a:t> </a:t>
            </a:r>
            <a:r>
              <a:rPr lang="en-US" sz="900" b="0" i="0" u="none" strike="noStrike" kern="1200" noProof="0" dirty="0" smtClean="0">
                <a:solidFill>
                  <a:schemeClr val="tx1"/>
                </a:solidFill>
                <a:effectLst/>
                <a:latin typeface="Segoe UI Semilight" panose="020B0402040204020203" pitchFamily="34" charset="0"/>
                <a:ea typeface="+mn-ea"/>
                <a:cs typeface="Segoe UI Semilight" panose="020B0402040204020203" pitchFamily="34" charset="0"/>
              </a:rPr>
              <a:t>using built-in software components. Cloud features such as scalability, high-availability, and multi-tenant capacity are included, which reduces the amount of coding for developers.</a:t>
            </a:r>
          </a:p>
          <a:p>
            <a:pPr marL="171450" indent="-171450">
              <a:buFont typeface="Arial" panose="020B0604020202020204" pitchFamily="34" charset="0"/>
              <a:buChar char="•"/>
            </a:pPr>
            <a:r>
              <a:rPr lang="en-US" sz="900" b="1" i="0" u="none" strike="noStrike" kern="1200" noProof="0" dirty="0" smtClean="0">
                <a:solidFill>
                  <a:schemeClr val="tx1"/>
                </a:solidFill>
                <a:effectLst/>
                <a:latin typeface="Segoe UI Semilight" panose="020B0402040204020203" pitchFamily="34" charset="0"/>
                <a:ea typeface="+mn-ea"/>
                <a:cs typeface="Segoe UI Semilight" panose="020B0402040204020203" pitchFamily="34" charset="0"/>
              </a:rPr>
              <a:t>Analytics or business intelligence</a:t>
            </a:r>
            <a:r>
              <a:rPr lang="en-US" sz="900" b="0" i="0" u="none" strike="noStrike" kern="1200" noProof="0" dirty="0" smtClean="0">
                <a:solidFill>
                  <a:schemeClr val="tx1"/>
                </a:solidFill>
                <a:effectLst/>
                <a:latin typeface="Segoe UI Semilight" panose="020B0402040204020203" pitchFamily="34" charset="0"/>
                <a:ea typeface="+mn-ea"/>
                <a:cs typeface="Segoe UI Semilight" panose="020B0402040204020203" pitchFamily="34" charset="0"/>
              </a:rPr>
              <a:t>. Tools provided as services with PaaS allow organizations to mine and analyze their data. They can find insights and patterns, and predict outcomes to improve business decisions, such as forecasting, product design, and investment returns.</a:t>
            </a:r>
          </a:p>
          <a:p>
            <a:pPr marL="0" indent="0">
              <a:buFont typeface="Arial" panose="020B0604020202020204" pitchFamily="34" charset="0"/>
              <a:buNone/>
            </a:pPr>
            <a:endParaRPr lang="en-US" sz="900" b="0" i="0" u="none" strike="noStrike" kern="1200" noProof="0" dirty="0" smtClean="0">
              <a:solidFill>
                <a:schemeClr val="tx1"/>
              </a:solidFill>
              <a:effectLst/>
              <a:latin typeface="Segoe UI Semilight" panose="020B0402040204020203" pitchFamily="34" charset="0"/>
              <a:ea typeface="+mn-ea"/>
              <a:cs typeface="Segoe UI Semilight" panose="020B0402040204020203" pitchFamily="34" charset="0"/>
            </a:endParaRPr>
          </a:p>
          <a:p>
            <a:r>
              <a:rPr lang="en-US" sz="900" b="0" i="0" u="none" strike="noStrike" kern="1200" noProof="0" dirty="0" smtClean="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US" sz="900" u="sng" noProof="0" dirty="0" smtClean="0"/>
              <a:t>https://azure.microsoft.com/en-us/overview/what-is-paas/</a:t>
            </a:r>
            <a:endParaRPr lang="en-US" sz="900"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12748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smtClean="0">
                <a:solidFill>
                  <a:schemeClr val="tx1"/>
                </a:solidFill>
                <a:effectLst/>
                <a:latin typeface="Segoe UI Semilight" panose="020B0402040204020203" pitchFamily="34" charset="0"/>
                <a:ea typeface="+mn-ea"/>
                <a:cs typeface="Segoe UI Semilight" panose="020B0402040204020203" pitchFamily="34" charset="0"/>
              </a:rPr>
              <a:t>Common </a:t>
            </a: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usage scenarios:</a:t>
            </a:r>
          </a:p>
          <a:p>
            <a:pPr marL="0" indent="0">
              <a:buFont typeface="Arial" panose="020B0604020202020204" pitchFamily="34" charset="0"/>
              <a:buNone/>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45437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smtClean="0"/>
              <a:t>This </a:t>
            </a:r>
            <a:r>
              <a:rPr lang="en-US" sz="900" dirty="0"/>
              <a:t>slide contains only </a:t>
            </a:r>
            <a:r>
              <a:rPr lang="en-US" sz="900" i="1" dirty="0"/>
              <a:t>some</a:t>
            </a:r>
            <a:r>
              <a:rPr lang="en-US" sz="900" dirty="0"/>
              <a:t> </a:t>
            </a:r>
            <a:r>
              <a:rPr lang="en-US" sz="900" dirty="0" smtClean="0"/>
              <a:t>cloud </a:t>
            </a:r>
            <a:r>
              <a:rPr lang="en-US" sz="900" dirty="0"/>
              <a:t>service </a:t>
            </a:r>
            <a:r>
              <a:rPr lang="en-US" sz="900" dirty="0" smtClean="0"/>
              <a:t>comparisons. </a:t>
            </a:r>
            <a:r>
              <a:rPr lang="en-US" sz="900" dirty="0"/>
              <a:t>Depending on time, you </a:t>
            </a:r>
            <a:r>
              <a:rPr lang="en-US" sz="900" dirty="0" smtClean="0"/>
              <a:t>may</a:t>
            </a:r>
            <a:r>
              <a:rPr lang="en-US" sz="900" baseline="0" dirty="0" smtClean="0"/>
              <a:t> </a:t>
            </a:r>
            <a:r>
              <a:rPr lang="en-US" sz="900" dirty="0" smtClean="0"/>
              <a:t>consider </a:t>
            </a:r>
            <a:r>
              <a:rPr lang="en-US" sz="900" dirty="0"/>
              <a:t>broadening </a:t>
            </a:r>
            <a:r>
              <a:rPr lang="en-US" sz="900" dirty="0" smtClean="0"/>
              <a:t>the </a:t>
            </a:r>
            <a:r>
              <a:rPr lang="en-US" sz="900" dirty="0"/>
              <a:t>discussion using </a:t>
            </a:r>
            <a:r>
              <a:rPr lang="en-US" sz="900" dirty="0" smtClean="0"/>
              <a:t>the </a:t>
            </a:r>
            <a:r>
              <a:rPr lang="en-US" sz="900" dirty="0"/>
              <a:t>points </a:t>
            </a:r>
            <a:r>
              <a:rPr lang="en-US" sz="900" dirty="0" smtClean="0"/>
              <a:t>below</a:t>
            </a:r>
            <a:r>
              <a:rPr lang="en-US" sz="900" dirty="0"/>
              <a: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smtClean="0">
                <a:solidFill>
                  <a:schemeClr val="tx1"/>
                </a:solidFill>
                <a:effectLst/>
                <a:latin typeface="Segoe UI Light" pitchFamily="34" charset="0"/>
                <a:ea typeface="+mn-ea"/>
                <a:cs typeface="+mn-cs"/>
              </a:rPr>
              <a:t>IaaS : </a:t>
            </a:r>
            <a:r>
              <a:rPr lang="en-IE" sz="900" b="0" i="0" u="none" strike="noStrike" kern="1200" dirty="0" smtClean="0">
                <a:solidFill>
                  <a:schemeClr val="tx1"/>
                </a:solidFill>
                <a:effectLst/>
                <a:latin typeface="Segoe UI Light" pitchFamily="34" charset="0"/>
                <a:ea typeface="+mn-ea"/>
                <a:cs typeface="+mn-cs"/>
              </a:rPr>
              <a:t>IaaS </a:t>
            </a:r>
            <a:r>
              <a:rPr lang="en-IE" sz="900" b="0" i="0" u="none" strike="noStrike" kern="1200" dirty="0">
                <a:solidFill>
                  <a:schemeClr val="tx1"/>
                </a:solidFill>
                <a:effectLst/>
                <a:latin typeface="Segoe UI Light" pitchFamily="34" charset="0"/>
                <a:ea typeface="+mn-ea"/>
                <a:cs typeface="+mn-cs"/>
              </a:rPr>
              <a:t>is the most flexible category of cloud services. It aims to give you complete control over the hardware that runs your </a:t>
            </a:r>
            <a:r>
              <a:rPr lang="en-IE" sz="900" b="0" i="0" u="none" strike="noStrike" kern="1200" dirty="0" smtClean="0">
                <a:solidFill>
                  <a:schemeClr val="tx1"/>
                </a:solidFill>
                <a:effectLst/>
                <a:latin typeface="Segoe UI Light" pitchFamily="34" charset="0"/>
                <a:ea typeface="+mn-ea"/>
                <a:cs typeface="+mn-cs"/>
              </a:rPr>
              <a:t>applications. </a:t>
            </a:r>
            <a:r>
              <a:rPr lang="en-IE" sz="900" b="0" i="0" u="none" strike="noStrike" kern="1200" dirty="0">
                <a:solidFill>
                  <a:schemeClr val="tx1"/>
                </a:solidFill>
                <a:effectLst/>
                <a:latin typeface="Segoe UI Light" pitchFamily="34" charset="0"/>
                <a:ea typeface="+mn-ea"/>
                <a:cs typeface="+mn-cs"/>
              </a:rPr>
              <a:t>Instead of buying hardware, with IaaS, you rent it.</a:t>
            </a:r>
          </a:p>
          <a:p>
            <a:r>
              <a:rPr lang="en-IE" sz="900" b="1" i="0" u="none" strike="noStrike" kern="1200" dirty="0" smtClean="0">
                <a:solidFill>
                  <a:schemeClr val="tx1"/>
                </a:solidFill>
                <a:effectLst/>
                <a:latin typeface="Segoe UI Light" pitchFamily="34" charset="0"/>
                <a:ea typeface="+mn-ea"/>
                <a:cs typeface="+mn-cs"/>
              </a:rPr>
              <a:t>IaaS </a:t>
            </a:r>
            <a:r>
              <a:rPr lang="en-IE" sz="900" b="1" i="0" u="none" strike="noStrike" kern="1200" dirty="0">
                <a:solidFill>
                  <a:schemeClr val="tx1"/>
                </a:solidFill>
                <a:effectLst/>
                <a:latin typeface="Segoe UI Light" pitchFamily="34" charset="0"/>
                <a:ea typeface="+mn-ea"/>
                <a:cs typeface="+mn-cs"/>
              </a:rPr>
              <a:t>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No </a:t>
            </a:r>
            <a:r>
              <a:rPr lang="en-IE" sz="900" b="1"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Applications can be made accessible quickly, and </a:t>
            </a:r>
            <a:r>
              <a:rPr lang="en-US" sz="900" b="0" i="0" u="none" strike="noStrike" kern="1200" noProof="0" dirty="0" smtClean="0">
                <a:solidFill>
                  <a:schemeClr val="tx1"/>
                </a:solidFill>
                <a:effectLst/>
                <a:latin typeface="Segoe UI Light" pitchFamily="34" charset="0"/>
                <a:ea typeface="+mn-ea"/>
                <a:cs typeface="+mn-cs"/>
              </a:rPr>
              <a:t>de-provisioned</a:t>
            </a:r>
            <a:r>
              <a:rPr lang="en-IE" sz="900" b="0" i="0" u="none" strike="noStrike" kern="1200" dirty="0" smtClean="0">
                <a:solidFill>
                  <a:schemeClr val="tx1"/>
                </a:solidFill>
                <a:effectLst/>
                <a:latin typeface="Segoe UI Light" pitchFamily="34" charset="0"/>
                <a:ea typeface="+mn-ea"/>
                <a:cs typeface="+mn-cs"/>
              </a:rPr>
              <a:t> as </a:t>
            </a:r>
            <a:r>
              <a:rPr lang="en-IE" sz="900" b="0" i="0" u="none" strike="noStrike" kern="1200" dirty="0">
                <a:solidFill>
                  <a:schemeClr val="tx1"/>
                </a:solidFill>
                <a:effectLst/>
                <a:latin typeface="Segoe UI Light" pitchFamily="34" charset="0"/>
                <a:ea typeface="+mn-ea"/>
                <a:cs typeface="+mn-cs"/>
              </a:rPr>
              <a:t>needed.</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No deep technical skills are required to deploy, use, and </a:t>
            </a:r>
            <a:r>
              <a:rPr lang="en-IE" sz="900" b="0" i="0" u="none" strike="noStrike" kern="1200" dirty="0" smtClean="0">
                <a:solidFill>
                  <a:schemeClr val="tx1"/>
                </a:solidFill>
                <a:effectLst/>
                <a:latin typeface="Segoe UI Light" pitchFamily="34" charset="0"/>
                <a:ea typeface="+mn-ea"/>
                <a:cs typeface="+mn-cs"/>
              </a:rPr>
              <a:t>benefit from using a </a:t>
            </a:r>
            <a:r>
              <a:rPr lang="en-IE" sz="900" b="0" i="0" u="none" strike="noStrike" kern="1200" dirty="0">
                <a:solidFill>
                  <a:schemeClr val="tx1"/>
                </a:solidFill>
                <a:effectLst/>
                <a:latin typeface="Segoe UI Light" pitchFamily="34" charset="0"/>
                <a:ea typeface="+mn-ea"/>
                <a:cs typeface="+mn-cs"/>
              </a:rPr>
              <a:t>public cloud. Organizations can leverage the skills and expertise of the cloud provider to ensure </a:t>
            </a:r>
            <a:r>
              <a:rPr lang="en-IE" sz="900" b="0" i="0" u="none" strike="noStrike" kern="1200" dirty="0" smtClean="0">
                <a:solidFill>
                  <a:schemeClr val="tx1"/>
                </a:solidFill>
                <a:effectLst/>
                <a:latin typeface="Segoe UI Light" pitchFamily="34" charset="0"/>
                <a:ea typeface="+mn-ea"/>
                <a:cs typeface="+mn-cs"/>
              </a:rPr>
              <a:t>their workloads </a:t>
            </a:r>
            <a:r>
              <a:rPr lang="en-IE" sz="900" b="0" i="0" u="none" strike="noStrike" kern="1200" dirty="0">
                <a:solidFill>
                  <a:schemeClr val="tx1"/>
                </a:solidFill>
                <a:effectLst/>
                <a:latin typeface="Segoe UI Light" pitchFamily="34" charset="0"/>
                <a:ea typeface="+mn-ea"/>
                <a:cs typeface="+mn-cs"/>
              </a:rPr>
              <a:t>are secure, safe, and highly available.</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smtClean="0">
                <a:solidFill>
                  <a:schemeClr val="tx1"/>
                </a:solidFill>
                <a:effectLst/>
                <a:latin typeface="Segoe UI Light" pitchFamily="34" charset="0"/>
                <a:ea typeface="+mn-ea"/>
                <a:cs typeface="+mn-cs"/>
              </a:rPr>
              <a:t>PaaS : </a:t>
            </a:r>
            <a:r>
              <a:rPr lang="en-IE" sz="900" b="0" i="0" u="none" strike="noStrike" kern="1200" dirty="0" smtClean="0">
                <a:solidFill>
                  <a:schemeClr val="tx1"/>
                </a:solidFill>
                <a:effectLst/>
                <a:latin typeface="Segoe UI Light" pitchFamily="34" charset="0"/>
                <a:ea typeface="+mn-ea"/>
                <a:cs typeface="+mn-cs"/>
              </a:rPr>
              <a:t>PaaS </a:t>
            </a:r>
            <a:r>
              <a:rPr lang="en-IE" sz="900" b="0" i="0" u="none" strike="noStrike" kern="1200" dirty="0">
                <a:solidFill>
                  <a:schemeClr val="tx1"/>
                </a:solidFill>
                <a:effectLst/>
                <a:latin typeface="Segoe UI Light" pitchFamily="34" charset="0"/>
                <a:ea typeface="+mn-ea"/>
                <a:cs typeface="+mn-cs"/>
              </a:rPr>
              <a:t>provides the same benefits and considerations as IaaS, </a:t>
            </a:r>
            <a:r>
              <a:rPr lang="en-IE" sz="900" b="0" i="0" u="none" strike="noStrike" kern="1200" dirty="0" smtClean="0">
                <a:solidFill>
                  <a:schemeClr val="tx1"/>
                </a:solidFill>
                <a:effectLst/>
                <a:latin typeface="Segoe UI Light" pitchFamily="34" charset="0"/>
                <a:ea typeface="+mn-ea"/>
                <a:cs typeface="+mn-cs"/>
              </a:rPr>
              <a:t>with </a:t>
            </a:r>
            <a:r>
              <a:rPr lang="en-IE" sz="900" b="0" i="0" u="none" strike="noStrike" kern="1200" dirty="0">
                <a:solidFill>
                  <a:schemeClr val="tx1"/>
                </a:solidFill>
                <a:effectLst/>
                <a:latin typeface="Segoe UI Light" pitchFamily="34" charset="0"/>
                <a:ea typeface="+mn-ea"/>
                <a:cs typeface="+mn-cs"/>
              </a:rPr>
              <a:t>additional benefits</a:t>
            </a:r>
            <a:r>
              <a:rPr lang="en-IE" sz="900" b="0" i="0" u="none" strike="noStrike" kern="1200" dirty="0" smtClean="0">
                <a:solidFill>
                  <a:schemeClr val="tx1"/>
                </a:solidFill>
                <a:effectLst/>
                <a:latin typeface="Segoe UI Light" pitchFamily="34" charset="0"/>
                <a:ea typeface="+mn-ea"/>
                <a:cs typeface="+mn-cs"/>
              </a:rPr>
              <a:t>.</a:t>
            </a:r>
          </a:p>
          <a:p>
            <a:r>
              <a:rPr lang="en-IE" sz="900" b="1" i="0" u="none" strike="noStrike" kern="1200" dirty="0" smtClean="0">
                <a:solidFill>
                  <a:schemeClr val="tx1"/>
                </a:solidFill>
                <a:effectLst/>
                <a:latin typeface="Segoe UI Light" pitchFamily="34" charset="0"/>
                <a:ea typeface="+mn-ea"/>
                <a:cs typeface="+mn-cs"/>
              </a:rPr>
              <a:t>PaaS </a:t>
            </a:r>
            <a:r>
              <a:rPr lang="en-IE" sz="900" b="1" i="0" u="none" strike="noStrike" kern="1200" dirty="0">
                <a:solidFill>
                  <a:schemeClr val="tx1"/>
                </a:solidFill>
                <a:effectLst/>
                <a:latin typeface="Segoe UI Light" pitchFamily="34" charset="0"/>
                <a:ea typeface="+mn-ea"/>
                <a:cs typeface="+mn-cs"/>
              </a:rPr>
              <a:t>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No </a:t>
            </a:r>
            <a:r>
              <a:rPr lang="en-IE" sz="900" b="1"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PaaS is more agile than IaaS, and users do not need to configure servers for running applications.</a:t>
            </a:r>
          </a:p>
          <a:p>
            <a:pPr marL="171450" indent="-171450" algn="l">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Productivity</a:t>
            </a:r>
            <a:r>
              <a:rPr lang="en-IE" sz="900" b="0" i="0" u="none" strike="noStrike" kern="1200" dirty="0">
                <a:solidFill>
                  <a:schemeClr val="tx1"/>
                </a:solidFill>
                <a:effectLst/>
                <a:latin typeface="Segoe UI Light" pitchFamily="34" charset="0"/>
                <a:ea typeface="+mn-ea"/>
                <a:cs typeface="+mn-cs"/>
              </a:rPr>
              <a:t>. Users </a:t>
            </a:r>
            <a:r>
              <a:rPr lang="en-IE" sz="900" b="0" i="0" u="none" strike="noStrike" kern="1200" dirty="0" smtClean="0">
                <a:solidFill>
                  <a:schemeClr val="tx1"/>
                </a:solidFill>
                <a:effectLst/>
                <a:latin typeface="Segoe UI Light" pitchFamily="34" charset="0"/>
                <a:ea typeface="+mn-ea"/>
                <a:cs typeface="+mn-cs"/>
              </a:rPr>
              <a:t>focus strictly on </a:t>
            </a:r>
            <a:r>
              <a:rPr lang="en-IE" sz="900" b="0" i="0" u="none" strike="noStrike" kern="1200" dirty="0">
                <a:solidFill>
                  <a:schemeClr val="tx1"/>
                </a:solidFill>
                <a:effectLst/>
                <a:latin typeface="Segoe UI Light" pitchFamily="34" charset="0"/>
                <a:ea typeface="+mn-ea"/>
                <a:cs typeface="+mn-cs"/>
              </a:rPr>
              <a:t>application </a:t>
            </a:r>
            <a:r>
              <a:rPr lang="en-IE" sz="900" b="0" i="0" u="none" strike="noStrike" kern="1200" dirty="0" smtClean="0">
                <a:solidFill>
                  <a:schemeClr val="tx1"/>
                </a:solidFill>
                <a:effectLst/>
                <a:latin typeface="Segoe UI Light" pitchFamily="34" charset="0"/>
                <a:ea typeface="+mn-ea"/>
                <a:cs typeface="+mn-cs"/>
              </a:rPr>
              <a:t>development, </a:t>
            </a:r>
            <a:r>
              <a:rPr lang="en-IE" sz="900" b="0" i="0" u="none" strike="noStrike" kern="1200" dirty="0">
                <a:solidFill>
                  <a:schemeClr val="tx1"/>
                </a:solidFill>
                <a:effectLst/>
                <a:latin typeface="Segoe UI Light" pitchFamily="34" charset="0"/>
                <a:ea typeface="+mn-ea"/>
                <a:cs typeface="+mn-cs"/>
              </a:rPr>
              <a:t>as all platform management is handled by the cloud provider. Working with distributed teams as services is easier, as the platform is accessed over the internet and </a:t>
            </a:r>
            <a:r>
              <a:rPr lang="en-IE" sz="900" b="0" i="0" u="none" strike="noStrike" kern="1200" dirty="0" smtClean="0">
                <a:solidFill>
                  <a:schemeClr val="tx1"/>
                </a:solidFill>
                <a:effectLst/>
                <a:latin typeface="Segoe UI Light" pitchFamily="34" charset="0"/>
                <a:ea typeface="+mn-ea"/>
                <a:cs typeface="+mn-cs"/>
              </a:rPr>
              <a:t>available</a:t>
            </a:r>
            <a:r>
              <a:rPr lang="en-IE" sz="900" b="0" i="0" u="none" strike="noStrike" kern="1200" baseline="0" dirty="0" smtClean="0">
                <a:solidFill>
                  <a:schemeClr val="tx1"/>
                </a:solidFill>
                <a:effectLst/>
                <a:latin typeface="Segoe UI Light" pitchFamily="34" charset="0"/>
                <a:ea typeface="+mn-ea"/>
                <a:cs typeface="+mn-cs"/>
              </a:rPr>
              <a:t> globally</a:t>
            </a:r>
            <a:r>
              <a:rPr lang="en-IE" sz="900" b="0" i="0" u="none" strike="noStrike" kern="1200" dirty="0" smtClean="0">
                <a:solidFill>
                  <a:schemeClr val="tx1"/>
                </a:solidFill>
                <a:effectLst/>
                <a:latin typeface="Segoe UI Light" pitchFamily="34" charset="0"/>
                <a:ea typeface="+mn-ea"/>
                <a:cs typeface="+mn-cs"/>
              </a:rPr>
              <a:t>.</a:t>
            </a:r>
            <a:endParaRPr lang="en-IE" sz="900" b="0"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smtClean="0">
                <a:solidFill>
                  <a:schemeClr val="tx1"/>
                </a:solidFill>
                <a:effectLst/>
                <a:latin typeface="Segoe UI Light" pitchFamily="34" charset="0"/>
                <a:ea typeface="+mn-ea"/>
                <a:cs typeface="+mn-cs"/>
              </a:rPr>
              <a:t>SaaS : </a:t>
            </a:r>
            <a:r>
              <a:rPr lang="en-IE" sz="900" b="0" i="0" u="none" strike="noStrike" kern="1200" dirty="0" smtClean="0">
                <a:solidFill>
                  <a:schemeClr val="tx1"/>
                </a:solidFill>
                <a:effectLst/>
                <a:latin typeface="Segoe UI Light" pitchFamily="34" charset="0"/>
                <a:ea typeface="+mn-ea"/>
                <a:cs typeface="+mn-cs"/>
              </a:rPr>
              <a:t>SaaS </a:t>
            </a:r>
            <a:r>
              <a:rPr lang="en-IE" sz="900" b="0" i="0" u="none" strike="noStrike" kern="1200" dirty="0">
                <a:solidFill>
                  <a:schemeClr val="tx1"/>
                </a:solidFill>
                <a:effectLst/>
                <a:latin typeface="Segoe UI Light" pitchFamily="34" charset="0"/>
                <a:ea typeface="+mn-ea"/>
                <a:cs typeface="+mn-cs"/>
              </a:rPr>
              <a:t>provides the same benefits as IaaS, but </a:t>
            </a:r>
            <a:r>
              <a:rPr lang="en-IE" sz="900" b="0" i="0" u="none" strike="noStrike" kern="1200" dirty="0" smtClean="0">
                <a:solidFill>
                  <a:schemeClr val="tx1"/>
                </a:solidFill>
                <a:effectLst/>
                <a:latin typeface="Segoe UI Light" pitchFamily="34" charset="0"/>
                <a:ea typeface="+mn-ea"/>
                <a:cs typeface="+mn-cs"/>
              </a:rPr>
              <a:t>with</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additional </a:t>
            </a:r>
            <a:r>
              <a:rPr lang="en-IE" sz="900" b="0" i="0" u="none" strike="noStrike" kern="1200" dirty="0">
                <a:solidFill>
                  <a:schemeClr val="tx1"/>
                </a:solidFill>
                <a:effectLst/>
                <a:latin typeface="Segoe UI Light" pitchFamily="34" charset="0"/>
                <a:ea typeface="+mn-ea"/>
                <a:cs typeface="+mn-cs"/>
              </a:rPr>
              <a:t>benefits.</a:t>
            </a:r>
          </a:p>
          <a:p>
            <a:r>
              <a:rPr lang="en-IE" sz="900" b="1" i="0" u="none" strike="noStrike" kern="1200" dirty="0">
                <a:solidFill>
                  <a:schemeClr val="tx1"/>
                </a:solidFill>
                <a:effectLst/>
                <a:latin typeface="Segoe UI Light" pitchFamily="34" charset="0"/>
                <a:ea typeface="+mn-ea"/>
                <a:cs typeface="+mn-cs"/>
              </a:rPr>
              <a:t>SaaS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No </a:t>
            </a:r>
            <a:r>
              <a:rPr lang="en-IE" sz="900" b="1"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don’t have </a:t>
            </a:r>
            <a:r>
              <a:rPr lang="en-IE" sz="900" b="0" i="0" u="none" strike="noStrike" kern="1200" dirty="0" smtClean="0">
                <a:solidFill>
                  <a:schemeClr val="tx1"/>
                </a:solidFill>
                <a:effectLst/>
                <a:latin typeface="Segoe UI Light" pitchFamily="34" charset="0"/>
                <a:ea typeface="+mn-ea"/>
                <a:cs typeface="+mn-cs"/>
              </a:rPr>
              <a:t>upfront </a:t>
            </a:r>
            <a:r>
              <a:rPr lang="en-IE" sz="900" b="0" i="0" u="none" strike="noStrike" kern="1200" dirty="0">
                <a:solidFill>
                  <a:schemeClr val="tx1"/>
                </a:solidFill>
                <a:effectLst/>
                <a:latin typeface="Segoe UI Light" pitchFamily="34" charset="0"/>
                <a:ea typeface="+mn-ea"/>
                <a:cs typeface="+mn-cs"/>
              </a:rPr>
              <a:t>costs.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Users </a:t>
            </a:r>
            <a:r>
              <a:rPr lang="en-IE" sz="900" b="0" i="0" u="none" strike="noStrike" kern="1200" dirty="0" smtClean="0">
                <a:solidFill>
                  <a:schemeClr val="tx1"/>
                </a:solidFill>
                <a:effectLst/>
                <a:latin typeface="Segoe UI Light" pitchFamily="34" charset="0"/>
                <a:ea typeface="+mn-ea"/>
                <a:cs typeface="+mn-cs"/>
              </a:rPr>
              <a:t>can provide </a:t>
            </a:r>
            <a:r>
              <a:rPr lang="en-IE" sz="900" b="0" i="0" u="none" strike="noStrike" kern="1200" dirty="0">
                <a:solidFill>
                  <a:schemeClr val="tx1"/>
                </a:solidFill>
                <a:effectLst/>
                <a:latin typeface="Segoe UI Light" pitchFamily="34" charset="0"/>
                <a:ea typeface="+mn-ea"/>
                <a:cs typeface="+mn-cs"/>
              </a:rPr>
              <a:t>staff with access to the latest software quickly and easily.</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Pay-as-you-go pricing</a:t>
            </a:r>
            <a:r>
              <a:rPr lang="en-IE" sz="900" i="0" u="none" strike="noStrike" kern="1200" dirty="0">
                <a:solidFill>
                  <a:schemeClr val="tx1"/>
                </a:solidFill>
                <a:effectLst/>
                <a:latin typeface="Segoe UI Light" pitchFamily="34" charset="0"/>
                <a:ea typeface="+mn-ea"/>
                <a:cs typeface="+mn-cs"/>
              </a:rPr>
              <a:t> </a:t>
            </a:r>
            <a:r>
              <a:rPr lang="en-IE" sz="900" i="0" u="none" strike="noStrike" kern="1200" dirty="0" smtClean="0">
                <a:solidFill>
                  <a:schemeClr val="tx1"/>
                </a:solidFill>
                <a:effectLst/>
                <a:latin typeface="Segoe UI Light" pitchFamily="34" charset="0"/>
                <a:ea typeface="+mn-ea"/>
                <a:cs typeface="+mn-cs"/>
              </a:rPr>
              <a:t>model</a:t>
            </a:r>
            <a:r>
              <a:rPr lang="en-IE" sz="900" b="0" i="0" u="none" strike="noStrike" kern="1200" dirty="0">
                <a:solidFill>
                  <a:schemeClr val="tx1"/>
                </a:solidFill>
                <a:effectLst/>
                <a:latin typeface="Segoe UI Light" pitchFamily="34" charset="0"/>
                <a:ea typeface="+mn-ea"/>
                <a:cs typeface="+mn-cs"/>
              </a:rPr>
              <a:t>.</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Users pay for the software they </a:t>
            </a:r>
            <a:r>
              <a:rPr lang="en-IE" sz="900" b="0" i="0" u="none" strike="noStrike" kern="1200" dirty="0" smtClean="0">
                <a:solidFill>
                  <a:schemeClr val="tx1"/>
                </a:solidFill>
                <a:effectLst/>
                <a:latin typeface="Segoe UI Light" pitchFamily="34" charset="0"/>
                <a:ea typeface="+mn-ea"/>
                <a:cs typeface="+mn-cs"/>
              </a:rPr>
              <a:t>use with a subscription, monthly </a:t>
            </a:r>
            <a:r>
              <a:rPr lang="en-IE" sz="900" b="0" i="0" u="none" strike="noStrike" kern="1200" dirty="0">
                <a:solidFill>
                  <a:schemeClr val="tx1"/>
                </a:solidFill>
                <a:effectLst/>
                <a:latin typeface="Segoe UI Light" pitchFamily="34" charset="0"/>
                <a:ea typeface="+mn-ea"/>
                <a:cs typeface="+mn-cs"/>
              </a:rPr>
              <a:t>or yearly, regardless of how much they use the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4169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It is important that users understand what they are responsible </a:t>
            </a:r>
            <a:r>
              <a:rPr lang="en-IE" sz="900" b="0" i="0" u="none" strike="noStrike" kern="1200" dirty="0" smtClean="0">
                <a:solidFill>
                  <a:schemeClr val="tx1"/>
                </a:solidFill>
                <a:effectLst/>
                <a:latin typeface="Segoe UI Light" pitchFamily="34" charset="0"/>
                <a:ea typeface="+mn-ea"/>
                <a:cs typeface="+mn-cs"/>
              </a:rPr>
              <a:t>for, </a:t>
            </a:r>
            <a:r>
              <a:rPr lang="en-IE" sz="900" b="0" i="0" u="none" strike="noStrike" kern="1200" dirty="0">
                <a:solidFill>
                  <a:schemeClr val="tx1"/>
                </a:solidFill>
                <a:effectLst/>
                <a:latin typeface="Segoe UI Light" pitchFamily="34" charset="0"/>
                <a:ea typeface="+mn-ea"/>
                <a:cs typeface="+mn-cs"/>
              </a:rPr>
              <a:t>when using cloud </a:t>
            </a:r>
            <a:r>
              <a:rPr lang="en-IE" sz="900" b="0" i="0" u="none" strike="noStrike" kern="1200" dirty="0" smtClean="0">
                <a:solidFill>
                  <a:schemeClr val="tx1"/>
                </a:solidFill>
                <a:effectLst/>
                <a:latin typeface="Segoe UI Light" pitchFamily="34" charset="0"/>
                <a:ea typeface="+mn-ea"/>
                <a:cs typeface="+mn-cs"/>
              </a:rPr>
              <a:t>services. This ensures </a:t>
            </a:r>
            <a:r>
              <a:rPr lang="en-IE" sz="900" b="0" i="0" u="none" strike="noStrike" kern="1200" dirty="0">
                <a:solidFill>
                  <a:schemeClr val="tx1"/>
                </a:solidFill>
                <a:effectLst/>
                <a:latin typeface="Segoe UI Light" pitchFamily="34" charset="0"/>
                <a:ea typeface="+mn-ea"/>
                <a:cs typeface="+mn-cs"/>
              </a:rPr>
              <a:t>their workloads are managed correctly and </a:t>
            </a:r>
            <a:r>
              <a:rPr lang="en-IE" sz="900" b="0" i="0" u="none" strike="noStrike" kern="1200" dirty="0" smtClean="0">
                <a:solidFill>
                  <a:schemeClr val="tx1"/>
                </a:solidFill>
                <a:effectLst/>
                <a:latin typeface="Segoe UI Light" pitchFamily="34" charset="0"/>
                <a:ea typeface="+mn-ea"/>
                <a:cs typeface="+mn-cs"/>
              </a:rPr>
              <a:t>with minimal down </a:t>
            </a:r>
            <a:r>
              <a:rPr lang="en-IE" sz="900" b="0" i="0" u="none" strike="noStrike" kern="1200" dirty="0">
                <a:solidFill>
                  <a:schemeClr val="tx1"/>
                </a:solidFill>
                <a:effectLst/>
                <a:latin typeface="Segoe UI Light" pitchFamily="34" charset="0"/>
                <a:ea typeface="+mn-ea"/>
                <a:cs typeface="+mn-cs"/>
              </a:rPr>
              <a:t>time. </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There’s </a:t>
            </a:r>
            <a:r>
              <a:rPr lang="en-IE" sz="900" b="0" i="0" u="none" strike="noStrike" kern="1200" dirty="0">
                <a:solidFill>
                  <a:schemeClr val="tx1"/>
                </a:solidFill>
                <a:effectLst/>
                <a:latin typeface="Segoe UI Light" pitchFamily="34" charset="0"/>
                <a:ea typeface="+mn-ea"/>
                <a:cs typeface="+mn-cs"/>
              </a:rPr>
              <a:t>a </a:t>
            </a:r>
            <a:r>
              <a:rPr lang="en-IE" sz="900" b="1" i="0" u="none" strike="noStrike" kern="1200" dirty="0">
                <a:solidFill>
                  <a:schemeClr val="tx1"/>
                </a:solidFill>
                <a:effectLst/>
                <a:latin typeface="Segoe UI Light" pitchFamily="34" charset="0"/>
                <a:ea typeface="+mn-ea"/>
                <a:cs typeface="+mn-cs"/>
              </a:rPr>
              <a:t>shared responsibility model</a:t>
            </a:r>
            <a:r>
              <a:rPr lang="en-IE" sz="900" b="0" i="0" u="none" strike="noStrike" kern="1200" dirty="0">
                <a:solidFill>
                  <a:schemeClr val="tx1"/>
                </a:solidFill>
                <a:effectLst/>
                <a:latin typeface="Segoe UI Light" pitchFamily="34" charset="0"/>
                <a:ea typeface="+mn-ea"/>
                <a:cs typeface="+mn-cs"/>
              </a:rPr>
              <a:t> for ensuring cloud workloads are </a:t>
            </a:r>
            <a:r>
              <a:rPr lang="en-IE" sz="900" b="0" i="0" u="none" strike="noStrike" kern="1200" dirty="0" smtClean="0">
                <a:solidFill>
                  <a:schemeClr val="tx1"/>
                </a:solidFill>
                <a:effectLst/>
                <a:latin typeface="Segoe UI Light" pitchFamily="34" charset="0"/>
                <a:ea typeface="+mn-ea"/>
                <a:cs typeface="+mn-cs"/>
              </a:rPr>
              <a:t>secure and</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well-managed. </a:t>
            </a:r>
            <a:r>
              <a:rPr lang="en-IE" sz="900" b="0" i="0" u="none" strike="noStrike" kern="1200" dirty="0">
                <a:solidFill>
                  <a:schemeClr val="tx1"/>
                </a:solidFill>
                <a:effectLst/>
                <a:latin typeface="Segoe UI Light" pitchFamily="34" charset="0"/>
                <a:ea typeface="+mn-ea"/>
                <a:cs typeface="+mn-cs"/>
              </a:rPr>
              <a:t>Depending on the service you </a:t>
            </a:r>
            <a:r>
              <a:rPr lang="en-IE" sz="900" b="0" i="0" u="none" strike="noStrike" kern="1200" dirty="0" smtClean="0">
                <a:solidFill>
                  <a:schemeClr val="tx1"/>
                </a:solidFill>
                <a:effectLst/>
                <a:latin typeface="Segoe UI Light" pitchFamily="34" charset="0"/>
                <a:ea typeface="+mn-ea"/>
                <a:cs typeface="+mn-cs"/>
              </a:rPr>
              <a:t>choose,</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the </a:t>
            </a:r>
            <a:r>
              <a:rPr lang="en-IE" sz="900" b="0" i="0" u="none" strike="noStrike" kern="1200" dirty="0">
                <a:solidFill>
                  <a:schemeClr val="tx1"/>
                </a:solidFill>
                <a:effectLst/>
                <a:latin typeface="Segoe UI Light" pitchFamily="34" charset="0"/>
                <a:ea typeface="+mn-ea"/>
                <a:cs typeface="+mn-cs"/>
              </a:rPr>
              <a:t>cloud provider is responsible for some aspects of </a:t>
            </a:r>
            <a:r>
              <a:rPr lang="en-IE" sz="900" b="0" i="0" u="none" strike="noStrike" kern="1200" dirty="0" smtClean="0">
                <a:solidFill>
                  <a:schemeClr val="tx1"/>
                </a:solidFill>
                <a:effectLst/>
                <a:latin typeface="Segoe UI Light" pitchFamily="34" charset="0"/>
                <a:ea typeface="+mn-ea"/>
                <a:cs typeface="+mn-cs"/>
              </a:rPr>
              <a:t>workload </a:t>
            </a:r>
            <a:r>
              <a:rPr lang="en-IE" sz="900" b="0" i="0" u="none" strike="noStrike" kern="1200" dirty="0">
                <a:solidFill>
                  <a:schemeClr val="tx1"/>
                </a:solidFill>
                <a:effectLst/>
                <a:latin typeface="Segoe UI Light" pitchFamily="34" charset="0"/>
                <a:ea typeface="+mn-ea"/>
                <a:cs typeface="+mn-cs"/>
              </a:rPr>
              <a:t>management, and the </a:t>
            </a:r>
            <a:r>
              <a:rPr lang="en-IE" sz="900" b="0" i="0" u="none" strike="noStrike" kern="1200" dirty="0" smtClean="0">
                <a:solidFill>
                  <a:schemeClr val="tx1"/>
                </a:solidFill>
                <a:effectLst/>
                <a:latin typeface="Segoe UI Light" pitchFamily="34" charset="0"/>
                <a:ea typeface="+mn-ea"/>
                <a:cs typeface="+mn-cs"/>
              </a:rPr>
              <a:t>customer/ </a:t>
            </a:r>
            <a:r>
              <a:rPr lang="en-IE" sz="900" b="0" i="0" u="none" strike="noStrike" kern="1200" dirty="0">
                <a:solidFill>
                  <a:schemeClr val="tx1"/>
                </a:solidFill>
                <a:effectLst/>
                <a:latin typeface="Segoe UI Light" pitchFamily="34" charset="0"/>
                <a:ea typeface="+mn-ea"/>
                <a:cs typeface="+mn-cs"/>
              </a:rPr>
              <a:t>end user is responsible for other </a:t>
            </a:r>
            <a:r>
              <a:rPr lang="en-IE" sz="900" b="0" i="0" u="none" strike="noStrike" kern="1200" dirty="0" smtClean="0">
                <a:solidFill>
                  <a:schemeClr val="tx1"/>
                </a:solidFill>
                <a:effectLst/>
                <a:latin typeface="Segoe UI Light" pitchFamily="34" charset="0"/>
                <a:ea typeface="+mn-ea"/>
                <a:cs typeface="+mn-cs"/>
              </a:rPr>
              <a:t>aspects.</a:t>
            </a:r>
            <a:r>
              <a:rPr lang="en-IE" sz="900" b="0" i="0" u="none" strike="noStrike" kern="1200" baseline="0" dirty="0" smtClean="0">
                <a:solidFill>
                  <a:schemeClr val="tx1"/>
                </a:solidFill>
                <a:effectLst/>
                <a:latin typeface="Segoe UI Light" pitchFamily="34" charset="0"/>
                <a:ea typeface="+mn-ea"/>
                <a:cs typeface="+mn-cs"/>
              </a:rPr>
              <a:t> I</a:t>
            </a:r>
            <a:r>
              <a:rPr lang="en-IE" sz="900" b="0" i="0" u="none" strike="noStrike" kern="1200" dirty="0" smtClean="0">
                <a:solidFill>
                  <a:schemeClr val="tx1"/>
                </a:solidFill>
                <a:effectLst/>
                <a:latin typeface="Segoe UI Light" pitchFamily="34" charset="0"/>
                <a:ea typeface="+mn-ea"/>
                <a:cs typeface="+mn-cs"/>
              </a:rPr>
              <a:t>n </a:t>
            </a:r>
            <a:r>
              <a:rPr lang="en-IE" sz="900" b="0" i="0" u="none" strike="noStrike" kern="1200" dirty="0">
                <a:solidFill>
                  <a:schemeClr val="tx1"/>
                </a:solidFill>
                <a:effectLst/>
                <a:latin typeface="Segoe UI Light" pitchFamily="34" charset="0"/>
                <a:ea typeface="+mn-ea"/>
                <a:cs typeface="+mn-cs"/>
              </a:rPr>
              <a:t>some cases </a:t>
            </a:r>
            <a:r>
              <a:rPr lang="en-IE" sz="900" b="0" i="0" u="none" strike="noStrike" kern="1200" dirty="0" smtClean="0">
                <a:solidFill>
                  <a:schemeClr val="tx1"/>
                </a:solidFill>
                <a:effectLst/>
                <a:latin typeface="Segoe UI Light" pitchFamily="34" charset="0"/>
                <a:ea typeface="+mn-ea"/>
                <a:cs typeface="+mn-cs"/>
              </a:rPr>
              <a:t>these responsibilities</a:t>
            </a:r>
            <a:r>
              <a:rPr lang="en-IE" sz="900" b="0" i="0" u="none" strike="noStrike" kern="1200" baseline="0" dirty="0" smtClean="0">
                <a:solidFill>
                  <a:schemeClr val="tx1"/>
                </a:solidFill>
                <a:effectLst/>
                <a:latin typeface="Segoe UI Light" pitchFamily="34" charset="0"/>
                <a:ea typeface="+mn-ea"/>
                <a:cs typeface="+mn-cs"/>
              </a:rPr>
              <a:t> are</a:t>
            </a:r>
            <a:r>
              <a:rPr lang="en-IE" sz="900" b="0" i="0" u="none" strike="noStrike" kern="1200" dirty="0" smtClean="0">
                <a:solidFill>
                  <a:schemeClr val="tx1"/>
                </a:solidFill>
                <a:effectLst/>
                <a:latin typeface="Segoe UI Light" pitchFamily="34" charset="0"/>
                <a:ea typeface="+mn-ea"/>
                <a:cs typeface="+mn-cs"/>
              </a:rPr>
              <a:t> shared.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8447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2844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Answers</a:t>
            </a:r>
          </a:p>
          <a:p>
            <a:endParaRPr lang="en-US" sz="900" b="1" dirty="0"/>
          </a:p>
          <a:p>
            <a:r>
              <a:rPr lang="en-US" sz="900" dirty="0"/>
              <a:t>Question 1: </a:t>
            </a:r>
            <a:r>
              <a:rPr lang="en-IE" sz="900" b="1" kern="1200" dirty="0">
                <a:solidFill>
                  <a:schemeClr val="tx1"/>
                </a:solidFill>
                <a:effectLst/>
                <a:latin typeface="Segoe UI Light" pitchFamily="34" charset="0"/>
                <a:ea typeface="+mn-ea"/>
                <a:cs typeface="+mn-cs"/>
              </a:rPr>
              <a:t> </a:t>
            </a:r>
            <a:r>
              <a:rPr lang="en-IE" sz="900" b="0" kern="1200" dirty="0">
                <a:solidFill>
                  <a:schemeClr val="tx1"/>
                </a:solidFill>
                <a:effectLst/>
                <a:latin typeface="Segoe UI Light" pitchFamily="34" charset="0"/>
                <a:ea typeface="+mn-ea"/>
                <a:cs typeface="+mn-cs"/>
              </a:rPr>
              <a:t>Answers </a:t>
            </a:r>
            <a:r>
              <a:rPr lang="en-IE" sz="900" b="0" kern="1200" dirty="0" smtClean="0">
                <a:solidFill>
                  <a:schemeClr val="tx1"/>
                </a:solidFill>
                <a:effectLst/>
                <a:latin typeface="Segoe UI Light" pitchFamily="34" charset="0"/>
                <a:ea typeface="+mn-ea"/>
                <a:cs typeface="+mn-cs"/>
              </a:rPr>
              <a:t>may vary, </a:t>
            </a:r>
            <a:r>
              <a:rPr lang="en-IE" sz="900" b="0" kern="1200" dirty="0">
                <a:solidFill>
                  <a:schemeClr val="tx1"/>
                </a:solidFill>
                <a:effectLst/>
                <a:latin typeface="Segoe UI Light" pitchFamily="34" charset="0"/>
                <a:ea typeface="+mn-ea"/>
                <a:cs typeface="+mn-cs"/>
              </a:rPr>
              <a:t>but </a:t>
            </a:r>
            <a:r>
              <a:rPr lang="en-IE" sz="900" b="0" kern="1200" dirty="0" smtClean="0">
                <a:solidFill>
                  <a:schemeClr val="tx1"/>
                </a:solidFill>
                <a:effectLst/>
                <a:latin typeface="Segoe UI Light" pitchFamily="34" charset="0"/>
                <a:ea typeface="+mn-ea"/>
                <a:cs typeface="+mn-cs"/>
              </a:rPr>
              <a:t>correct</a:t>
            </a:r>
            <a:r>
              <a:rPr lang="en-IE" sz="900" b="0" kern="1200" baseline="0" dirty="0" smtClean="0">
                <a:solidFill>
                  <a:schemeClr val="tx1"/>
                </a:solidFill>
                <a:effectLst/>
                <a:latin typeface="Segoe UI Light" pitchFamily="34" charset="0"/>
                <a:ea typeface="+mn-ea"/>
                <a:cs typeface="+mn-cs"/>
              </a:rPr>
              <a:t> </a:t>
            </a:r>
            <a:r>
              <a:rPr lang="en-IE" sz="900" b="0" kern="1200" dirty="0" smtClean="0">
                <a:solidFill>
                  <a:schemeClr val="tx1"/>
                </a:solidFill>
                <a:effectLst/>
                <a:latin typeface="Segoe UI Light" pitchFamily="34" charset="0"/>
                <a:ea typeface="+mn-ea"/>
                <a:cs typeface="+mn-cs"/>
              </a:rPr>
              <a:t>answers include: </a:t>
            </a:r>
            <a:r>
              <a:rPr lang="en-IE" sz="900" b="0" kern="1200" dirty="0">
                <a:solidFill>
                  <a:schemeClr val="tx1"/>
                </a:solidFill>
                <a:effectLst/>
                <a:latin typeface="Segoe UI Light" pitchFamily="34" charset="0"/>
                <a:ea typeface="+mn-ea"/>
                <a:cs typeface="+mn-cs"/>
              </a:rPr>
              <a:t>elasticity, agility, and economies of scale. </a:t>
            </a:r>
            <a:br>
              <a:rPr lang="en-IE" sz="900" b="0" kern="1200" dirty="0">
                <a:solidFill>
                  <a:schemeClr val="tx1"/>
                </a:solidFill>
                <a:effectLst/>
                <a:latin typeface="Segoe UI Light" pitchFamily="34" charset="0"/>
                <a:ea typeface="+mn-ea"/>
                <a:cs typeface="+mn-cs"/>
              </a:rPr>
            </a:br>
            <a:endParaRPr lang="en-IE" sz="900" b="0" kern="1200" dirty="0">
              <a:solidFill>
                <a:schemeClr val="tx1"/>
              </a:solidFill>
              <a:effectLst/>
              <a:latin typeface="Segoe UI Light" pitchFamily="34" charset="0"/>
              <a:ea typeface="+mn-ea"/>
              <a:cs typeface="+mn-cs"/>
            </a:endParaRPr>
          </a:p>
          <a:p>
            <a:r>
              <a:rPr lang="en-US" sz="900" dirty="0"/>
              <a:t>Question 2: </a:t>
            </a:r>
            <a:r>
              <a:rPr lang="en-US" sz="900" dirty="0" smtClean="0"/>
              <a:t>A </a:t>
            </a:r>
            <a:r>
              <a:rPr lang="en-IE" sz="900" b="0" kern="1200" dirty="0" smtClean="0">
                <a:solidFill>
                  <a:schemeClr val="tx1"/>
                </a:solidFill>
                <a:effectLst/>
                <a:latin typeface="Segoe UI Light" pitchFamily="34" charset="0"/>
                <a:ea typeface="+mn-ea"/>
                <a:cs typeface="+mn-cs"/>
              </a:rPr>
              <a:t>Hybrid </a:t>
            </a:r>
            <a:r>
              <a:rPr lang="en-IE" sz="900" b="0" kern="1200" dirty="0">
                <a:solidFill>
                  <a:schemeClr val="tx1"/>
                </a:solidFill>
                <a:effectLst/>
                <a:latin typeface="Segoe UI Light" pitchFamily="34" charset="0"/>
                <a:ea typeface="+mn-ea"/>
                <a:cs typeface="+mn-cs"/>
              </a:rPr>
              <a:t>cloud </a:t>
            </a:r>
            <a:r>
              <a:rPr lang="en-IE" sz="900" b="0" kern="1200" dirty="0" smtClean="0">
                <a:solidFill>
                  <a:schemeClr val="tx1"/>
                </a:solidFill>
                <a:effectLst/>
                <a:latin typeface="Segoe UI Light" pitchFamily="34" charset="0"/>
                <a:ea typeface="+mn-ea"/>
                <a:cs typeface="+mn-cs"/>
              </a:rPr>
              <a:t>model</a:t>
            </a:r>
            <a:r>
              <a:rPr lang="en-IE" sz="900" b="0" kern="1200" baseline="0" dirty="0" smtClean="0">
                <a:solidFill>
                  <a:schemeClr val="tx1"/>
                </a:solidFill>
                <a:effectLst/>
                <a:latin typeface="Segoe UI Light" pitchFamily="34" charset="0"/>
                <a:ea typeface="+mn-ea"/>
                <a:cs typeface="+mn-cs"/>
              </a:rPr>
              <a:t> </a:t>
            </a:r>
            <a:r>
              <a:rPr lang="en-IE" sz="900" b="0" kern="1200" dirty="0" smtClean="0">
                <a:solidFill>
                  <a:schemeClr val="tx1"/>
                </a:solidFill>
                <a:effectLst/>
                <a:latin typeface="Segoe UI Light" pitchFamily="34" charset="0"/>
                <a:ea typeface="+mn-ea"/>
                <a:cs typeface="+mn-cs"/>
              </a:rPr>
              <a:t>provides greater </a:t>
            </a:r>
            <a:r>
              <a:rPr lang="en-IE" sz="900" b="0" kern="1200" dirty="0">
                <a:solidFill>
                  <a:schemeClr val="tx1"/>
                </a:solidFill>
                <a:effectLst/>
                <a:latin typeface="Segoe UI Light" pitchFamily="34" charset="0"/>
                <a:ea typeface="+mn-ea"/>
                <a:cs typeface="+mn-cs"/>
              </a:rPr>
              <a:t>flexibility, </a:t>
            </a:r>
            <a:r>
              <a:rPr lang="en-IE" sz="900" b="0" kern="1200" dirty="0" smtClean="0">
                <a:solidFill>
                  <a:schemeClr val="tx1"/>
                </a:solidFill>
                <a:effectLst/>
                <a:latin typeface="Segoe UI Light" pitchFamily="34" charset="0"/>
                <a:ea typeface="+mn-ea"/>
                <a:cs typeface="+mn-cs"/>
              </a:rPr>
              <a:t>because it includes the </a:t>
            </a:r>
            <a:r>
              <a:rPr lang="en-IE" sz="900" b="0" kern="1200" dirty="0">
                <a:solidFill>
                  <a:schemeClr val="tx1"/>
                </a:solidFill>
                <a:effectLst/>
                <a:latin typeface="Segoe UI Light" pitchFamily="34" charset="0"/>
                <a:ea typeface="+mn-ea"/>
                <a:cs typeface="+mn-cs"/>
              </a:rPr>
              <a:t>option to choose </a:t>
            </a:r>
            <a:r>
              <a:rPr lang="en-IE" sz="900" b="0" kern="1200" dirty="0" smtClean="0">
                <a:solidFill>
                  <a:schemeClr val="tx1"/>
                </a:solidFill>
                <a:effectLst/>
                <a:latin typeface="Segoe UI Light" pitchFamily="34" charset="0"/>
                <a:ea typeface="+mn-ea"/>
                <a:cs typeface="+mn-cs"/>
              </a:rPr>
              <a:t>Public </a:t>
            </a:r>
            <a:r>
              <a:rPr lang="en-IE" sz="900" b="0" kern="1200" dirty="0">
                <a:solidFill>
                  <a:schemeClr val="tx1"/>
                </a:solidFill>
                <a:effectLst/>
                <a:latin typeface="Segoe UI Light" pitchFamily="34" charset="0"/>
                <a:ea typeface="+mn-ea"/>
                <a:cs typeface="+mn-cs"/>
              </a:rPr>
              <a:t>or </a:t>
            </a:r>
            <a:r>
              <a:rPr lang="en-IE" sz="900" b="0" kern="1200" dirty="0" smtClean="0">
                <a:solidFill>
                  <a:schemeClr val="tx1"/>
                </a:solidFill>
                <a:effectLst/>
                <a:latin typeface="Segoe UI Light" pitchFamily="34" charset="0"/>
                <a:ea typeface="+mn-ea"/>
                <a:cs typeface="+mn-cs"/>
              </a:rPr>
              <a:t>Private clouds, or both, depending </a:t>
            </a:r>
            <a:r>
              <a:rPr lang="en-IE" sz="900" b="0" kern="1200" dirty="0">
                <a:solidFill>
                  <a:schemeClr val="tx1"/>
                </a:solidFill>
                <a:effectLst/>
                <a:latin typeface="Segoe UI Light" pitchFamily="34" charset="0"/>
                <a:ea typeface="+mn-ea"/>
                <a:cs typeface="+mn-cs"/>
              </a:rPr>
              <a:t>on </a:t>
            </a:r>
            <a:r>
              <a:rPr lang="en-IE" sz="900" b="0" kern="1200" dirty="0" smtClean="0">
                <a:solidFill>
                  <a:schemeClr val="tx1"/>
                </a:solidFill>
                <a:effectLst/>
                <a:latin typeface="Segoe UI Light" pitchFamily="34" charset="0"/>
                <a:ea typeface="+mn-ea"/>
                <a:cs typeface="+mn-cs"/>
              </a:rPr>
              <a:t>your requirements</a:t>
            </a:r>
            <a:r>
              <a:rPr lang="en-IE" sz="900" b="0" kern="1200" dirty="0">
                <a:solidFill>
                  <a:schemeClr val="tx1"/>
                </a:solidFill>
                <a:effectLst/>
                <a:latin typeface="Segoe UI Light" pitchFamily="34" charset="0"/>
                <a:ea typeface="+mn-ea"/>
                <a:cs typeface="+mn-cs"/>
              </a:rPr>
              <a:t>.</a:t>
            </a:r>
          </a:p>
          <a:p>
            <a:endParaRPr lang="en-US" sz="900" dirty="0"/>
          </a:p>
          <a:p>
            <a:r>
              <a:rPr lang="en-US" sz="900" dirty="0"/>
              <a:t>Question 3: </a:t>
            </a:r>
            <a:r>
              <a:rPr lang="en-US" sz="900" b="0" kern="1200" dirty="0" smtClean="0">
                <a:solidFill>
                  <a:schemeClr val="tx1"/>
                </a:solidFill>
                <a:effectLst/>
                <a:latin typeface="Segoe UI Light" pitchFamily="34" charset="0"/>
                <a:ea typeface="+mn-ea"/>
                <a:cs typeface="+mn-cs"/>
              </a:rPr>
              <a:t>With a</a:t>
            </a:r>
            <a:r>
              <a:rPr lang="en-US" sz="900" b="0" kern="1200" baseline="0" dirty="0" smtClean="0">
                <a:solidFill>
                  <a:schemeClr val="tx1"/>
                </a:solidFill>
                <a:effectLst/>
                <a:latin typeface="Segoe UI Light" pitchFamily="34" charset="0"/>
                <a:ea typeface="+mn-ea"/>
                <a:cs typeface="+mn-cs"/>
              </a:rPr>
              <a:t> </a:t>
            </a:r>
            <a:r>
              <a:rPr lang="en-US" sz="900" b="0" kern="1200" dirty="0" smtClean="0">
                <a:solidFill>
                  <a:schemeClr val="tx1"/>
                </a:solidFill>
                <a:effectLst/>
                <a:latin typeface="Segoe UI Light" pitchFamily="34" charset="0"/>
                <a:ea typeface="+mn-ea"/>
                <a:cs typeface="+mn-cs"/>
              </a:rPr>
              <a:t>Hybrid cloud model you can (a) run legacy applications that require customized/ specialized configurations and direct management on a Private cloud, while (b</a:t>
            </a:r>
            <a:r>
              <a:rPr lang="en-US" sz="900" b="0" kern="1200" smtClean="0">
                <a:solidFill>
                  <a:schemeClr val="tx1"/>
                </a:solidFill>
                <a:effectLst/>
                <a:latin typeface="Segoe UI Light" pitchFamily="34" charset="0"/>
                <a:ea typeface="+mn-ea"/>
                <a:cs typeface="+mn-cs"/>
              </a:rPr>
              <a:t>) running </a:t>
            </a:r>
            <a:r>
              <a:rPr lang="en-US" sz="900" b="0" kern="1200" dirty="0" smtClean="0">
                <a:solidFill>
                  <a:schemeClr val="tx1"/>
                </a:solidFill>
                <a:effectLst/>
                <a:latin typeface="Segoe UI Light" pitchFamily="34" charset="0"/>
                <a:ea typeface="+mn-ea"/>
                <a:cs typeface="+mn-cs"/>
              </a:rPr>
              <a:t>modern applications on a Public cloud.</a:t>
            </a:r>
            <a:endParaRPr lang="en-IE"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608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4984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smtClean="0"/>
              <a:t>Please describe each </a:t>
            </a:r>
            <a:r>
              <a:rPr lang="en-US" sz="900" dirty="0"/>
              <a:t>characteristic.</a:t>
            </a:r>
          </a:p>
          <a:p>
            <a:endParaRPr lang="en-US" sz="900" dirty="0"/>
          </a:p>
          <a:p>
            <a:r>
              <a:rPr lang="en-IE" sz="900" dirty="0"/>
              <a:t>For more conceptual detail about cloud computing, </a:t>
            </a:r>
            <a:r>
              <a:rPr lang="en-IE" sz="900" dirty="0" smtClean="0"/>
              <a:t>see </a:t>
            </a:r>
            <a:r>
              <a:rPr lang="en-IE" sz="900" u="sng" dirty="0"/>
              <a:t>https://azure.microsoft.com/en-us/overview/what-is-cloud-computing/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A </a:t>
            </a:r>
            <a:r>
              <a:rPr lang="en-IE" sz="900" b="0" i="0" u="none" strike="noStrike" kern="1200" dirty="0">
                <a:solidFill>
                  <a:schemeClr val="tx1"/>
                </a:solidFill>
                <a:effectLst/>
                <a:latin typeface="Segoe UI Light" pitchFamily="34" charset="0"/>
                <a:ea typeface="+mn-ea"/>
                <a:cs typeface="+mn-cs"/>
              </a:rPr>
              <a:t>term reference guide </a:t>
            </a:r>
            <a:r>
              <a:rPr lang="en-IE" sz="900" b="0" i="0" u="none" strike="noStrike" kern="1200" dirty="0" smtClean="0">
                <a:solidFill>
                  <a:schemeClr val="tx1"/>
                </a:solidFill>
                <a:effectLst/>
                <a:latin typeface="Segoe UI Light" pitchFamily="34" charset="0"/>
                <a:ea typeface="+mn-ea"/>
                <a:cs typeface="+mn-cs"/>
              </a:rPr>
              <a:t>is available </a:t>
            </a:r>
            <a:r>
              <a:rPr lang="en-IE" sz="900" b="0" i="0" u="none" strike="noStrike" kern="1200" dirty="0">
                <a:solidFill>
                  <a:schemeClr val="tx1"/>
                </a:solidFill>
                <a:effectLst/>
                <a:latin typeface="Segoe UI Light" pitchFamily="34" charset="0"/>
                <a:ea typeface="+mn-ea"/>
                <a:cs typeface="+mn-cs"/>
              </a:rPr>
              <a:t>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baseline="0" dirty="0" smtClean="0">
                <a:solidFill>
                  <a:schemeClr val="tx1"/>
                </a:solidFill>
                <a:effectLst/>
                <a:latin typeface="Segoe UI Light" pitchFamily="34" charset="0"/>
                <a:ea typeface="+mn-ea"/>
                <a:cs typeface="+mn-cs"/>
              </a:rPr>
              <a:t>Example end user </a:t>
            </a:r>
            <a:r>
              <a:rPr lang="en-IE" sz="900" b="1" i="0" u="none" strike="noStrike" kern="1200" dirty="0" smtClean="0">
                <a:solidFill>
                  <a:schemeClr val="tx1"/>
                </a:solidFill>
                <a:effectLst/>
                <a:latin typeface="Segoe UI Light" pitchFamily="34" charset="0"/>
                <a:ea typeface="+mn-ea"/>
                <a:cs typeface="+mn-cs"/>
              </a:rPr>
              <a:t>benefits</a:t>
            </a:r>
            <a:r>
              <a:rPr lang="en-IE" sz="900" b="1" i="0" u="none" strike="noStrike" kern="1200" baseline="0" dirty="0" smtClean="0">
                <a:solidFill>
                  <a:schemeClr val="tx1"/>
                </a:solidFill>
                <a:effectLst/>
                <a:latin typeface="Segoe UI Light" pitchFamily="34" charset="0"/>
                <a:ea typeface="+mn-ea"/>
                <a:cs typeface="+mn-cs"/>
              </a:rPr>
              <a:t> of </a:t>
            </a:r>
            <a:r>
              <a:rPr lang="en-IE" sz="900" b="1" i="0" u="none" strike="noStrike" kern="1200" dirty="0" smtClean="0">
                <a:solidFill>
                  <a:schemeClr val="tx1"/>
                </a:solidFill>
                <a:effectLst/>
                <a:latin typeface="Segoe UI Light" pitchFamily="34" charset="0"/>
                <a:ea typeface="+mn-ea"/>
                <a:cs typeface="+mn-cs"/>
              </a:rPr>
              <a:t>economies </a:t>
            </a:r>
            <a:r>
              <a:rPr lang="en-IE" sz="900" b="1" i="0" u="none" strike="noStrike" kern="1200" dirty="0">
                <a:solidFill>
                  <a:schemeClr val="tx1"/>
                </a:solidFill>
                <a:effectLst/>
                <a:latin typeface="Segoe UI Light" pitchFamily="34" charset="0"/>
                <a:ea typeface="+mn-ea"/>
                <a:cs typeface="+mn-cs"/>
              </a:rPr>
              <a:t>of </a:t>
            </a:r>
            <a:r>
              <a:rPr lang="en-IE" sz="900" b="1" i="0" u="none" strike="noStrike" kern="1200" dirty="0" smtClean="0">
                <a:solidFill>
                  <a:schemeClr val="tx1"/>
                </a:solidFill>
                <a:effectLst/>
                <a:latin typeface="Segoe UI Light" pitchFamily="34" charset="0"/>
                <a:ea typeface="+mn-ea"/>
                <a:cs typeface="+mn-cs"/>
              </a:rPr>
              <a:t>scale</a:t>
            </a:r>
            <a:r>
              <a:rPr lang="en-IE" sz="900" b="0" i="0" u="none" strike="noStrike" kern="1200" dirty="0" smtClean="0">
                <a:solidFill>
                  <a:schemeClr val="tx1"/>
                </a:solidFill>
                <a:effectLst/>
                <a:latin typeface="Segoe UI Light" pitchFamily="34" charset="0"/>
                <a:ea typeface="+mn-ea"/>
                <a:cs typeface="+mn-cs"/>
              </a:rPr>
              <a:t>: </a:t>
            </a:r>
          </a:p>
          <a:p>
            <a:pPr marL="171450" indent="-171450">
              <a:buFont typeface="Arial" pitchFamily="34" charset="0"/>
              <a:buChar char="•"/>
            </a:pPr>
            <a:r>
              <a:rPr lang="en-IE" sz="900" b="0" i="0" u="none" strike="noStrike" kern="1200" dirty="0" smtClean="0">
                <a:solidFill>
                  <a:schemeClr val="tx1"/>
                </a:solidFill>
                <a:effectLst/>
                <a:latin typeface="Segoe UI Light" pitchFamily="34" charset="0"/>
                <a:ea typeface="+mn-ea"/>
                <a:cs typeface="+mn-cs"/>
              </a:rPr>
              <a:t>Large-scale</a:t>
            </a:r>
            <a:r>
              <a:rPr lang="en-IE" sz="900" b="0" i="0" u="none" strike="noStrike" kern="1200" baseline="0" dirty="0" smtClean="0">
                <a:solidFill>
                  <a:schemeClr val="tx1"/>
                </a:solidFill>
                <a:effectLst/>
                <a:latin typeface="Segoe UI Light" pitchFamily="34" charset="0"/>
                <a:ea typeface="+mn-ea"/>
                <a:cs typeface="+mn-cs"/>
              </a:rPr>
              <a:t> </a:t>
            </a:r>
            <a:r>
              <a:rPr lang="en-US" sz="900" b="0" i="0" u="none" strike="noStrike" kern="1200" baseline="0" dirty="0" smtClean="0">
                <a:solidFill>
                  <a:schemeClr val="tx1"/>
                </a:solidFill>
                <a:effectLst/>
                <a:latin typeface="Segoe UI Light" pitchFamily="34" charset="0"/>
                <a:ea typeface="+mn-ea"/>
                <a:cs typeface="+mn-cs"/>
              </a:rPr>
              <a:t>operators get discounts on bulk purchases of expensive hardware, which allows many customers to use the hardware at reduced costs</a:t>
            </a:r>
            <a:r>
              <a:rPr lang="en-US" sz="900" b="0" i="0" u="none" strike="noStrike" kern="1200" dirty="0" smtClean="0">
                <a:solidFill>
                  <a:schemeClr val="tx1"/>
                </a:solidFill>
                <a:effectLst/>
                <a:latin typeface="Segoe UI Light" pitchFamily="34" charset="0"/>
                <a:ea typeface="+mn-ea"/>
                <a:cs typeface="+mn-cs"/>
              </a:rPr>
              <a:t>.</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0" i="0" u="none" strike="noStrike" kern="1200" dirty="0" smtClean="0">
                <a:solidFill>
                  <a:schemeClr val="tx1"/>
                </a:solidFill>
                <a:effectLst/>
                <a:latin typeface="Segoe UI Light" pitchFamily="34" charset="0"/>
                <a:ea typeface="+mn-ea"/>
                <a:cs typeface="+mn-cs"/>
              </a:rPr>
              <a:t>Storage costs have </a:t>
            </a:r>
            <a:r>
              <a:rPr lang="en-IE" sz="900" b="0" i="0" u="none" strike="noStrike" kern="1200" dirty="0">
                <a:solidFill>
                  <a:schemeClr val="tx1"/>
                </a:solidFill>
                <a:effectLst/>
                <a:latin typeface="Segoe UI Light" pitchFamily="34" charset="0"/>
                <a:ea typeface="+mn-ea"/>
                <a:cs typeface="+mn-cs"/>
              </a:rPr>
              <a:t>decreased </a:t>
            </a:r>
            <a:r>
              <a:rPr lang="en-IE" sz="900" b="0" i="0" u="none" strike="noStrike" kern="1200" dirty="0" smtClean="0">
                <a:solidFill>
                  <a:schemeClr val="tx1"/>
                </a:solidFill>
                <a:effectLst/>
                <a:latin typeface="Segoe UI Light" pitchFamily="34" charset="0"/>
                <a:ea typeface="+mn-ea"/>
                <a:cs typeface="+mn-cs"/>
              </a:rPr>
              <a:t>in </a:t>
            </a:r>
            <a:r>
              <a:rPr lang="en-IE" sz="900" b="0" i="0" u="none" strike="noStrike" kern="1200" dirty="0">
                <a:solidFill>
                  <a:schemeClr val="tx1"/>
                </a:solidFill>
                <a:effectLst/>
                <a:latin typeface="Segoe UI Light" pitchFamily="34" charset="0"/>
                <a:ea typeface="+mn-ea"/>
                <a:cs typeface="+mn-cs"/>
              </a:rPr>
              <a:t>the last </a:t>
            </a:r>
            <a:r>
              <a:rPr lang="en-IE" sz="900" b="0" i="0" u="none" strike="noStrike" kern="1200" dirty="0" smtClean="0">
                <a:solidFill>
                  <a:schemeClr val="tx1"/>
                </a:solidFill>
                <a:effectLst/>
                <a:latin typeface="Segoe UI Light" pitchFamily="34" charset="0"/>
                <a:ea typeface="+mn-ea"/>
                <a:cs typeface="+mn-cs"/>
              </a:rPr>
              <a:t>decade. This enables cloud providers to purchase large volumes</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of storage, </a:t>
            </a:r>
            <a:r>
              <a:rPr lang="en-IE" sz="900" b="0" i="0" u="none" strike="noStrike" kern="1200" dirty="0">
                <a:solidFill>
                  <a:schemeClr val="tx1"/>
                </a:solidFill>
                <a:effectLst/>
                <a:latin typeface="Segoe UI Light" pitchFamily="34" charset="0"/>
                <a:ea typeface="+mn-ea"/>
                <a:cs typeface="+mn-cs"/>
              </a:rPr>
              <a:t>at significant </a:t>
            </a:r>
            <a:r>
              <a:rPr lang="en-IE" sz="900" b="0" i="0" u="none" strike="noStrike" kern="1200" dirty="0" smtClean="0">
                <a:solidFill>
                  <a:schemeClr val="tx1"/>
                </a:solidFill>
                <a:effectLst/>
                <a:latin typeface="Segoe UI Light" pitchFamily="34" charset="0"/>
                <a:ea typeface="+mn-ea"/>
                <a:cs typeface="+mn-cs"/>
              </a:rPr>
              <a:t>discounts. By using the </a:t>
            </a:r>
            <a:r>
              <a:rPr lang="en-IE" sz="900" b="0" i="0" u="none" strike="noStrike" kern="1200" dirty="0">
                <a:solidFill>
                  <a:schemeClr val="tx1"/>
                </a:solidFill>
                <a:effectLst/>
                <a:latin typeface="Segoe UI Light" pitchFamily="34" charset="0"/>
                <a:ea typeface="+mn-ea"/>
                <a:cs typeface="+mn-cs"/>
              </a:rPr>
              <a:t>storage </a:t>
            </a:r>
            <a:r>
              <a:rPr lang="en-IE" sz="900" b="0" i="0" u="none" strike="noStrike" kern="1200" dirty="0" smtClean="0">
                <a:solidFill>
                  <a:schemeClr val="tx1"/>
                </a:solidFill>
                <a:effectLst/>
                <a:latin typeface="Segoe UI Light" pitchFamily="34" charset="0"/>
                <a:ea typeface="+mn-ea"/>
                <a:cs typeface="+mn-cs"/>
              </a:rPr>
              <a:t>efficiently</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cloud providers can pass the reduced cost</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benefits on to their end users.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The </a:t>
            </a:r>
            <a:r>
              <a:rPr lang="en-IE" sz="900" b="1" i="0" u="none" strike="noStrike" kern="1200" dirty="0" smtClean="0">
                <a:solidFill>
                  <a:schemeClr val="tx1"/>
                </a:solidFill>
                <a:effectLst/>
                <a:latin typeface="Segoe UI Light" pitchFamily="34" charset="0"/>
                <a:ea typeface="+mn-ea"/>
                <a:cs typeface="+mn-cs"/>
              </a:rPr>
              <a:t>benefits of economies </a:t>
            </a:r>
            <a:r>
              <a:rPr lang="en-IE" sz="900" b="1" i="0" u="none" strike="noStrike" kern="1200" dirty="0">
                <a:solidFill>
                  <a:schemeClr val="tx1"/>
                </a:solidFill>
                <a:effectLst/>
                <a:latin typeface="Segoe UI Light" pitchFamily="34" charset="0"/>
                <a:ea typeface="+mn-ea"/>
                <a:cs typeface="+mn-cs"/>
              </a:rPr>
              <a:t>of </a:t>
            </a:r>
            <a:r>
              <a:rPr lang="en-IE" sz="900" b="1" i="0" u="none" strike="noStrike" kern="1200" dirty="0" smtClean="0">
                <a:solidFill>
                  <a:schemeClr val="tx1"/>
                </a:solidFill>
                <a:effectLst/>
                <a:latin typeface="Segoe UI Light" pitchFamily="34" charset="0"/>
                <a:ea typeface="+mn-ea"/>
                <a:cs typeface="+mn-cs"/>
              </a:rPr>
              <a:t>scale</a:t>
            </a:r>
            <a:r>
              <a:rPr lang="en-IE" sz="900" b="0" i="0" u="none" strike="noStrike" kern="1200" dirty="0" smtClean="0">
                <a:solidFill>
                  <a:schemeClr val="tx1"/>
                </a:solidFill>
                <a:effectLst/>
                <a:latin typeface="Segoe UI Light" pitchFamily="34" charset="0"/>
                <a:ea typeface="+mn-ea"/>
                <a:cs typeface="+mn-cs"/>
              </a:rPr>
              <a:t> to large organizations </a:t>
            </a:r>
            <a:r>
              <a:rPr lang="en-IE" sz="900" b="1" i="0" u="none" strike="noStrike" kern="1200" dirty="0" smtClean="0">
                <a:solidFill>
                  <a:schemeClr val="tx1"/>
                </a:solidFill>
                <a:effectLst/>
                <a:latin typeface="Segoe UI Light" pitchFamily="34" charset="0"/>
                <a:ea typeface="+mn-ea"/>
                <a:cs typeface="+mn-cs"/>
              </a:rPr>
              <a:t>are</a:t>
            </a:r>
            <a:r>
              <a:rPr lang="en-IE" sz="900" b="0" i="0" u="none" strike="noStrike" kern="1200" dirty="0" smtClean="0">
                <a:solidFill>
                  <a:schemeClr val="tx1"/>
                </a:solidFill>
                <a:effectLst/>
                <a:latin typeface="Segoe UI Light" pitchFamily="34" charset="0"/>
                <a:ea typeface="+mn-ea"/>
                <a:cs typeface="+mn-cs"/>
              </a:rPr>
              <a:t> </a:t>
            </a:r>
            <a:r>
              <a:rPr lang="en-IE" sz="900" b="1" i="0" u="none" strike="noStrike" kern="1200" dirty="0" smtClean="0">
                <a:solidFill>
                  <a:schemeClr val="tx1"/>
                </a:solidFill>
                <a:effectLst/>
                <a:latin typeface="Segoe UI Light" pitchFamily="34" charset="0"/>
                <a:ea typeface="+mn-ea"/>
                <a:cs typeface="+mn-cs"/>
              </a:rPr>
              <a:t>limited</a:t>
            </a:r>
            <a:r>
              <a:rPr lang="en-IE" sz="900" b="0" i="0" u="none" strike="noStrike" kern="1200" dirty="0" smtClean="0">
                <a:solidFill>
                  <a:schemeClr val="tx1"/>
                </a:solidFill>
                <a:effectLst/>
                <a:latin typeface="Segoe UI Light" pitchFamily="34" charset="0"/>
                <a:ea typeface="+mn-ea"/>
                <a:cs typeface="+mn-cs"/>
              </a:rPr>
              <a:t>. </a:t>
            </a:r>
          </a:p>
          <a:p>
            <a:pPr marL="171450" indent="-171450">
              <a:buFont typeface="Arial" pitchFamily="34" charset="0"/>
              <a:buChar char="•"/>
            </a:pPr>
            <a:r>
              <a:rPr lang="en-IE" sz="900" b="0" i="0" u="none" strike="noStrike" kern="1200" dirty="0" smtClean="0">
                <a:solidFill>
                  <a:schemeClr val="tx1"/>
                </a:solidFill>
                <a:effectLst/>
                <a:latin typeface="Segoe UI Light" pitchFamily="34" charset="0"/>
                <a:ea typeface="+mn-ea"/>
                <a:cs typeface="+mn-cs"/>
              </a:rPr>
              <a:t>H</a:t>
            </a:r>
            <a:r>
              <a:rPr lang="en-IE" sz="900" b="0" i="0" u="none" strike="noStrike" kern="1200" baseline="0" dirty="0" smtClean="0">
                <a:solidFill>
                  <a:schemeClr val="tx1"/>
                </a:solidFill>
                <a:effectLst/>
                <a:latin typeface="Segoe UI Light" pitchFamily="34" charset="0"/>
                <a:ea typeface="+mn-ea"/>
                <a:cs typeface="+mn-cs"/>
              </a:rPr>
              <a:t>igh</a:t>
            </a:r>
            <a:r>
              <a:rPr lang="en-IE" sz="900" b="0" i="0" u="none" strike="noStrike" kern="1200" dirty="0" smtClean="0">
                <a:solidFill>
                  <a:schemeClr val="tx1"/>
                </a:solidFill>
                <a:effectLst/>
                <a:latin typeface="Segoe UI Light" pitchFamily="34" charset="0"/>
                <a:ea typeface="+mn-ea"/>
                <a:cs typeface="+mn-cs"/>
              </a:rPr>
              <a:t> demand</a:t>
            </a:r>
            <a:r>
              <a:rPr lang="en-IE" sz="900" b="0" i="0" u="none" strike="noStrike" kern="1200" baseline="0" dirty="0" smtClean="0">
                <a:solidFill>
                  <a:schemeClr val="tx1"/>
                </a:solidFill>
                <a:effectLst/>
                <a:latin typeface="Segoe UI Light" pitchFamily="34" charset="0"/>
                <a:ea typeface="+mn-ea"/>
                <a:cs typeface="+mn-cs"/>
              </a:rPr>
              <a:t> for a </a:t>
            </a:r>
            <a:r>
              <a:rPr lang="en-IE" sz="900" b="0" i="0" u="none" strike="noStrike" kern="1200" dirty="0" smtClean="0">
                <a:solidFill>
                  <a:schemeClr val="tx1"/>
                </a:solidFill>
                <a:effectLst/>
                <a:latin typeface="Segoe UI Light" pitchFamily="34" charset="0"/>
                <a:ea typeface="+mn-ea"/>
                <a:cs typeface="+mn-cs"/>
              </a:rPr>
              <a:t>product lowers</a:t>
            </a:r>
            <a:r>
              <a:rPr lang="en-IE" sz="900" b="0" i="0" u="none" strike="noStrike" kern="1200" baseline="0" dirty="0" smtClean="0">
                <a:solidFill>
                  <a:schemeClr val="tx1"/>
                </a:solidFill>
                <a:effectLst/>
                <a:latin typeface="Segoe UI Light" pitchFamily="34" charset="0"/>
                <a:ea typeface="+mn-ea"/>
                <a:cs typeface="+mn-cs"/>
              </a:rPr>
              <a:t> (mass) </a:t>
            </a:r>
            <a:r>
              <a:rPr lang="en-IE" sz="900" b="0" i="0" u="none" strike="noStrike" kern="1200" dirty="0" smtClean="0">
                <a:solidFill>
                  <a:schemeClr val="tx1"/>
                </a:solidFill>
                <a:effectLst/>
                <a:latin typeface="Segoe UI Light" pitchFamily="34" charset="0"/>
                <a:ea typeface="+mn-ea"/>
                <a:cs typeface="+mn-cs"/>
              </a:rPr>
              <a:t>production</a:t>
            </a:r>
            <a:r>
              <a:rPr lang="en-IE" sz="900" b="0" i="0" u="none" strike="noStrike" kern="1200" baseline="0" dirty="0" smtClean="0">
                <a:solidFill>
                  <a:schemeClr val="tx1"/>
                </a:solidFill>
                <a:effectLst/>
                <a:latin typeface="Segoe UI Light" pitchFamily="34" charset="0"/>
                <a:ea typeface="+mn-ea"/>
                <a:cs typeface="+mn-cs"/>
              </a:rPr>
              <a:t> costs, which reduces the costs passed on to end users</a:t>
            </a:r>
            <a:r>
              <a:rPr lang="en-IE" sz="900" b="0" i="0" u="none" strike="noStrike" kern="1200" dirty="0" smtClean="0">
                <a:solidFill>
                  <a:schemeClr val="tx1"/>
                </a:solidFill>
                <a:effectLst/>
                <a:latin typeface="Segoe UI Light" pitchFamily="34" charset="0"/>
                <a:ea typeface="+mn-ea"/>
                <a:cs typeface="+mn-cs"/>
              </a:rPr>
              <a:t>. </a:t>
            </a:r>
          </a:p>
          <a:p>
            <a:pPr marL="171450" indent="-171450">
              <a:buFont typeface="Arial" pitchFamily="34" charset="0"/>
              <a:buChar char="•"/>
            </a:pPr>
            <a:r>
              <a:rPr lang="en-IE" sz="900" b="0" i="0" u="none" strike="noStrike" kern="1200" dirty="0" smtClean="0">
                <a:solidFill>
                  <a:schemeClr val="tx1"/>
                </a:solidFill>
                <a:effectLst/>
                <a:latin typeface="Segoe UI Light" pitchFamily="34" charset="0"/>
                <a:ea typeface="+mn-ea"/>
                <a:cs typeface="+mn-cs"/>
              </a:rPr>
              <a:t>If product demand</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decreases,</a:t>
            </a:r>
            <a:r>
              <a:rPr lang="en-IE" sz="900" b="0" i="0" u="none" strike="noStrike" kern="1200" baseline="0" dirty="0" smtClean="0">
                <a:solidFill>
                  <a:schemeClr val="tx1"/>
                </a:solidFill>
                <a:effectLst/>
                <a:latin typeface="Segoe UI Light" pitchFamily="34" charset="0"/>
                <a:ea typeface="+mn-ea"/>
                <a:cs typeface="+mn-cs"/>
              </a:rPr>
              <a:t> keeping prices low for end users may not cover the costs of production</a:t>
            </a:r>
            <a:r>
              <a:rPr lang="en-IE" sz="900" b="0" i="0" u="none" strike="noStrike" kern="1200" dirty="0" smtClean="0">
                <a:solidFill>
                  <a:schemeClr val="tx1"/>
                </a:solidFill>
                <a:effectLst/>
                <a:latin typeface="Segoe UI Light" pitchFamily="34" charset="0"/>
                <a:ea typeface="+mn-ea"/>
                <a:cs typeface="+mn-cs"/>
              </a:rPr>
              <a:t>.</a:t>
            </a:r>
          </a:p>
          <a:p>
            <a:pPr marL="171450" indent="-171450">
              <a:buFont typeface="Arial" pitchFamily="34" charset="0"/>
              <a:buChar char="•"/>
            </a:pPr>
            <a:r>
              <a:rPr lang="en-IE" sz="900" b="0" i="0" u="none" strike="noStrike" kern="1200" dirty="0" smtClean="0">
                <a:solidFill>
                  <a:schemeClr val="tx1"/>
                </a:solidFill>
                <a:effectLst/>
                <a:latin typeface="Segoe UI Light" pitchFamily="34" charset="0"/>
                <a:ea typeface="+mn-ea"/>
                <a:cs typeface="+mn-cs"/>
              </a:rPr>
              <a:t>Increased competition also effects the costs </a:t>
            </a:r>
            <a:r>
              <a:rPr lang="en-IE" sz="900" b="0" i="0" u="none" strike="noStrike" kern="1200" dirty="0">
                <a:solidFill>
                  <a:schemeClr val="tx1"/>
                </a:solidFill>
                <a:effectLst/>
                <a:latin typeface="Segoe UI Light" pitchFamily="34" charset="0"/>
                <a:ea typeface="+mn-ea"/>
                <a:cs typeface="+mn-cs"/>
              </a:rPr>
              <a:t>of cloud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0061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Today, organizations can sign up </a:t>
            </a:r>
            <a:r>
              <a:rPr lang="en-IE" sz="900" b="0" i="0" u="none" strike="noStrike" kern="1200" dirty="0" smtClean="0">
                <a:solidFill>
                  <a:schemeClr val="tx1"/>
                </a:solidFill>
                <a:effectLst/>
                <a:latin typeface="Segoe UI Light" pitchFamily="34" charset="0"/>
                <a:ea typeface="+mn-ea"/>
                <a:cs typeface="+mn-cs"/>
              </a:rPr>
              <a:t>with a cloud provider to </a:t>
            </a:r>
            <a:r>
              <a:rPr lang="en-IE" sz="900" b="0" i="0" u="none" strike="noStrike" kern="1200" dirty="0">
                <a:solidFill>
                  <a:schemeClr val="tx1"/>
                </a:solidFill>
                <a:effectLst/>
                <a:latin typeface="Segoe UI Light" pitchFamily="34" charset="0"/>
                <a:ea typeface="+mn-ea"/>
                <a:cs typeface="+mn-cs"/>
              </a:rPr>
              <a:t>get </a:t>
            </a:r>
            <a:r>
              <a:rPr lang="en-IE" sz="900" b="0" i="0" u="none" strike="noStrike" kern="1200" dirty="0" smtClean="0">
                <a:solidFill>
                  <a:schemeClr val="tx1"/>
                </a:solidFill>
                <a:effectLst/>
                <a:latin typeface="Segoe UI Light" pitchFamily="34" charset="0"/>
                <a:ea typeface="+mn-ea"/>
                <a:cs typeface="+mn-cs"/>
              </a:rPr>
              <a:t>up </a:t>
            </a:r>
            <a:r>
              <a:rPr lang="en-IE" sz="900" b="0" i="0" u="none" strike="noStrike" kern="1200" dirty="0">
                <a:solidFill>
                  <a:schemeClr val="tx1"/>
                </a:solidFill>
                <a:effectLst/>
                <a:latin typeface="Segoe UI Light" pitchFamily="34" charset="0"/>
                <a:ea typeface="+mn-ea"/>
                <a:cs typeface="+mn-cs"/>
              </a:rPr>
              <a:t>and </a:t>
            </a:r>
            <a:r>
              <a:rPr lang="en-IE" sz="900" b="0" i="0" u="none" strike="noStrike" kern="1200" dirty="0" smtClean="0">
                <a:solidFill>
                  <a:schemeClr val="tx1"/>
                </a:solidFill>
                <a:effectLst/>
                <a:latin typeface="Segoe UI Light" pitchFamily="34" charset="0"/>
                <a:ea typeface="+mn-ea"/>
                <a:cs typeface="+mn-cs"/>
              </a:rPr>
              <a:t>running easily.</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Organizations can begin selling products or </a:t>
            </a:r>
            <a:r>
              <a:rPr lang="en-IE" sz="900" b="0" i="0" u="none" strike="noStrike" kern="1200" dirty="0">
                <a:solidFill>
                  <a:schemeClr val="tx1"/>
                </a:solidFill>
                <a:effectLst/>
                <a:latin typeface="Segoe UI Light" pitchFamily="34" charset="0"/>
                <a:ea typeface="+mn-ea"/>
                <a:cs typeface="+mn-cs"/>
              </a:rPr>
              <a:t>providing services to </a:t>
            </a:r>
            <a:r>
              <a:rPr lang="en-IE" sz="900" b="0" i="0" u="none" strike="noStrike" kern="1200" dirty="0" smtClean="0">
                <a:solidFill>
                  <a:schemeClr val="tx1"/>
                </a:solidFill>
                <a:effectLst/>
                <a:latin typeface="Segoe UI Light" pitchFamily="34" charset="0"/>
                <a:ea typeface="+mn-ea"/>
                <a:cs typeface="+mn-cs"/>
              </a:rPr>
              <a:t>customers quickly,</a:t>
            </a:r>
            <a:r>
              <a:rPr lang="en-IE" sz="900" b="0" i="0" u="none" strike="noStrike" kern="1200" baseline="0" dirty="0" smtClean="0">
                <a:solidFill>
                  <a:schemeClr val="tx1"/>
                </a:solidFill>
                <a:effectLst/>
                <a:latin typeface="Segoe UI Light" pitchFamily="34" charset="0"/>
                <a:ea typeface="+mn-ea"/>
                <a:cs typeface="+mn-cs"/>
              </a:rPr>
              <a:t> and </a:t>
            </a:r>
            <a:r>
              <a:rPr lang="en-IE" sz="900" b="0" i="0" u="none" strike="noStrike" kern="1200" dirty="0" smtClean="0">
                <a:solidFill>
                  <a:schemeClr val="tx1"/>
                </a:solidFill>
                <a:effectLst/>
                <a:latin typeface="Segoe UI Light" pitchFamily="34" charset="0"/>
                <a:ea typeface="+mn-ea"/>
                <a:cs typeface="+mn-cs"/>
              </a:rPr>
              <a:t>without incurring high</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upfront costs.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smtClean="0">
              <a:solidFill>
                <a:schemeClr val="tx1"/>
              </a:solidFill>
              <a:effectLst/>
              <a:latin typeface="Segoe UI Light" pitchFamily="34" charset="0"/>
              <a:ea typeface="+mn-ea"/>
              <a:cs typeface="+mn-cs"/>
            </a:endParaRPr>
          </a:p>
          <a:p>
            <a:r>
              <a:rPr lang="en-IE" sz="900" b="1" i="0" u="none" strike="noStrike" kern="1200" dirty="0" err="1" smtClean="0">
                <a:solidFill>
                  <a:schemeClr val="tx1"/>
                </a:solidFill>
                <a:effectLst/>
                <a:latin typeface="Segoe UI Light" pitchFamily="34" charset="0"/>
                <a:ea typeface="+mn-ea"/>
                <a:cs typeface="+mn-cs"/>
              </a:rPr>
              <a:t>OpEx</a:t>
            </a:r>
            <a:r>
              <a:rPr lang="en-IE" sz="900" b="0" i="0" u="none" strike="noStrike" kern="1200" dirty="0" smtClean="0">
                <a:solidFill>
                  <a:schemeClr val="tx1"/>
                </a:solidFill>
                <a:effectLst/>
                <a:latin typeface="Segoe UI Light" pitchFamily="34" charset="0"/>
                <a:ea typeface="+mn-ea"/>
                <a:cs typeface="+mn-cs"/>
              </a:rPr>
              <a:t> : If </a:t>
            </a:r>
            <a:r>
              <a:rPr lang="en-IE" sz="900" b="0" i="0" u="none" strike="noStrike" kern="1200" dirty="0">
                <a:solidFill>
                  <a:schemeClr val="tx1"/>
                </a:solidFill>
                <a:effectLst/>
                <a:latin typeface="Segoe UI Light" pitchFamily="34" charset="0"/>
                <a:ea typeface="+mn-ea"/>
                <a:cs typeface="+mn-cs"/>
              </a:rPr>
              <a:t>your </a:t>
            </a:r>
            <a:r>
              <a:rPr lang="en-IE" sz="900" b="0" i="0" u="none" strike="noStrike" kern="1200" dirty="0" smtClean="0">
                <a:solidFill>
                  <a:schemeClr val="tx1"/>
                </a:solidFill>
                <a:effectLst/>
                <a:latin typeface="Segoe UI Light" pitchFamily="34" charset="0"/>
                <a:ea typeface="+mn-ea"/>
                <a:cs typeface="+mn-cs"/>
              </a:rPr>
              <a:t>service</a:t>
            </a:r>
            <a:r>
              <a:rPr lang="en-IE" sz="900" b="0" i="0" u="none" strike="noStrike" kern="1200" baseline="0" dirty="0" smtClean="0">
                <a:solidFill>
                  <a:schemeClr val="tx1"/>
                </a:solidFill>
                <a:effectLst/>
                <a:latin typeface="Segoe UI Light" pitchFamily="34" charset="0"/>
                <a:ea typeface="+mn-ea"/>
                <a:cs typeface="+mn-cs"/>
              </a:rPr>
              <a:t> is </a:t>
            </a:r>
            <a:r>
              <a:rPr lang="en-IE" sz="900" b="0" i="0" u="none" strike="noStrike" kern="1200" dirty="0" smtClean="0">
                <a:solidFill>
                  <a:schemeClr val="tx1"/>
                </a:solidFill>
                <a:effectLst/>
                <a:latin typeface="Segoe UI Light" pitchFamily="34" charset="0"/>
                <a:ea typeface="+mn-ea"/>
                <a:cs typeface="+mn-cs"/>
              </a:rPr>
              <a:t>busy </a:t>
            </a:r>
            <a:r>
              <a:rPr lang="en-IE" sz="900" b="0" i="0" u="none" strike="noStrike" kern="1200" dirty="0">
                <a:solidFill>
                  <a:schemeClr val="tx1"/>
                </a:solidFill>
                <a:effectLst/>
                <a:latin typeface="Segoe UI Light" pitchFamily="34" charset="0"/>
                <a:ea typeface="+mn-ea"/>
                <a:cs typeface="+mn-cs"/>
              </a:rPr>
              <a:t>and </a:t>
            </a:r>
            <a:r>
              <a:rPr lang="en-IE" sz="900" b="0" i="0" u="none" strike="noStrike" kern="1200" dirty="0" smtClean="0">
                <a:solidFill>
                  <a:schemeClr val="tx1"/>
                </a:solidFill>
                <a:effectLst/>
                <a:latin typeface="Segoe UI Light" pitchFamily="34" charset="0"/>
                <a:ea typeface="+mn-ea"/>
                <a:cs typeface="+mn-cs"/>
              </a:rPr>
              <a:t>consumes many</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resources each</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month</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you’re billed based on your usage.</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If your</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service</a:t>
            </a:r>
            <a:r>
              <a:rPr lang="en-IE" sz="900" b="0" i="0" u="none" strike="noStrike" kern="1200" baseline="0" dirty="0" smtClean="0">
                <a:solidFill>
                  <a:schemeClr val="tx1"/>
                </a:solidFill>
                <a:effectLst/>
                <a:latin typeface="Segoe UI Light" pitchFamily="34" charset="0"/>
                <a:ea typeface="+mn-ea"/>
                <a:cs typeface="+mn-cs"/>
              </a:rPr>
              <a:t> is</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minimal and </a:t>
            </a:r>
            <a:r>
              <a:rPr lang="en-IE" sz="900" b="0" i="0" u="none" strike="noStrike" kern="1200" dirty="0" smtClean="0">
                <a:solidFill>
                  <a:schemeClr val="tx1"/>
                </a:solidFill>
                <a:effectLst/>
                <a:latin typeface="Segoe UI Light" pitchFamily="34" charset="0"/>
                <a:ea typeface="+mn-ea"/>
                <a:cs typeface="+mn-cs"/>
              </a:rPr>
              <a:t>does</a:t>
            </a:r>
            <a:r>
              <a:rPr lang="en-IE" sz="900" b="0" i="0" u="none" strike="noStrike" kern="1200" baseline="0" dirty="0" smtClean="0">
                <a:solidFill>
                  <a:schemeClr val="tx1"/>
                </a:solidFill>
                <a:effectLst/>
                <a:latin typeface="Segoe UI Light" pitchFamily="34" charset="0"/>
                <a:ea typeface="+mn-ea"/>
                <a:cs typeface="+mn-cs"/>
              </a:rPr>
              <a:t> not</a:t>
            </a:r>
            <a:r>
              <a:rPr lang="en-IE" sz="900" b="0" i="0" u="none" strike="noStrike" kern="1200" dirty="0" smtClean="0">
                <a:solidFill>
                  <a:schemeClr val="tx1"/>
                </a:solidFill>
                <a:effectLst/>
                <a:latin typeface="Segoe UI Light" pitchFamily="34" charset="0"/>
                <a:ea typeface="+mn-ea"/>
                <a:cs typeface="+mn-cs"/>
              </a:rPr>
              <a:t> use many resources, you receive </a:t>
            </a:r>
            <a:r>
              <a:rPr lang="en-IE" sz="900" b="0" i="0" u="none" strike="noStrike" kern="1200" dirty="0">
                <a:solidFill>
                  <a:schemeClr val="tx1"/>
                </a:solidFill>
                <a:effectLst/>
                <a:latin typeface="Segoe UI Light" pitchFamily="34" charset="0"/>
                <a:ea typeface="+mn-ea"/>
                <a:cs typeface="+mn-cs"/>
              </a:rPr>
              <a:t>a smaller </a:t>
            </a:r>
            <a:r>
              <a:rPr lang="en-IE" sz="900" b="0" i="0" u="none" strike="noStrike" kern="1200" dirty="0" smtClean="0">
                <a:solidFill>
                  <a:schemeClr val="tx1"/>
                </a:solidFill>
                <a:effectLst/>
                <a:latin typeface="Segoe UI Light" pitchFamily="34" charset="0"/>
                <a:ea typeface="+mn-ea"/>
                <a:cs typeface="+mn-cs"/>
              </a:rPr>
              <a:t>bill based on what</a:t>
            </a:r>
            <a:r>
              <a:rPr lang="en-IE" sz="900" b="0" i="0" u="none" strike="noStrike" kern="1200" baseline="0" dirty="0" smtClean="0">
                <a:solidFill>
                  <a:schemeClr val="tx1"/>
                </a:solidFill>
                <a:effectLst/>
                <a:latin typeface="Segoe UI Light" pitchFamily="34" charset="0"/>
                <a:ea typeface="+mn-ea"/>
                <a:cs typeface="+mn-cs"/>
              </a:rPr>
              <a:t> you use</a:t>
            </a:r>
            <a:r>
              <a:rPr lang="en-IE" sz="900" b="0" i="0" u="none" strike="noStrike" kern="1200" dirty="0" smtClean="0">
                <a:solidFill>
                  <a:schemeClr val="tx1"/>
                </a:solidFill>
                <a:effectLst/>
                <a:latin typeface="Segoe UI Light" pitchFamily="34" charset="0"/>
                <a:ea typeface="+mn-ea"/>
                <a:cs typeface="+mn-cs"/>
              </a:rPr>
              <a:t>.</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Businesses can still </a:t>
            </a:r>
            <a:r>
              <a:rPr lang="en-IE" sz="900" b="0" i="0" u="none" strike="noStrike" kern="1200" dirty="0">
                <a:solidFill>
                  <a:schemeClr val="tx1"/>
                </a:solidFill>
                <a:effectLst/>
                <a:latin typeface="Segoe UI Light" pitchFamily="34" charset="0"/>
                <a:ea typeface="+mn-ea"/>
                <a:cs typeface="+mn-cs"/>
              </a:rPr>
              <a:t>use </a:t>
            </a:r>
            <a:r>
              <a:rPr lang="en-IE" sz="900" b="0" i="0" u="none" strike="noStrike" kern="1200" dirty="0" smtClean="0">
                <a:solidFill>
                  <a:schemeClr val="tx1"/>
                </a:solidFill>
                <a:effectLst/>
                <a:latin typeface="Segoe UI Light" pitchFamily="34" charset="0"/>
                <a:ea typeface="+mn-ea"/>
                <a:cs typeface="+mn-cs"/>
              </a:rPr>
              <a:t>a </a:t>
            </a:r>
            <a:r>
              <a:rPr lang="en-IE" sz="900" b="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expenditure </a:t>
            </a:r>
            <a:r>
              <a:rPr lang="en-IE" sz="900" b="0" i="0" u="none" strike="noStrike" kern="1200" dirty="0" smtClean="0">
                <a:solidFill>
                  <a:schemeClr val="tx1"/>
                </a:solidFill>
                <a:effectLst/>
                <a:latin typeface="Segoe UI Light" pitchFamily="34" charset="0"/>
                <a:ea typeface="+mn-ea"/>
                <a:cs typeface="+mn-cs"/>
              </a:rPr>
              <a:t>strategy, but it’s </a:t>
            </a:r>
            <a:r>
              <a:rPr lang="en-IE" sz="900" b="0" i="0" u="none" strike="noStrike" kern="1200" dirty="0">
                <a:solidFill>
                  <a:schemeClr val="tx1"/>
                </a:solidFill>
                <a:effectLst/>
                <a:latin typeface="Segoe UI Light" pitchFamily="34" charset="0"/>
                <a:ea typeface="+mn-ea"/>
                <a:cs typeface="+mn-cs"/>
              </a:rPr>
              <a:t>no longer a requirement </a:t>
            </a:r>
            <a:r>
              <a:rPr lang="en-IE" sz="900" b="0" i="0" u="none" strike="noStrike" kern="1200" dirty="0" smtClean="0">
                <a:solidFill>
                  <a:schemeClr val="tx1"/>
                </a:solidFill>
                <a:effectLst/>
                <a:latin typeface="Segoe UI Light" pitchFamily="34" charset="0"/>
                <a:ea typeface="+mn-ea"/>
                <a:cs typeface="+mn-cs"/>
              </a:rPr>
              <a:t>to</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do </a:t>
            </a:r>
            <a:r>
              <a:rPr lang="en-IE" sz="900" b="0" i="0" u="none" strike="noStrike" kern="1200" dirty="0">
                <a:solidFill>
                  <a:schemeClr val="tx1"/>
                </a:solidFill>
                <a:effectLst/>
                <a:latin typeface="Segoe UI Light" pitchFamily="34" charset="0"/>
                <a:ea typeface="+mn-ea"/>
                <a:cs typeface="+mn-cs"/>
              </a:rPr>
              <a:t>so.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a:t>
            </a:r>
            <a:r>
              <a:rPr lang="en-IE" sz="900" b="0" i="0" u="none" strike="noStrike" kern="1200" dirty="0" smtClean="0">
                <a:solidFill>
                  <a:schemeClr val="tx1"/>
                </a:solidFill>
                <a:effectLst/>
                <a:latin typeface="Segoe UI Light" pitchFamily="34" charset="0"/>
                <a:ea typeface="+mn-ea"/>
                <a:cs typeface="+mn-cs"/>
              </a:rPr>
              <a:t>left-side graphic </a:t>
            </a:r>
            <a:r>
              <a:rPr lang="en-IE" sz="900" b="0" i="0" u="none" strike="noStrike" kern="1200" dirty="0">
                <a:solidFill>
                  <a:schemeClr val="tx1"/>
                </a:solidFill>
                <a:effectLst/>
                <a:latin typeface="Segoe UI Light" pitchFamily="34" charset="0"/>
                <a:ea typeface="+mn-ea"/>
                <a:cs typeface="+mn-cs"/>
              </a:rPr>
              <a:t>represents physical infrastructure, which </a:t>
            </a:r>
            <a:r>
              <a:rPr lang="en-IE" sz="900" b="0" i="0" u="none" strike="noStrike" kern="1200" dirty="0" smtClean="0">
                <a:solidFill>
                  <a:schemeClr val="tx1"/>
                </a:solidFill>
                <a:effectLst/>
                <a:latin typeface="Segoe UI Light" pitchFamily="34" charset="0"/>
                <a:ea typeface="+mn-ea"/>
                <a:cs typeface="+mn-cs"/>
              </a:rPr>
              <a:t>is</a:t>
            </a:r>
            <a:r>
              <a:rPr lang="en-IE" sz="900" b="0" i="0" u="none" strike="noStrike" kern="1200" baseline="0" dirty="0" smtClean="0">
                <a:solidFill>
                  <a:schemeClr val="tx1"/>
                </a:solidFill>
                <a:effectLst/>
                <a:latin typeface="Segoe UI Light" pitchFamily="34" charset="0"/>
                <a:ea typeface="+mn-ea"/>
                <a:cs typeface="+mn-cs"/>
              </a:rPr>
              <a:t> c</a:t>
            </a:r>
            <a:r>
              <a:rPr lang="en-IE" sz="900" b="0" i="0" u="none" strike="noStrike" kern="1200" dirty="0" smtClean="0">
                <a:solidFill>
                  <a:schemeClr val="tx1"/>
                </a:solidFill>
                <a:effectLst/>
                <a:latin typeface="Segoe UI Light" pitchFamily="34" charset="0"/>
                <a:ea typeface="+mn-ea"/>
                <a:cs typeface="+mn-cs"/>
              </a:rPr>
              <a:t>ostly </a:t>
            </a:r>
            <a:r>
              <a:rPr lang="en-IE" sz="900" b="0" i="0" u="none" strike="noStrike" kern="1200" dirty="0">
                <a:solidFill>
                  <a:schemeClr val="tx1"/>
                </a:solidFill>
                <a:effectLst/>
                <a:latin typeface="Segoe UI Light" pitchFamily="34" charset="0"/>
                <a:ea typeface="+mn-ea"/>
                <a:cs typeface="+mn-cs"/>
              </a:rPr>
              <a:t>to </a:t>
            </a:r>
            <a:r>
              <a:rPr lang="en-IE" sz="900" b="0" i="0" u="none" strike="noStrike" kern="1200" dirty="0" smtClean="0">
                <a:solidFill>
                  <a:schemeClr val="tx1"/>
                </a:solidFill>
                <a:effectLst/>
                <a:latin typeface="Segoe UI Light" pitchFamily="34" charset="0"/>
                <a:ea typeface="+mn-ea"/>
                <a:cs typeface="+mn-cs"/>
              </a:rPr>
              <a:t>acquire. </a:t>
            </a:r>
          </a:p>
          <a:p>
            <a:r>
              <a:rPr lang="en-IE" sz="900" b="0" i="0" u="none" strike="noStrike" kern="1200" dirty="0" smtClean="0">
                <a:solidFill>
                  <a:schemeClr val="tx1"/>
                </a:solidFill>
                <a:effectLst/>
                <a:latin typeface="Segoe UI Light" pitchFamily="34" charset="0"/>
                <a:ea typeface="+mn-ea"/>
                <a:cs typeface="+mn-cs"/>
              </a:rPr>
              <a:t>The </a:t>
            </a:r>
            <a:r>
              <a:rPr lang="en-IE" sz="900" b="0" i="0" u="none" strike="noStrike" kern="1200" dirty="0">
                <a:solidFill>
                  <a:schemeClr val="tx1"/>
                </a:solidFill>
                <a:effectLst/>
                <a:latin typeface="Segoe UI Light" pitchFamily="34" charset="0"/>
                <a:ea typeface="+mn-ea"/>
                <a:cs typeface="+mn-cs"/>
              </a:rPr>
              <a:t>arrow indicates a transition </a:t>
            </a:r>
            <a:r>
              <a:rPr lang="en-IE" sz="900" b="0" i="0" u="none" strike="noStrike" kern="1200" dirty="0" smtClean="0">
                <a:solidFill>
                  <a:schemeClr val="tx1"/>
                </a:solidFill>
                <a:effectLst/>
                <a:latin typeface="Segoe UI Light" pitchFamily="34" charset="0"/>
                <a:ea typeface="+mn-ea"/>
                <a:cs typeface="+mn-cs"/>
              </a:rPr>
              <a:t>from physical infrastructure to </a:t>
            </a:r>
            <a:r>
              <a:rPr lang="en-IE" sz="900" b="0" i="0" u="none" strike="noStrike" kern="1200" dirty="0">
                <a:solidFill>
                  <a:schemeClr val="tx1"/>
                </a:solidFill>
                <a:effectLst/>
                <a:latin typeface="Segoe UI Light" pitchFamily="34" charset="0"/>
                <a:ea typeface="+mn-ea"/>
                <a:cs typeface="+mn-cs"/>
              </a:rPr>
              <a:t>the </a:t>
            </a:r>
            <a:r>
              <a:rPr lang="en-IE" sz="900" b="0" i="0" u="none" strike="noStrike" kern="1200" dirty="0" smtClean="0">
                <a:solidFill>
                  <a:schemeClr val="tx1"/>
                </a:solidFill>
                <a:effectLst/>
                <a:latin typeface="Segoe UI Light" pitchFamily="34" charset="0"/>
                <a:ea typeface="+mn-ea"/>
                <a:cs typeface="+mn-cs"/>
              </a:rPr>
              <a:t>cloud, which</a:t>
            </a:r>
            <a:r>
              <a:rPr lang="en-IE" sz="900" b="0" i="0" u="none" strike="noStrike" kern="1200" baseline="0" dirty="0" smtClean="0">
                <a:solidFill>
                  <a:schemeClr val="tx1"/>
                </a:solidFill>
                <a:effectLst/>
                <a:latin typeface="Segoe UI Light" pitchFamily="34" charset="0"/>
                <a:ea typeface="+mn-ea"/>
                <a:cs typeface="+mn-cs"/>
              </a:rPr>
              <a:t> has </a:t>
            </a:r>
            <a:r>
              <a:rPr lang="en-IE" sz="900" b="0" i="0" u="none" strike="noStrike" kern="1200" dirty="0" smtClean="0">
                <a:solidFill>
                  <a:schemeClr val="tx1"/>
                </a:solidFill>
                <a:effectLst/>
                <a:latin typeface="Segoe UI Light" pitchFamily="34" charset="0"/>
                <a:ea typeface="+mn-ea"/>
                <a:cs typeface="+mn-cs"/>
              </a:rPr>
              <a:t>no physical infrastructure. </a:t>
            </a:r>
          </a:p>
          <a:p>
            <a:r>
              <a:rPr lang="en-IE" sz="900" b="0" i="0" u="none" strike="noStrike" kern="1200" dirty="0" smtClean="0">
                <a:solidFill>
                  <a:schemeClr val="tx1"/>
                </a:solidFill>
                <a:effectLst/>
                <a:latin typeface="Segoe UI Light" pitchFamily="34" charset="0"/>
                <a:ea typeface="+mn-ea"/>
                <a:cs typeface="+mn-cs"/>
              </a:rPr>
              <a:t>The </a:t>
            </a:r>
            <a:r>
              <a:rPr lang="en-IE" sz="900" b="0" i="0" u="none" strike="noStrike" kern="1200" dirty="0">
                <a:solidFill>
                  <a:schemeClr val="tx1"/>
                </a:solidFill>
                <a:effectLst/>
                <a:latin typeface="Segoe UI Light" pitchFamily="34" charset="0"/>
                <a:ea typeface="+mn-ea"/>
                <a:cs typeface="+mn-cs"/>
              </a:rPr>
              <a:t>user </a:t>
            </a:r>
            <a:r>
              <a:rPr lang="en-IE" sz="900" b="0" i="0" u="none" strike="noStrike" kern="1200" dirty="0" smtClean="0">
                <a:solidFill>
                  <a:schemeClr val="tx1"/>
                </a:solidFill>
                <a:effectLst/>
                <a:latin typeface="Segoe UI Light" pitchFamily="34" charset="0"/>
                <a:ea typeface="+mn-ea"/>
                <a:cs typeface="+mn-cs"/>
              </a:rPr>
              <a:t>icon</a:t>
            </a:r>
            <a:r>
              <a:rPr lang="en-IE" sz="900" b="0" i="0" u="none" strike="noStrike" kern="1200" baseline="0" dirty="0" smtClean="0">
                <a:solidFill>
                  <a:schemeClr val="tx1"/>
                </a:solidFill>
                <a:effectLst/>
                <a:latin typeface="Segoe UI Light" pitchFamily="34" charset="0"/>
                <a:ea typeface="+mn-ea"/>
                <a:cs typeface="+mn-cs"/>
              </a:rPr>
              <a:t> symbolizes migrating </a:t>
            </a:r>
            <a:r>
              <a:rPr lang="en-IE" sz="900" b="0" i="0" u="none" strike="noStrike" kern="1200" dirty="0" smtClean="0">
                <a:solidFill>
                  <a:schemeClr val="tx1"/>
                </a:solidFill>
                <a:effectLst/>
                <a:latin typeface="Segoe UI Light" pitchFamily="34" charset="0"/>
                <a:ea typeface="+mn-ea"/>
                <a:cs typeface="+mn-cs"/>
              </a:rPr>
              <a:t>an</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idea from a person/ business to </a:t>
            </a:r>
            <a:r>
              <a:rPr lang="en-IE" sz="900" b="0" i="0" u="none" strike="noStrike" kern="1200" dirty="0">
                <a:solidFill>
                  <a:schemeClr val="tx1"/>
                </a:solidFill>
                <a:effectLst/>
                <a:latin typeface="Segoe UI Light" pitchFamily="34" charset="0"/>
                <a:ea typeface="+mn-ea"/>
                <a:cs typeface="+mn-cs"/>
              </a:rPr>
              <a:t>the cloud, </a:t>
            </a:r>
            <a:r>
              <a:rPr lang="en-IE" sz="900" b="0" i="0" u="none" strike="noStrike" kern="1200" dirty="0" smtClean="0">
                <a:solidFill>
                  <a:schemeClr val="tx1"/>
                </a:solidFill>
                <a:effectLst/>
                <a:latin typeface="Segoe UI Light" pitchFamily="34" charset="0"/>
                <a:ea typeface="+mn-ea"/>
                <a:cs typeface="+mn-cs"/>
              </a:rPr>
              <a:t>and how users only consume the cloud resources they </a:t>
            </a:r>
            <a:r>
              <a:rPr lang="en-IE" sz="900" b="0" i="0" u="none" strike="noStrike" kern="1200" dirty="0">
                <a:solidFill>
                  <a:schemeClr val="tx1"/>
                </a:solidFill>
                <a:effectLst/>
                <a:latin typeface="Segoe UI Light" pitchFamily="34" charset="0"/>
                <a:ea typeface="+mn-ea"/>
                <a:cs typeface="+mn-cs"/>
              </a:rPr>
              <a:t>need.</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Benefits to a</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consumption-based model include:</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upfront costs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need to purchase and manage costly infrastructure that </a:t>
            </a:r>
            <a:r>
              <a:rPr lang="en-IE" sz="900" b="0" i="0" u="none" strike="noStrike" kern="1200" dirty="0" smtClean="0">
                <a:solidFill>
                  <a:schemeClr val="tx1"/>
                </a:solidFill>
                <a:effectLst/>
                <a:latin typeface="Segoe UI Light" pitchFamily="34" charset="0"/>
                <a:ea typeface="+mn-ea"/>
                <a:cs typeface="+mn-cs"/>
              </a:rPr>
              <a:t>maybe under utilized</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smtClean="0">
                <a:solidFill>
                  <a:schemeClr val="tx1"/>
                </a:solidFill>
                <a:effectLst/>
                <a:latin typeface="Segoe UI Light" pitchFamily="34" charset="0"/>
                <a:ea typeface="+mn-ea"/>
                <a:cs typeface="+mn-cs"/>
              </a:rPr>
              <a:t>You only pay </a:t>
            </a:r>
            <a:r>
              <a:rPr lang="en-IE" sz="900" b="0" i="0" u="none" strike="noStrike" kern="1200" dirty="0">
                <a:solidFill>
                  <a:schemeClr val="tx1"/>
                </a:solidFill>
                <a:effectLst/>
                <a:latin typeface="Segoe UI Light" pitchFamily="34" charset="0"/>
                <a:ea typeface="+mn-ea"/>
                <a:cs typeface="+mn-cs"/>
              </a:rPr>
              <a:t>for additional resources </a:t>
            </a:r>
            <a:r>
              <a:rPr lang="en-IE" sz="900" b="0" i="0" u="none" strike="noStrike" kern="1200" dirty="0" smtClean="0">
                <a:solidFill>
                  <a:schemeClr val="tx1"/>
                </a:solidFill>
                <a:effectLst/>
                <a:latin typeface="Segoe UI Light" pitchFamily="34" charset="0"/>
                <a:ea typeface="+mn-ea"/>
                <a:cs typeface="+mn-cs"/>
              </a:rPr>
              <a:t>as</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you need</a:t>
            </a:r>
            <a:r>
              <a:rPr lang="en-IE" sz="900" b="0" i="0" u="none" strike="noStrike" kern="1200" baseline="0" dirty="0" smtClean="0">
                <a:solidFill>
                  <a:schemeClr val="tx1"/>
                </a:solidFill>
                <a:effectLst/>
                <a:latin typeface="Segoe UI Light" pitchFamily="34" charset="0"/>
                <a:ea typeface="+mn-ea"/>
                <a:cs typeface="+mn-cs"/>
              </a:rPr>
              <a:t> them</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smtClean="0">
                <a:solidFill>
                  <a:schemeClr val="tx1"/>
                </a:solidFill>
                <a:effectLst/>
                <a:latin typeface="Segoe UI Light" pitchFamily="34" charset="0"/>
                <a:ea typeface="+mn-ea"/>
                <a:cs typeface="+mn-cs"/>
              </a:rPr>
              <a:t>Stop </a:t>
            </a:r>
            <a:r>
              <a:rPr lang="en-IE" sz="900" b="0" i="0" u="none" strike="noStrike" kern="1200" dirty="0">
                <a:solidFill>
                  <a:schemeClr val="tx1"/>
                </a:solidFill>
                <a:effectLst/>
                <a:latin typeface="Segoe UI Light" pitchFamily="34" charset="0"/>
                <a:ea typeface="+mn-ea"/>
                <a:cs typeface="+mn-cs"/>
              </a:rPr>
              <a:t>paying for resources </a:t>
            </a:r>
            <a:r>
              <a:rPr lang="en-IE" sz="900" b="0" i="0" u="none" strike="noStrike" kern="1200" dirty="0" smtClean="0">
                <a:solidFill>
                  <a:schemeClr val="tx1"/>
                </a:solidFill>
                <a:effectLst/>
                <a:latin typeface="Segoe UI Light" pitchFamily="34" charset="0"/>
                <a:ea typeface="+mn-ea"/>
                <a:cs typeface="+mn-cs"/>
              </a:rPr>
              <a:t>you </a:t>
            </a:r>
            <a:r>
              <a:rPr lang="en-IE" sz="900" b="0" i="0" u="none" strike="noStrike" kern="1200" dirty="0">
                <a:solidFill>
                  <a:schemeClr val="tx1"/>
                </a:solidFill>
                <a:effectLst/>
                <a:latin typeface="Segoe UI Light" pitchFamily="34" charset="0"/>
                <a:ea typeface="+mn-ea"/>
                <a:cs typeface="+mn-cs"/>
              </a:rPr>
              <a:t>no longer </a:t>
            </a:r>
            <a:r>
              <a:rPr lang="en-IE" sz="900" b="0" i="0" u="none" strike="noStrike" kern="1200" dirty="0" smtClean="0">
                <a:solidFill>
                  <a:schemeClr val="tx1"/>
                </a:solidFill>
                <a:effectLst/>
                <a:latin typeface="Segoe UI Light" pitchFamily="34" charset="0"/>
                <a:ea typeface="+mn-ea"/>
                <a:cs typeface="+mn-cs"/>
              </a:rPr>
              <a:t>use</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08112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5F5B7-7C65-4F0D-9BBF-F0897403E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7B246C1-A983-409F-B9FE-68C384273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DA63DE6-9AD6-4807-B823-DB4DFC623F40}"/>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5" name="Footer Placeholder 4">
            <a:extLst>
              <a:ext uri="{FF2B5EF4-FFF2-40B4-BE49-F238E27FC236}">
                <a16:creationId xmlns="" xmlns:a16="http://schemas.microsoft.com/office/drawing/2014/main" id="{58A701A2-24E3-4835-819E-21D2679845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C30F422-37F2-4084-B734-881EF6003C2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7315110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A34FCC-6ED6-4512-85AB-51C9214EF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C0300BB-399B-4E67-A276-3DEDF30F6A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CB1456C-3008-40D6-95DC-69CDD35D0418}"/>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5" name="Footer Placeholder 4">
            <a:extLst>
              <a:ext uri="{FF2B5EF4-FFF2-40B4-BE49-F238E27FC236}">
                <a16:creationId xmlns="" xmlns:a16="http://schemas.microsoft.com/office/drawing/2014/main" id="{F8F47DDE-0B1D-4A5F-A599-28DB1A37B1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153505C-670F-44C0-8BE4-0CAED6002B19}"/>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792431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F1E0C-E478-4FBD-9EA4-E16921F64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4DE3CC3-F8E2-4AD4-B6AD-5BA299DD8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0665AD30-8A59-40BC-8C58-069790260485}"/>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5" name="Footer Placeholder 4">
            <a:extLst>
              <a:ext uri="{FF2B5EF4-FFF2-40B4-BE49-F238E27FC236}">
                <a16:creationId xmlns="" xmlns:a16="http://schemas.microsoft.com/office/drawing/2014/main" id="{04AF7994-73FC-4008-AD72-A817FFD21D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EF0A866-95AC-4DB5-B33E-288AAD79B89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2388982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724259-AFCC-48B8-8B6F-8CD0AD954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9A361F0-DB6A-474A-94BF-65317AF93F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825B24E-5823-43C6-B813-E2383A1338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346B3D83-3D9D-47D9-8531-177E95300F2B}"/>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6" name="Footer Placeholder 5">
            <a:extLst>
              <a:ext uri="{FF2B5EF4-FFF2-40B4-BE49-F238E27FC236}">
                <a16:creationId xmlns="" xmlns:a16="http://schemas.microsoft.com/office/drawing/2014/main" id="{555FD5D9-7A42-4264-B9B8-E0AA2315F4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FE68B93-3462-465F-88E4-90787688719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0326363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1B33E-EB93-4519-988B-4D072B6F7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CE0A28B-9D46-4E5D-856A-CA6EEC3E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0DC2E64-6735-4601-A495-6C6FB598AE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64A198F-0E43-4A61-ACE9-0787B544C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E57BB433-5592-4F90-AD76-0860E6EF8B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0DDAEED-1A97-48D8-81D3-26705AB4AB9B}"/>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8" name="Footer Placeholder 7">
            <a:extLst>
              <a:ext uri="{FF2B5EF4-FFF2-40B4-BE49-F238E27FC236}">
                <a16:creationId xmlns="" xmlns:a16="http://schemas.microsoft.com/office/drawing/2014/main" id="{A77AA654-6676-4D3A-B66B-3AE9B7D947A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80EB38EF-AD90-4A80-8EEE-2C4FCA70CA3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1456205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4" name="Footer Placeholder 3">
            <a:extLst>
              <a:ext uri="{FF2B5EF4-FFF2-40B4-BE49-F238E27FC236}">
                <a16:creationId xmlns=""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647988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F69512A-442B-445B-8D79-11331254F4F2}"/>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3" name="Footer Placeholder 2">
            <a:extLst>
              <a:ext uri="{FF2B5EF4-FFF2-40B4-BE49-F238E27FC236}">
                <a16:creationId xmlns="" xmlns:a16="http://schemas.microsoft.com/office/drawing/2014/main" id="{CDCD38F0-640D-496E-AC2A-19F6D6DD00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6A615D18-6441-4021-A2AA-66C4CC1F706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3169939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66C11E-9619-43E2-8F8E-2D5ADFEFD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8EE4029-1003-479B-AD74-5E72E7B0A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9B3791F-4F6D-45FA-97DE-2E1CB1A2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1B8D37A-478D-4E24-A8D9-9DA34A40F6D3}"/>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6" name="Footer Placeholder 5">
            <a:extLst>
              <a:ext uri="{FF2B5EF4-FFF2-40B4-BE49-F238E27FC236}">
                <a16:creationId xmlns="" xmlns:a16="http://schemas.microsoft.com/office/drawing/2014/main" id="{C4B4E305-4C98-4F91-A918-133362E1F3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CCBA3A7-3FFC-4B1F-9463-FD99D2613343}"/>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42027382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A80A59-CF47-4310-B53B-222DECD78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D61FAD8-A270-4835-B6F9-CB8CC4957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E642CE73-0152-4ABF-9391-BD897F5B4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6" name="Footer Placeholder 5">
            <a:extLst>
              <a:ext uri="{FF2B5EF4-FFF2-40B4-BE49-F238E27FC236}">
                <a16:creationId xmlns=""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345378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F49135-BDF2-4FF6-B594-2B7338476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171F54D-FAA0-4CF3-89AA-6905162343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FB9852-5935-4919-835C-FF0E00171BDB}"/>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5" name="Footer Placeholder 4">
            <a:extLst>
              <a:ext uri="{FF2B5EF4-FFF2-40B4-BE49-F238E27FC236}">
                <a16:creationId xmlns="" xmlns:a16="http://schemas.microsoft.com/office/drawing/2014/main" id="{1104246B-2ED3-4279-93A9-FAA416EA9B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8982B13-C31F-42A2-9D54-F5119C54A361}"/>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580227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CF2366B-7E81-469A-BAA3-5A92E7328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9282072-61C5-4488-812B-291E09DE07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3054FC-70F5-40C9-B405-89ECB59DD9DD}"/>
              </a:ext>
            </a:extLst>
          </p:cNvPr>
          <p:cNvSpPr>
            <a:spLocks noGrp="1"/>
          </p:cNvSpPr>
          <p:nvPr>
            <p:ph type="dt" sz="half" idx="10"/>
          </p:nvPr>
        </p:nvSpPr>
        <p:spPr/>
        <p:txBody>
          <a:bodyPr/>
          <a:lstStyle/>
          <a:p>
            <a:fld id="{FFDB6D7C-7927-4CBB-8A3C-B48A277CE5CB}" type="datetimeFigureOut">
              <a:rPr lang="en-US" smtClean="0"/>
              <a:t>4/12/2019</a:t>
            </a:fld>
            <a:endParaRPr lang="en-US" dirty="0"/>
          </a:p>
        </p:txBody>
      </p:sp>
      <p:sp>
        <p:nvSpPr>
          <p:cNvPr id="5" name="Footer Placeholder 4">
            <a:extLst>
              <a:ext uri="{FF2B5EF4-FFF2-40B4-BE49-F238E27FC236}">
                <a16:creationId xmlns="" xmlns:a16="http://schemas.microsoft.com/office/drawing/2014/main" id="{49258689-0BFE-4EC2-8D34-A9818FC628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46F4B48-1582-498E-878F-4306C2FE19CB}"/>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932121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682170"/>
      </p:ext>
    </p:extLst>
  </p:cSld>
  <p:clrMapOvr>
    <a:masterClrMapping/>
  </p:clrMapOvr>
  <p:transition>
    <p:fade/>
  </p:transition>
  <p:extLst mod="1">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2083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788647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4490924"/>
      </p:ext>
    </p:extLst>
  </p:cSld>
  <p:clrMapOvr>
    <a:masterClrMapping/>
  </p:clrMapOvr>
  <p:transition>
    <p:fade/>
  </p:transition>
  <p:extLst mod="1">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theme" Target="../theme/theme3.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B1BF869-825D-431A-AAA3-26B4CD7B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F0D95FF-A385-4514-97F5-8A57A5CAF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AF03DD2-D998-4965-9C06-C3DB37B73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B6D7C-7927-4CBB-8A3C-B48A277CE5CB}" type="datetimeFigureOut">
              <a:rPr lang="en-US" smtClean="0"/>
              <a:t>4/12/2019</a:t>
            </a:fld>
            <a:endParaRPr lang="en-US" dirty="0"/>
          </a:p>
        </p:txBody>
      </p:sp>
      <p:sp>
        <p:nvSpPr>
          <p:cNvPr id="5" name="Footer Placeholder 4">
            <a:extLst>
              <a:ext uri="{FF2B5EF4-FFF2-40B4-BE49-F238E27FC236}">
                <a16:creationId xmlns="" xmlns:a16="http://schemas.microsoft.com/office/drawing/2014/main" id="{ADAF7B06-0636-43B6-846A-1E876A320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D46E1733-FBDD-46C8-B66A-725B3888F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648C3-0431-4A67-B30B-7E65BA631734}" type="slidenum">
              <a:rPr lang="en-US" smtClean="0"/>
              <a:t>‹#›</a:t>
            </a:fld>
            <a:endParaRPr lang="en-US" dirty="0"/>
          </a:p>
        </p:txBody>
      </p:sp>
    </p:spTree>
    <p:extLst>
      <p:ext uri="{BB962C8B-B14F-4D97-AF65-F5344CB8AC3E}">
        <p14:creationId xmlns:p14="http://schemas.microsoft.com/office/powerpoint/2010/main" val="2013966221"/>
      </p:ext>
    </p:extLst>
  </p:cSld>
  <p:clrMap bg1="lt1" tx1="dk1" bg2="lt2" tx2="dk2" accent1="accent1" accent2="accent2" accent3="accent3" accent4="accent4" accent5="accent5" accent6="accent6" hlink="hlink" folHlink="folHlink"/>
  <p:sldLayoutIdLst>
    <p:sldLayoutId id="2147484744"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55" r:id="rId12"/>
    <p:sldLayoutId id="2147484758" r:id="rId13"/>
    <p:sldLayoutId id="2147484759" r:id="rId14"/>
    <p:sldLayoutId id="214748476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Nnn_Un2F8EI" TargetMode="External"/><Relationship Id="rId2" Type="http://schemas.openxmlformats.org/officeDocument/2006/relationships/notesSlide" Target="../notesSlides/notesSlide11.xm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JQ2RHPeJYSA"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bVoREzbC7rk"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598003"/>
            <a:ext cx="4745737" cy="1661993"/>
          </a:xfrm>
        </p:spPr>
        <p:txBody>
          <a:bodyPr/>
          <a:lstStyle/>
          <a:p>
            <a:r>
              <a:rPr lang="en-US" noProof="0">
                <a:solidFill>
                  <a:schemeClr val="tx1"/>
                </a:solidFill>
                <a:latin typeface="Segoe UI Semibold (Headings)"/>
              </a:rPr>
              <a:t>AZ-900T01</a:t>
            </a:r>
            <a:br>
              <a:rPr lang="en-US" noProof="0">
                <a:solidFill>
                  <a:schemeClr val="tx1"/>
                </a:solidFill>
                <a:latin typeface="Segoe UI Semibold (Headings)"/>
              </a:rPr>
            </a:br>
            <a:r>
              <a:rPr lang="en-US" noProof="0">
                <a:solidFill>
                  <a:schemeClr val="tx1"/>
                </a:solidFill>
                <a:latin typeface="Segoe UI Semibold (Headings)"/>
              </a:rPr>
              <a:t>Module 01: </a:t>
            </a:r>
            <a:br>
              <a:rPr lang="en-US" noProof="0">
                <a:solidFill>
                  <a:schemeClr val="tx1"/>
                </a:solidFill>
                <a:latin typeface="Segoe UI Semibold (Headings)"/>
              </a:rPr>
            </a:br>
            <a:r>
              <a:rPr lang="en-US" noProof="0">
                <a:solidFill>
                  <a:schemeClr val="tx1"/>
                </a:solidFill>
                <a:latin typeface="Segoe UI Semibold (Headings)"/>
              </a:rPr>
              <a:t>Cloud concepts</a:t>
            </a:r>
            <a:endParaRPr lang="en-US" noProof="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a:latin typeface="Segoe UI Semibold (Headings)"/>
              </a:rPr>
              <a:t>Lesson 03: Types of cloud models</a:t>
            </a:r>
            <a:endParaRPr lang="en-US" noProof="0"/>
          </a:p>
        </p:txBody>
      </p:sp>
    </p:spTree>
    <p:extLst>
      <p:ext uri="{BB962C8B-B14F-4D97-AF65-F5344CB8AC3E}">
        <p14:creationId xmlns:p14="http://schemas.microsoft.com/office/powerpoint/2010/main" val="17619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a:latin typeface="Segoe UI Semibold (Headings)"/>
                <a:hlinkClick r:id="rId3"/>
              </a:rPr>
              <a:t>Video: </a:t>
            </a:r>
            <a:r>
              <a:rPr lang="en-US" noProof="0">
                <a:latin typeface="Segoe UI Semibold (Headings)"/>
              </a:rPr>
              <a:t>Cloud Models</a:t>
            </a:r>
          </a:p>
        </p:txBody>
      </p:sp>
    </p:spTree>
    <p:extLst>
      <p:ext uri="{BB962C8B-B14F-4D97-AF65-F5344CB8AC3E}">
        <p14:creationId xmlns:p14="http://schemas.microsoft.com/office/powerpoint/2010/main" val="93618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solidFill>
                  <a:schemeClr val="tx1"/>
                </a:solidFill>
                <a:latin typeface="Segoe UI Semibold (Headings)"/>
                <a:cs typeface="Segoe UI Semilight" panose="020B0402040204020203" pitchFamily="34" charset="0"/>
              </a:rPr>
              <a:t>Public cloud</a:t>
            </a:r>
            <a:endParaRPr lang="en-US" noProof="0">
              <a:solidFill>
                <a:schemeClr val="tx1"/>
              </a:solidFill>
            </a:endParaRPr>
          </a:p>
        </p:txBody>
      </p:sp>
      <p:sp>
        <p:nvSpPr>
          <p:cNvPr id="6" name="Text Placeholder 5"/>
          <p:cNvSpPr>
            <a:spLocks noGrp="1"/>
          </p:cNvSpPr>
          <p:nvPr>
            <p:ph type="body" sz="quarter" idx="10"/>
          </p:nvPr>
        </p:nvSpPr>
        <p:spPr>
          <a:xfrm>
            <a:off x="7743520" y="1403830"/>
            <a:ext cx="4060952" cy="4050340"/>
          </a:xfrm>
        </p:spPr>
        <p:txBody>
          <a:bodyPr/>
          <a:lstStyle/>
          <a:p>
            <a:r>
              <a:rPr lang="en-US" noProof="0">
                <a:solidFill>
                  <a:schemeClr val="tx1"/>
                </a:solidFill>
              </a:rPr>
              <a:t>Owned by cloud services or </a:t>
            </a:r>
            <a:r>
              <a:rPr lang="en-US" i="1" noProof="0">
                <a:solidFill>
                  <a:schemeClr val="tx1"/>
                </a:solidFill>
              </a:rPr>
              <a:t>hosting</a:t>
            </a:r>
            <a:r>
              <a:rPr lang="en-US" noProof="0">
                <a:solidFill>
                  <a:schemeClr val="tx1"/>
                </a:solidFill>
              </a:rPr>
              <a:t> </a:t>
            </a:r>
            <a:r>
              <a:rPr lang="en-US" noProof="0" smtClean="0">
                <a:solidFill>
                  <a:schemeClr val="tx1"/>
                </a:solidFill>
              </a:rPr>
              <a:t>provider.</a:t>
            </a:r>
            <a:endParaRPr lang="en-US" noProof="0">
              <a:solidFill>
                <a:schemeClr val="tx1"/>
              </a:solidFill>
            </a:endParaRPr>
          </a:p>
          <a:p>
            <a:r>
              <a:rPr lang="en-US" noProof="0" smtClean="0">
                <a:solidFill>
                  <a:schemeClr val="tx1"/>
                </a:solidFill>
              </a:rPr>
              <a:t>Provides </a:t>
            </a:r>
            <a:r>
              <a:rPr lang="en-US" noProof="0">
                <a:solidFill>
                  <a:schemeClr val="tx1"/>
                </a:solidFill>
              </a:rPr>
              <a:t>resources and services to multiple organizations and </a:t>
            </a:r>
            <a:r>
              <a:rPr lang="en-US" noProof="0" smtClean="0">
                <a:solidFill>
                  <a:schemeClr val="tx1"/>
                </a:solidFill>
              </a:rPr>
              <a:t>users.</a:t>
            </a:r>
            <a:endParaRPr lang="en-US" noProof="0">
              <a:solidFill>
                <a:schemeClr val="tx1"/>
              </a:solidFill>
            </a:endParaRPr>
          </a:p>
          <a:p>
            <a:r>
              <a:rPr lang="en-US" noProof="0">
                <a:solidFill>
                  <a:schemeClr val="tx1"/>
                </a:solidFill>
              </a:rPr>
              <a:t>Accessed via secure network connection (typically over </a:t>
            </a:r>
            <a:r>
              <a:rPr lang="en-US" noProof="0" smtClean="0">
                <a:solidFill>
                  <a:schemeClr val="tx1"/>
                </a:solidFill>
              </a:rPr>
              <a:t>the internet).</a:t>
            </a:r>
            <a:endParaRPr lang="en-US" noProof="0">
              <a:solidFill>
                <a:schemeClr val="tx1"/>
              </a:solidFill>
            </a:endParaRPr>
          </a:p>
        </p:txBody>
      </p:sp>
      <p:pic>
        <p:nvPicPr>
          <p:cNvPr id="5" name="Picture 4" descr="Multiple hands hold data up to servers in the clouds.">
            <a:extLst>
              <a:ext uri="{FF2B5EF4-FFF2-40B4-BE49-F238E27FC236}">
                <a16:creationId xmlns="" xmlns:a16="http://schemas.microsoft.com/office/drawing/2014/main" id="{24C1C11F-6E6D-4250-8043-EA724A676D1B}"/>
              </a:ext>
              <a:ext uri="{C183D7F6-B498-43B3-948B-1728B52AA6E4}">
                <adec:decorative xmlns=""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1141" b="-2"/>
          <a:stretch/>
        </p:blipFill>
        <p:spPr>
          <a:xfrm>
            <a:off x="588263" y="1375304"/>
            <a:ext cx="7058306" cy="4107392"/>
          </a:xfrm>
          <a:prstGeom prst="rect">
            <a:avLst/>
          </a:prstGeom>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Private cloud</a:t>
            </a:r>
          </a:p>
        </p:txBody>
      </p:sp>
      <p:sp>
        <p:nvSpPr>
          <p:cNvPr id="6" name="Text Placeholder 5"/>
          <p:cNvSpPr>
            <a:spLocks noGrp="1"/>
          </p:cNvSpPr>
          <p:nvPr>
            <p:ph type="body" sz="quarter" idx="10"/>
          </p:nvPr>
        </p:nvSpPr>
        <p:spPr>
          <a:xfrm>
            <a:off x="584200" y="1576185"/>
            <a:ext cx="6685280" cy="3705630"/>
          </a:xfrm>
        </p:spPr>
        <p:txBody>
          <a:bodyPr/>
          <a:lstStyle/>
          <a:p>
            <a:r>
              <a:rPr lang="en-US" noProof="0"/>
              <a:t>Owned and operated by </a:t>
            </a:r>
            <a:r>
              <a:rPr lang="en-US" noProof="0" smtClean="0"/>
              <a:t>the organization </a:t>
            </a:r>
            <a:r>
              <a:rPr lang="en-US" noProof="0"/>
              <a:t>that uses cloud resources. </a:t>
            </a:r>
          </a:p>
          <a:p>
            <a:r>
              <a:rPr lang="en-US" noProof="0"/>
              <a:t>Organizations create a cloud environment in their </a:t>
            </a:r>
            <a:r>
              <a:rPr lang="en-US" noProof="0" smtClean="0"/>
              <a:t>data center.</a:t>
            </a:r>
            <a:endParaRPr lang="en-US" noProof="0"/>
          </a:p>
          <a:p>
            <a:r>
              <a:rPr lang="en-US" noProof="0"/>
              <a:t>Self-service access to compute resources provided to users within the organization. </a:t>
            </a:r>
          </a:p>
          <a:p>
            <a:r>
              <a:rPr lang="en-US" noProof="0" smtClean="0"/>
              <a:t>Organizations </a:t>
            </a:r>
            <a:r>
              <a:rPr lang="en-US" noProof="0"/>
              <a:t>r</a:t>
            </a:r>
            <a:r>
              <a:rPr lang="en-US" noProof="0" smtClean="0"/>
              <a:t>esponsible </a:t>
            </a:r>
            <a:r>
              <a:rPr lang="en-US" noProof="0"/>
              <a:t>for operating the services </a:t>
            </a:r>
            <a:r>
              <a:rPr lang="en-US" noProof="0" smtClean="0"/>
              <a:t>they provide.</a:t>
            </a:r>
            <a:endParaRPr lang="en-US" noProof="0"/>
          </a:p>
        </p:txBody>
      </p:sp>
      <p:pic>
        <p:nvPicPr>
          <p:cNvPr id="4" name="Picture 3">
            <a:extLst>
              <a:ext uri="{FF2B5EF4-FFF2-40B4-BE49-F238E27FC236}">
                <a16:creationId xmlns="" xmlns:a16="http://schemas.microsoft.com/office/drawing/2014/main" id="{407021BB-6482-4966-80A5-EE898A7BD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127" y="375543"/>
            <a:ext cx="3595253" cy="6106914"/>
          </a:xfrm>
          <a:prstGeom prst="rect">
            <a:avLst/>
          </a:prstGeom>
        </p:spPr>
      </p:pic>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solidFill>
                  <a:srgbClr val="303030"/>
                </a:solidFill>
                <a:latin typeface="Segoe UI Semibold (Headings)"/>
              </a:rPr>
              <a:t>Hybrid cloud</a:t>
            </a:r>
            <a:endParaRPr lang="en-US" noProof="0"/>
          </a:p>
        </p:txBody>
      </p:sp>
      <p:sp>
        <p:nvSpPr>
          <p:cNvPr id="6" name="Text Placeholder 5"/>
          <p:cNvSpPr>
            <a:spLocks noGrp="1"/>
          </p:cNvSpPr>
          <p:nvPr>
            <p:ph type="body" sz="quarter" idx="10"/>
          </p:nvPr>
        </p:nvSpPr>
        <p:spPr>
          <a:xfrm>
            <a:off x="1086612" y="5305819"/>
            <a:ext cx="10018777" cy="861774"/>
          </a:xfrm>
        </p:spPr>
        <p:txBody>
          <a:bodyPr/>
          <a:lstStyle/>
          <a:p>
            <a:pPr marL="0" indent="0">
              <a:buNone/>
            </a:pPr>
            <a:r>
              <a:rPr lang="en-US" noProof="0"/>
              <a:t>Combines Public and Private </a:t>
            </a:r>
            <a:r>
              <a:rPr lang="en-US" noProof="0" smtClean="0"/>
              <a:t>clouds to </a:t>
            </a:r>
            <a:r>
              <a:rPr lang="en-US" noProof="0"/>
              <a:t>allow applications to run in the most appropriate location.</a:t>
            </a:r>
          </a:p>
        </p:txBody>
      </p:sp>
      <p:pic>
        <p:nvPicPr>
          <p:cNvPr id="5" name="Picture 4" descr="The public cloud image and private cloud image are connected with a plus sign, demonstrating that a hybrid cloud is a combination of the two.">
            <a:extLst>
              <a:ext uri="{FF2B5EF4-FFF2-40B4-BE49-F238E27FC236}">
                <a16:creationId xmlns=""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389" y="1103114"/>
            <a:ext cx="7517223" cy="3984128"/>
          </a:xfrm>
          <a:prstGeom prst="rect">
            <a:avLst/>
          </a:prstGeom>
        </p:spPr>
      </p:pic>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7" y="319135"/>
            <a:ext cx="11018520" cy="553998"/>
          </a:xfrm>
        </p:spPr>
        <p:txBody>
          <a:bodyPr/>
          <a:lstStyle/>
          <a:p>
            <a:r>
              <a:rPr lang="en-US" noProof="0"/>
              <a:t>Cloud model comparison</a:t>
            </a:r>
          </a:p>
        </p:txBody>
      </p:sp>
      <p:sp>
        <p:nvSpPr>
          <p:cNvPr id="6" name="Text Placeholder 5"/>
          <p:cNvSpPr>
            <a:spLocks noGrp="1"/>
          </p:cNvSpPr>
          <p:nvPr>
            <p:ph type="body" sz="quarter" idx="10"/>
          </p:nvPr>
        </p:nvSpPr>
        <p:spPr>
          <a:xfrm>
            <a:off x="585217" y="1011198"/>
            <a:ext cx="11018520" cy="5675400"/>
          </a:xfrm>
        </p:spPr>
        <p:txBody>
          <a:bodyPr/>
          <a:lstStyle/>
          <a:p>
            <a:pPr marL="0" indent="0">
              <a:buNone/>
            </a:pPr>
            <a:r>
              <a:rPr lang="en-US" b="1" noProof="0"/>
              <a:t>Public Cloud</a:t>
            </a:r>
          </a:p>
          <a:p>
            <a:r>
              <a:rPr lang="en-US" sz="2400" noProof="0"/>
              <a:t>No CapEx : Scale up without buying new infrastructure.</a:t>
            </a:r>
          </a:p>
          <a:p>
            <a:r>
              <a:rPr lang="en-US" sz="2400" noProof="0"/>
              <a:t>Agility : Access and de-provision applications quickly, </a:t>
            </a:r>
            <a:r>
              <a:rPr lang="en-US" sz="2400" noProof="0" smtClean="0"/>
              <a:t>as </a:t>
            </a:r>
            <a:r>
              <a:rPr lang="en-US" sz="2400" noProof="0"/>
              <a:t>needed.</a:t>
            </a:r>
          </a:p>
          <a:p>
            <a:r>
              <a:rPr lang="en-US" sz="2400" noProof="0"/>
              <a:t>Consumption-based : </a:t>
            </a:r>
            <a:r>
              <a:rPr lang="en-US" sz="2400" noProof="0" smtClean="0"/>
              <a:t>Pay-per-use </a:t>
            </a:r>
            <a:r>
              <a:rPr lang="en-US" sz="2400" noProof="0"/>
              <a:t>under an OpEx model.</a:t>
            </a:r>
          </a:p>
          <a:p>
            <a:pPr marL="0" indent="0">
              <a:buNone/>
            </a:pPr>
            <a:endParaRPr lang="en-US" sz="1600" b="1" noProof="0"/>
          </a:p>
          <a:p>
            <a:pPr marL="0" indent="0">
              <a:buNone/>
            </a:pPr>
            <a:r>
              <a:rPr lang="en-US" b="1" noProof="0"/>
              <a:t>Private Cloud</a:t>
            </a:r>
          </a:p>
          <a:p>
            <a:r>
              <a:rPr lang="en-US" sz="2400" noProof="0"/>
              <a:t>Control : Organization has full control of resources.</a:t>
            </a:r>
          </a:p>
          <a:p>
            <a:r>
              <a:rPr lang="en-US" sz="2400" noProof="0"/>
              <a:t>Security : Organization sets security policies.</a:t>
            </a:r>
          </a:p>
          <a:p>
            <a:pPr marL="0" indent="0">
              <a:buNone/>
            </a:pPr>
            <a:endParaRPr lang="en-US" sz="1600" b="1" noProof="0"/>
          </a:p>
          <a:p>
            <a:pPr marL="0" indent="0">
              <a:buNone/>
            </a:pPr>
            <a:r>
              <a:rPr lang="en-US" b="1" noProof="0"/>
              <a:t>Hybrid Cloud</a:t>
            </a:r>
          </a:p>
          <a:p>
            <a:r>
              <a:rPr lang="en-US" sz="2400" noProof="0"/>
              <a:t>Flexibility : Organization </a:t>
            </a:r>
            <a:r>
              <a:rPr lang="en-US" sz="2400" noProof="0" smtClean="0"/>
              <a:t>allocates applications to </a:t>
            </a:r>
            <a:r>
              <a:rPr lang="en-US" sz="2400" noProof="0"/>
              <a:t>Private </a:t>
            </a:r>
            <a:r>
              <a:rPr lang="en-US" sz="2400" noProof="0" smtClean="0"/>
              <a:t>or </a:t>
            </a:r>
            <a:r>
              <a:rPr lang="en-US" sz="2400" noProof="0"/>
              <a:t>Public </a:t>
            </a:r>
            <a:r>
              <a:rPr lang="en-US" sz="2400" noProof="0" smtClean="0"/>
              <a:t>clouds.</a:t>
            </a:r>
            <a:endParaRPr lang="en-US" sz="2400" noProof="0"/>
          </a:p>
          <a:p>
            <a:r>
              <a:rPr lang="en-US" sz="2400" noProof="0"/>
              <a:t>Compliance : Organization complies with security, operational or legal requirements as needed.</a:t>
            </a:r>
          </a:p>
        </p:txBody>
      </p:sp>
      <p:pic>
        <p:nvPicPr>
          <p:cNvPr id="4" name="Picture 35"/>
          <p:cNvPicPr/>
          <p:nvPr/>
        </p:nvPicPr>
        <p:blipFill>
          <a:blip r:embed="rId3"/>
          <a:stretch/>
        </p:blipFill>
        <p:spPr>
          <a:xfrm>
            <a:off x="8900616" y="3223128"/>
            <a:ext cx="910800" cy="494640"/>
          </a:xfrm>
          <a:prstGeom prst="rect">
            <a:avLst/>
          </a:prstGeom>
          <a:ln>
            <a:noFill/>
          </a:ln>
        </p:spPr>
      </p:pic>
      <p:grpSp>
        <p:nvGrpSpPr>
          <p:cNvPr id="5" name="Group 3"/>
          <p:cNvGrpSpPr/>
          <p:nvPr/>
        </p:nvGrpSpPr>
        <p:grpSpPr>
          <a:xfrm>
            <a:off x="9030936" y="3263388"/>
            <a:ext cx="1752480" cy="994680"/>
            <a:chOff x="9263160" y="2785320"/>
            <a:chExt cx="1752480" cy="994680"/>
          </a:xfrm>
        </p:grpSpPr>
        <p:sp>
          <p:nvSpPr>
            <p:cNvPr id="7" name="CustomShape 4"/>
            <p:cNvSpPr/>
            <p:nvPr/>
          </p:nvSpPr>
          <p:spPr>
            <a:xfrm>
              <a:off x="9263160" y="2791800"/>
              <a:ext cx="1752120" cy="988200"/>
            </a:xfrm>
            <a:prstGeom prst="rect">
              <a:avLst/>
            </a:prstGeom>
            <a:noFill/>
            <a:ln>
              <a:noFill/>
            </a:ln>
          </p:spPr>
          <p:style>
            <a:lnRef idx="0">
              <a:scrgbClr r="0" g="0" b="0"/>
            </a:lnRef>
            <a:fillRef idx="0">
              <a:scrgbClr r="0" g="0" b="0"/>
            </a:fillRef>
            <a:effectRef idx="0">
              <a:scrgbClr r="0" g="0" b="0"/>
            </a:effectRef>
            <a:fontRef idx="minor"/>
          </p:style>
        </p:sp>
        <p:sp>
          <p:nvSpPr>
            <p:cNvPr id="8" name="CustomShape 5"/>
            <p:cNvSpPr/>
            <p:nvPr/>
          </p:nvSpPr>
          <p:spPr>
            <a:xfrm>
              <a:off x="9273240" y="2785320"/>
              <a:ext cx="1742400" cy="988200"/>
            </a:xfrm>
            <a:custGeom>
              <a:avLst/>
              <a:gdLst/>
              <a:ahLst/>
              <a:cxnLst/>
              <a:rect l="l" t="t"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p:spPr>
          <p:style>
            <a:lnRef idx="0">
              <a:scrgbClr r="0" g="0" b="0"/>
            </a:lnRef>
            <a:fillRef idx="0">
              <a:scrgbClr r="0" g="0" b="0"/>
            </a:fillRef>
            <a:effectRef idx="0">
              <a:scrgbClr r="0" g="0" b="0"/>
            </a:effectRef>
            <a:fontRef idx="minor"/>
          </p:style>
        </p:sp>
      </p:grpSp>
      <p:grpSp>
        <p:nvGrpSpPr>
          <p:cNvPr id="9" name="Group 6"/>
          <p:cNvGrpSpPr/>
          <p:nvPr/>
        </p:nvGrpSpPr>
        <p:grpSpPr>
          <a:xfrm>
            <a:off x="9487416" y="3504888"/>
            <a:ext cx="1924200" cy="1092240"/>
            <a:chOff x="9719640" y="1440000"/>
            <a:chExt cx="1924200" cy="1092240"/>
          </a:xfrm>
        </p:grpSpPr>
        <p:sp>
          <p:nvSpPr>
            <p:cNvPr id="10" name="CustomShape 7"/>
            <p:cNvSpPr/>
            <p:nvPr/>
          </p:nvSpPr>
          <p:spPr>
            <a:xfrm>
              <a:off x="9719640" y="1447200"/>
              <a:ext cx="1924200" cy="1085040"/>
            </a:xfrm>
            <a:prstGeom prst="rect">
              <a:avLst/>
            </a:prstGeom>
            <a:noFill/>
            <a:ln>
              <a:noFill/>
            </a:ln>
          </p:spPr>
          <p:style>
            <a:lnRef idx="0">
              <a:scrgbClr r="0" g="0" b="0"/>
            </a:lnRef>
            <a:fillRef idx="0">
              <a:scrgbClr r="0" g="0" b="0"/>
            </a:fillRef>
            <a:effectRef idx="0">
              <a:scrgbClr r="0" g="0" b="0"/>
            </a:effectRef>
            <a:fontRef idx="minor"/>
          </p:style>
        </p:sp>
        <p:sp>
          <p:nvSpPr>
            <p:cNvPr id="11" name="CustomShape 8"/>
            <p:cNvSpPr/>
            <p:nvPr/>
          </p:nvSpPr>
          <p:spPr>
            <a:xfrm>
              <a:off x="9730080" y="1440000"/>
              <a:ext cx="1913400" cy="1085040"/>
            </a:xfrm>
            <a:custGeom>
              <a:avLst/>
              <a:gdLst/>
              <a:ahLst/>
              <a:cxnLst/>
              <a:rect l="l" t="t"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360">
              <a:solidFill>
                <a:srgbClr val="737373"/>
              </a:solidFill>
              <a:round/>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a:latin typeface="Segoe UI Semibold (Headings)"/>
              </a:rPr>
              <a:t>Lesson 04: Types of cloud services</a:t>
            </a:r>
            <a:endParaRPr lang="en-US" noProof="0"/>
          </a:p>
        </p:txBody>
      </p:sp>
    </p:spTree>
    <p:extLst>
      <p:ext uri="{BB962C8B-B14F-4D97-AF65-F5344CB8AC3E}">
        <p14:creationId xmlns:p14="http://schemas.microsoft.com/office/powerpoint/2010/main" val="14763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noProof="0">
                <a:hlinkClick r:id="rId3"/>
              </a:rPr>
              <a:t>Video: </a:t>
            </a:r>
            <a:r>
              <a:rPr lang="en-US" noProof="0"/>
              <a:t>Types of Cloud Services</a:t>
            </a:r>
            <a:endParaRPr lang="en-US" noProof="0">
              <a:latin typeface="Segoe UI Semibold (Headings)"/>
            </a:endParaRPr>
          </a:p>
        </p:txBody>
      </p:sp>
    </p:spTree>
    <p:extLst>
      <p:ext uri="{BB962C8B-B14F-4D97-AF65-F5344CB8AC3E}">
        <p14:creationId xmlns:p14="http://schemas.microsoft.com/office/powerpoint/2010/main" val="302388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noProof="0">
                <a:latin typeface="Segoe UI Semibold (Headings)"/>
              </a:rPr>
              <a:t>Infrastructure as a Service (IaaS)</a:t>
            </a:r>
            <a:endParaRPr lang="en-US" sz="3600" noProof="0"/>
          </a:p>
        </p:txBody>
      </p:sp>
      <p:sp>
        <p:nvSpPr>
          <p:cNvPr id="6" name="Text Placeholder 5"/>
          <p:cNvSpPr>
            <a:spLocks noGrp="1"/>
          </p:cNvSpPr>
          <p:nvPr>
            <p:ph type="body" sz="quarter" idx="10"/>
          </p:nvPr>
        </p:nvSpPr>
        <p:spPr>
          <a:xfrm>
            <a:off x="684275" y="1492419"/>
            <a:ext cx="4472941" cy="5193791"/>
          </a:xfrm>
        </p:spPr>
        <p:txBody>
          <a:bodyPr>
            <a:normAutofit lnSpcReduction="10000"/>
          </a:bodyPr>
          <a:lstStyle/>
          <a:p>
            <a:r>
              <a:rPr lang="en-US" noProof="0">
                <a:latin typeface="Segoe UI Semilight" panose="020B0402040204020203" pitchFamily="34" charset="0"/>
                <a:cs typeface="Segoe UI Semilight" panose="020B0402040204020203" pitchFamily="34" charset="0"/>
              </a:rPr>
              <a:t>Most basic cloud computing services category.</a:t>
            </a:r>
          </a:p>
          <a:p>
            <a:r>
              <a:rPr lang="en-US" noProof="0" smtClean="0">
                <a:latin typeface="Segoe UI Semilight" panose="020B0402040204020203" pitchFamily="34" charset="0"/>
                <a:cs typeface="Segoe UI Semilight" panose="020B0402040204020203" pitchFamily="34" charset="0"/>
              </a:rPr>
              <a:t>Build pay-as-you-go </a:t>
            </a:r>
            <a:r>
              <a:rPr lang="en-US" noProof="0">
                <a:latin typeface="Segoe UI Semilight" panose="020B0402040204020203" pitchFamily="34" charset="0"/>
                <a:cs typeface="Segoe UI Semilight" panose="020B0402040204020203" pitchFamily="34" charset="0"/>
              </a:rPr>
              <a:t>IT infrastructure by renting servers, virtual </a:t>
            </a:r>
            <a:r>
              <a:rPr lang="en-US" noProof="0" smtClean="0">
                <a:latin typeface="Segoe UI Semilight" panose="020B0402040204020203" pitchFamily="34" charset="0"/>
                <a:cs typeface="Segoe UI Semilight" panose="020B0402040204020203" pitchFamily="34" charset="0"/>
              </a:rPr>
              <a:t>machines, storage</a:t>
            </a:r>
            <a:r>
              <a:rPr lang="en-US" noProof="0">
                <a:latin typeface="Segoe UI Semilight" panose="020B0402040204020203" pitchFamily="34" charset="0"/>
                <a:cs typeface="Segoe UI Semilight" panose="020B0402040204020203" pitchFamily="34" charset="0"/>
              </a:rPr>
              <a:t>, networks, and operating </a:t>
            </a:r>
            <a:r>
              <a:rPr lang="en-US" noProof="0" smtClean="0">
                <a:latin typeface="Segoe UI Semilight" panose="020B0402040204020203" pitchFamily="34" charset="0"/>
                <a:cs typeface="Segoe UI Semilight" panose="020B0402040204020203" pitchFamily="34" charset="0"/>
              </a:rPr>
              <a:t>systems </a:t>
            </a:r>
            <a:r>
              <a:rPr lang="en-US" noProof="0">
                <a:latin typeface="Segoe UI Semilight" panose="020B0402040204020203" pitchFamily="34" charset="0"/>
                <a:cs typeface="Segoe UI Semilight" panose="020B0402040204020203" pitchFamily="34" charset="0"/>
              </a:rPr>
              <a:t>from a cloud provider.</a:t>
            </a:r>
          </a:p>
          <a:p>
            <a:r>
              <a:rPr lang="en-US" noProof="0">
                <a:latin typeface="Segoe UI Semilight" panose="020B0402040204020203" pitchFamily="34" charset="0"/>
                <a:cs typeface="Segoe UI Semilight" panose="020B0402040204020203" pitchFamily="34" charset="0"/>
              </a:rPr>
              <a:t>Instant computing infrastructure, provisioned and managed over the internet.</a:t>
            </a:r>
          </a:p>
        </p:txBody>
      </p:sp>
      <p:pic>
        <p:nvPicPr>
          <p:cNvPr id="1026" name="Picture 2" descr="https://raw.githubusercontent.com/eamonnk/azfund/image-review/Modules/Linked_Image_Files/iaa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685" y="1747828"/>
            <a:ext cx="6685131" cy="336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5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noProof="0">
                <a:latin typeface="Segoe UI Semibold (Headings)"/>
              </a:rPr>
              <a:t>Platform as a Service (PaaS)</a:t>
            </a:r>
            <a:endParaRPr lang="en-US" sz="3600" noProof="0"/>
          </a:p>
        </p:txBody>
      </p:sp>
      <p:sp>
        <p:nvSpPr>
          <p:cNvPr id="6" name="Text Placeholder 5"/>
          <p:cNvSpPr>
            <a:spLocks noGrp="1"/>
          </p:cNvSpPr>
          <p:nvPr>
            <p:ph type="body" sz="quarter" idx="10"/>
          </p:nvPr>
        </p:nvSpPr>
        <p:spPr>
          <a:xfrm>
            <a:off x="7981004" y="1830027"/>
            <a:ext cx="3814573" cy="4279391"/>
          </a:xfrm>
        </p:spPr>
        <p:txBody>
          <a:bodyPr>
            <a:normAutofit/>
          </a:bodyPr>
          <a:lstStyle/>
          <a:p>
            <a:r>
              <a:rPr lang="en-US" noProof="0">
                <a:latin typeface="Segoe UI Semilight" panose="020B0402040204020203" pitchFamily="34" charset="0"/>
                <a:cs typeface="Segoe UI Semilight" panose="020B0402040204020203" pitchFamily="34" charset="0"/>
              </a:rPr>
              <a:t>Provides environment for building, testing, and deploying software applications. </a:t>
            </a:r>
          </a:p>
          <a:p>
            <a:r>
              <a:rPr lang="en-US" noProof="0">
                <a:latin typeface="Segoe UI Semilight" panose="020B0402040204020203" pitchFamily="34" charset="0"/>
                <a:cs typeface="Segoe UI Semilight" panose="020B0402040204020203" pitchFamily="34" charset="0"/>
              </a:rPr>
              <a:t>Helps create applications quickly, without focusing on managing underlying infrastructure.</a:t>
            </a:r>
          </a:p>
        </p:txBody>
      </p:sp>
      <p:pic>
        <p:nvPicPr>
          <p:cNvPr id="2050" name="Picture 2" descr="https://raw.githubusercontent.com/eamonnk/azfund/image-review/Modules/Linked_Image_Files/paa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20" y="2295065"/>
            <a:ext cx="75628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07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a:latin typeface="Segoe UI Semibold (Headings)"/>
              </a:rPr>
              <a:t>Lesson 01: Learning objectives</a:t>
            </a:r>
            <a:endParaRPr lang="en-US" noProof="0"/>
          </a:p>
        </p:txBody>
      </p:sp>
    </p:spTree>
    <p:extLst>
      <p:ext uri="{BB962C8B-B14F-4D97-AF65-F5344CB8AC3E}">
        <p14:creationId xmlns:p14="http://schemas.microsoft.com/office/powerpoint/2010/main" val="34327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noProof="0">
                <a:latin typeface="Segoe UI Semibold (Headings)"/>
              </a:rPr>
              <a:t>Software as a Service (SaaS)</a:t>
            </a:r>
            <a:endParaRPr lang="en-US" sz="3600" noProof="0"/>
          </a:p>
        </p:txBody>
      </p:sp>
      <p:sp>
        <p:nvSpPr>
          <p:cNvPr id="6" name="Text Placeholder 5"/>
          <p:cNvSpPr>
            <a:spLocks noGrp="1"/>
          </p:cNvSpPr>
          <p:nvPr>
            <p:ph type="body" sz="quarter" idx="10"/>
          </p:nvPr>
        </p:nvSpPr>
        <p:spPr>
          <a:xfrm>
            <a:off x="410810" y="5161886"/>
            <a:ext cx="11370380" cy="1696113"/>
          </a:xfrm>
        </p:spPr>
        <p:txBody>
          <a:bodyPr>
            <a:noAutofit/>
          </a:bodyPr>
          <a:lstStyle/>
          <a:p>
            <a:pPr marL="0" indent="0">
              <a:buNone/>
            </a:pPr>
            <a:r>
              <a:rPr lang="en-US" noProof="0">
                <a:latin typeface="Segoe UI Semilight" panose="020B0402040204020203" pitchFamily="34" charset="0"/>
                <a:cs typeface="Segoe UI Semilight" panose="020B0402040204020203" pitchFamily="34" charset="0"/>
              </a:rPr>
              <a:t>Centrally hosted and managed software for end users. Users connect to and use cloud-based apps over the internet. For example, Microsoft Office </a:t>
            </a:r>
            <a:r>
              <a:rPr lang="en-US" noProof="0" smtClean="0">
                <a:latin typeface="Segoe UI Semilight" panose="020B0402040204020203" pitchFamily="34" charset="0"/>
                <a:cs typeface="Segoe UI Semilight" panose="020B0402040204020203" pitchFamily="34" charset="0"/>
              </a:rPr>
              <a:t>365, email</a:t>
            </a:r>
            <a:r>
              <a:rPr lang="en-US" noProof="0">
                <a:latin typeface="Segoe UI Semilight" panose="020B0402040204020203" pitchFamily="34" charset="0"/>
                <a:cs typeface="Segoe UI Semilight" panose="020B0402040204020203" pitchFamily="34" charset="0"/>
              </a:rPr>
              <a:t>, </a:t>
            </a:r>
            <a:r>
              <a:rPr lang="en-US" noProof="0" smtClean="0">
                <a:latin typeface="Segoe UI Semilight" panose="020B0402040204020203" pitchFamily="34" charset="0"/>
                <a:cs typeface="Segoe UI Semilight" panose="020B0402040204020203" pitchFamily="34" charset="0"/>
              </a:rPr>
              <a:t>and calendars</a:t>
            </a:r>
            <a:r>
              <a:rPr lang="en-US" noProof="0">
                <a:latin typeface="Segoe UI Semilight" panose="020B0402040204020203" pitchFamily="34" charset="0"/>
                <a:cs typeface="Segoe UI Semilight" panose="020B0402040204020203" pitchFamily="34" charset="0"/>
              </a:rPr>
              <a:t>.</a:t>
            </a:r>
            <a:endParaRPr lang="en-US" noProof="0">
              <a:solidFill>
                <a:schemeClr val="bg1"/>
              </a:solidFill>
              <a:latin typeface="Segoe UI Semilight" panose="020B0402040204020203" pitchFamily="34" charset="0"/>
              <a:cs typeface="Segoe UI Semilight" panose="020B0402040204020203" pitchFamily="34" charset="0"/>
            </a:endParaRPr>
          </a:p>
        </p:txBody>
      </p:sp>
      <p:pic>
        <p:nvPicPr>
          <p:cNvPr id="3074" name="Picture 2" descr="https://raw.githubusercontent.com/eamonnk/azfund/image-review/Modules/Linked_Image_Files/saa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48" y="1354283"/>
            <a:ext cx="10761904" cy="350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6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Cloud service comparison</a:t>
            </a:r>
          </a:p>
        </p:txBody>
      </p:sp>
      <p:sp>
        <p:nvSpPr>
          <p:cNvPr id="6" name="Text Placeholder 5"/>
          <p:cNvSpPr>
            <a:spLocks noGrp="1"/>
          </p:cNvSpPr>
          <p:nvPr>
            <p:ph type="body" sz="quarter" idx="10"/>
          </p:nvPr>
        </p:nvSpPr>
        <p:spPr>
          <a:xfrm>
            <a:off x="586740" y="1450545"/>
            <a:ext cx="11018520" cy="4653582"/>
          </a:xfrm>
        </p:spPr>
        <p:txBody>
          <a:bodyPr/>
          <a:lstStyle/>
          <a:p>
            <a:r>
              <a:rPr lang="en-US" b="1" noProof="0"/>
              <a:t>IaaS : </a:t>
            </a:r>
            <a:r>
              <a:rPr lang="en-US" noProof="0"/>
              <a:t>Flexibility to control </a:t>
            </a:r>
            <a:r>
              <a:rPr lang="en-US" noProof="0" smtClean="0"/>
              <a:t>the configuration </a:t>
            </a:r>
            <a:r>
              <a:rPr lang="en-US" noProof="0"/>
              <a:t>and management of hardware running your applications.</a:t>
            </a:r>
          </a:p>
          <a:p>
            <a:endParaRPr lang="en-US" b="1" noProof="0"/>
          </a:p>
          <a:p>
            <a:r>
              <a:rPr lang="en-US" b="1" noProof="0"/>
              <a:t>PaaS : </a:t>
            </a:r>
            <a:r>
              <a:rPr lang="en-US" noProof="0" smtClean="0"/>
              <a:t>Increases productivity as </a:t>
            </a:r>
            <a:r>
              <a:rPr lang="en-US" noProof="0"/>
              <a:t>users focus on application development, and </a:t>
            </a:r>
            <a:r>
              <a:rPr lang="en-US" noProof="0" smtClean="0"/>
              <a:t>the cloud </a:t>
            </a:r>
            <a:r>
              <a:rPr lang="en-US" noProof="0"/>
              <a:t>provider handles platform management. </a:t>
            </a:r>
            <a:r>
              <a:rPr lang="en-US" noProof="0" smtClean="0"/>
              <a:t>Platform is accessible </a:t>
            </a:r>
            <a:r>
              <a:rPr lang="en-US" noProof="0"/>
              <a:t>via the internet </a:t>
            </a:r>
            <a:r>
              <a:rPr lang="en-US" noProof="0" smtClean="0"/>
              <a:t>which facilitates </a:t>
            </a:r>
            <a:r>
              <a:rPr lang="en-US" noProof="0"/>
              <a:t>globally distributed teams.</a:t>
            </a:r>
          </a:p>
          <a:p>
            <a:endParaRPr lang="en-US" b="1" noProof="0"/>
          </a:p>
          <a:p>
            <a:r>
              <a:rPr lang="en-US" b="1" noProof="0"/>
              <a:t>SaaS : </a:t>
            </a:r>
            <a:r>
              <a:rPr lang="en-US" noProof="0" smtClean="0"/>
              <a:t>Pay-as-you-use pricing</a:t>
            </a:r>
            <a:r>
              <a:rPr lang="en-US" noProof="0"/>
              <a:t>. Users pay for software they use with a monthly or yearly subscription.</a:t>
            </a:r>
          </a:p>
        </p:txBody>
      </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51072"/>
            <a:ext cx="11018520" cy="553998"/>
          </a:xfrm>
        </p:spPr>
        <p:txBody>
          <a:bodyPr/>
          <a:lstStyle/>
          <a:p>
            <a:r>
              <a:rPr lang="en-US" noProof="0"/>
              <a:t>Management responsibilities</a:t>
            </a:r>
          </a:p>
        </p:txBody>
      </p:sp>
      <p:sp>
        <p:nvSpPr>
          <p:cNvPr id="6" name="Text Placeholder 5"/>
          <p:cNvSpPr>
            <a:spLocks noGrp="1"/>
          </p:cNvSpPr>
          <p:nvPr>
            <p:ph type="body" sz="quarter" idx="10"/>
          </p:nvPr>
        </p:nvSpPr>
        <p:spPr>
          <a:xfrm>
            <a:off x="453390" y="987988"/>
            <a:ext cx="4778091" cy="5106013"/>
          </a:xfrm>
        </p:spPr>
        <p:txBody>
          <a:bodyPr/>
          <a:lstStyle/>
          <a:p>
            <a:r>
              <a:rPr lang="en-US" sz="2100" noProof="0" smtClean="0"/>
              <a:t>IaaS requires the most user management. User is responsible for managing operating systems, data, and applications.</a:t>
            </a:r>
          </a:p>
          <a:p>
            <a:endParaRPr lang="en-US" sz="2100" noProof="0" smtClean="0"/>
          </a:p>
          <a:p>
            <a:r>
              <a:rPr lang="en-US" sz="2100" noProof="0" smtClean="0"/>
              <a:t>PaaS requires less user management. Cloud provider manages operating systems. Users are responsible for the applications they run and data they store.</a:t>
            </a:r>
          </a:p>
          <a:p>
            <a:endParaRPr lang="en-US" sz="2100" noProof="0" smtClean="0"/>
          </a:p>
          <a:p>
            <a:r>
              <a:rPr lang="en-US" sz="2100" noProof="0" smtClean="0"/>
              <a:t>SaaS requires the least user management. Cloud provider is responsible for managing everything, the end user simply uses the software.</a:t>
            </a:r>
            <a:endParaRPr lang="en-US" sz="2100" noProof="0"/>
          </a:p>
        </p:txBody>
      </p:sp>
      <p:pic>
        <p:nvPicPr>
          <p:cNvPr id="4" name="Picture 3" descr="A table listing ownership responsibilities between a customer and Microsoft,  for different elements of rinfrastructure when it is deployed on-premises, IaaS, PaaS and SaaS">
            <a:extLst>
              <a:ext uri="{FF2B5EF4-FFF2-40B4-BE49-F238E27FC236}">
                <a16:creationId xmlns="" xmlns:a16="http://schemas.microsoft.com/office/drawing/2014/main" id="{405FEC8C-525B-4A3D-872E-7DDB5615C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369" y="775159"/>
            <a:ext cx="6406646" cy="5822055"/>
          </a:xfrm>
          <a:prstGeom prst="rect">
            <a:avLst/>
          </a:prstGeom>
        </p:spPr>
      </p:pic>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a:latin typeface="Segoe UI Semibold (Headings)"/>
              </a:rPr>
              <a:t>Lesson 05: Module review questions</a:t>
            </a:r>
            <a:endParaRPr lang="en-US" noProof="0"/>
          </a:p>
        </p:txBody>
      </p:sp>
    </p:spTree>
    <p:extLst>
      <p:ext uri="{BB962C8B-B14F-4D97-AF65-F5344CB8AC3E}">
        <p14:creationId xmlns:p14="http://schemas.microsoft.com/office/powerpoint/2010/main" val="99088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noProof="0"/>
              <a:t>Module 1 review questions</a:t>
            </a:r>
          </a:p>
        </p:txBody>
      </p:sp>
      <p:sp>
        <p:nvSpPr>
          <p:cNvPr id="6" name="Text Placeholder 5"/>
          <p:cNvSpPr>
            <a:spLocks noGrp="1"/>
          </p:cNvSpPr>
          <p:nvPr>
            <p:ph type="body" sz="quarter" idx="10"/>
          </p:nvPr>
        </p:nvSpPr>
        <p:spPr>
          <a:xfrm>
            <a:off x="586740" y="1582726"/>
            <a:ext cx="11018520" cy="4228593"/>
          </a:xfrm>
        </p:spPr>
        <p:txBody>
          <a:bodyPr/>
          <a:lstStyle/>
          <a:p>
            <a:pPr marL="514350" indent="-514350">
              <a:lnSpc>
                <a:spcPct val="150000"/>
              </a:lnSpc>
              <a:buFont typeface="+mj-lt"/>
              <a:buAutoNum type="arabicPeriod"/>
            </a:pPr>
            <a:r>
              <a:rPr lang="en-US" noProof="0" dirty="0" smtClean="0"/>
              <a:t>What are the benefits to using cloud services?</a:t>
            </a:r>
          </a:p>
          <a:p>
            <a:pPr marL="514350" indent="-514350">
              <a:lnSpc>
                <a:spcPct val="150000"/>
              </a:lnSpc>
              <a:buFont typeface="+mj-lt"/>
              <a:buAutoNum type="arabicPeriod"/>
            </a:pPr>
            <a:r>
              <a:rPr lang="en-US" noProof="0" dirty="0" smtClean="0"/>
              <a:t>Which cloud model provides the greatest degree of flexibility?</a:t>
            </a:r>
          </a:p>
          <a:p>
            <a:pPr marL="514350" indent="-514350">
              <a:lnSpc>
                <a:spcPct val="150000"/>
              </a:lnSpc>
              <a:buFont typeface="+mj-lt"/>
              <a:buAutoNum type="arabicPeriod"/>
            </a:pPr>
            <a:r>
              <a:rPr lang="en-US" noProof="0" dirty="0" smtClean="0"/>
              <a:t>You need to run two types of applications: </a:t>
            </a:r>
          </a:p>
          <a:p>
            <a:pPr marL="914400">
              <a:lnSpc>
                <a:spcPct val="150000"/>
              </a:lnSpc>
            </a:pPr>
            <a:r>
              <a:rPr lang="en-US" noProof="0" dirty="0" smtClean="0"/>
              <a:t>(a) legacy applications requiring specialized hardware </a:t>
            </a:r>
          </a:p>
          <a:p>
            <a:pPr marL="914400">
              <a:lnSpc>
                <a:spcPct val="150000"/>
              </a:lnSpc>
            </a:pPr>
            <a:r>
              <a:rPr lang="en-US" noProof="0" dirty="0" smtClean="0"/>
              <a:t>(b) newer applications running on commodity hardware</a:t>
            </a:r>
          </a:p>
          <a:p>
            <a:pPr marL="612000">
              <a:lnSpc>
                <a:spcPct val="150000"/>
              </a:lnSpc>
            </a:pPr>
            <a:r>
              <a:rPr lang="en-US" noProof="0" dirty="0" smtClean="0"/>
              <a:t>Which cloud deployment model is best for you?</a:t>
            </a:r>
            <a:endParaRPr lang="en-US" noProof="0"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Module 1 – Learning objectives</a:t>
            </a:r>
          </a:p>
        </p:txBody>
      </p:sp>
      <p:sp>
        <p:nvSpPr>
          <p:cNvPr id="6" name="Text Placeholder 5"/>
          <p:cNvSpPr>
            <a:spLocks noGrp="1"/>
          </p:cNvSpPr>
          <p:nvPr>
            <p:ph type="body" sz="quarter" idx="10"/>
          </p:nvPr>
        </p:nvSpPr>
        <p:spPr>
          <a:xfrm>
            <a:off x="586390" y="1434370"/>
            <a:ext cx="11018520" cy="3748719"/>
          </a:xfrm>
        </p:spPr>
        <p:txBody>
          <a:bodyPr/>
          <a:lstStyle/>
          <a:p>
            <a:pPr>
              <a:lnSpc>
                <a:spcPct val="150000"/>
              </a:lnSpc>
            </a:pPr>
            <a:r>
              <a:rPr lang="en-US" noProof="0" dirty="0" smtClean="0"/>
              <a:t>Describe and understand :</a:t>
            </a:r>
          </a:p>
          <a:p>
            <a:pPr marL="457200" indent="-457200">
              <a:buFont typeface="Arial" panose="020B0604020202020204" pitchFamily="34" charset="0"/>
              <a:buChar char="•"/>
            </a:pPr>
            <a:r>
              <a:rPr lang="en-US" noProof="0" dirty="0" smtClean="0"/>
              <a:t>cloud </a:t>
            </a:r>
            <a:r>
              <a:rPr lang="en-US" noProof="0" dirty="0" smtClean="0"/>
              <a:t>services and their </a:t>
            </a:r>
            <a:r>
              <a:rPr lang="en-US" noProof="0" dirty="0" smtClean="0"/>
              <a:t>benefits.</a:t>
            </a:r>
            <a:endParaRPr lang="en-US" noProof="0" dirty="0" smtClean="0"/>
          </a:p>
          <a:p>
            <a:pPr marL="457200" indent="-457200">
              <a:buFont typeface="Arial" panose="020B0604020202020204" pitchFamily="34" charset="0"/>
              <a:buChar char="•"/>
            </a:pPr>
            <a:r>
              <a:rPr lang="en-US" noProof="0" dirty="0" smtClean="0"/>
              <a:t>key </a:t>
            </a:r>
            <a:r>
              <a:rPr lang="en-US" noProof="0" dirty="0" smtClean="0"/>
              <a:t>cloud service </a:t>
            </a:r>
            <a:r>
              <a:rPr lang="en-US" noProof="0" dirty="0" smtClean="0"/>
              <a:t>terms.</a:t>
            </a:r>
            <a:endParaRPr lang="en-US" noProof="0" dirty="0" smtClean="0"/>
          </a:p>
          <a:p>
            <a:pPr marL="457200" indent="-457200">
              <a:buFont typeface="Arial" panose="020B0604020202020204" pitchFamily="34" charset="0"/>
              <a:buChar char="•"/>
            </a:pPr>
            <a:r>
              <a:rPr lang="en-US" noProof="0" dirty="0" smtClean="0"/>
              <a:t>Public, Private, and Hybrid cloud </a:t>
            </a:r>
            <a:r>
              <a:rPr lang="en-US" noProof="0" dirty="0" smtClean="0"/>
              <a:t>models.</a:t>
            </a:r>
            <a:endParaRPr lang="en-US" noProof="0" dirty="0" smtClean="0"/>
          </a:p>
          <a:p>
            <a:pPr marL="457200" indent="-457200">
              <a:buFont typeface="Arial" panose="020B0604020202020204" pitchFamily="34" charset="0"/>
              <a:buChar char="•"/>
            </a:pPr>
            <a:r>
              <a:rPr lang="en-US" noProof="0" dirty="0" smtClean="0"/>
              <a:t>Infrastructure as a Service (IaaS</a:t>
            </a:r>
            <a:r>
              <a:rPr lang="en-US" noProof="0" dirty="0" smtClean="0"/>
              <a:t>).</a:t>
            </a:r>
            <a:endParaRPr lang="en-US" noProof="0" dirty="0" smtClean="0"/>
          </a:p>
          <a:p>
            <a:pPr marL="457200" indent="-457200">
              <a:buFont typeface="Arial" panose="020B0604020202020204" pitchFamily="34" charset="0"/>
              <a:buChar char="•"/>
            </a:pPr>
            <a:r>
              <a:rPr lang="en-US" noProof="0" dirty="0" smtClean="0"/>
              <a:t>Platform as a Service (PaaS</a:t>
            </a:r>
            <a:r>
              <a:rPr lang="en-US" noProof="0" dirty="0" smtClean="0"/>
              <a:t>).</a:t>
            </a:r>
            <a:endParaRPr lang="en-US" noProof="0" dirty="0" smtClean="0"/>
          </a:p>
          <a:p>
            <a:pPr marL="457200" indent="-457200">
              <a:buFont typeface="Arial" panose="020B0604020202020204" pitchFamily="34" charset="0"/>
              <a:buChar char="•"/>
            </a:pPr>
            <a:r>
              <a:rPr lang="en-US" noProof="0" dirty="0" smtClean="0"/>
              <a:t>Software as a Service (SaaS</a:t>
            </a:r>
            <a:r>
              <a:rPr lang="en-US" noProof="0" dirty="0" smtClean="0"/>
              <a:t>).</a:t>
            </a:r>
            <a:endParaRPr lang="en-US" noProof="0"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a:latin typeface="Segoe UI Semibold (Headings)"/>
              </a:rPr>
              <a:t>Lesson 02: Why cloud services?</a:t>
            </a:r>
            <a:endParaRPr lang="en-US" noProof="0"/>
          </a:p>
        </p:txBody>
      </p:sp>
    </p:spTree>
    <p:extLst>
      <p:ext uri="{BB962C8B-B14F-4D97-AF65-F5344CB8AC3E}">
        <p14:creationId xmlns:p14="http://schemas.microsoft.com/office/powerpoint/2010/main" val="33392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a:hlinkClick r:id="rId3"/>
              </a:rPr>
              <a:t>Video:</a:t>
            </a:r>
            <a:r>
              <a:rPr lang="en-US" noProof="0"/>
              <a:t> Cloud Services</a:t>
            </a:r>
          </a:p>
        </p:txBody>
      </p:sp>
    </p:spTree>
    <p:extLst>
      <p:ext uri="{BB962C8B-B14F-4D97-AF65-F5344CB8AC3E}">
        <p14:creationId xmlns:p14="http://schemas.microsoft.com/office/powerpoint/2010/main" val="320318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Key concepts and terms</a:t>
            </a:r>
          </a:p>
        </p:txBody>
      </p:sp>
      <p:sp>
        <p:nvSpPr>
          <p:cNvPr id="6" name="Text Placeholder 5"/>
          <p:cNvSpPr>
            <a:spLocks noGrp="1"/>
          </p:cNvSpPr>
          <p:nvPr>
            <p:ph type="body" sz="quarter" idx="10"/>
          </p:nvPr>
        </p:nvSpPr>
        <p:spPr>
          <a:xfrm>
            <a:off x="584200" y="1435497"/>
            <a:ext cx="11018520" cy="430887"/>
          </a:xfrm>
        </p:spPr>
        <p:txBody>
          <a:bodyPr/>
          <a:lstStyle/>
          <a:p>
            <a:pPr marL="0" indent="0">
              <a:buNone/>
            </a:pPr>
            <a:r>
              <a:rPr lang="en-US" spc="-1" noProof="0" smtClean="0">
                <a:solidFill>
                  <a:srgbClr val="1A1A1A"/>
                </a:solidFill>
                <a:latin typeface="Segoe UI Semilight"/>
              </a:rPr>
              <a:t>Cloud services characteristics and considerations:</a:t>
            </a:r>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4267679241"/>
              </p:ext>
            </p:extLst>
          </p:nvPr>
        </p:nvGraphicFramePr>
        <p:xfrm>
          <a:off x="1124857" y="2451958"/>
          <a:ext cx="9942286" cy="3405485"/>
        </p:xfrm>
        <a:graphic>
          <a:graphicData uri="http://schemas.openxmlformats.org/drawingml/2006/table">
            <a:tbl>
              <a:tblPr bandRow="1">
                <a:tableStyleId>{073A0DAA-6AF3-43AB-8588-CEC1D06C72B9}</a:tableStyleId>
              </a:tblPr>
              <a:tblGrid>
                <a:gridCol w="4971143"/>
                <a:gridCol w="4971143"/>
              </a:tblGrid>
              <a:tr h="681097">
                <a:tc>
                  <a:txBody>
                    <a:bodyPr/>
                    <a:lstStyle/>
                    <a:p>
                      <a:r>
                        <a:rPr lang="en-IE" sz="2700" dirty="0" smtClean="0"/>
                        <a:t>High availability</a:t>
                      </a:r>
                      <a:endParaRPr lang="en-IE" sz="2700" dirty="0"/>
                    </a:p>
                  </a:txBody>
                  <a:tcPr marL="103197" marR="103197" marT="51598" marB="51598"/>
                </a:tc>
                <a:tc>
                  <a:txBody>
                    <a:bodyPr/>
                    <a:lstStyle/>
                    <a:p>
                      <a:r>
                        <a:rPr lang="en-IE" sz="2700" dirty="0" smtClean="0"/>
                        <a:t>Disaster recovery</a:t>
                      </a:r>
                      <a:endParaRPr lang="en-IE" sz="2700" dirty="0"/>
                    </a:p>
                  </a:txBody>
                  <a:tcPr marL="103197" marR="103197" marT="51598" marB="51598"/>
                </a:tc>
              </a:tr>
              <a:tr h="681097">
                <a:tc>
                  <a:txBody>
                    <a:bodyPr/>
                    <a:lstStyle/>
                    <a:p>
                      <a:r>
                        <a:rPr lang="en-IE" sz="2700" dirty="0" smtClean="0"/>
                        <a:t>Scalability</a:t>
                      </a:r>
                      <a:endParaRPr lang="en-IE" sz="2700" dirty="0"/>
                    </a:p>
                  </a:txBody>
                  <a:tcPr marL="103197" marR="103197" marT="51598" marB="51598"/>
                </a:tc>
                <a:tc>
                  <a:txBody>
                    <a:bodyPr/>
                    <a:lstStyle/>
                    <a:p>
                      <a:r>
                        <a:rPr lang="en-IE" sz="2700" dirty="0" smtClean="0"/>
                        <a:t>Global reach</a:t>
                      </a:r>
                      <a:endParaRPr lang="en-IE" sz="2700" dirty="0"/>
                    </a:p>
                  </a:txBody>
                  <a:tcPr marL="103197" marR="103197" marT="51598" marB="51598"/>
                </a:tc>
              </a:tr>
              <a:tr h="681097">
                <a:tc>
                  <a:txBody>
                    <a:bodyPr/>
                    <a:lstStyle/>
                    <a:p>
                      <a:r>
                        <a:rPr lang="en-IE" sz="2700" dirty="0" smtClean="0"/>
                        <a:t>Elasticity</a:t>
                      </a:r>
                      <a:endParaRPr lang="en-IE" sz="2700" dirty="0"/>
                    </a:p>
                  </a:txBody>
                  <a:tcPr marL="103197" marR="103197" marT="51598" marB="51598"/>
                </a:tc>
                <a:tc>
                  <a:txBody>
                    <a:bodyPr/>
                    <a:lstStyle/>
                    <a:p>
                      <a:r>
                        <a:rPr lang="en-IE" sz="2700" dirty="0" smtClean="0"/>
                        <a:t>Customer latency capabilities</a:t>
                      </a:r>
                      <a:endParaRPr lang="en-IE" sz="2700" dirty="0"/>
                    </a:p>
                  </a:txBody>
                  <a:tcPr marL="103197" marR="103197" marT="51598" marB="51598"/>
                </a:tc>
              </a:tr>
              <a:tr h="681097">
                <a:tc>
                  <a:txBody>
                    <a:bodyPr/>
                    <a:lstStyle/>
                    <a:p>
                      <a:r>
                        <a:rPr lang="en-IE" sz="2700" dirty="0" smtClean="0"/>
                        <a:t>Agility</a:t>
                      </a:r>
                      <a:endParaRPr lang="en-IE" sz="2700" dirty="0"/>
                    </a:p>
                  </a:txBody>
                  <a:tcPr marL="103197" marR="103197" marT="51598" marB="51598"/>
                </a:tc>
                <a:tc>
                  <a:txBody>
                    <a:bodyPr/>
                    <a:lstStyle/>
                    <a:p>
                      <a:r>
                        <a:rPr lang="en-IE" sz="2700" dirty="0" smtClean="0"/>
                        <a:t>Predictive cost considerations</a:t>
                      </a:r>
                      <a:endParaRPr lang="en-IE" sz="2700" dirty="0"/>
                    </a:p>
                  </a:txBody>
                  <a:tcPr marL="103197" marR="103197" marT="51598" marB="51598"/>
                </a:tc>
              </a:tr>
              <a:tr h="681097">
                <a:tc>
                  <a:txBody>
                    <a:bodyPr/>
                    <a:lstStyle/>
                    <a:p>
                      <a:r>
                        <a:rPr lang="en-IE" sz="2700" dirty="0" smtClean="0"/>
                        <a:t>Fault tolerance</a:t>
                      </a:r>
                      <a:endParaRPr lang="en-IE" sz="2700" dirty="0"/>
                    </a:p>
                  </a:txBody>
                  <a:tcPr marL="103197" marR="103197" marT="51598" marB="51598"/>
                </a:tc>
                <a:tc>
                  <a:txBody>
                    <a:bodyPr/>
                    <a:lstStyle/>
                    <a:p>
                      <a:r>
                        <a:rPr lang="en-IE" sz="2700" dirty="0" smtClean="0"/>
                        <a:t>Security</a:t>
                      </a:r>
                      <a:endParaRPr lang="en-IE" sz="2700" dirty="0"/>
                    </a:p>
                  </a:txBody>
                  <a:tcPr marL="103197" marR="103197" marT="51598" marB="51598"/>
                </a:tc>
              </a:tr>
            </a:tbl>
          </a:graphicData>
        </a:graphic>
      </p:graphicFrame>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Economies of scale</a:t>
            </a:r>
          </a:p>
        </p:txBody>
      </p:sp>
      <p:sp>
        <p:nvSpPr>
          <p:cNvPr id="6" name="Text Placeholder 5"/>
          <p:cNvSpPr>
            <a:spLocks noGrp="1"/>
          </p:cNvSpPr>
          <p:nvPr>
            <p:ph type="body" sz="quarter" idx="10"/>
          </p:nvPr>
        </p:nvSpPr>
        <p:spPr>
          <a:xfrm>
            <a:off x="584200" y="1216530"/>
            <a:ext cx="11018520" cy="861774"/>
          </a:xfrm>
        </p:spPr>
        <p:txBody>
          <a:bodyPr/>
          <a:lstStyle/>
          <a:p>
            <a:pPr marL="0" indent="0">
              <a:buNone/>
            </a:pPr>
            <a:r>
              <a:rPr lang="en-US" noProof="0" smtClean="0"/>
              <a:t>The ability to operate less expensively and more efficiently at larger scale.</a:t>
            </a:r>
            <a:endParaRPr lang="en-US" noProof="0"/>
          </a:p>
        </p:txBody>
      </p:sp>
      <p:sp>
        <p:nvSpPr>
          <p:cNvPr id="4" name="Text Placeholder 5">
            <a:extLst>
              <a:ext uri="{FF2B5EF4-FFF2-40B4-BE49-F238E27FC236}">
                <a16:creationId xmlns="" xmlns:a16="http://schemas.microsoft.com/office/drawing/2014/main" id="{55071915-DDB1-4FD3-9587-BF0B5ADD1F98}"/>
              </a:ext>
            </a:extLst>
          </p:cNvPr>
          <p:cNvSpPr txBox="1">
            <a:spLocks/>
          </p:cNvSpPr>
          <p:nvPr/>
        </p:nvSpPr>
        <p:spPr>
          <a:xfrm>
            <a:off x="584200" y="510813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Large </a:t>
            </a:r>
            <a:r>
              <a:rPr lang="en-US" dirty="0"/>
              <a:t>cloud </a:t>
            </a:r>
            <a:r>
              <a:rPr lang="en-US" dirty="0" smtClean="0"/>
              <a:t>providers (Microsoft</a:t>
            </a:r>
            <a:r>
              <a:rPr lang="en-US" dirty="0"/>
              <a:t>, Google, </a:t>
            </a:r>
            <a:r>
              <a:rPr lang="en-US" dirty="0" smtClean="0"/>
              <a:t>Amazon </a:t>
            </a:r>
            <a:r>
              <a:rPr lang="en-US" dirty="0"/>
              <a:t>Web </a:t>
            </a:r>
            <a:r>
              <a:rPr lang="en-US" dirty="0" smtClean="0"/>
              <a:t>Services, etc.) leverage benefits </a:t>
            </a:r>
            <a:r>
              <a:rPr lang="en-US" dirty="0"/>
              <a:t>of economies of </a:t>
            </a:r>
            <a:r>
              <a:rPr lang="en-US" dirty="0" smtClean="0"/>
              <a:t>scale, </a:t>
            </a:r>
            <a:r>
              <a:rPr lang="en-US" dirty="0"/>
              <a:t>and pass </a:t>
            </a:r>
            <a:r>
              <a:rPr lang="en-US" dirty="0" smtClean="0"/>
              <a:t>benefits </a:t>
            </a:r>
            <a:r>
              <a:rPr lang="en-US" dirty="0"/>
              <a:t>to their customers</a:t>
            </a:r>
            <a:r>
              <a:rPr lang="en-US" dirty="0" smtClean="0"/>
              <a:t>.</a:t>
            </a:r>
            <a:endParaRPr lang="en-US" dirty="0"/>
          </a:p>
        </p:txBody>
      </p:sp>
      <p:pic>
        <p:nvPicPr>
          <p:cNvPr id="5" name="Picture 4" descr="An arrow points from a single server to multiple servers in the cloud.">
            <a:extLst>
              <a:ext uri="{FF2B5EF4-FFF2-40B4-BE49-F238E27FC236}">
                <a16:creationId xmlns=""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763" y="2149749"/>
            <a:ext cx="5078475" cy="2558503"/>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CapEx vs. OpEx</a:t>
            </a:r>
          </a:p>
        </p:txBody>
      </p:sp>
      <p:sp>
        <p:nvSpPr>
          <p:cNvPr id="6" name="Text Placeholder 5"/>
          <p:cNvSpPr>
            <a:spLocks noGrp="1"/>
          </p:cNvSpPr>
          <p:nvPr>
            <p:ph type="body" sz="quarter" idx="10"/>
          </p:nvPr>
        </p:nvSpPr>
        <p:spPr>
          <a:xfrm>
            <a:off x="584200" y="1435497"/>
            <a:ext cx="11018520" cy="4825937"/>
          </a:xfrm>
        </p:spPr>
        <p:txBody>
          <a:bodyPr/>
          <a:lstStyle/>
          <a:p>
            <a:r>
              <a:rPr lang="en-US" b="1" noProof="0" smtClean="0"/>
              <a:t>Capital Expenditure (CapEx)</a:t>
            </a:r>
            <a:r>
              <a:rPr lang="en-US" noProof="0" smtClean="0"/>
              <a:t> : spend on physical infrastructure up front, deduct the expense from your tax bill. </a:t>
            </a:r>
          </a:p>
          <a:p>
            <a:endParaRPr lang="en-US" noProof="0" smtClean="0"/>
          </a:p>
          <a:p>
            <a:pPr marL="0" indent="0" algn="ctr">
              <a:buNone/>
            </a:pPr>
            <a:r>
              <a:rPr lang="en-US" noProof="0" smtClean="0"/>
              <a:t>High upfront cost, value of investment reduces over time.</a:t>
            </a:r>
          </a:p>
          <a:p>
            <a:pPr marL="0" indent="0">
              <a:buNone/>
            </a:pPr>
            <a:endParaRPr lang="en-US" noProof="0" smtClean="0"/>
          </a:p>
          <a:p>
            <a:r>
              <a:rPr lang="en-US" b="1" noProof="0" smtClean="0"/>
              <a:t>Operational Expenditure (OpEx)</a:t>
            </a:r>
            <a:r>
              <a:rPr lang="en-US" noProof="0" smtClean="0"/>
              <a:t> : spend on services or products as needed, and get billed immediately. Deduct the expense from your tax bill in the </a:t>
            </a:r>
            <a:r>
              <a:rPr lang="en-US" i="1" noProof="0" smtClean="0"/>
              <a:t>same year</a:t>
            </a:r>
            <a:r>
              <a:rPr lang="en-US" noProof="0" smtClean="0"/>
              <a:t>. </a:t>
            </a:r>
          </a:p>
          <a:p>
            <a:endParaRPr lang="en-US" noProof="0" smtClean="0"/>
          </a:p>
          <a:p>
            <a:pPr marL="0" indent="0" algn="ctr">
              <a:buNone/>
            </a:pPr>
            <a:r>
              <a:rPr lang="en-US" noProof="0" smtClean="0"/>
              <a:t>No upfront cost, pay-as-you use.</a:t>
            </a:r>
            <a:endParaRPr lang="en-US" noProof="0"/>
          </a:p>
        </p:txBody>
      </p:sp>
      <p:grpSp>
        <p:nvGrpSpPr>
          <p:cNvPr id="4" name="Group 3"/>
          <p:cNvGrpSpPr/>
          <p:nvPr/>
        </p:nvGrpSpPr>
        <p:grpSpPr>
          <a:xfrm>
            <a:off x="664057" y="4939856"/>
            <a:ext cx="2318040" cy="1994400"/>
            <a:chOff x="9350280" y="4620600"/>
            <a:chExt cx="2318040" cy="1994400"/>
          </a:xfrm>
        </p:grpSpPr>
        <p:sp>
          <p:nvSpPr>
            <p:cNvPr id="5" name="CustomShape 4"/>
            <p:cNvSpPr/>
            <p:nvPr/>
          </p:nvSpPr>
          <p:spPr>
            <a:xfrm rot="19800000">
              <a:off x="9501120" y="5048280"/>
              <a:ext cx="2017800" cy="1138320"/>
            </a:xfrm>
            <a:prstGeom prst="rect">
              <a:avLst/>
            </a:prstGeom>
            <a:noFill/>
            <a:ln>
              <a:noFill/>
            </a:ln>
          </p:spPr>
          <p:style>
            <a:lnRef idx="0">
              <a:scrgbClr r="0" g="0" b="0"/>
            </a:lnRef>
            <a:fillRef idx="0">
              <a:scrgbClr r="0" g="0" b="0"/>
            </a:fillRef>
            <a:effectRef idx="0">
              <a:scrgbClr r="0" g="0" b="0"/>
            </a:effectRef>
            <a:fontRef idx="minor"/>
          </p:style>
        </p:sp>
        <p:sp>
          <p:nvSpPr>
            <p:cNvPr id="7" name="CustomShape 5"/>
            <p:cNvSpPr/>
            <p:nvPr/>
          </p:nvSpPr>
          <p:spPr>
            <a:xfrm rot="19800000">
              <a:off x="9426600" y="5236560"/>
              <a:ext cx="1409040" cy="682920"/>
            </a:xfrm>
            <a:prstGeom prst="rect">
              <a:avLst/>
            </a:prstGeom>
            <a:solidFill>
              <a:srgbClr val="BAD80A"/>
            </a:solidFill>
            <a:ln>
              <a:noFill/>
            </a:ln>
          </p:spPr>
          <p:style>
            <a:lnRef idx="0">
              <a:scrgbClr r="0" g="0" b="0"/>
            </a:lnRef>
            <a:fillRef idx="0">
              <a:scrgbClr r="0" g="0" b="0"/>
            </a:fillRef>
            <a:effectRef idx="0">
              <a:scrgbClr r="0" g="0" b="0"/>
            </a:effectRef>
            <a:fontRef idx="minor"/>
          </p:style>
        </p:sp>
        <p:sp>
          <p:nvSpPr>
            <p:cNvPr id="8" name="CustomShape 6"/>
            <p:cNvSpPr/>
            <p:nvPr/>
          </p:nvSpPr>
          <p:spPr>
            <a:xfrm rot="19800000">
              <a:off x="9959760" y="5339520"/>
              <a:ext cx="339480" cy="47808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9" name="CustomShape 7"/>
            <p:cNvSpPr/>
            <p:nvPr/>
          </p:nvSpPr>
          <p:spPr>
            <a:xfrm rot="19800000">
              <a:off x="9479520" y="5286600"/>
              <a:ext cx="1299600" cy="583920"/>
            </a:xfrm>
            <a:custGeom>
              <a:avLst/>
              <a:gdLst/>
              <a:ahLst/>
              <a:cxnLst/>
              <a:rect l="l" t="t" r="r" b="b"/>
              <a:pathLst>
                <a:path w="1351" h="607">
                  <a:moveTo>
                    <a:pt x="1351" y="607"/>
                  </a:moveTo>
                  <a:lnTo>
                    <a:pt x="0" y="607"/>
                  </a:lnTo>
                  <a:lnTo>
                    <a:pt x="0" y="0"/>
                  </a:lnTo>
                  <a:lnTo>
                    <a:pt x="1351" y="0"/>
                  </a:lnTo>
                  <a:lnTo>
                    <a:pt x="1351" y="607"/>
                  </a:lnTo>
                  <a:close/>
                  <a:moveTo>
                    <a:pt x="24" y="588"/>
                  </a:moveTo>
                  <a:lnTo>
                    <a:pt x="1327" y="588"/>
                  </a:lnTo>
                  <a:lnTo>
                    <a:pt x="1327" y="20"/>
                  </a:lnTo>
                  <a:lnTo>
                    <a:pt x="24" y="20"/>
                  </a:lnTo>
                  <a:lnTo>
                    <a:pt x="24" y="588"/>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0" name="CustomShape 8"/>
            <p:cNvSpPr/>
            <p:nvPr/>
          </p:nvSpPr>
          <p:spPr>
            <a:xfrm rot="19800000">
              <a:off x="9524520" y="563220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1" name="CustomShape 9"/>
            <p:cNvSpPr/>
            <p:nvPr/>
          </p:nvSpPr>
          <p:spPr>
            <a:xfrm rot="19800000">
              <a:off x="9686160" y="591228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2" name="CustomShape 10"/>
            <p:cNvSpPr/>
            <p:nvPr/>
          </p:nvSpPr>
          <p:spPr>
            <a:xfrm rot="19800000">
              <a:off x="10467000" y="508788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3" name="CustomShape 11"/>
            <p:cNvSpPr/>
            <p:nvPr/>
          </p:nvSpPr>
          <p:spPr>
            <a:xfrm rot="19800000">
              <a:off x="10628640" y="536832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4" name="CustomShape 12"/>
            <p:cNvSpPr/>
            <p:nvPr/>
          </p:nvSpPr>
          <p:spPr>
            <a:xfrm rot="19800000">
              <a:off x="10027440" y="5758560"/>
              <a:ext cx="452880" cy="71640"/>
            </a:xfrm>
            <a:prstGeom prst="rect">
              <a:avLst/>
            </a:prstGeom>
            <a:solidFill>
              <a:srgbClr val="008A00"/>
            </a:solidFill>
            <a:ln>
              <a:noFill/>
            </a:ln>
          </p:spPr>
          <p:style>
            <a:lnRef idx="0">
              <a:scrgbClr r="0" g="0" b="0"/>
            </a:lnRef>
            <a:fillRef idx="0">
              <a:scrgbClr r="0" g="0" b="0"/>
            </a:fillRef>
            <a:effectRef idx="0">
              <a:scrgbClr r="0" g="0" b="0"/>
            </a:effectRef>
            <a:fontRef idx="minor"/>
          </p:style>
        </p:sp>
        <p:sp>
          <p:nvSpPr>
            <p:cNvPr id="15" name="CustomShape 13"/>
            <p:cNvSpPr/>
            <p:nvPr/>
          </p:nvSpPr>
          <p:spPr>
            <a:xfrm rot="19800000">
              <a:off x="9747000" y="5685480"/>
              <a:ext cx="146880" cy="144000"/>
            </a:xfrm>
            <a:custGeom>
              <a:avLst/>
              <a:gdLst/>
              <a:ahLst/>
              <a:cxnLst/>
              <a:rect l="l" t="t" r="r" b="b"/>
              <a:pathLst>
                <a:path w="39" h="38">
                  <a:moveTo>
                    <a:pt x="20" y="38"/>
                  </a:moveTo>
                  <a:cubicBezTo>
                    <a:pt x="9" y="38"/>
                    <a:pt x="0" y="30"/>
                    <a:pt x="0" y="19"/>
                  </a:cubicBezTo>
                  <a:cubicBezTo>
                    <a:pt x="0" y="8"/>
                    <a:pt x="9" y="0"/>
                    <a:pt x="20" y="0"/>
                  </a:cubicBezTo>
                  <a:cubicBezTo>
                    <a:pt x="30" y="0"/>
                    <a:pt x="39" y="8"/>
                    <a:pt x="39" y="19"/>
                  </a:cubicBezTo>
                  <a:cubicBezTo>
                    <a:pt x="39" y="30"/>
                    <a:pt x="30" y="38"/>
                    <a:pt x="20" y="38"/>
                  </a:cubicBezTo>
                  <a:close/>
                  <a:moveTo>
                    <a:pt x="20" y="6"/>
                  </a:moveTo>
                  <a:cubicBezTo>
                    <a:pt x="12" y="6"/>
                    <a:pt x="6" y="12"/>
                    <a:pt x="6" y="19"/>
                  </a:cubicBezTo>
                  <a:cubicBezTo>
                    <a:pt x="6" y="27"/>
                    <a:pt x="12" y="33"/>
                    <a:pt x="20" y="33"/>
                  </a:cubicBezTo>
                  <a:cubicBezTo>
                    <a:pt x="27" y="33"/>
                    <a:pt x="33" y="27"/>
                    <a:pt x="33" y="19"/>
                  </a:cubicBezTo>
                  <a:cubicBezTo>
                    <a:pt x="33" y="12"/>
                    <a:pt x="27" y="6"/>
                    <a:pt x="20" y="6"/>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6" name="CustomShape 14"/>
            <p:cNvSpPr/>
            <p:nvPr/>
          </p:nvSpPr>
          <p:spPr>
            <a:xfrm rot="19800000">
              <a:off x="10376640" y="5339880"/>
              <a:ext cx="123840" cy="12096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8" name="CustomShape 15"/>
            <p:cNvSpPr/>
            <p:nvPr/>
          </p:nvSpPr>
          <p:spPr>
            <a:xfrm rot="19800000">
              <a:off x="10109520" y="5545440"/>
              <a:ext cx="37080" cy="15120"/>
            </a:xfrm>
            <a:custGeom>
              <a:avLst/>
              <a:gdLst/>
              <a:ahLst/>
              <a:cxnLst/>
              <a:rect l="l" t="t" r="r" b="b"/>
              <a:pathLst>
                <a:path w="10" h="4">
                  <a:moveTo>
                    <a:pt x="10" y="4"/>
                  </a:moveTo>
                  <a:cubicBezTo>
                    <a:pt x="10" y="2"/>
                    <a:pt x="8" y="0"/>
                    <a:pt x="5" y="0"/>
                  </a:cubicBezTo>
                  <a:cubicBezTo>
                    <a:pt x="3" y="0"/>
                    <a:pt x="1"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9" name="CustomShape 16"/>
            <p:cNvSpPr/>
            <p:nvPr/>
          </p:nvSpPr>
          <p:spPr>
            <a:xfrm rot="19800000">
              <a:off x="10177920" y="5506200"/>
              <a:ext cx="37080" cy="15120"/>
            </a:xfrm>
            <a:custGeom>
              <a:avLst/>
              <a:gdLst/>
              <a:ahLst/>
              <a:cxnLst/>
              <a:rect l="l" t="t" r="r" b="b"/>
              <a:pathLst>
                <a:path w="10" h="4">
                  <a:moveTo>
                    <a:pt x="10" y="4"/>
                  </a:moveTo>
                  <a:cubicBezTo>
                    <a:pt x="9" y="2"/>
                    <a:pt x="7" y="0"/>
                    <a:pt x="5" y="0"/>
                  </a:cubicBezTo>
                  <a:cubicBezTo>
                    <a:pt x="2" y="0"/>
                    <a:pt x="0"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0" name="CustomShape 17"/>
            <p:cNvSpPr/>
            <p:nvPr/>
          </p:nvSpPr>
          <p:spPr>
            <a:xfrm rot="19800000">
              <a:off x="10175760" y="5568840"/>
              <a:ext cx="21600" cy="6480"/>
            </a:xfrm>
            <a:custGeom>
              <a:avLst/>
              <a:gdLst/>
              <a:ahLst/>
              <a:cxnLst/>
              <a:rect l="l" t="t" r="r" b="b"/>
              <a:pathLst>
                <a:path w="6" h="2">
                  <a:moveTo>
                    <a:pt x="0" y="0"/>
                  </a:moveTo>
                  <a:cubicBezTo>
                    <a:pt x="0" y="1"/>
                    <a:pt x="2" y="2"/>
                    <a:pt x="3" y="2"/>
                  </a:cubicBezTo>
                  <a:cubicBezTo>
                    <a:pt x="5" y="2"/>
                    <a:pt x="6" y="1"/>
                    <a:pt x="6" y="0"/>
                  </a:cubicBezTo>
                  <a:lnTo>
                    <a:pt x="0" y="0"/>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1" name="CustomShape 18"/>
            <p:cNvSpPr/>
            <p:nvPr/>
          </p:nvSpPr>
          <p:spPr>
            <a:xfrm rot="19800000">
              <a:off x="10174320" y="5591160"/>
              <a:ext cx="52560" cy="11160"/>
            </a:xfrm>
            <a:custGeom>
              <a:avLst/>
              <a:gdLst/>
              <a:ahLst/>
              <a:cxnLst/>
              <a:rect l="l" t="t" r="r" b="b"/>
              <a:pathLst>
                <a:path w="14" h="3">
                  <a:moveTo>
                    <a:pt x="13" y="3"/>
                  </a:moveTo>
                  <a:cubicBezTo>
                    <a:pt x="1" y="3"/>
                    <a:pt x="1" y="3"/>
                    <a:pt x="1" y="3"/>
                  </a:cubicBezTo>
                  <a:cubicBezTo>
                    <a:pt x="1" y="3"/>
                    <a:pt x="0" y="2"/>
                    <a:pt x="0" y="1"/>
                  </a:cubicBezTo>
                  <a:cubicBezTo>
                    <a:pt x="0" y="1"/>
                    <a:pt x="1" y="0"/>
                    <a:pt x="1" y="0"/>
                  </a:cubicBezTo>
                  <a:cubicBezTo>
                    <a:pt x="13" y="0"/>
                    <a:pt x="13" y="0"/>
                    <a:pt x="13" y="0"/>
                  </a:cubicBezTo>
                  <a:cubicBezTo>
                    <a:pt x="13" y="0"/>
                    <a:pt x="14" y="1"/>
                    <a:pt x="14" y="1"/>
                  </a:cubicBezTo>
                  <a:cubicBezTo>
                    <a:pt x="14" y="2"/>
                    <a:pt x="13" y="3"/>
                    <a:pt x="13" y="3"/>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2" name="CustomShape 19"/>
            <p:cNvSpPr/>
            <p:nvPr/>
          </p:nvSpPr>
          <p:spPr>
            <a:xfrm rot="19800000">
              <a:off x="11107440" y="5286960"/>
              <a:ext cx="472320" cy="474480"/>
            </a:xfrm>
            <a:prstGeom prst="ellipse">
              <a:avLst/>
            </a:prstGeom>
            <a:solidFill>
              <a:srgbClr val="BBBCBC"/>
            </a:solidFill>
            <a:ln>
              <a:noFill/>
            </a:ln>
          </p:spPr>
          <p:style>
            <a:lnRef idx="0">
              <a:scrgbClr r="0" g="0" b="0"/>
            </a:lnRef>
            <a:fillRef idx="0">
              <a:scrgbClr r="0" g="0" b="0"/>
            </a:fillRef>
            <a:effectRef idx="0">
              <a:scrgbClr r="0" g="0" b="0"/>
            </a:effectRef>
            <a:fontRef idx="minor"/>
          </p:style>
        </p:sp>
        <p:sp>
          <p:nvSpPr>
            <p:cNvPr id="23" name="CustomShape 20"/>
            <p:cNvSpPr/>
            <p:nvPr/>
          </p:nvSpPr>
          <p:spPr>
            <a:xfrm rot="19800000">
              <a:off x="10977120" y="5309640"/>
              <a:ext cx="305640" cy="307440"/>
            </a:xfrm>
            <a:prstGeom prst="ellipse">
              <a:avLst/>
            </a:prstGeom>
            <a:solidFill>
              <a:srgbClr val="DD5900"/>
            </a:solidFill>
            <a:ln>
              <a:noFill/>
            </a:ln>
          </p:spPr>
          <p:style>
            <a:lnRef idx="0">
              <a:scrgbClr r="0" g="0" b="0"/>
            </a:lnRef>
            <a:fillRef idx="0">
              <a:scrgbClr r="0" g="0" b="0"/>
            </a:fillRef>
            <a:effectRef idx="0">
              <a:scrgbClr r="0" g="0" b="0"/>
            </a:effectRef>
            <a:fontRef idx="minor"/>
          </p:style>
        </p:sp>
        <p:sp>
          <p:nvSpPr>
            <p:cNvPr id="24" name="CustomShape 21"/>
            <p:cNvSpPr/>
            <p:nvPr/>
          </p:nvSpPr>
          <p:spPr>
            <a:xfrm rot="19800000">
              <a:off x="10835640" y="5693040"/>
              <a:ext cx="245520" cy="246960"/>
            </a:xfrm>
            <a:prstGeom prst="ellipse">
              <a:avLst/>
            </a:prstGeom>
            <a:solidFill>
              <a:srgbClr val="BBBCBC"/>
            </a:solidFill>
            <a:ln>
              <a:noFill/>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noProof="0">
                <a:solidFill>
                  <a:schemeClr val="tx1"/>
                </a:solidFill>
                <a:latin typeface="Segoe UI Semibold (Headings)"/>
              </a:rPr>
              <a:t>Consumption-based model</a:t>
            </a:r>
            <a:endParaRPr lang="en-US" noProof="0">
              <a:solidFill>
                <a:schemeClr val="tx1"/>
              </a:solidFill>
            </a:endParaRPr>
          </a:p>
        </p:txBody>
      </p:sp>
      <p:sp>
        <p:nvSpPr>
          <p:cNvPr id="6" name="Text Placeholder 5"/>
          <p:cNvSpPr>
            <a:spLocks noGrp="1"/>
          </p:cNvSpPr>
          <p:nvPr>
            <p:ph type="body" sz="quarter" idx="10"/>
          </p:nvPr>
        </p:nvSpPr>
        <p:spPr>
          <a:xfrm>
            <a:off x="586740" y="5676418"/>
            <a:ext cx="11018520" cy="430887"/>
          </a:xfrm>
        </p:spPr>
        <p:txBody>
          <a:bodyPr/>
          <a:lstStyle/>
          <a:p>
            <a:pPr marL="0" indent="0" algn="ctr">
              <a:buNone/>
            </a:pPr>
            <a:r>
              <a:rPr lang="en-US" noProof="0">
                <a:solidFill>
                  <a:schemeClr val="tx1"/>
                </a:solidFill>
              </a:rPr>
              <a:t>Users only pay for the resources they use</a:t>
            </a:r>
          </a:p>
        </p:txBody>
      </p:sp>
      <p:pic>
        <p:nvPicPr>
          <p:cNvPr id="4" name="Picture 3" descr="A diagram has an arrow pointing from physical structures to a user with ideas in the cloud, representing the migration from CapEx to OpEx.">
            <a:extLst>
              <a:ext uri="{FF2B5EF4-FFF2-40B4-BE49-F238E27FC236}">
                <a16:creationId xmlns="" xmlns:a16="http://schemas.microsoft.com/office/drawing/2014/main" id="{1B341E22-07FC-42FC-88ED-2A57D324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987" y="1659528"/>
            <a:ext cx="7048026" cy="3538945"/>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373</TotalTime>
  <Words>2906</Words>
  <Application>Microsoft Office PowerPoint</Application>
  <PresentationFormat>Custom</PresentationFormat>
  <Paragraphs>261</Paragraphs>
  <Slides>24</Slides>
  <Notes>24</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WHITE TEMPLATE</vt:lpstr>
      <vt:lpstr>SOFT BLACK TEMPLATE</vt:lpstr>
      <vt:lpstr>Office Theme</vt:lpstr>
      <vt:lpstr>AZ-900T01 Module 01:  Cloud concepts</vt:lpstr>
      <vt:lpstr>Lesson 01: Learning objectives</vt:lpstr>
      <vt:lpstr>Module 1 – Learning objectives</vt:lpstr>
      <vt:lpstr>Lesson 02: Why cloud services?</vt:lpstr>
      <vt:lpstr>Video: Cloud Services</vt:lpstr>
      <vt:lpstr>Key concepts and terms</vt:lpstr>
      <vt:lpstr>Economies of scale</vt:lpstr>
      <vt:lpstr>CapEx vs. OpEx</vt:lpstr>
      <vt:lpstr>Consumption-based model</vt:lpstr>
      <vt:lpstr>Lesson 03: Types of cloud models</vt:lpstr>
      <vt:lpstr>Video: Cloud Models</vt:lpstr>
      <vt:lpstr>Public cloud</vt:lpstr>
      <vt:lpstr>Private cloud</vt:lpstr>
      <vt:lpstr>Hybrid cloud</vt:lpstr>
      <vt:lpstr>Cloud model comparison</vt:lpstr>
      <vt:lpstr>Lesson 04: Types of cloud services</vt:lpstr>
      <vt:lpstr>Video: Types of Cloud Services</vt:lpstr>
      <vt:lpstr>Infrastructure as a Service (IaaS)</vt:lpstr>
      <vt:lpstr>Platform as a Service (PaaS)</vt:lpstr>
      <vt:lpstr>Software as a Service (SaaS)</vt:lpstr>
      <vt:lpstr>Cloud service comparison</vt:lpstr>
      <vt:lpstr>Management responsibilities</vt:lpstr>
      <vt:lpstr>Lesson 05: Module review questions</vt:lpstr>
      <vt:lpstr>Module 1 review questions</vt:lpstr>
    </vt:vector>
  </TitlesOfParts>
  <Manager>&lt;Comms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lastModifiedBy>Windows User</cp:lastModifiedBy>
  <cp:revision>46</cp:revision>
  <dcterms:created xsi:type="dcterms:W3CDTF">2018-07-31T14:16:34Z</dcterms:created>
  <dcterms:modified xsi:type="dcterms:W3CDTF">2019-04-12T07:54:49Z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