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 id="2147484743" r:id="rId6"/>
  </p:sldMasterIdLst>
  <p:notesMasterIdLst>
    <p:notesMasterId r:id="rId31"/>
  </p:notesMasterIdLst>
  <p:handoutMasterIdLst>
    <p:handoutMasterId r:id="rId32"/>
  </p:handoutMasterIdLst>
  <p:sldIdLst>
    <p:sldId id="1719" r:id="rId7"/>
    <p:sldId id="1856" r:id="rId8"/>
    <p:sldId id="1660" r:id="rId9"/>
    <p:sldId id="1857" r:id="rId10"/>
    <p:sldId id="1858" r:id="rId11"/>
    <p:sldId id="1670" r:id="rId12"/>
    <p:sldId id="1860" r:id="rId13"/>
    <p:sldId id="1859" r:id="rId14"/>
    <p:sldId id="1889" r:id="rId15"/>
    <p:sldId id="1890" r:id="rId16"/>
    <p:sldId id="1891" r:id="rId17"/>
    <p:sldId id="1892" r:id="rId18"/>
    <p:sldId id="1861" r:id="rId19"/>
    <p:sldId id="1894" r:id="rId20"/>
    <p:sldId id="1893" r:id="rId21"/>
    <p:sldId id="1895" r:id="rId22"/>
    <p:sldId id="1896" r:id="rId23"/>
    <p:sldId id="1899" r:id="rId24"/>
    <p:sldId id="1901" r:id="rId25"/>
    <p:sldId id="1902" r:id="rId26"/>
    <p:sldId id="1862" r:id="rId27"/>
    <p:sldId id="1903" r:id="rId28"/>
    <p:sldId id="1904" r:id="rId29"/>
    <p:sldId id="1548" r:id="rId3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719"/>
            <p14:sldId id="1856"/>
            <p14:sldId id="1660"/>
            <p14:sldId id="1857"/>
            <p14:sldId id="1858"/>
            <p14:sldId id="1670"/>
            <p14:sldId id="1860"/>
            <p14:sldId id="1859"/>
            <p14:sldId id="1889"/>
            <p14:sldId id="1890"/>
            <p14:sldId id="1891"/>
            <p14:sldId id="1892"/>
            <p14:sldId id="1861"/>
            <p14:sldId id="1894"/>
            <p14:sldId id="1893"/>
            <p14:sldId id="1895"/>
            <p14:sldId id="1896"/>
            <p14:sldId id="1899"/>
            <p14:sldId id="1901"/>
            <p14:sldId id="1902"/>
            <p14:sldId id="1862"/>
            <p14:sldId id="1903"/>
            <p14:sldId id="1904"/>
            <p14:sldId id="1548"/>
          </p14:sldIdLst>
        </p14:section>
        <p14:section name="Soft Black template" id="{888AB95E-1B7E-4E95-8F39-C5D0E8372BC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9496" autoAdjust="0"/>
    <p:restoredTop sz="64119" autoAdjust="0"/>
  </p:normalViewPr>
  <p:slideViewPr>
    <p:cSldViewPr snapToGrid="0">
      <p:cViewPr varScale="1">
        <p:scale>
          <a:sx n="55" d="100"/>
          <a:sy n="55" d="100"/>
        </p:scale>
        <p:origin x="996" y="66"/>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4/5/2019 12:39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4/5/2019 12:39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4/5/2019 12:42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4/5/2019 1:20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787002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4/5/2019 1:20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58524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E" sz="900" b="0" i="0" u="none" strike="noStrike" kern="1200" dirty="0">
                <a:solidFill>
                  <a:schemeClr val="tx1"/>
                </a:solidFill>
                <a:effectLst/>
                <a:latin typeface="+mn-lt"/>
                <a:ea typeface="+mn-ea"/>
                <a:cs typeface="+mn-cs"/>
              </a:rPr>
              <a:t>Public cloud models have the following characteristics:</a:t>
            </a:r>
            <a:endParaRPr lang="en-IE" sz="900" b="1" dirty="0"/>
          </a:p>
          <a:p>
            <a:pPr marL="171450" indent="-171450">
              <a:buFont typeface="Arial" panose="020B0604020202020204" pitchFamily="34" charset="0"/>
              <a:buChar char="•"/>
            </a:pPr>
            <a:r>
              <a:rPr lang="en-IE" sz="900" dirty="0"/>
              <a:t>Multiple end users. Public cloud modes may make their resources available to multiple organizations.</a:t>
            </a:r>
          </a:p>
          <a:p>
            <a:pPr marL="171450" indent="-171450">
              <a:buFont typeface="Arial" panose="020B0604020202020204" pitchFamily="34" charset="0"/>
              <a:buChar char="•"/>
            </a:pPr>
            <a:r>
              <a:rPr lang="en-IE" sz="900" dirty="0"/>
              <a:t>Public access. Public clouds provide access to the public.</a:t>
            </a:r>
          </a:p>
          <a:p>
            <a:pPr marL="171450" indent="-171450">
              <a:buFont typeface="Arial" panose="020B0604020202020204" pitchFamily="34" charset="0"/>
              <a:buChar char="•"/>
            </a:pPr>
            <a:r>
              <a:rPr lang="en-IE" sz="900" dirty="0"/>
              <a:t>Availability. This is the most common cloud-type deployment model.</a:t>
            </a:r>
          </a:p>
          <a:p>
            <a:pPr marL="171450" indent="-171450">
              <a:buFont typeface="Arial" panose="020B0604020202020204" pitchFamily="34" charset="0"/>
              <a:buChar char="•"/>
            </a:pPr>
            <a:r>
              <a:rPr lang="en-IE" sz="900" dirty="0"/>
              <a:t>Connectivity. Users and organizations are typically connected to the public cloud over the internet using a web browser.</a:t>
            </a:r>
          </a:p>
          <a:p>
            <a:pPr marL="171450" indent="-171450">
              <a:buFont typeface="Arial" panose="020B0604020202020204" pitchFamily="34" charset="0"/>
              <a:buChar char="•"/>
            </a:pPr>
            <a:r>
              <a:rPr lang="en-IE" sz="900" dirty="0"/>
              <a:t>Skills. Public clouds do not require deep technical knowledge to set up and use</a:t>
            </a:r>
          </a:p>
          <a:p>
            <a:pPr marL="171450" indent="-171450">
              <a:buFont typeface="Arial" panose="020B0604020202020204" pitchFamily="34" charset="0"/>
              <a:buChar char="•"/>
            </a:pPr>
            <a:endParaRPr lang="en-IE" sz="900" dirty="0"/>
          </a:p>
          <a:p>
            <a:pPr marL="0" indent="0">
              <a:buFont typeface="Arial" panose="020B0604020202020204" pitchFamily="34" charset="0"/>
              <a:buNone/>
            </a:pPr>
            <a:r>
              <a:rPr lang="en-IE" sz="900" b="0" i="0" u="none" strike="noStrike" kern="1200" dirty="0">
                <a:solidFill>
                  <a:schemeClr val="tx1"/>
                </a:solidFill>
                <a:effectLst/>
                <a:latin typeface="+mn-lt"/>
                <a:ea typeface="+mn-ea"/>
                <a:cs typeface="+mn-cs"/>
              </a:rPr>
              <a:t>Businesses can use multiple public cloud service provider companies of varying scale. Microsoft Azure is an example of a public cloud provider.</a:t>
            </a:r>
            <a:endParaRPr lang="en-IE" sz="900"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86FB4F-9A3A-4149-B0E9-5278F9124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4943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Private cloud models have the following characteristics:</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Ownership</a:t>
            </a:r>
            <a:r>
              <a:rPr lang="en-IE" sz="900" b="0" i="0" u="none" strike="noStrike" kern="1200" dirty="0">
                <a:solidFill>
                  <a:schemeClr val="tx1"/>
                </a:solidFill>
                <a:effectLst/>
                <a:latin typeface="Segoe UI Light" pitchFamily="34" charset="0"/>
                <a:ea typeface="+mn-ea"/>
                <a:cs typeface="+mn-cs"/>
              </a:rPr>
              <a:t>. The owner and user of the cloud services are the same.</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Hardware</a:t>
            </a:r>
            <a:r>
              <a:rPr lang="en-IE" sz="900" b="0" i="0" u="none" strike="noStrike" kern="1200" dirty="0">
                <a:solidFill>
                  <a:schemeClr val="tx1"/>
                </a:solidFill>
                <a:effectLst/>
                <a:latin typeface="Segoe UI Light" pitchFamily="34" charset="0"/>
                <a:ea typeface="+mn-ea"/>
                <a:cs typeface="+mn-cs"/>
              </a:rPr>
              <a:t>. The owner is entirely responsible for the purchase, maintenance, and management of the cloud hardware.</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Users</a:t>
            </a:r>
            <a:r>
              <a:rPr lang="en-IE" sz="900" b="0" i="0" u="none" strike="noStrike" kern="1200" dirty="0">
                <a:solidFill>
                  <a:schemeClr val="tx1"/>
                </a:solidFill>
                <a:effectLst/>
                <a:latin typeface="Segoe UI Light" pitchFamily="34" charset="0"/>
                <a:ea typeface="+mn-ea"/>
                <a:cs typeface="+mn-cs"/>
              </a:rPr>
              <a:t>. A private cloud operates only within one organization and cloud computing resources are used exclusively by a single business or organization.</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Connectivity</a:t>
            </a:r>
            <a:r>
              <a:rPr lang="en-IE" sz="900" b="0" i="0" u="none" strike="noStrike" kern="1200" dirty="0">
                <a:solidFill>
                  <a:schemeClr val="tx1"/>
                </a:solidFill>
                <a:effectLst/>
                <a:latin typeface="Segoe UI Light" pitchFamily="34" charset="0"/>
                <a:ea typeface="+mn-ea"/>
                <a:cs typeface="+mn-cs"/>
              </a:rPr>
              <a:t>. A connection to a private cloud is typically made over a private network that is highly secure.</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Public access</a:t>
            </a:r>
            <a:r>
              <a:rPr lang="en-IE" sz="900" b="0" i="0" u="none" strike="noStrike" kern="1200" dirty="0">
                <a:solidFill>
                  <a:schemeClr val="tx1"/>
                </a:solidFill>
                <a:effectLst/>
                <a:latin typeface="Segoe UI Light" pitchFamily="34" charset="0"/>
                <a:ea typeface="+mn-ea"/>
                <a:cs typeface="+mn-cs"/>
              </a:rPr>
              <a:t>. A private cloud </a:t>
            </a:r>
            <a:r>
              <a:rPr lang="en-IE" sz="900" dirty="0"/>
              <a:t>d</a:t>
            </a:r>
            <a:r>
              <a:rPr lang="en-IE" sz="900" b="0" i="0" u="none" strike="noStrike" kern="1200" dirty="0">
                <a:solidFill>
                  <a:schemeClr val="tx1"/>
                </a:solidFill>
                <a:effectLst/>
                <a:latin typeface="Segoe UI Light" pitchFamily="34" charset="0"/>
                <a:ea typeface="+mn-ea"/>
                <a:cs typeface="+mn-cs"/>
              </a:rPr>
              <a:t>oes not provide access to the public.</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Skills</a:t>
            </a:r>
            <a:r>
              <a:rPr lang="en-IE" sz="900" b="0" i="0" u="none" strike="noStrike" kern="1200" dirty="0">
                <a:solidFill>
                  <a:schemeClr val="tx1"/>
                </a:solidFill>
                <a:effectLst/>
                <a:latin typeface="Segoe UI Light" pitchFamily="34" charset="0"/>
                <a:ea typeface="+mn-ea"/>
                <a:cs typeface="+mn-cs"/>
              </a:rPr>
              <a:t>. Deep technical knowledge is required to set up, manage, and maintain the private cloud.</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4/5/2019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72472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Hybrid cloud models have the following characteristics:</a:t>
            </a:r>
          </a:p>
          <a:p>
            <a:pPr marL="171450" indent="-171450">
              <a:buFont typeface="Arial" panose="020B0604020202020204" pitchFamily="34" charset="0"/>
              <a:buChar char="•"/>
            </a:pPr>
            <a:r>
              <a:rPr lang="en-IE" sz="90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Resource location</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 Specific resources run or are used in a public cloud, and others run or are used in a private cloud.</a:t>
            </a:r>
          </a:p>
          <a:p>
            <a:pPr marL="171450" indent="-171450">
              <a:buFont typeface="Arial" panose="020B0604020202020204" pitchFamily="34" charset="0"/>
              <a:buChar char="•"/>
            </a:pPr>
            <a:r>
              <a:rPr lang="en-IE" sz="90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Cost and efficiency</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 Hybrid cloud models allow an organization to leverage some of the benefits of cost, efficiency, and scale that are available with a public cloud model.</a:t>
            </a:r>
          </a:p>
          <a:p>
            <a:pPr marL="171450" indent="-171450">
              <a:buFont typeface="Arial" panose="020B0604020202020204" pitchFamily="34" charset="0"/>
              <a:buChar char="•"/>
            </a:pPr>
            <a:r>
              <a:rPr lang="en-IE" sz="90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Control</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 Organizations retain management control in private clouds.</a:t>
            </a:r>
          </a:p>
          <a:p>
            <a:pPr marL="171450" indent="-171450">
              <a:buFont typeface="Arial" panose="020B0604020202020204" pitchFamily="34" charset="0"/>
              <a:buChar char="•"/>
            </a:pPr>
            <a:r>
              <a:rPr lang="en-IE" sz="90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Skills</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 Technical skills are still required to maintain the private cloud and ensure both cloud models can operate together.</a:t>
            </a:r>
          </a:p>
          <a:p>
            <a:endParaRPr lang="en-US" sz="900" dirty="0">
              <a:latin typeface="Segoe UI Semilight" panose="020B0402040204020203" pitchFamily="34" charset="0"/>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An example of a hybrid cloud usage scenario would be hosting a website in the public cloud and linking it to a highly secure database hosted in a private cloud.</a:t>
            </a:r>
          </a:p>
          <a:p>
            <a:endPar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Hybrid cloud scenarios can be useful when organizations have some information that cannot be put in a public cloud, possibly for legal reasons. For example, you may have medical data that cannot be exposed publicly.</a:t>
            </a:r>
          </a:p>
          <a:p>
            <a:endPar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You can read more about Microsoft Azure Hybrid cloud options at</a:t>
            </a:r>
            <a:r>
              <a:rPr lang="en-IE" sz="1200" b="0" i="0" u="none" strike="noStrike" kern="1200" dirty="0">
                <a:solidFill>
                  <a:schemeClr val="tx1"/>
                </a:solidFill>
                <a:effectLst/>
                <a:latin typeface="+mn-lt"/>
                <a:ea typeface="+mn-ea"/>
                <a:cs typeface="+mn-cs"/>
              </a:rPr>
              <a:t> </a:t>
            </a:r>
            <a:r>
              <a:rPr lang="en-IE" sz="900" u="sng" dirty="0">
                <a:latin typeface="Segoe UI Semilight" panose="020B0402040204020203" pitchFamily="34" charset="0"/>
                <a:cs typeface="Segoe UI Semilight" panose="020B0402040204020203" pitchFamily="34" charset="0"/>
              </a:rPr>
              <a:t>https://azure.microsoft.com/en-us/overview/hybrid-cloud/</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86FB4F-9A3A-4149-B0E9-5278F9124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8503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The slide contains only some cloud comparison discussion points. Depending on time, you may want to consider broadening out the discussion and asking for more comparison details, some answers may include</a:t>
            </a:r>
          </a:p>
          <a:p>
            <a:endParaRPr lang="en-US" sz="900" dirty="0"/>
          </a:p>
          <a:p>
            <a:endParaRPr lang="en-US" sz="900" dirty="0"/>
          </a:p>
          <a:p>
            <a:r>
              <a:rPr lang="en-US" sz="900" dirty="0"/>
              <a:t>Public cloud:</a:t>
            </a:r>
          </a:p>
          <a:p>
            <a:r>
              <a:rPr lang="en-IE" sz="900" b="1" i="0" u="none" strike="noStrike" kern="1200" dirty="0">
                <a:solidFill>
                  <a:schemeClr val="tx1"/>
                </a:solidFill>
                <a:effectLst/>
                <a:latin typeface="Segoe UI Light" pitchFamily="34" charset="0"/>
                <a:ea typeface="+mn-ea"/>
                <a:cs typeface="+mn-cs"/>
              </a:rPr>
              <a:t>Skills</a:t>
            </a:r>
            <a:r>
              <a:rPr lang="en-IE" sz="900" b="0" i="0" u="none" strike="noStrike" kern="1200" dirty="0">
                <a:solidFill>
                  <a:schemeClr val="tx1"/>
                </a:solidFill>
                <a:effectLst/>
                <a:latin typeface="Segoe UI Light" pitchFamily="34" charset="0"/>
                <a:ea typeface="+mn-ea"/>
                <a:cs typeface="+mn-cs"/>
              </a:rPr>
              <a:t>. No deep technical skills are required to deploy, use, and gain the benefits of a public cloud. Organizations can leverage the skills and expertise of the cloud provider to ensure workloads are secure, safe, and highly available</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Skills</a:t>
            </a:r>
            <a:r>
              <a:rPr lang="en-IE" sz="900" b="0" i="0" u="none" strike="noStrike" kern="1200" dirty="0">
                <a:solidFill>
                  <a:schemeClr val="tx1"/>
                </a:solidFill>
                <a:effectLst/>
                <a:latin typeface="Segoe UI Light" pitchFamily="34" charset="0"/>
                <a:ea typeface="+mn-ea"/>
                <a:cs typeface="+mn-cs"/>
              </a:rPr>
              <a:t>. Private clouds requires in-house IT skills and expertise that may be hard to get or be costly</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Specific scenarios</a:t>
            </a:r>
            <a:r>
              <a:rPr lang="en-IE" sz="900" b="0" i="0" u="none" strike="noStrike" kern="1200" dirty="0">
                <a:solidFill>
                  <a:schemeClr val="tx1"/>
                </a:solidFill>
                <a:effectLst/>
                <a:latin typeface="Segoe UI Light" pitchFamily="34" charset="0"/>
                <a:ea typeface="+mn-ea"/>
                <a:cs typeface="+mn-cs"/>
              </a:rPr>
              <a:t>. If organizations have a unique business requirement, such as having to maintain a legacy application, it may be hard to meet that requirement with public cloud services.</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Costs</a:t>
            </a:r>
            <a:r>
              <a:rPr lang="en-IE" sz="900" b="0" i="0" u="none" strike="noStrike" kern="1200" dirty="0">
                <a:solidFill>
                  <a:schemeClr val="tx1"/>
                </a:solidFill>
                <a:effectLst/>
                <a:latin typeface="Segoe UI Light" pitchFamily="34" charset="0"/>
                <a:ea typeface="+mn-ea"/>
                <a:cs typeface="+mn-cs"/>
              </a:rPr>
              <a:t>. Purchasing and maintaining a private cloud to use alongside the public cloud can be more expensive than selecting a single deployment model.</a:t>
            </a:r>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4/5/2019 1:50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5827160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4/5/2019 1:29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080981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4/5/2019 1:29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719488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IaaS, visit </a:t>
            </a:r>
            <a:r>
              <a:rPr lang="en-IE" sz="900" u="sng" dirty="0"/>
              <a:t>https://azure.microsoft.com/en-us/overview/what-is-iaas/ </a:t>
            </a:r>
            <a:endParaRPr lang="en-US" sz="900" dirty="0">
              <a:latin typeface="Segoe UI Semilight" panose="020B0402040204020203" pitchFamily="34" charset="0"/>
              <a:cs typeface="Segoe UI Semilight" panose="020B04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86FB4F-9A3A-4149-B0E9-5278F9124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8829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1" dirty="0">
              <a:latin typeface="Segoe UI Semilight" panose="020B0402040204020203" pitchFamily="34" charset="0"/>
              <a:cs typeface="Segoe UI Semilight" panose="020B0402040204020203" pitchFamily="34" charset="0"/>
            </a:endParaRPr>
          </a:p>
          <a:p>
            <a:r>
              <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Common usage scenarios:</a:t>
            </a:r>
          </a:p>
          <a:p>
            <a:pPr marL="171450" indent="-171450">
              <a:buFont typeface="Arial" panose="020B0604020202020204" pitchFamily="34" charset="0"/>
              <a:buChar char="•"/>
            </a:pPr>
            <a:r>
              <a:rPr lang="en-IE" sz="90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Development framework</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 PaaS provides a framework that developers can build upon to develop or customize cloud-based applications. Similar to the way you create a Microsoft Excel macro, PaaS lets developers create applications using built-in software components. Cloud features such as scalability, high-availability, and multi-tenant capability are included, reducing the amount of coding that developers must do.</a:t>
            </a:r>
          </a:p>
          <a:p>
            <a:pPr marL="171450" indent="-171450">
              <a:buFont typeface="Arial" panose="020B0604020202020204" pitchFamily="34" charset="0"/>
              <a:buChar char="•"/>
            </a:pPr>
            <a:r>
              <a:rPr lang="en-IE" sz="90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Analytics or business intelligence</a:t>
            </a: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 Tools provided as a service with PaaS allow organizations to analyze and mine their data. They can find insights and patterns, and predict outcomes to improve business decisions such as forecasting, product design, and investment returns.</a:t>
            </a:r>
          </a:p>
          <a:p>
            <a:pPr marL="171450" indent="-171450">
              <a:buFont typeface="Arial" panose="020B0604020202020204" pitchFamily="34" charset="0"/>
              <a:buChar char="•"/>
            </a:pPr>
            <a:endPar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PaaS, see </a:t>
            </a:r>
            <a:r>
              <a:rPr lang="en-IE" sz="900" u="sng" dirty="0"/>
              <a:t>https://azure.microsoft.com/en-us/overview/what-is-paas/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86FB4F-9A3A-4149-B0E9-5278F9124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3976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4/5/2019 12:41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715333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200" b="1" i="0" u="none" strike="noStrike" kern="1200" dirty="0">
              <a:solidFill>
                <a:schemeClr val="tx1"/>
              </a:solidFill>
              <a:effectLst/>
              <a:latin typeface="+mn-lt"/>
              <a:ea typeface="+mn-ea"/>
              <a:cs typeface="+mn-cs"/>
            </a:endParaRPr>
          </a:p>
          <a:p>
            <a:r>
              <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Common usage scenarios:</a:t>
            </a:r>
          </a:p>
          <a:p>
            <a:pPr marL="171450" indent="-171450">
              <a:buFont typeface="Arial" panose="020B0604020202020204" pitchFamily="34" charset="0"/>
              <a:buChar char="•"/>
            </a:pP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Examples of Microsoft SaaS services include Microsoft Office 365, Skype, and Microsoft Dynamics CRM Online.</a:t>
            </a:r>
          </a:p>
          <a:p>
            <a:endParaRPr lang="en-US" sz="900" dirty="0">
              <a:latin typeface="Segoe UI Semilight" panose="020B0402040204020203" pitchFamily="34" charset="0"/>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SaaS, see </a:t>
            </a:r>
            <a:r>
              <a:rPr lang="en-IE" sz="900" u="sng" dirty="0"/>
              <a:t>https://azure.microsoft.com/en-us/overview/what-is-saas/</a:t>
            </a:r>
            <a:endParaRPr lang="en-US" sz="900" dirty="0">
              <a:latin typeface="Segoe UI Semilight" panose="020B0402040204020203" pitchFamily="34" charset="0"/>
              <a:cs typeface="Segoe UI Semilight" panose="020B04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86FB4F-9A3A-4149-B0E9-5278F9124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2131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The slide contains only some of the cloud service comparison discussion points. Depending on time, you may want to consider broadening out the discussion using some of the points from below.</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IaaS</a:t>
            </a:r>
          </a:p>
          <a:p>
            <a:r>
              <a:rPr lang="en-IE" sz="900" b="0" i="0" u="none" strike="noStrike" kern="1200" dirty="0">
                <a:solidFill>
                  <a:schemeClr val="tx1"/>
                </a:solidFill>
                <a:effectLst/>
                <a:latin typeface="Segoe UI Light" pitchFamily="34" charset="0"/>
                <a:ea typeface="+mn-ea"/>
                <a:cs typeface="+mn-cs"/>
              </a:rPr>
              <a:t>IaaS is the most flexible category of cloud services. It aims to give you complete control over the hardware that runs your application. Instead of buying hardware, with IaaS, you rent it.</a:t>
            </a: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IaaS Advantages</a:t>
            </a:r>
            <a:r>
              <a:rPr lang="en-IE" sz="900" b="0" i="0" u="none" strike="noStrike"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No </a:t>
            </a:r>
            <a:r>
              <a:rPr lang="en-IE" sz="900" i="0" u="none" strike="noStrike" kern="1200" dirty="0" err="1">
                <a:solidFill>
                  <a:schemeClr val="tx1"/>
                </a:solidFill>
                <a:effectLst/>
                <a:latin typeface="Segoe UI Light" pitchFamily="34" charset="0"/>
                <a:ea typeface="+mn-ea"/>
                <a:cs typeface="+mn-cs"/>
              </a:rPr>
              <a:t>CapEx</a:t>
            </a:r>
            <a:r>
              <a:rPr lang="en-IE" sz="900" b="0" i="0" u="none" strike="noStrike" kern="1200" dirty="0">
                <a:solidFill>
                  <a:schemeClr val="tx1"/>
                </a:solidFill>
                <a:effectLst/>
                <a:latin typeface="Segoe UI Light" pitchFamily="34" charset="0"/>
                <a:ea typeface="+mn-ea"/>
                <a:cs typeface="+mn-cs"/>
              </a:rPr>
              <a:t>. Users have no upfront costs.</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Agility</a:t>
            </a:r>
            <a:r>
              <a:rPr lang="en-IE" sz="900" b="0" i="0" u="none" strike="noStrike" kern="1200" dirty="0">
                <a:solidFill>
                  <a:schemeClr val="tx1"/>
                </a:solidFill>
                <a:effectLst/>
                <a:latin typeface="Segoe UI Light" pitchFamily="34" charset="0"/>
                <a:ea typeface="+mn-ea"/>
                <a:cs typeface="+mn-cs"/>
              </a:rPr>
              <a:t>. Applications can be made accessible quickly, and deprovisioned whenever needed.</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Skills</a:t>
            </a:r>
            <a:r>
              <a:rPr lang="en-IE" sz="900" b="0" i="0" u="none" strike="noStrike" kern="1200" dirty="0">
                <a:solidFill>
                  <a:schemeClr val="tx1"/>
                </a:solidFill>
                <a:effectLst/>
                <a:latin typeface="Segoe UI Light" pitchFamily="34" charset="0"/>
                <a:ea typeface="+mn-ea"/>
                <a:cs typeface="+mn-cs"/>
              </a:rPr>
              <a:t>. No deep technical skills are required to deploy, use, and gain the benefits of a public cloud. Organizations can leverage the skills and expertise of the cloud provider to ensure workloads are secure, safe, and highly available.</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PaaS</a:t>
            </a:r>
          </a:p>
          <a:p>
            <a:r>
              <a:rPr lang="en-IE" sz="900" b="0" i="0" u="none" strike="noStrike" kern="1200" dirty="0">
                <a:solidFill>
                  <a:schemeClr val="tx1"/>
                </a:solidFill>
                <a:effectLst/>
                <a:latin typeface="Segoe UI Light" pitchFamily="34" charset="0"/>
                <a:ea typeface="+mn-ea"/>
                <a:cs typeface="+mn-cs"/>
              </a:rPr>
              <a:t>PaaS provides the same benefits and considerations as IaaS, with some additional benefits.</a:t>
            </a:r>
          </a:p>
          <a:p>
            <a:r>
              <a:rPr lang="en-IE" sz="900" b="1" i="0" u="none" strike="noStrike" kern="1200" dirty="0">
                <a:solidFill>
                  <a:schemeClr val="tx1"/>
                </a:solidFill>
                <a:effectLst/>
                <a:latin typeface="Segoe UI Light" pitchFamily="34" charset="0"/>
                <a:ea typeface="+mn-ea"/>
                <a:cs typeface="+mn-cs"/>
              </a:rPr>
              <a:t>PaaS Advantages</a:t>
            </a:r>
            <a:r>
              <a:rPr lang="en-IE" sz="900" b="0" i="0" u="none" strike="noStrike"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No </a:t>
            </a:r>
            <a:r>
              <a:rPr lang="en-IE" sz="900" i="0" u="none" strike="noStrike" kern="1200" dirty="0" err="1">
                <a:solidFill>
                  <a:schemeClr val="tx1"/>
                </a:solidFill>
                <a:effectLst/>
                <a:latin typeface="Segoe UI Light" pitchFamily="34" charset="0"/>
                <a:ea typeface="+mn-ea"/>
                <a:cs typeface="+mn-cs"/>
              </a:rPr>
              <a:t>CapEx</a:t>
            </a:r>
            <a:r>
              <a:rPr lang="en-IE" sz="900" b="0" i="0" u="none" strike="noStrike" kern="1200" dirty="0">
                <a:solidFill>
                  <a:schemeClr val="tx1"/>
                </a:solidFill>
                <a:effectLst/>
                <a:latin typeface="Segoe UI Light" pitchFamily="34" charset="0"/>
                <a:ea typeface="+mn-ea"/>
                <a:cs typeface="+mn-cs"/>
              </a:rPr>
              <a:t>. Users have no upfront costs.</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Agility</a:t>
            </a:r>
            <a:r>
              <a:rPr lang="en-IE" sz="900" b="0" i="0" u="none" strike="noStrike" kern="1200" dirty="0">
                <a:solidFill>
                  <a:schemeClr val="tx1"/>
                </a:solidFill>
                <a:effectLst/>
                <a:latin typeface="Segoe UI Light" pitchFamily="34" charset="0"/>
                <a:ea typeface="+mn-ea"/>
                <a:cs typeface="+mn-cs"/>
              </a:rPr>
              <a:t>. PaaS is more agile than IaaS, and users do not need to configure servers for running applications.</a:t>
            </a:r>
          </a:p>
          <a:p>
            <a:pPr marL="171450" indent="-171450" algn="l">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Productivity</a:t>
            </a:r>
            <a:r>
              <a:rPr lang="en-IE" sz="900" b="0" i="0" u="none" strike="noStrike" kern="1200" dirty="0">
                <a:solidFill>
                  <a:schemeClr val="tx1"/>
                </a:solidFill>
                <a:effectLst/>
                <a:latin typeface="Segoe UI Light" pitchFamily="34" charset="0"/>
                <a:ea typeface="+mn-ea"/>
                <a:cs typeface="+mn-cs"/>
              </a:rPr>
              <a:t>. Users can focus on application development only, as all platform management is handled by the cloud provider. Working with distributed teams as services is easier, as the platform is accessed over the internet and can be made globally available more easily.</a:t>
            </a: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SaaS</a:t>
            </a:r>
          </a:p>
          <a:p>
            <a:r>
              <a:rPr lang="en-IE" sz="900" b="0" i="0" u="none" strike="noStrike" kern="1200" dirty="0">
                <a:solidFill>
                  <a:schemeClr val="tx1"/>
                </a:solidFill>
                <a:effectLst/>
                <a:latin typeface="Segoe UI Light" pitchFamily="34" charset="0"/>
                <a:ea typeface="+mn-ea"/>
                <a:cs typeface="+mn-cs"/>
              </a:rPr>
              <a:t>SaaS provides the same benefits as IaaS, but again there some additional benefits.</a:t>
            </a:r>
          </a:p>
          <a:p>
            <a:r>
              <a:rPr lang="en-IE" sz="900" b="1" i="0" u="none" strike="noStrike" kern="1200" dirty="0">
                <a:solidFill>
                  <a:schemeClr val="tx1"/>
                </a:solidFill>
                <a:effectLst/>
                <a:latin typeface="Segoe UI Light" pitchFamily="34" charset="0"/>
                <a:ea typeface="+mn-ea"/>
                <a:cs typeface="+mn-cs"/>
              </a:rPr>
              <a:t>SaaS Advantages</a:t>
            </a:r>
            <a:r>
              <a:rPr lang="en-IE" sz="900" b="0" i="0" u="none" strike="noStrike" kern="1200" dirty="0">
                <a:solidFill>
                  <a:schemeClr val="tx1"/>
                </a:solidFill>
                <a:effectLst/>
                <a:latin typeface="Segoe UI Light" pitchFamily="34" charset="0"/>
                <a:ea typeface="+mn-ea"/>
                <a:cs typeface="+mn-cs"/>
              </a:rPr>
              <a:t>:</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No </a:t>
            </a:r>
            <a:r>
              <a:rPr lang="en-IE" sz="900" i="0" u="none" strike="noStrike" kern="1200" dirty="0" err="1">
                <a:solidFill>
                  <a:schemeClr val="tx1"/>
                </a:solidFill>
                <a:effectLst/>
                <a:latin typeface="Segoe UI Light" pitchFamily="34" charset="0"/>
                <a:ea typeface="+mn-ea"/>
                <a:cs typeface="+mn-cs"/>
              </a:rPr>
              <a:t>CapEx</a:t>
            </a:r>
            <a:r>
              <a:rPr lang="en-IE" sz="900" b="0" i="0" u="none" strike="noStrike" kern="1200" dirty="0">
                <a:solidFill>
                  <a:schemeClr val="tx1"/>
                </a:solidFill>
                <a:effectLst/>
                <a:latin typeface="Segoe UI Light" pitchFamily="34" charset="0"/>
                <a:ea typeface="+mn-ea"/>
                <a:cs typeface="+mn-cs"/>
              </a:rPr>
              <a:t>. Users don’t have any upfront costs.</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Agility</a:t>
            </a:r>
            <a:r>
              <a:rPr lang="en-IE" sz="900" b="0" i="0" u="none" strike="noStrike" kern="1200" dirty="0">
                <a:solidFill>
                  <a:schemeClr val="tx1"/>
                </a:solidFill>
                <a:effectLst/>
                <a:latin typeface="Segoe UI Light" pitchFamily="34" charset="0"/>
                <a:ea typeface="+mn-ea"/>
                <a:cs typeface="+mn-cs"/>
              </a:rPr>
              <a:t>. Users can provide staff with access to the latest software quickly and easily.</a:t>
            </a:r>
          </a:p>
          <a:p>
            <a:pPr marL="171450" indent="-171450">
              <a:buFont typeface="Arial" panose="020B0604020202020204" pitchFamily="34" charset="0"/>
              <a:buChar char="•"/>
            </a:pPr>
            <a:r>
              <a:rPr lang="en-IE" sz="900" i="0" u="none" strike="noStrike" kern="1200" dirty="0">
                <a:solidFill>
                  <a:schemeClr val="tx1"/>
                </a:solidFill>
                <a:effectLst/>
                <a:latin typeface="Segoe UI Light" pitchFamily="34" charset="0"/>
                <a:ea typeface="+mn-ea"/>
                <a:cs typeface="+mn-cs"/>
              </a:rPr>
              <a:t>Pay-as-you-go pricing model</a:t>
            </a:r>
            <a:r>
              <a:rPr lang="en-IE" sz="900" b="0" i="0" u="none" strike="noStrike" kern="1200" dirty="0">
                <a:solidFill>
                  <a:schemeClr val="tx1"/>
                </a:solidFill>
                <a:effectLst/>
                <a:latin typeface="Segoe UI Light" pitchFamily="34" charset="0"/>
                <a:ea typeface="+mn-ea"/>
                <a:cs typeface="+mn-cs"/>
              </a:rPr>
              <a:t>: Users pay for the software they use on a subscription model, typically monthly or yearly, regardless of how much they use the software.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4/5/2019 1:37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141691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It is important that users understand what they are responsible for when using cloud services, to ensure their workloads are managed correctly and don't suffer any down time. </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There is a </a:t>
            </a:r>
            <a:r>
              <a:rPr lang="en-IE" sz="900" b="1" i="0" u="none" strike="noStrike" kern="1200" dirty="0">
                <a:solidFill>
                  <a:schemeClr val="tx1"/>
                </a:solidFill>
                <a:effectLst/>
                <a:latin typeface="Segoe UI Light" pitchFamily="34" charset="0"/>
                <a:ea typeface="+mn-ea"/>
                <a:cs typeface="+mn-cs"/>
              </a:rPr>
              <a:t>shared responsibility model</a:t>
            </a:r>
            <a:r>
              <a:rPr lang="en-IE" sz="900" b="0" i="0" u="none" strike="noStrike" kern="1200" dirty="0">
                <a:solidFill>
                  <a:schemeClr val="tx1"/>
                </a:solidFill>
                <a:effectLst/>
                <a:latin typeface="Segoe UI Light" pitchFamily="34" charset="0"/>
                <a:ea typeface="+mn-ea"/>
                <a:cs typeface="+mn-cs"/>
              </a:rPr>
              <a:t> for ensuring cloud workloads are run securely and in a well-managed way. Depending on the service you are using, the cloud provider is responsible for some aspects of the workload management, and the customer or end user is responsible for other aspects of the workload management, and in some cases both share a responsibility.</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4/5/2019 1:39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784474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4/5/2019 1:43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228448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Answers</a:t>
            </a:r>
          </a:p>
          <a:p>
            <a:endParaRPr lang="en-US" sz="900" b="1" dirty="0"/>
          </a:p>
          <a:p>
            <a:r>
              <a:rPr lang="en-US" sz="900" dirty="0"/>
              <a:t>Question 1: </a:t>
            </a:r>
            <a:r>
              <a:rPr lang="en-IE" sz="900" b="1" kern="1200" dirty="0">
                <a:solidFill>
                  <a:schemeClr val="tx1"/>
                </a:solidFill>
                <a:effectLst/>
                <a:latin typeface="Segoe UI Light" pitchFamily="34" charset="0"/>
                <a:ea typeface="+mn-ea"/>
                <a:cs typeface="+mn-cs"/>
              </a:rPr>
              <a:t> </a:t>
            </a:r>
            <a:r>
              <a:rPr lang="en-IE" sz="900" b="0" kern="1200" dirty="0">
                <a:solidFill>
                  <a:schemeClr val="tx1"/>
                </a:solidFill>
                <a:effectLst/>
                <a:latin typeface="Segoe UI Light" pitchFamily="34" charset="0"/>
                <a:ea typeface="+mn-ea"/>
                <a:cs typeface="+mn-cs"/>
              </a:rPr>
              <a:t>Answers will vary but some of the answers may be: elasticity, agility, and economies of scale. </a:t>
            </a:r>
            <a:br>
              <a:rPr lang="en-IE" sz="900" b="0" kern="1200" dirty="0">
                <a:solidFill>
                  <a:schemeClr val="tx1"/>
                </a:solidFill>
                <a:effectLst/>
                <a:latin typeface="Segoe UI Light" pitchFamily="34" charset="0"/>
                <a:ea typeface="+mn-ea"/>
                <a:cs typeface="+mn-cs"/>
              </a:rPr>
            </a:br>
            <a:endParaRPr lang="en-IE" sz="900" b="0" kern="1200" dirty="0">
              <a:solidFill>
                <a:schemeClr val="tx1"/>
              </a:solidFill>
              <a:effectLst/>
              <a:latin typeface="Segoe UI Light" pitchFamily="34" charset="0"/>
              <a:ea typeface="+mn-ea"/>
              <a:cs typeface="+mn-cs"/>
            </a:endParaRPr>
          </a:p>
          <a:p>
            <a:r>
              <a:rPr lang="en-US" sz="900" dirty="0"/>
              <a:t>Question 2: </a:t>
            </a:r>
            <a:r>
              <a:rPr lang="en-IE" sz="900" b="0" kern="1200" dirty="0">
                <a:solidFill>
                  <a:schemeClr val="tx1"/>
                </a:solidFill>
                <a:effectLst/>
                <a:latin typeface="Segoe UI Light" pitchFamily="34" charset="0"/>
                <a:ea typeface="+mn-ea"/>
                <a:cs typeface="+mn-cs"/>
              </a:rPr>
              <a:t>Hybrid cloud model provides the greatest degree of flexibility, as you have the option to choose either public or private depending on your requirements.</a:t>
            </a:r>
          </a:p>
          <a:p>
            <a:endParaRPr lang="en-US" sz="900" dirty="0"/>
          </a:p>
          <a:p>
            <a:r>
              <a:rPr lang="en-US" sz="900" dirty="0"/>
              <a:t>Question 3: </a:t>
            </a:r>
            <a:r>
              <a:rPr lang="en-IE" sz="900" b="0" kern="1200" dirty="0">
                <a:solidFill>
                  <a:schemeClr val="tx1"/>
                </a:solidFill>
                <a:effectLst/>
                <a:latin typeface="Segoe UI Light" pitchFamily="34" charset="0"/>
                <a:ea typeface="+mn-ea"/>
                <a:cs typeface="+mn-cs"/>
              </a:rPr>
              <a:t>Hybrid cloud model would enable you to run your legacy application requiring custom configuration and direct management on your private cloud allowing you more control, and the more modern applications on the cloud platform gaining the benefits of the public cloud model.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4/5/2019 1:43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4/5/2019 12:44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4/5/2019 12:45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760884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801BB6DB-292D-4F55-8FEB-A2186E983E2E}" type="datetime8">
              <a:rPr lang="en-US" smtClean="0"/>
              <a:t>4/5/2019 12:47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49845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Provide descriptions of each characteristic.</a:t>
            </a:r>
          </a:p>
          <a:p>
            <a:endParaRPr lang="en-US" sz="900" dirty="0"/>
          </a:p>
          <a:p>
            <a:r>
              <a:rPr lang="en-IE" sz="900" dirty="0"/>
              <a:t>For more conceptual detail about cloud computing, open </a:t>
            </a:r>
            <a:r>
              <a:rPr lang="en-IE" sz="900" u="sng" dirty="0"/>
              <a:t>https://azure.microsoft.com/en-us/overview/what-is-cloud-computing/</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There is also a term reference guide available at </a:t>
            </a:r>
            <a:r>
              <a:rPr lang="en-IE" sz="900" u="sng" dirty="0"/>
              <a:t>https://azure.microsoft.com/en-us/overview/cloud-computing-dictionary/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4/5/2019 1:52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Economies of scale are apparent to end users in a number of ways, one of which is the ability to acquire hardware at a lower cost than if a single user or smaller business were purchasing it.</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Storage costs, for example, have decreased significantly over the last decade due in part to cloud providers' ability to purchase larger amounts of storage at significant discounts. They are then able to use that storage more efficiently, and pass on those benefits to end users in the form of lower prices.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However, there are limits to the benefits large organizations can realize through economies of scale. A product will inevitably have an underlying core cost as it becomes more of a commodity, based on what it costs to produce. Competition is also another factor which has an effect on costs of cloud services.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4/5/2019 1:16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700614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Today, organizations can sign up for a service from a cloud provider to get up and running. This enables them to begin selling or providing services to their customers more quickly, without the need for significant upfront costs</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If your service is busy and you consume a lot of resources in a month, then you receive a large bill. If those services are minimal and don't use a lot of resources, then you will receive a smaller bill.</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A business can still use the </a:t>
            </a:r>
            <a:r>
              <a:rPr lang="en-IE" sz="900" b="0" i="0" u="none" strike="noStrike" kern="1200" dirty="0" err="1">
                <a:solidFill>
                  <a:schemeClr val="tx1"/>
                </a:solidFill>
                <a:effectLst/>
                <a:latin typeface="Segoe UI Light" pitchFamily="34" charset="0"/>
                <a:ea typeface="+mn-ea"/>
                <a:cs typeface="+mn-cs"/>
              </a:rPr>
              <a:t>CapEx</a:t>
            </a:r>
            <a:r>
              <a:rPr lang="en-IE" sz="900" b="0" i="0" u="none" strike="noStrike" kern="1200" dirty="0">
                <a:solidFill>
                  <a:schemeClr val="tx1"/>
                </a:solidFill>
                <a:effectLst/>
                <a:latin typeface="Segoe UI Light" pitchFamily="34" charset="0"/>
                <a:ea typeface="+mn-ea"/>
                <a:cs typeface="+mn-cs"/>
              </a:rPr>
              <a:t> expenditure strategy if they want, but it is no longer a requirement that they do so.</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4/5/2019 1:16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565397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i="0" u="none" strike="noStrike" kern="1200" dirty="0">
                <a:solidFill>
                  <a:schemeClr val="tx1"/>
                </a:solidFill>
                <a:effectLst/>
                <a:latin typeface="Segoe UI Light" pitchFamily="34" charset="0"/>
                <a:ea typeface="+mn-ea"/>
                <a:cs typeface="+mn-cs"/>
              </a:rPr>
              <a:t>The graphic represents physical infrastructure, which would have an associated cost to acquire it. The arrow indicates a transition to the cloud where there is no physical infrastructure. The user shows progression with their idea in the cloud, consuming only the resources that they need.</a:t>
            </a:r>
          </a:p>
          <a:p>
            <a:endParaRPr lang="en-IE" sz="1200" b="0" i="0" u="none" strike="noStrike" kern="1200" dirty="0">
              <a:solidFill>
                <a:schemeClr val="tx1"/>
              </a:solidFill>
              <a:effectLst/>
              <a:latin typeface="Segoe UI Light" pitchFamily="34" charset="0"/>
              <a:ea typeface="+mn-ea"/>
              <a:cs typeface="+mn-cs"/>
            </a:endParaRPr>
          </a:p>
          <a:p>
            <a:r>
              <a:rPr lang="en-IE" sz="1200" b="0" i="0" u="none" strike="noStrike" kern="1200" dirty="0">
                <a:solidFill>
                  <a:schemeClr val="tx1"/>
                </a:solidFill>
                <a:effectLst/>
                <a:latin typeface="Segoe UI Light" pitchFamily="34" charset="0"/>
                <a:ea typeface="+mn-ea"/>
                <a:cs typeface="+mn-cs"/>
              </a:rPr>
              <a:t>This consumption-based model brings with it many benefits, including:</a:t>
            </a:r>
          </a:p>
          <a:p>
            <a:pPr marL="171450" indent="-171450">
              <a:buFont typeface="Arial" panose="020B0604020202020204" pitchFamily="34" charset="0"/>
              <a:buChar char="•"/>
            </a:pPr>
            <a:r>
              <a:rPr lang="en-IE" sz="1200" b="0" i="0" u="none" strike="noStrike" kern="1200" dirty="0">
                <a:solidFill>
                  <a:schemeClr val="tx1"/>
                </a:solidFill>
                <a:effectLst/>
                <a:latin typeface="Segoe UI Light" pitchFamily="34" charset="0"/>
                <a:ea typeface="+mn-ea"/>
                <a:cs typeface="+mn-cs"/>
              </a:rPr>
              <a:t>No upfront costs</a:t>
            </a:r>
          </a:p>
          <a:p>
            <a:pPr marL="171450" indent="-171450">
              <a:buFont typeface="Arial" panose="020B0604020202020204" pitchFamily="34" charset="0"/>
              <a:buChar char="•"/>
            </a:pPr>
            <a:r>
              <a:rPr lang="en-IE" sz="1200" b="0" i="0" u="none" strike="noStrike" kern="1200" dirty="0">
                <a:solidFill>
                  <a:schemeClr val="tx1"/>
                </a:solidFill>
                <a:effectLst/>
                <a:latin typeface="Segoe UI Light" pitchFamily="34" charset="0"/>
                <a:ea typeface="+mn-ea"/>
                <a:cs typeface="+mn-cs"/>
              </a:rPr>
              <a:t>No need to purchase and manage costly infrastructure that they may or may not use to its fullest</a:t>
            </a:r>
          </a:p>
          <a:p>
            <a:pPr marL="171450" indent="-171450">
              <a:buFont typeface="Arial" panose="020B0604020202020204" pitchFamily="34" charset="0"/>
              <a:buChar char="•"/>
            </a:pPr>
            <a:r>
              <a:rPr lang="en-IE" sz="1200" b="0" i="0" u="none" strike="noStrike" kern="1200" dirty="0">
                <a:solidFill>
                  <a:schemeClr val="tx1"/>
                </a:solidFill>
                <a:effectLst/>
                <a:latin typeface="Segoe UI Light" pitchFamily="34" charset="0"/>
                <a:ea typeface="+mn-ea"/>
                <a:cs typeface="+mn-cs"/>
              </a:rPr>
              <a:t>The ability to pay for additional resources if and when they are needed</a:t>
            </a:r>
          </a:p>
          <a:p>
            <a:pPr marL="171450" indent="-171450">
              <a:buFont typeface="Arial" panose="020B0604020202020204" pitchFamily="34" charset="0"/>
              <a:buChar char="•"/>
            </a:pPr>
            <a:r>
              <a:rPr lang="en-IE" sz="1200" b="0" i="0" u="none" strike="noStrike" kern="1200" dirty="0">
                <a:solidFill>
                  <a:schemeClr val="tx1"/>
                </a:solidFill>
                <a:effectLst/>
                <a:latin typeface="Segoe UI Light" pitchFamily="34" charset="0"/>
                <a:ea typeface="+mn-ea"/>
                <a:cs typeface="+mn-cs"/>
              </a:rPr>
              <a:t>The ability to stop paying for resources that are no longer needed</a:t>
            </a:r>
          </a:p>
          <a:p>
            <a:endParaRPr lang="en-US" sz="9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86FB4F-9A3A-4149-B0E9-5278F91246F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04483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mod="1">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5F5B7-7C65-4F0D-9BBF-F0897403E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B246C1-A983-409F-B9FE-68C3842737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A63DE6-9AD6-4807-B823-DB4DFC623F40}"/>
              </a:ext>
            </a:extLst>
          </p:cNvPr>
          <p:cNvSpPr>
            <a:spLocks noGrp="1"/>
          </p:cNvSpPr>
          <p:nvPr>
            <p:ph type="dt" sz="half" idx="10"/>
          </p:nvPr>
        </p:nvSpPr>
        <p:spPr/>
        <p:txBody>
          <a:bodyPr/>
          <a:lstStyle/>
          <a:p>
            <a:fld id="{FFDB6D7C-7927-4CBB-8A3C-B48A277CE5CB}" type="datetimeFigureOut">
              <a:rPr lang="en-US" smtClean="0"/>
              <a:t>4/5/2019</a:t>
            </a:fld>
            <a:endParaRPr lang="en-US" dirty="0"/>
          </a:p>
        </p:txBody>
      </p:sp>
      <p:sp>
        <p:nvSpPr>
          <p:cNvPr id="5" name="Footer Placeholder 4">
            <a:extLst>
              <a:ext uri="{FF2B5EF4-FFF2-40B4-BE49-F238E27FC236}">
                <a16:creationId xmlns:a16="http://schemas.microsoft.com/office/drawing/2014/main" id="{58A701A2-24E3-4835-819E-21D2679845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C30F422-37F2-4084-B734-881EF6003C28}"/>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17315110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4FCC-6ED6-4512-85AB-51C9214EFB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0300BB-399B-4E67-A276-3DEDF30F6AB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B1456C-3008-40D6-95DC-69CDD35D0418}"/>
              </a:ext>
            </a:extLst>
          </p:cNvPr>
          <p:cNvSpPr>
            <a:spLocks noGrp="1"/>
          </p:cNvSpPr>
          <p:nvPr>
            <p:ph type="dt" sz="half" idx="10"/>
          </p:nvPr>
        </p:nvSpPr>
        <p:spPr/>
        <p:txBody>
          <a:bodyPr/>
          <a:lstStyle/>
          <a:p>
            <a:fld id="{FFDB6D7C-7927-4CBB-8A3C-B48A277CE5CB}" type="datetimeFigureOut">
              <a:rPr lang="en-US" smtClean="0"/>
              <a:t>4/5/2019</a:t>
            </a:fld>
            <a:endParaRPr lang="en-US" dirty="0"/>
          </a:p>
        </p:txBody>
      </p:sp>
      <p:sp>
        <p:nvSpPr>
          <p:cNvPr id="5" name="Footer Placeholder 4">
            <a:extLst>
              <a:ext uri="{FF2B5EF4-FFF2-40B4-BE49-F238E27FC236}">
                <a16:creationId xmlns:a16="http://schemas.microsoft.com/office/drawing/2014/main" id="{F8F47DDE-0B1D-4A5F-A599-28DB1A37B17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53505C-670F-44C0-8BE4-0CAED6002B19}"/>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7924314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F1E0C-E478-4FBD-9EA4-E16921F64E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DE3CC3-F8E2-4AD4-B6AD-5BA299DD8F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665AD30-8A59-40BC-8C58-069790260485}"/>
              </a:ext>
            </a:extLst>
          </p:cNvPr>
          <p:cNvSpPr>
            <a:spLocks noGrp="1"/>
          </p:cNvSpPr>
          <p:nvPr>
            <p:ph type="dt" sz="half" idx="10"/>
          </p:nvPr>
        </p:nvSpPr>
        <p:spPr/>
        <p:txBody>
          <a:bodyPr/>
          <a:lstStyle/>
          <a:p>
            <a:fld id="{FFDB6D7C-7927-4CBB-8A3C-B48A277CE5CB}" type="datetimeFigureOut">
              <a:rPr lang="en-US" smtClean="0"/>
              <a:t>4/5/2019</a:t>
            </a:fld>
            <a:endParaRPr lang="en-US" dirty="0"/>
          </a:p>
        </p:txBody>
      </p:sp>
      <p:sp>
        <p:nvSpPr>
          <p:cNvPr id="5" name="Footer Placeholder 4">
            <a:extLst>
              <a:ext uri="{FF2B5EF4-FFF2-40B4-BE49-F238E27FC236}">
                <a16:creationId xmlns:a16="http://schemas.microsoft.com/office/drawing/2014/main" id="{04AF7994-73FC-4008-AD72-A817FFD21D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EF0A866-95AC-4DB5-B33E-288AAD79B897}"/>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123889826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4259-AFCC-48B8-8B6F-8CD0AD9544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A361F0-DB6A-474A-94BF-65317AF93F9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25B24E-5823-43C6-B813-E2383A13381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6B3D83-3D9D-47D9-8531-177E95300F2B}"/>
              </a:ext>
            </a:extLst>
          </p:cNvPr>
          <p:cNvSpPr>
            <a:spLocks noGrp="1"/>
          </p:cNvSpPr>
          <p:nvPr>
            <p:ph type="dt" sz="half" idx="10"/>
          </p:nvPr>
        </p:nvSpPr>
        <p:spPr/>
        <p:txBody>
          <a:bodyPr/>
          <a:lstStyle/>
          <a:p>
            <a:fld id="{FFDB6D7C-7927-4CBB-8A3C-B48A277CE5CB}" type="datetimeFigureOut">
              <a:rPr lang="en-US" smtClean="0"/>
              <a:t>4/5/2019</a:t>
            </a:fld>
            <a:endParaRPr lang="en-US" dirty="0"/>
          </a:p>
        </p:txBody>
      </p:sp>
      <p:sp>
        <p:nvSpPr>
          <p:cNvPr id="6" name="Footer Placeholder 5">
            <a:extLst>
              <a:ext uri="{FF2B5EF4-FFF2-40B4-BE49-F238E27FC236}">
                <a16:creationId xmlns:a16="http://schemas.microsoft.com/office/drawing/2014/main" id="{555FD5D9-7A42-4264-B9B8-E0AA2315F4D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FE68B93-3462-465F-88E4-907876887190}"/>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203263630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B33E-EB93-4519-988B-4D072B6F73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E0A28B-9D46-4E5D-856A-CA6EEC3E05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0DC2E64-6735-4601-A495-6C6FB598AE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4A198F-0E43-4A61-ACE9-0787B544C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7BB433-5592-4F90-AD76-0860E6EF8B7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DDAEED-1A97-48D8-81D3-26705AB4AB9B}"/>
              </a:ext>
            </a:extLst>
          </p:cNvPr>
          <p:cNvSpPr>
            <a:spLocks noGrp="1"/>
          </p:cNvSpPr>
          <p:nvPr>
            <p:ph type="dt" sz="half" idx="10"/>
          </p:nvPr>
        </p:nvSpPr>
        <p:spPr/>
        <p:txBody>
          <a:bodyPr/>
          <a:lstStyle/>
          <a:p>
            <a:fld id="{FFDB6D7C-7927-4CBB-8A3C-B48A277CE5CB}" type="datetimeFigureOut">
              <a:rPr lang="en-US" smtClean="0"/>
              <a:t>4/5/2019</a:t>
            </a:fld>
            <a:endParaRPr lang="en-US" dirty="0"/>
          </a:p>
        </p:txBody>
      </p:sp>
      <p:sp>
        <p:nvSpPr>
          <p:cNvPr id="8" name="Footer Placeholder 7">
            <a:extLst>
              <a:ext uri="{FF2B5EF4-FFF2-40B4-BE49-F238E27FC236}">
                <a16:creationId xmlns:a16="http://schemas.microsoft.com/office/drawing/2014/main" id="{A77AA654-6676-4D3A-B66B-3AE9B7D947A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0EB38EF-AD90-4A80-8EEE-2C4FCA70CA37}"/>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214562051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BA88-2E93-4364-9CD8-95E9C0DB86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A62F12-3C33-4EA4-A2EC-2944D1F5474A}"/>
              </a:ext>
            </a:extLst>
          </p:cNvPr>
          <p:cNvSpPr>
            <a:spLocks noGrp="1"/>
          </p:cNvSpPr>
          <p:nvPr>
            <p:ph type="dt" sz="half" idx="10"/>
          </p:nvPr>
        </p:nvSpPr>
        <p:spPr/>
        <p:txBody>
          <a:bodyPr/>
          <a:lstStyle/>
          <a:p>
            <a:fld id="{FFDB6D7C-7927-4CBB-8A3C-B48A277CE5CB}" type="datetimeFigureOut">
              <a:rPr lang="en-US" smtClean="0"/>
              <a:t>4/5/2019</a:t>
            </a:fld>
            <a:endParaRPr lang="en-US" dirty="0"/>
          </a:p>
        </p:txBody>
      </p:sp>
      <p:sp>
        <p:nvSpPr>
          <p:cNvPr id="4" name="Footer Placeholder 3">
            <a:extLst>
              <a:ext uri="{FF2B5EF4-FFF2-40B4-BE49-F238E27FC236}">
                <a16:creationId xmlns:a16="http://schemas.microsoft.com/office/drawing/2014/main" id="{8BB2F196-29E3-433F-83F0-7C4BFC06465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7AFFDA9-20A7-48FE-B2D8-03DA28C8E6A2}"/>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286479882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69512A-442B-445B-8D79-11331254F4F2}"/>
              </a:ext>
            </a:extLst>
          </p:cNvPr>
          <p:cNvSpPr>
            <a:spLocks noGrp="1"/>
          </p:cNvSpPr>
          <p:nvPr>
            <p:ph type="dt" sz="half" idx="10"/>
          </p:nvPr>
        </p:nvSpPr>
        <p:spPr/>
        <p:txBody>
          <a:bodyPr/>
          <a:lstStyle/>
          <a:p>
            <a:fld id="{FFDB6D7C-7927-4CBB-8A3C-B48A277CE5CB}" type="datetimeFigureOut">
              <a:rPr lang="en-US" smtClean="0"/>
              <a:t>4/5/2019</a:t>
            </a:fld>
            <a:endParaRPr lang="en-US" dirty="0"/>
          </a:p>
        </p:txBody>
      </p:sp>
      <p:sp>
        <p:nvSpPr>
          <p:cNvPr id="3" name="Footer Placeholder 2">
            <a:extLst>
              <a:ext uri="{FF2B5EF4-FFF2-40B4-BE49-F238E27FC236}">
                <a16:creationId xmlns:a16="http://schemas.microsoft.com/office/drawing/2014/main" id="{CDCD38F0-640D-496E-AC2A-19F6D6DD007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A615D18-6441-4021-A2AA-66C4CC1F7060}"/>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131699392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C11E-9619-43E2-8F8E-2D5ADFEFDC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EE4029-1003-479B-AD74-5E72E7B0A2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B3791F-4F6D-45FA-97DE-2E1CB1A23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B8D37A-478D-4E24-A8D9-9DA34A40F6D3}"/>
              </a:ext>
            </a:extLst>
          </p:cNvPr>
          <p:cNvSpPr>
            <a:spLocks noGrp="1"/>
          </p:cNvSpPr>
          <p:nvPr>
            <p:ph type="dt" sz="half" idx="10"/>
          </p:nvPr>
        </p:nvSpPr>
        <p:spPr/>
        <p:txBody>
          <a:bodyPr/>
          <a:lstStyle/>
          <a:p>
            <a:fld id="{FFDB6D7C-7927-4CBB-8A3C-B48A277CE5CB}" type="datetimeFigureOut">
              <a:rPr lang="en-US" smtClean="0"/>
              <a:t>4/5/2019</a:t>
            </a:fld>
            <a:endParaRPr lang="en-US" dirty="0"/>
          </a:p>
        </p:txBody>
      </p:sp>
      <p:sp>
        <p:nvSpPr>
          <p:cNvPr id="6" name="Footer Placeholder 5">
            <a:extLst>
              <a:ext uri="{FF2B5EF4-FFF2-40B4-BE49-F238E27FC236}">
                <a16:creationId xmlns:a16="http://schemas.microsoft.com/office/drawing/2014/main" id="{C4B4E305-4C98-4F91-A918-133362E1F37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CCBA3A7-3FFC-4B1F-9463-FD99D2613343}"/>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42027382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0A59-CF47-4310-B53B-222DECD784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61FAD8-A270-4835-B6F9-CB8CC49573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642CE73-0152-4ABF-9391-BD897F5B4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A5E9C5-88EF-4C3B-ACAD-129C7B5F8A31}"/>
              </a:ext>
            </a:extLst>
          </p:cNvPr>
          <p:cNvSpPr>
            <a:spLocks noGrp="1"/>
          </p:cNvSpPr>
          <p:nvPr>
            <p:ph type="dt" sz="half" idx="10"/>
          </p:nvPr>
        </p:nvSpPr>
        <p:spPr/>
        <p:txBody>
          <a:bodyPr/>
          <a:lstStyle/>
          <a:p>
            <a:fld id="{FFDB6D7C-7927-4CBB-8A3C-B48A277CE5CB}" type="datetimeFigureOut">
              <a:rPr lang="en-US" smtClean="0"/>
              <a:t>4/5/2019</a:t>
            </a:fld>
            <a:endParaRPr lang="en-US" dirty="0"/>
          </a:p>
        </p:txBody>
      </p:sp>
      <p:sp>
        <p:nvSpPr>
          <p:cNvPr id="6" name="Footer Placeholder 5">
            <a:extLst>
              <a:ext uri="{FF2B5EF4-FFF2-40B4-BE49-F238E27FC236}">
                <a16:creationId xmlns:a16="http://schemas.microsoft.com/office/drawing/2014/main" id="{9C878014-89C8-4906-AF20-FD3EAA6F1BD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FE4C83C-78E0-4D1F-BBAE-25B5AE633068}"/>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345378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49135-BDF2-4FF6-B594-2B73384765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71F54D-FAA0-4CF3-89AA-6905162343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B9852-5935-4919-835C-FF0E00171BDB}"/>
              </a:ext>
            </a:extLst>
          </p:cNvPr>
          <p:cNvSpPr>
            <a:spLocks noGrp="1"/>
          </p:cNvSpPr>
          <p:nvPr>
            <p:ph type="dt" sz="half" idx="10"/>
          </p:nvPr>
        </p:nvSpPr>
        <p:spPr/>
        <p:txBody>
          <a:bodyPr/>
          <a:lstStyle/>
          <a:p>
            <a:fld id="{FFDB6D7C-7927-4CBB-8A3C-B48A277CE5CB}" type="datetimeFigureOut">
              <a:rPr lang="en-US" smtClean="0"/>
              <a:t>4/5/2019</a:t>
            </a:fld>
            <a:endParaRPr lang="en-US" dirty="0"/>
          </a:p>
        </p:txBody>
      </p:sp>
      <p:sp>
        <p:nvSpPr>
          <p:cNvPr id="5" name="Footer Placeholder 4">
            <a:extLst>
              <a:ext uri="{FF2B5EF4-FFF2-40B4-BE49-F238E27FC236}">
                <a16:creationId xmlns:a16="http://schemas.microsoft.com/office/drawing/2014/main" id="{1104246B-2ED3-4279-93A9-FAA416EA9B9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982B13-C31F-42A2-9D54-F5119C54A361}"/>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285802276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F2366B-7E81-469A-BAA3-5A92E73288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282072-61C5-4488-812B-291E09DE078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3054FC-70F5-40C9-B405-89ECB59DD9DD}"/>
              </a:ext>
            </a:extLst>
          </p:cNvPr>
          <p:cNvSpPr>
            <a:spLocks noGrp="1"/>
          </p:cNvSpPr>
          <p:nvPr>
            <p:ph type="dt" sz="half" idx="10"/>
          </p:nvPr>
        </p:nvSpPr>
        <p:spPr/>
        <p:txBody>
          <a:bodyPr/>
          <a:lstStyle/>
          <a:p>
            <a:fld id="{FFDB6D7C-7927-4CBB-8A3C-B48A277CE5CB}" type="datetimeFigureOut">
              <a:rPr lang="en-US" smtClean="0"/>
              <a:t>4/5/2019</a:t>
            </a:fld>
            <a:endParaRPr lang="en-US" dirty="0"/>
          </a:p>
        </p:txBody>
      </p:sp>
      <p:sp>
        <p:nvSpPr>
          <p:cNvPr id="5" name="Footer Placeholder 4">
            <a:extLst>
              <a:ext uri="{FF2B5EF4-FFF2-40B4-BE49-F238E27FC236}">
                <a16:creationId xmlns:a16="http://schemas.microsoft.com/office/drawing/2014/main" id="{49258689-0BFE-4EC2-8D34-A9818FC628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6F4B48-1582-498E-878F-4306C2FE19CB}"/>
              </a:ext>
            </a:extLst>
          </p:cNvPr>
          <p:cNvSpPr>
            <a:spLocks noGrp="1"/>
          </p:cNvSpPr>
          <p:nvPr>
            <p:ph type="sldNum" sz="quarter" idx="12"/>
          </p:nvPr>
        </p:nvSpPr>
        <p:spPr/>
        <p:txBody>
          <a:bodyPr/>
          <a:lstStyle/>
          <a:p>
            <a:fld id="{4AA648C3-0431-4A67-B30B-7E65BA631734}" type="slidenum">
              <a:rPr lang="en-US" smtClean="0"/>
              <a:t>‹#›</a:t>
            </a:fld>
            <a:endParaRPr lang="en-US" dirty="0"/>
          </a:p>
        </p:txBody>
      </p:sp>
    </p:spTree>
    <p:extLst>
      <p:ext uri="{BB962C8B-B14F-4D97-AF65-F5344CB8AC3E}">
        <p14:creationId xmlns:p14="http://schemas.microsoft.com/office/powerpoint/2010/main" val="29321214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4682170"/>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1292789"/>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3020816"/>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20834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7886476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theme" Target="../theme/theme3.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1BF869-825D-431A-AAA3-26B4CD7B6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0D95FF-A385-4514-97F5-8A57A5CAFB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03DD2-D998-4965-9C06-C3DB37B73E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DB6D7C-7927-4CBB-8A3C-B48A277CE5CB}" type="datetimeFigureOut">
              <a:rPr lang="en-US" smtClean="0"/>
              <a:t>4/5/2019</a:t>
            </a:fld>
            <a:endParaRPr lang="en-US" dirty="0"/>
          </a:p>
        </p:txBody>
      </p:sp>
      <p:sp>
        <p:nvSpPr>
          <p:cNvPr id="5" name="Footer Placeholder 4">
            <a:extLst>
              <a:ext uri="{FF2B5EF4-FFF2-40B4-BE49-F238E27FC236}">
                <a16:creationId xmlns:a16="http://schemas.microsoft.com/office/drawing/2014/main" id="{ADAF7B06-0636-43B6-846A-1E876A3200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46E1733-FBDD-46C8-B66A-725B3888FB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A648C3-0431-4A67-B30B-7E65BA631734}" type="slidenum">
              <a:rPr lang="en-US" smtClean="0"/>
              <a:t>‹#›</a:t>
            </a:fld>
            <a:endParaRPr lang="en-US" dirty="0"/>
          </a:p>
        </p:txBody>
      </p:sp>
    </p:spTree>
    <p:extLst>
      <p:ext uri="{BB962C8B-B14F-4D97-AF65-F5344CB8AC3E}">
        <p14:creationId xmlns:p14="http://schemas.microsoft.com/office/powerpoint/2010/main" val="2013966221"/>
      </p:ext>
    </p:extLst>
  </p:cSld>
  <p:clrMap bg1="lt1" tx1="dk1" bg2="lt2" tx2="dk2" accent1="accent1" accent2="accent2" accent3="accent3" accent4="accent4" accent5="accent5" accent6="accent6" hlink="hlink" folHlink="folHlink"/>
  <p:sldLayoutIdLst>
    <p:sldLayoutId id="2147484744" r:id="rId1"/>
    <p:sldLayoutId id="2147484745" r:id="rId2"/>
    <p:sldLayoutId id="2147484746" r:id="rId3"/>
    <p:sldLayoutId id="2147484747" r:id="rId4"/>
    <p:sldLayoutId id="2147484748" r:id="rId5"/>
    <p:sldLayoutId id="2147484749" r:id="rId6"/>
    <p:sldLayoutId id="2147484750" r:id="rId7"/>
    <p:sldLayoutId id="2147484751" r:id="rId8"/>
    <p:sldLayoutId id="2147484752" r:id="rId9"/>
    <p:sldLayoutId id="2147484753" r:id="rId10"/>
    <p:sldLayoutId id="2147484754" r:id="rId11"/>
    <p:sldLayoutId id="2147484755" r:id="rId12"/>
    <p:sldLayoutId id="2147484756" r:id="rId13"/>
    <p:sldLayoutId id="2147484757" r:id="rId14"/>
    <p:sldLayoutId id="2147484758" r:id="rId15"/>
    <p:sldLayoutId id="21474847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5.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Nnn_Un2F8EI" TargetMode="External"/><Relationship Id="rId2" Type="http://schemas.openxmlformats.org/officeDocument/2006/relationships/notesSlide" Target="../notesSlides/notesSlide11.xml"/><Relationship Id="rId1" Type="http://schemas.openxmlformats.org/officeDocument/2006/relationships/slideLayout" Target="../slideLayouts/slideLayout6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JQ2RHPeJYSA" TargetMode="External"/><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bVoREzbC7rk" TargetMode="External"/><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2598003"/>
            <a:ext cx="4745737" cy="1661993"/>
          </a:xfrm>
        </p:spPr>
        <p:txBody>
          <a:bodyPr/>
          <a:lstStyle/>
          <a:p>
            <a:r>
              <a:rPr lang="en-US" dirty="0">
                <a:solidFill>
                  <a:schemeClr val="tx1"/>
                </a:solidFill>
                <a:latin typeface="Segoe UI Semibold (Headings)"/>
              </a:rPr>
              <a:t>AZ-900T01</a:t>
            </a:r>
            <a:br>
              <a:rPr lang="en-US" dirty="0">
                <a:solidFill>
                  <a:schemeClr val="tx1"/>
                </a:solidFill>
                <a:latin typeface="Segoe UI Semibold (Headings)"/>
              </a:rPr>
            </a:br>
            <a:r>
              <a:rPr lang="en-US" dirty="0">
                <a:solidFill>
                  <a:schemeClr val="tx1"/>
                </a:solidFill>
                <a:latin typeface="Segoe UI Semibold (Headings)"/>
              </a:rPr>
              <a:t>Module 01: </a:t>
            </a:r>
            <a:br>
              <a:rPr lang="en-US" dirty="0">
                <a:solidFill>
                  <a:schemeClr val="tx1"/>
                </a:solidFill>
                <a:latin typeface="Segoe UI Semibold (Headings)"/>
              </a:rPr>
            </a:br>
            <a:r>
              <a:rPr lang="en-US" dirty="0">
                <a:solidFill>
                  <a:schemeClr val="tx1"/>
                </a:solidFill>
                <a:latin typeface="Segoe UI Semibold (Headings)"/>
              </a:rPr>
              <a:t>Cloud concepts</a:t>
            </a:r>
            <a:endParaRPr lang="en-US" dirty="0"/>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03: Types of cloud models</a:t>
            </a:r>
            <a:endParaRPr lang="en-US" dirty="0"/>
          </a:p>
        </p:txBody>
      </p:sp>
    </p:spTree>
    <p:extLst>
      <p:ext uri="{BB962C8B-B14F-4D97-AF65-F5344CB8AC3E}">
        <p14:creationId xmlns:p14="http://schemas.microsoft.com/office/powerpoint/2010/main" val="176190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Semibold (Headings)"/>
                <a:hlinkClick r:id="rId3"/>
              </a:rPr>
              <a:t>Video: </a:t>
            </a:r>
            <a:r>
              <a:rPr lang="en-US" dirty="0">
                <a:latin typeface="Segoe UI Semibold (Headings)"/>
              </a:rPr>
              <a:t>Cloud Models</a:t>
            </a:r>
          </a:p>
        </p:txBody>
      </p:sp>
    </p:spTree>
    <p:extLst>
      <p:ext uri="{BB962C8B-B14F-4D97-AF65-F5344CB8AC3E}">
        <p14:creationId xmlns:p14="http://schemas.microsoft.com/office/powerpoint/2010/main" val="93618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4F4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B28370-6B1C-41C1-B51B-DEB7E13BAC04}"/>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sz="3600" dirty="0">
                <a:solidFill>
                  <a:srgbClr val="FFFFFF"/>
                </a:solidFill>
                <a:latin typeface="Segoe UI Semibold (Headings)"/>
                <a:cs typeface="Segoe UI Semilight" panose="020B0402040204020203" pitchFamily="34" charset="0"/>
              </a:rPr>
              <a:t>Public cloud</a:t>
            </a:r>
          </a:p>
        </p:txBody>
      </p:sp>
      <p:sp>
        <p:nvSpPr>
          <p:cNvPr id="13" name="Rectangle 1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 Placeholder 2">
            <a:extLst>
              <a:ext uri="{FF2B5EF4-FFF2-40B4-BE49-F238E27FC236}">
                <a16:creationId xmlns:a16="http://schemas.microsoft.com/office/drawing/2014/main" id="{4417CA15-B530-4B0C-A9EA-BD0052763176}"/>
              </a:ext>
            </a:extLst>
          </p:cNvPr>
          <p:cNvSpPr>
            <a:spLocks noGrp="1"/>
          </p:cNvSpPr>
          <p:nvPr>
            <p:ph type="body" sz="quarter" idx="10"/>
          </p:nvPr>
        </p:nvSpPr>
        <p:spPr>
          <a:xfrm>
            <a:off x="7990091" y="1002818"/>
            <a:ext cx="3424739" cy="4852362"/>
          </a:xfrm>
        </p:spPr>
        <p:txBody>
          <a:bodyPr vert="horz" lIns="91440" tIns="45720" rIns="91440" bIns="45720" rtlCol="0" anchor="ctr">
            <a:normAutofit fontScale="92500"/>
          </a:bodyPr>
          <a:lstStyle/>
          <a:p>
            <a:pPr marL="0" indent="0">
              <a:buNone/>
            </a:pPr>
            <a:r>
              <a:rPr lang="en-US" dirty="0">
                <a:solidFill>
                  <a:srgbClr val="FFFFFF"/>
                </a:solidFill>
                <a:latin typeface="Segoe UI Semilight" panose="020B0402040204020203" pitchFamily="34" charset="0"/>
                <a:cs typeface="Segoe UI Semilight" panose="020B0402040204020203" pitchFamily="34" charset="0"/>
              </a:rPr>
              <a:t>A </a:t>
            </a:r>
            <a:r>
              <a:rPr lang="en-US" i="1" dirty="0">
                <a:solidFill>
                  <a:srgbClr val="FFFFFF"/>
                </a:solidFill>
                <a:latin typeface="Segoe UI Semilight" panose="020B0402040204020203" pitchFamily="34" charset="0"/>
                <a:cs typeface="Segoe UI Semilight" panose="020B0402040204020203" pitchFamily="34" charset="0"/>
              </a:rPr>
              <a:t>public cloud </a:t>
            </a:r>
            <a:r>
              <a:rPr lang="en-US" dirty="0">
                <a:solidFill>
                  <a:srgbClr val="FFFFFF"/>
                </a:solidFill>
                <a:latin typeface="Segoe UI Semilight" panose="020B0402040204020203" pitchFamily="34" charset="0"/>
                <a:cs typeface="Segoe UI Semilight" panose="020B0402040204020203" pitchFamily="34" charset="0"/>
              </a:rPr>
              <a:t>is owned by a cloud services provider (also known as a </a:t>
            </a:r>
            <a:r>
              <a:rPr lang="en-US" i="1" dirty="0">
                <a:solidFill>
                  <a:srgbClr val="FFFFFF"/>
                </a:solidFill>
                <a:latin typeface="Segoe UI Semilight" panose="020B0402040204020203" pitchFamily="34" charset="0"/>
                <a:cs typeface="Segoe UI Semilight" panose="020B0402040204020203" pitchFamily="34" charset="0"/>
              </a:rPr>
              <a:t>hosting provider</a:t>
            </a:r>
            <a:r>
              <a:rPr lang="en-US" dirty="0">
                <a:solidFill>
                  <a:srgbClr val="FFFFFF"/>
                </a:solidFill>
                <a:latin typeface="Segoe UI Semilight" panose="020B0402040204020203" pitchFamily="34" charset="0"/>
                <a:cs typeface="Segoe UI Semilight" panose="020B0402040204020203" pitchFamily="34" charset="0"/>
              </a:rPr>
              <a:t>). It provides resources and services to multiple organizations and users who connect to the cloud service via a secure network connection, typically over the internet</a:t>
            </a:r>
          </a:p>
          <a:p>
            <a:endParaRPr lang="en-US" sz="2000" dirty="0">
              <a:solidFill>
                <a:srgbClr val="FFFFFF"/>
              </a:solidFill>
            </a:endParaRPr>
          </a:p>
          <a:p>
            <a:endParaRPr lang="en-US" sz="2000" dirty="0">
              <a:solidFill>
                <a:srgbClr val="FFFFFF"/>
              </a:solidFill>
            </a:endParaRPr>
          </a:p>
        </p:txBody>
      </p:sp>
      <p:pic>
        <p:nvPicPr>
          <p:cNvPr id="6" name="Picture 5" descr="Multiple hands hold data up to servers in the clouds.">
            <a:extLst>
              <a:ext uri="{FF2B5EF4-FFF2-40B4-BE49-F238E27FC236}">
                <a16:creationId xmlns:a16="http://schemas.microsoft.com/office/drawing/2014/main" id="{F8699052-5AB1-45C3-AF8F-E738AEF6C2EC}"/>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r="1141" b="-2"/>
          <a:stretch/>
        </p:blipFill>
        <p:spPr>
          <a:xfrm>
            <a:off x="327547" y="321733"/>
            <a:ext cx="7058306" cy="4107392"/>
          </a:xfrm>
          <a:prstGeom prst="rect">
            <a:avLst/>
          </a:prstGeom>
        </p:spPr>
      </p:pic>
    </p:spTree>
    <p:extLst>
      <p:ext uri="{BB962C8B-B14F-4D97-AF65-F5344CB8AC3E}">
        <p14:creationId xmlns:p14="http://schemas.microsoft.com/office/powerpoint/2010/main" val="35686377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Private cloud</a:t>
            </a:r>
          </a:p>
        </p:txBody>
      </p:sp>
      <p:sp>
        <p:nvSpPr>
          <p:cNvPr id="6" name="Text Placeholder 5"/>
          <p:cNvSpPr>
            <a:spLocks noGrp="1"/>
          </p:cNvSpPr>
          <p:nvPr>
            <p:ph type="body" sz="quarter" idx="10"/>
          </p:nvPr>
        </p:nvSpPr>
        <p:spPr>
          <a:xfrm>
            <a:off x="584200" y="1435496"/>
            <a:ext cx="6685280" cy="4553823"/>
          </a:xfrm>
        </p:spPr>
        <p:txBody>
          <a:bodyPr/>
          <a:lstStyle/>
          <a:p>
            <a:pPr marL="0" indent="0">
              <a:buNone/>
            </a:pPr>
            <a:r>
              <a:rPr lang="en-US" dirty="0"/>
              <a:t>A </a:t>
            </a:r>
            <a:r>
              <a:rPr lang="en-US" i="1" dirty="0"/>
              <a:t>private cloud </a:t>
            </a:r>
            <a:r>
              <a:rPr lang="en-US" dirty="0"/>
              <a:t>is owned and operated by the organization that uses the resources from that cloud. They create a cloud environment in their own datacenter and provide self-service access to compute resources to users within their organization. The organization remains the owner, entirely responsible for the operation of the services they provide.</a:t>
            </a:r>
          </a:p>
        </p:txBody>
      </p:sp>
      <p:pic>
        <p:nvPicPr>
          <p:cNvPr id="4" name="Picture 3">
            <a:extLst>
              <a:ext uri="{FF2B5EF4-FFF2-40B4-BE49-F238E27FC236}">
                <a16:creationId xmlns:a16="http://schemas.microsoft.com/office/drawing/2014/main" id="{407021BB-6482-4966-80A5-EE898A7BD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7127" y="361077"/>
            <a:ext cx="3595253" cy="6106914"/>
          </a:xfrm>
          <a:prstGeom prst="rect">
            <a:avLst/>
          </a:prstGeom>
        </p:spPr>
      </p:pic>
    </p:spTree>
    <p:extLst>
      <p:ext uri="{BB962C8B-B14F-4D97-AF65-F5344CB8AC3E}">
        <p14:creationId xmlns:p14="http://schemas.microsoft.com/office/powerpoint/2010/main" val="30964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9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1B28370-6B1C-41C1-B51B-DEB7E13BAC04}"/>
              </a:ext>
            </a:extLst>
          </p:cNvPr>
          <p:cNvSpPr>
            <a:spLocks noGrp="1"/>
          </p:cNvSpPr>
          <p:nvPr>
            <p:ph type="title"/>
          </p:nvPr>
        </p:nvSpPr>
        <p:spPr>
          <a:xfrm>
            <a:off x="950121" y="5529884"/>
            <a:ext cx="5693783" cy="1096331"/>
          </a:xfrm>
        </p:spPr>
        <p:txBody>
          <a:bodyPr vert="horz" lIns="91440" tIns="45720" rIns="91440" bIns="45720" rtlCol="0" anchor="ctr">
            <a:normAutofit/>
          </a:bodyPr>
          <a:lstStyle/>
          <a:p>
            <a:r>
              <a:rPr lang="en-US" sz="3600" kern="1200" dirty="0">
                <a:solidFill>
                  <a:srgbClr val="303030"/>
                </a:solidFill>
                <a:latin typeface="Segoe UI Semibold (Headings)"/>
              </a:rPr>
              <a:t>Hybrid cloud</a:t>
            </a:r>
          </a:p>
        </p:txBody>
      </p:sp>
      <p:sp>
        <p:nvSpPr>
          <p:cNvPr id="3" name="Text Placeholder 2">
            <a:extLst>
              <a:ext uri="{FF2B5EF4-FFF2-40B4-BE49-F238E27FC236}">
                <a16:creationId xmlns:a16="http://schemas.microsoft.com/office/drawing/2014/main" id="{F5B850AC-D558-4397-A13C-1B32E5FA6B7C}"/>
              </a:ext>
            </a:extLst>
          </p:cNvPr>
          <p:cNvSpPr>
            <a:spLocks noGrp="1"/>
          </p:cNvSpPr>
          <p:nvPr>
            <p:ph type="body" sz="quarter" idx="10"/>
          </p:nvPr>
        </p:nvSpPr>
        <p:spPr>
          <a:xfrm>
            <a:off x="7534655" y="965199"/>
            <a:ext cx="4008101" cy="4020458"/>
          </a:xfrm>
        </p:spPr>
        <p:txBody>
          <a:bodyPr vert="horz" lIns="91440" tIns="45720" rIns="91440" bIns="45720" rtlCol="0" anchor="ctr">
            <a:normAutofit/>
          </a:bodyPr>
          <a:lstStyle/>
          <a:p>
            <a:pPr marL="0" indent="0">
              <a:buNone/>
            </a:pPr>
            <a:r>
              <a:rPr lang="en-IE" dirty="0">
                <a:latin typeface="Segoe UI Semilight" panose="020B0402040204020203" pitchFamily="34" charset="0"/>
                <a:cs typeface="Segoe UI Semilight" panose="020B0402040204020203" pitchFamily="34" charset="0"/>
              </a:rPr>
              <a:t>A </a:t>
            </a:r>
            <a:r>
              <a:rPr lang="en-IE" i="1" dirty="0">
                <a:latin typeface="Segoe UI Semilight" panose="020B0402040204020203" pitchFamily="34" charset="0"/>
                <a:cs typeface="Segoe UI Semilight" panose="020B0402040204020203" pitchFamily="34" charset="0"/>
              </a:rPr>
              <a:t>hybrid cloud </a:t>
            </a:r>
            <a:r>
              <a:rPr lang="en-IE" dirty="0">
                <a:latin typeface="Segoe UI Semilight" panose="020B0402040204020203" pitchFamily="34" charset="0"/>
                <a:cs typeface="Segoe UI Semilight" panose="020B0402040204020203" pitchFamily="34" charset="0"/>
              </a:rPr>
              <a:t>combines both public and private clouds, allowing you to run your applications in the most appropriate location</a:t>
            </a:r>
            <a:endParaRPr lang="en-US" dirty="0">
              <a:latin typeface="Segoe UI Semilight" panose="020B0402040204020203" pitchFamily="34" charset="0"/>
              <a:cs typeface="Segoe UI Semilight" panose="020B0402040204020203" pitchFamily="34" charset="0"/>
            </a:endParaRPr>
          </a:p>
          <a:p>
            <a:endParaRPr lang="en-US" sz="2000" dirty="0"/>
          </a:p>
        </p:txBody>
      </p:sp>
      <p:pic>
        <p:nvPicPr>
          <p:cNvPr id="5" name="Picture 4" descr="The public cloud image and private cloud image are connected with a plus sign, demonstrating that a hybrid cloud is a combination of the two.">
            <a:extLst>
              <a:ext uri="{FF2B5EF4-FFF2-40B4-BE49-F238E27FC236}">
                <a16:creationId xmlns:a16="http://schemas.microsoft.com/office/drawing/2014/main" id="{ED7C7614-FBDC-4247-874E-DC5CA77E9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21" y="1385350"/>
            <a:ext cx="5941068" cy="3148766"/>
          </a:xfrm>
          <a:prstGeom prst="rect">
            <a:avLst/>
          </a:prstGeom>
        </p:spPr>
      </p:pic>
    </p:spTree>
    <p:extLst>
      <p:ext uri="{BB962C8B-B14F-4D97-AF65-F5344CB8AC3E}">
        <p14:creationId xmlns:p14="http://schemas.microsoft.com/office/powerpoint/2010/main" val="44701545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5217" y="319135"/>
            <a:ext cx="11018520" cy="553998"/>
          </a:xfrm>
        </p:spPr>
        <p:txBody>
          <a:bodyPr/>
          <a:lstStyle/>
          <a:p>
            <a:r>
              <a:rPr lang="en-US" dirty="0"/>
              <a:t>Cloud model comparison</a:t>
            </a:r>
          </a:p>
        </p:txBody>
      </p:sp>
      <p:sp>
        <p:nvSpPr>
          <p:cNvPr id="6" name="Text Placeholder 5"/>
          <p:cNvSpPr>
            <a:spLocks noGrp="1"/>
          </p:cNvSpPr>
          <p:nvPr>
            <p:ph type="body" sz="quarter" idx="10"/>
          </p:nvPr>
        </p:nvSpPr>
        <p:spPr>
          <a:xfrm>
            <a:off x="585217" y="1011198"/>
            <a:ext cx="11018520" cy="5527667"/>
          </a:xfrm>
        </p:spPr>
        <p:txBody>
          <a:bodyPr/>
          <a:lstStyle/>
          <a:p>
            <a:pPr marL="0" indent="0">
              <a:buNone/>
            </a:pPr>
            <a:r>
              <a:rPr lang="en-US" b="1" dirty="0"/>
              <a:t>Public cloud:</a:t>
            </a:r>
          </a:p>
          <a:p>
            <a:r>
              <a:rPr lang="en-IE" sz="2000" dirty="0"/>
              <a:t>No </a:t>
            </a:r>
            <a:r>
              <a:rPr lang="en-IE" sz="2000" dirty="0" err="1"/>
              <a:t>CapEx</a:t>
            </a:r>
            <a:r>
              <a:rPr lang="en-IE" sz="2000" dirty="0"/>
              <a:t>. You don’t have to buy a new server to scale up.</a:t>
            </a:r>
          </a:p>
          <a:p>
            <a:r>
              <a:rPr lang="en-IE" sz="2000" dirty="0"/>
              <a:t>Agility. Applications can be made accessible quickly, and deprovisioned whenever needed.</a:t>
            </a:r>
          </a:p>
          <a:p>
            <a:r>
              <a:rPr lang="en-IE" sz="2000" dirty="0"/>
              <a:t>Consumption-based model. Organizations pay only for what they use and operate under an </a:t>
            </a:r>
            <a:r>
              <a:rPr lang="en-IE" sz="2000" dirty="0" err="1"/>
              <a:t>OpEx</a:t>
            </a:r>
            <a:r>
              <a:rPr lang="en-IE" sz="2000" dirty="0"/>
              <a:t> model.</a:t>
            </a:r>
          </a:p>
          <a:p>
            <a:pPr marL="0" indent="0">
              <a:buNone/>
            </a:pPr>
            <a:endParaRPr lang="en-IE" sz="1500" dirty="0"/>
          </a:p>
          <a:p>
            <a:pPr marL="0" indent="0">
              <a:buNone/>
            </a:pPr>
            <a:r>
              <a:rPr lang="en-US" b="1" dirty="0"/>
              <a:t>Private cloud:</a:t>
            </a:r>
          </a:p>
          <a:p>
            <a:r>
              <a:rPr lang="en-IE" sz="2000" dirty="0"/>
              <a:t>Control. Organizations have complete control over resources.</a:t>
            </a:r>
          </a:p>
          <a:p>
            <a:r>
              <a:rPr lang="en-IE" sz="2000" dirty="0"/>
              <a:t>Security. Organizations have complete control over security.</a:t>
            </a:r>
          </a:p>
          <a:p>
            <a:pPr marL="0" indent="0">
              <a:buNone/>
            </a:pPr>
            <a:endParaRPr lang="en-IE" sz="1500" dirty="0"/>
          </a:p>
          <a:p>
            <a:pPr marL="0" indent="0">
              <a:buNone/>
            </a:pPr>
            <a:r>
              <a:rPr lang="en-US" b="1" dirty="0"/>
              <a:t>Hybrid cloud:</a:t>
            </a:r>
          </a:p>
          <a:p>
            <a:r>
              <a:rPr lang="en-IE" sz="2000" dirty="0"/>
              <a:t>Flexibility. The most flexible scenario. With a hybrid cloud setup, an organization can determine whether to run their applications in a private cloud or in a public cloud.</a:t>
            </a:r>
            <a:endParaRPr lang="en-US" sz="2000" b="1" dirty="0"/>
          </a:p>
          <a:p>
            <a:r>
              <a:rPr lang="en-IE" sz="2000" dirty="0"/>
              <a:t>Compliance. Organizations maintain the ability to comply with strict security, compliance, or legal requirements as needed.</a:t>
            </a:r>
            <a:endParaRPr lang="en-US" sz="2000" dirty="0"/>
          </a:p>
        </p:txBody>
      </p:sp>
    </p:spTree>
    <p:extLst>
      <p:ext uri="{BB962C8B-B14F-4D97-AF65-F5344CB8AC3E}">
        <p14:creationId xmlns:p14="http://schemas.microsoft.com/office/powerpoint/2010/main" val="412815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04: Types of cloud services</a:t>
            </a:r>
            <a:endParaRPr lang="en-US" dirty="0"/>
          </a:p>
        </p:txBody>
      </p:sp>
    </p:spTree>
    <p:extLst>
      <p:ext uri="{BB962C8B-B14F-4D97-AF65-F5344CB8AC3E}">
        <p14:creationId xmlns:p14="http://schemas.microsoft.com/office/powerpoint/2010/main" val="1476332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5216" y="3035808"/>
            <a:ext cx="9144000" cy="498598"/>
          </a:xfrm>
        </p:spPr>
        <p:txBody>
          <a:bodyPr/>
          <a:lstStyle/>
          <a:p>
            <a:r>
              <a:rPr lang="en-US" dirty="0">
                <a:hlinkClick r:id="rId3"/>
              </a:rPr>
              <a:t>Video: </a:t>
            </a:r>
            <a:r>
              <a:rPr lang="en-US" dirty="0"/>
              <a:t>Types of Cloud Services</a:t>
            </a:r>
            <a:endParaRPr lang="en-US" dirty="0">
              <a:latin typeface="Segoe UI Semibold (Headings)"/>
            </a:endParaRPr>
          </a:p>
        </p:txBody>
      </p:sp>
    </p:spTree>
    <p:extLst>
      <p:ext uri="{BB962C8B-B14F-4D97-AF65-F5344CB8AC3E}">
        <p14:creationId xmlns:p14="http://schemas.microsoft.com/office/powerpoint/2010/main" val="3023889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86866D-A435-4CF0-908C-E7FC50CA1600}"/>
              </a:ext>
            </a:extLst>
          </p:cNvPr>
          <p:cNvSpPr>
            <a:spLocks noGrp="1"/>
          </p:cNvSpPr>
          <p:nvPr>
            <p:ph type="title"/>
          </p:nvPr>
        </p:nvSpPr>
        <p:spPr>
          <a:xfrm>
            <a:off x="635910" y="360246"/>
            <a:ext cx="3363974" cy="694832"/>
          </a:xfrm>
          <a:noFill/>
          <a:ln w="19050">
            <a:solidFill>
              <a:schemeClr val="bg1"/>
            </a:solidFill>
          </a:ln>
        </p:spPr>
        <p:txBody>
          <a:bodyPr vert="horz" wrap="square" lIns="91440" tIns="45720" rIns="91440" bIns="45720" rtlCol="0" anchor="ctr">
            <a:normAutofit/>
          </a:bodyPr>
          <a:lstStyle/>
          <a:p>
            <a:pPr algn="ctr"/>
            <a:r>
              <a:rPr lang="en-US" sz="3600" kern="1200" dirty="0">
                <a:solidFill>
                  <a:schemeClr val="bg1"/>
                </a:solidFill>
                <a:latin typeface="Segoe UI Semibold (Headings)"/>
              </a:rPr>
              <a:t>IaaS</a:t>
            </a:r>
          </a:p>
        </p:txBody>
      </p:sp>
      <p:sp>
        <p:nvSpPr>
          <p:cNvPr id="3" name="Text Placeholder 2">
            <a:extLst>
              <a:ext uri="{FF2B5EF4-FFF2-40B4-BE49-F238E27FC236}">
                <a16:creationId xmlns:a16="http://schemas.microsoft.com/office/drawing/2014/main" id="{013477EB-7FAD-4477-A63C-B9B582BD14A4}"/>
              </a:ext>
            </a:extLst>
          </p:cNvPr>
          <p:cNvSpPr>
            <a:spLocks noGrp="1"/>
          </p:cNvSpPr>
          <p:nvPr>
            <p:ph type="body" sz="quarter" idx="10"/>
          </p:nvPr>
        </p:nvSpPr>
        <p:spPr>
          <a:xfrm>
            <a:off x="179371" y="1274647"/>
            <a:ext cx="4295553" cy="3415622"/>
          </a:xfrm>
        </p:spPr>
        <p:txBody>
          <a:bodyPr vert="horz" lIns="91440" tIns="45720" rIns="91440" bIns="45720" rtlCol="0">
            <a:noAutofit/>
          </a:bodyPr>
          <a:lstStyle/>
          <a:p>
            <a:pPr marL="0" indent="0">
              <a:buNone/>
            </a:pPr>
            <a:r>
              <a:rPr lang="en-US" dirty="0">
                <a:solidFill>
                  <a:schemeClr val="bg1"/>
                </a:solidFill>
                <a:latin typeface="Segoe UI Semilight" panose="020B0402040204020203" pitchFamily="34" charset="0"/>
                <a:cs typeface="Segoe UI Semilight" panose="020B0402040204020203" pitchFamily="34" charset="0"/>
              </a:rPr>
              <a:t>IaaS is the most basic category of cloud computing services. With IaaS, you rent IT infrastructure servers, and virtual machines (VMs), storage, networks, and operating systems from a cloud provider on a pay-as-you-go basis. It's an instant computing infrastructure, provisioned and managed over the internet.</a:t>
            </a:r>
          </a:p>
        </p:txBody>
      </p:sp>
      <p:pic>
        <p:nvPicPr>
          <p:cNvPr id="8" name="Picture 7" descr="IaaS is encompassing the following three icons: Servers and storage, Networking firewalls and security, and Datacenter physical plant and building.">
            <a:extLst>
              <a:ext uri="{FF2B5EF4-FFF2-40B4-BE49-F238E27FC236}">
                <a16:creationId xmlns:a16="http://schemas.microsoft.com/office/drawing/2014/main" id="{052FE75B-D023-445E-80F4-A24E03F8E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5137" y="1780262"/>
            <a:ext cx="6513395" cy="3706136"/>
          </a:xfrm>
          <a:prstGeom prst="rect">
            <a:avLst/>
          </a:prstGeom>
        </p:spPr>
      </p:pic>
    </p:spTree>
    <p:extLst>
      <p:ext uri="{BB962C8B-B14F-4D97-AF65-F5344CB8AC3E}">
        <p14:creationId xmlns:p14="http://schemas.microsoft.com/office/powerpoint/2010/main" val="110796427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856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86866D-A435-4CF0-908C-E7FC50CA1600}"/>
              </a:ext>
            </a:extLst>
          </p:cNvPr>
          <p:cNvSpPr>
            <a:spLocks noGrp="1"/>
          </p:cNvSpPr>
          <p:nvPr>
            <p:ph type="title"/>
          </p:nvPr>
        </p:nvSpPr>
        <p:spPr>
          <a:xfrm>
            <a:off x="8172027" y="354930"/>
            <a:ext cx="3363974" cy="805656"/>
          </a:xfrm>
          <a:noFill/>
          <a:ln w="19050">
            <a:solidFill>
              <a:schemeClr val="bg1"/>
            </a:solidFill>
          </a:ln>
        </p:spPr>
        <p:txBody>
          <a:bodyPr vert="horz" wrap="square" lIns="91440" tIns="45720" rIns="91440" bIns="45720" rtlCol="0" anchor="ctr">
            <a:normAutofit/>
          </a:bodyPr>
          <a:lstStyle/>
          <a:p>
            <a:pPr algn="ctr"/>
            <a:r>
              <a:rPr lang="en-US" sz="3600" kern="1200" dirty="0">
                <a:solidFill>
                  <a:schemeClr val="bg1"/>
                </a:solidFill>
                <a:latin typeface="Segoe UI Semibold (Headings)"/>
              </a:rPr>
              <a:t>PaaS</a:t>
            </a:r>
          </a:p>
        </p:txBody>
      </p:sp>
      <p:sp>
        <p:nvSpPr>
          <p:cNvPr id="3" name="Text Placeholder 2">
            <a:extLst>
              <a:ext uri="{FF2B5EF4-FFF2-40B4-BE49-F238E27FC236}">
                <a16:creationId xmlns:a16="http://schemas.microsoft.com/office/drawing/2014/main" id="{013477EB-7FAD-4477-A63C-B9B582BD14A4}"/>
              </a:ext>
            </a:extLst>
          </p:cNvPr>
          <p:cNvSpPr>
            <a:spLocks noGrp="1"/>
          </p:cNvSpPr>
          <p:nvPr>
            <p:ph type="body" sz="quarter" idx="10"/>
          </p:nvPr>
        </p:nvSpPr>
        <p:spPr>
          <a:xfrm>
            <a:off x="8172027" y="1721189"/>
            <a:ext cx="3627249" cy="3415622"/>
          </a:xfrm>
        </p:spPr>
        <p:txBody>
          <a:bodyPr vert="horz" lIns="91440" tIns="45720" rIns="91440" bIns="45720" rtlCol="0">
            <a:noAutofit/>
          </a:bodyPr>
          <a:lstStyle/>
          <a:p>
            <a:pPr marL="0" indent="0">
              <a:buNone/>
            </a:pPr>
            <a:r>
              <a:rPr lang="en-US" dirty="0">
                <a:solidFill>
                  <a:schemeClr val="bg1"/>
                </a:solidFill>
                <a:latin typeface="Segoe UI Semilight" panose="020B0402040204020203" pitchFamily="34" charset="0"/>
                <a:cs typeface="Segoe UI Semilight" panose="020B0402040204020203" pitchFamily="34" charset="0"/>
              </a:rPr>
              <a:t>PaaS provides an environment for building, testing, and deploying software applications. The goal of PaaS is to help create an application as quickly as possible without having to focus on managing the underlying infrastructure.</a:t>
            </a:r>
          </a:p>
        </p:txBody>
      </p:sp>
      <p:pic>
        <p:nvPicPr>
          <p:cNvPr id="6" name="Picture 5" descr="PaaS encompasses IaaS. The IaaS icons are Servers and Storage, Networking firewalls and security, and Datacenter physical plant and security. In addition to the IaaS icons, PaaS icons include an Operating systems icon, and a Development tools, database management, and business analytics icons.">
            <a:extLst>
              <a:ext uri="{FF2B5EF4-FFF2-40B4-BE49-F238E27FC236}">
                <a16:creationId xmlns:a16="http://schemas.microsoft.com/office/drawing/2014/main" id="{23F88025-03F2-43B9-8CE8-0E6D8D3A4A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856" y="2005263"/>
            <a:ext cx="7297598" cy="3161260"/>
          </a:xfrm>
          <a:prstGeom prst="rect">
            <a:avLst/>
          </a:prstGeom>
        </p:spPr>
      </p:pic>
    </p:spTree>
    <p:extLst>
      <p:ext uri="{BB962C8B-B14F-4D97-AF65-F5344CB8AC3E}">
        <p14:creationId xmlns:p14="http://schemas.microsoft.com/office/powerpoint/2010/main" val="154862303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01: Learning objectives</a:t>
            </a:r>
            <a:endParaRPr lang="en-US" dirty="0"/>
          </a:p>
        </p:txBody>
      </p:sp>
    </p:spTree>
    <p:extLst>
      <p:ext uri="{BB962C8B-B14F-4D97-AF65-F5344CB8AC3E}">
        <p14:creationId xmlns:p14="http://schemas.microsoft.com/office/powerpoint/2010/main" val="343273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1786866D-A435-4CF0-908C-E7FC50CA1600}"/>
              </a:ext>
            </a:extLst>
          </p:cNvPr>
          <p:cNvSpPr>
            <a:spLocks noGrp="1"/>
          </p:cNvSpPr>
          <p:nvPr>
            <p:ph type="title"/>
          </p:nvPr>
        </p:nvSpPr>
        <p:spPr>
          <a:xfrm>
            <a:off x="634276" y="4892358"/>
            <a:ext cx="3322261" cy="1325563"/>
          </a:xfrm>
        </p:spPr>
        <p:txBody>
          <a:bodyPr vert="horz" lIns="91440" tIns="45720" rIns="91440" bIns="45720" rtlCol="0" anchor="ctr">
            <a:normAutofit/>
          </a:bodyPr>
          <a:lstStyle/>
          <a:p>
            <a:pPr algn="ctr"/>
            <a:r>
              <a:rPr lang="en-US" sz="3600" kern="1200" dirty="0">
                <a:solidFill>
                  <a:schemeClr val="bg1"/>
                </a:solidFill>
                <a:latin typeface="Segoe UI Semibold (Headings)"/>
              </a:rPr>
              <a:t>SaaS</a:t>
            </a:r>
          </a:p>
        </p:txBody>
      </p:sp>
      <p:pic>
        <p:nvPicPr>
          <p:cNvPr id="6" name="Picture 5" descr="SaaS encompasses PaaS, which encompasses IaaS. The IaaS icons are Servers and Storage, Networking firewalls and security, and Datacenter physical plant and security. In addition to the IaaS icons, PaaS icons include an Operating systems icon, and a Development tools, database management, and business analytics icon. The SaaS icon includes all of the PaaS icon and a Hosted applications and apps icon.">
            <a:extLst>
              <a:ext uri="{FF2B5EF4-FFF2-40B4-BE49-F238E27FC236}">
                <a16:creationId xmlns:a16="http://schemas.microsoft.com/office/drawing/2014/main" id="{3736F518-16D9-40E6-BB25-30605A32E1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96" y="66786"/>
            <a:ext cx="10972800" cy="4306825"/>
          </a:xfrm>
          <a:prstGeom prst="rect">
            <a:avLst/>
          </a:prstGeom>
        </p:spPr>
      </p:pic>
      <p:cxnSp>
        <p:nvCxnSpPr>
          <p:cNvPr id="17" name="Straight Connector 16">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5097939"/>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013477EB-7FAD-4477-A63C-B9B582BD14A4}"/>
              </a:ext>
            </a:extLst>
          </p:cNvPr>
          <p:cNvSpPr>
            <a:spLocks noGrp="1"/>
          </p:cNvSpPr>
          <p:nvPr>
            <p:ph type="body" sz="quarter" idx="10"/>
          </p:nvPr>
        </p:nvSpPr>
        <p:spPr>
          <a:xfrm>
            <a:off x="5082489" y="4578520"/>
            <a:ext cx="7448027" cy="2285542"/>
          </a:xfrm>
        </p:spPr>
        <p:txBody>
          <a:bodyPr vert="horz" lIns="91440" tIns="45720" rIns="91440" bIns="45720" rtlCol="0" anchor="ctr">
            <a:noAutofit/>
          </a:bodyPr>
          <a:lstStyle/>
          <a:p>
            <a:pPr marL="0" indent="0">
              <a:buNone/>
            </a:pPr>
            <a:r>
              <a:rPr lang="en-US" sz="2600" dirty="0">
                <a:solidFill>
                  <a:schemeClr val="bg1"/>
                </a:solidFill>
                <a:latin typeface="Segoe UI Semilight" panose="020B0402040204020203" pitchFamily="34" charset="0"/>
                <a:cs typeface="Segoe UI Semilight" panose="020B0402040204020203" pitchFamily="34" charset="0"/>
              </a:rPr>
              <a:t>SaaS is software that is centrally hosted and managed for the end customer. It allows users to connect to and use cloud-based apps over the internet. Common examples are email, calendars, and office tools such as Microsoft Office 365.</a:t>
            </a:r>
          </a:p>
        </p:txBody>
      </p:sp>
    </p:spTree>
    <p:extLst>
      <p:ext uri="{BB962C8B-B14F-4D97-AF65-F5344CB8AC3E}">
        <p14:creationId xmlns:p14="http://schemas.microsoft.com/office/powerpoint/2010/main" val="294858471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Cloud service comparison</a:t>
            </a:r>
          </a:p>
        </p:txBody>
      </p:sp>
      <p:sp>
        <p:nvSpPr>
          <p:cNvPr id="6" name="Text Placeholder 5"/>
          <p:cNvSpPr>
            <a:spLocks noGrp="1"/>
          </p:cNvSpPr>
          <p:nvPr>
            <p:ph type="body" sz="quarter" idx="10"/>
          </p:nvPr>
        </p:nvSpPr>
        <p:spPr>
          <a:xfrm>
            <a:off x="586740" y="1136558"/>
            <a:ext cx="11018520" cy="5515356"/>
          </a:xfrm>
        </p:spPr>
        <p:txBody>
          <a:bodyPr/>
          <a:lstStyle/>
          <a:p>
            <a:r>
              <a:rPr lang="en-US" b="1" dirty="0"/>
              <a:t>IaaS: </a:t>
            </a:r>
            <a:r>
              <a:rPr lang="en-IE" dirty="0"/>
              <a:t>Flexibility. IaaS is the most flexible cloud service as you have control to configure and manage the hardware running your application.</a:t>
            </a:r>
          </a:p>
          <a:p>
            <a:endParaRPr lang="en-IE" dirty="0"/>
          </a:p>
          <a:p>
            <a:r>
              <a:rPr lang="en-US" b="1" dirty="0"/>
              <a:t>PaaS: </a:t>
            </a:r>
            <a:r>
              <a:rPr lang="en-IE" dirty="0"/>
              <a:t>Productivity. Users can focus on application development only, as all platform management is handled by the cloud provider. Working with distributed teams as services is easier, as the platform is accessed over the internet and can be made globally available more easily.</a:t>
            </a:r>
          </a:p>
          <a:p>
            <a:endParaRPr lang="en-US" b="1" dirty="0"/>
          </a:p>
          <a:p>
            <a:r>
              <a:rPr lang="en-US" b="1" dirty="0"/>
              <a:t>SaaS: </a:t>
            </a:r>
            <a:r>
              <a:rPr lang="en-IE" dirty="0"/>
              <a:t>Pay-as-you-go pricing model. Users pay for the software they use on a subscription model, typically monthly or yearly, regardless of how much they use the software.</a:t>
            </a:r>
            <a:endParaRPr lang="en-US" dirty="0"/>
          </a:p>
        </p:txBody>
      </p:sp>
    </p:spTree>
    <p:extLst>
      <p:ext uri="{BB962C8B-B14F-4D97-AF65-F5344CB8AC3E}">
        <p14:creationId xmlns:p14="http://schemas.microsoft.com/office/powerpoint/2010/main" val="286814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6740" y="251072"/>
            <a:ext cx="11018520" cy="553998"/>
          </a:xfrm>
        </p:spPr>
        <p:txBody>
          <a:bodyPr/>
          <a:lstStyle/>
          <a:p>
            <a:r>
              <a:rPr lang="en-US" dirty="0"/>
              <a:t>Management responsibilities</a:t>
            </a:r>
          </a:p>
        </p:txBody>
      </p:sp>
      <p:sp>
        <p:nvSpPr>
          <p:cNvPr id="6" name="Text Placeholder 5"/>
          <p:cNvSpPr>
            <a:spLocks noGrp="1"/>
          </p:cNvSpPr>
          <p:nvPr>
            <p:ph type="body" sz="quarter" idx="10"/>
          </p:nvPr>
        </p:nvSpPr>
        <p:spPr>
          <a:xfrm>
            <a:off x="586740" y="987988"/>
            <a:ext cx="4778091" cy="5429179"/>
          </a:xfrm>
        </p:spPr>
        <p:txBody>
          <a:bodyPr/>
          <a:lstStyle/>
          <a:p>
            <a:r>
              <a:rPr lang="en-IE" sz="2100" dirty="0"/>
              <a:t>IaaS requires the most user management of all the cloud services. The user is responsible for managing the operating systems, data, and applications.</a:t>
            </a:r>
          </a:p>
          <a:p>
            <a:pPr marL="0" indent="0">
              <a:buNone/>
            </a:pPr>
            <a:endParaRPr lang="en-IE" sz="2100" dirty="0"/>
          </a:p>
          <a:p>
            <a:r>
              <a:rPr lang="en-IE" sz="2100" dirty="0"/>
              <a:t>PaaS requires less user management. The cloud provider manages the operating systems, and the user is responsible for the applications and data they run and store.</a:t>
            </a:r>
          </a:p>
          <a:p>
            <a:endParaRPr lang="en-IE" sz="2100" dirty="0"/>
          </a:p>
          <a:p>
            <a:r>
              <a:rPr lang="en-IE" sz="2100" dirty="0"/>
              <a:t>SaaS requires the least amount of management. The cloud provider is responsible for managing everything, and the end user just uses the software.</a:t>
            </a:r>
          </a:p>
        </p:txBody>
      </p:sp>
      <p:pic>
        <p:nvPicPr>
          <p:cNvPr id="4" name="Picture 3" descr="A table listing ownership responsibilities between a customer and Microsoft,  for different elements of rinfrastructure when it is deployed on-premises, IaaS, PaaS and SaaS">
            <a:extLst>
              <a:ext uri="{FF2B5EF4-FFF2-40B4-BE49-F238E27FC236}">
                <a16:creationId xmlns:a16="http://schemas.microsoft.com/office/drawing/2014/main" id="{405FEC8C-525B-4A3D-872E-7DDB5615C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6819" y="775159"/>
            <a:ext cx="6406646" cy="5822055"/>
          </a:xfrm>
          <a:prstGeom prst="rect">
            <a:avLst/>
          </a:prstGeom>
        </p:spPr>
      </p:pic>
    </p:spTree>
    <p:extLst>
      <p:ext uri="{BB962C8B-B14F-4D97-AF65-F5344CB8AC3E}">
        <p14:creationId xmlns:p14="http://schemas.microsoft.com/office/powerpoint/2010/main" val="382088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05: Module review questions</a:t>
            </a:r>
            <a:endParaRPr lang="en-US" dirty="0"/>
          </a:p>
        </p:txBody>
      </p:sp>
    </p:spTree>
    <p:extLst>
      <p:ext uri="{BB962C8B-B14F-4D97-AF65-F5344CB8AC3E}">
        <p14:creationId xmlns:p14="http://schemas.microsoft.com/office/powerpoint/2010/main" val="99088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Module 1 review questions</a:t>
            </a:r>
          </a:p>
        </p:txBody>
      </p:sp>
      <p:sp>
        <p:nvSpPr>
          <p:cNvPr id="6" name="Text Placeholder 5"/>
          <p:cNvSpPr>
            <a:spLocks noGrp="1"/>
          </p:cNvSpPr>
          <p:nvPr>
            <p:ph type="body" sz="quarter" idx="10"/>
          </p:nvPr>
        </p:nvSpPr>
        <p:spPr>
          <a:xfrm>
            <a:off x="590868" y="2019300"/>
            <a:ext cx="11018520" cy="2757678"/>
          </a:xfrm>
        </p:spPr>
        <p:txBody>
          <a:bodyPr/>
          <a:lstStyle/>
          <a:p>
            <a:pPr marL="457200" indent="-457200">
              <a:buFont typeface="Arial" panose="020B0604020202020204" pitchFamily="34" charset="0"/>
              <a:buChar char="•"/>
            </a:pPr>
            <a:r>
              <a:rPr lang="en-IE" dirty="0"/>
              <a:t>What would be viewed as benefits of using cloud services?</a:t>
            </a:r>
          </a:p>
          <a:p>
            <a:pPr marL="457200" indent="-457200">
              <a:buFont typeface="Arial" panose="020B0604020202020204" pitchFamily="34" charset="0"/>
              <a:buChar char="•"/>
            </a:pPr>
            <a:r>
              <a:rPr lang="en-IE" dirty="0"/>
              <a:t>Which cloud model provides the greatest degree of flexibility?</a:t>
            </a:r>
          </a:p>
          <a:p>
            <a:pPr marL="457200" indent="-457200">
              <a:buFont typeface="Arial" panose="020B0604020202020204" pitchFamily="34" charset="0"/>
              <a:buChar char="•"/>
            </a:pPr>
            <a:r>
              <a:rPr lang="en-IE" dirty="0"/>
              <a:t>You have two types of applications which you need to run: legacy applications that require specialized mainframe hardware and newer applications that can run on commodity hardware. Which cloud deployment model would be best for you?</a:t>
            </a:r>
          </a:p>
        </p:txBody>
      </p:sp>
    </p:spTree>
    <p:extLst>
      <p:ext uri="{BB962C8B-B14F-4D97-AF65-F5344CB8AC3E}">
        <p14:creationId xmlns:p14="http://schemas.microsoft.com/office/powerpoint/2010/main" val="89590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1 – Learning objectives</a:t>
            </a:r>
          </a:p>
        </p:txBody>
      </p:sp>
      <p:sp>
        <p:nvSpPr>
          <p:cNvPr id="6" name="Text Placeholder 5"/>
          <p:cNvSpPr>
            <a:spLocks noGrp="1"/>
          </p:cNvSpPr>
          <p:nvPr>
            <p:ph type="body" sz="quarter" idx="10"/>
          </p:nvPr>
        </p:nvSpPr>
        <p:spPr>
          <a:xfrm>
            <a:off x="586390" y="1434370"/>
            <a:ext cx="11018520" cy="3447098"/>
          </a:xfrm>
        </p:spPr>
        <p:txBody>
          <a:bodyPr/>
          <a:lstStyle/>
          <a:p>
            <a:pPr marL="457200" indent="-457200">
              <a:buFont typeface="Arial" panose="020B0604020202020204" pitchFamily="34" charset="0"/>
              <a:buChar char="•"/>
            </a:pPr>
            <a:r>
              <a:rPr lang="en-IE" dirty="0"/>
              <a:t>Describe and understand cloud services and their benefits</a:t>
            </a:r>
          </a:p>
          <a:p>
            <a:pPr marL="457200" indent="-457200">
              <a:buFont typeface="Arial" panose="020B0604020202020204" pitchFamily="34" charset="0"/>
              <a:buChar char="•"/>
            </a:pPr>
            <a:r>
              <a:rPr lang="en-IE" dirty="0"/>
              <a:t>Understand key terms you will encounter when working with cloud services</a:t>
            </a:r>
          </a:p>
          <a:p>
            <a:pPr marL="457200" indent="-457200">
              <a:buFont typeface="Arial" panose="020B0604020202020204" pitchFamily="34" charset="0"/>
              <a:buChar char="•"/>
            </a:pPr>
            <a:r>
              <a:rPr lang="en-IE" dirty="0"/>
              <a:t>Understand public, private, and hybrid cloud models</a:t>
            </a:r>
          </a:p>
          <a:p>
            <a:pPr marL="457200" indent="-457200">
              <a:buFont typeface="Arial" panose="020B0604020202020204" pitchFamily="34" charset="0"/>
              <a:buChar char="•"/>
            </a:pPr>
            <a:r>
              <a:rPr lang="en-IE" dirty="0"/>
              <a:t>Understand infrastructure as a service (IaaS)</a:t>
            </a:r>
          </a:p>
          <a:p>
            <a:pPr marL="457200" indent="-457200">
              <a:buFont typeface="Arial" panose="020B0604020202020204" pitchFamily="34" charset="0"/>
              <a:buChar char="•"/>
            </a:pPr>
            <a:r>
              <a:rPr lang="en-IE" dirty="0"/>
              <a:t>Understand platform as a service (PaaS)</a:t>
            </a:r>
          </a:p>
          <a:p>
            <a:pPr marL="457200" indent="-457200">
              <a:buFont typeface="Arial" panose="020B0604020202020204" pitchFamily="34" charset="0"/>
              <a:buChar char="•"/>
            </a:pPr>
            <a:r>
              <a:rPr lang="en-IE" dirty="0"/>
              <a:t>Understand software as a service (SaaS)</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dirty="0">
                <a:latin typeface="Segoe UI Semibold (Headings)"/>
              </a:rPr>
              <a:t>Lesson 02: Why cloud services?</a:t>
            </a:r>
            <a:endParaRPr lang="en-US" dirty="0"/>
          </a:p>
        </p:txBody>
      </p:sp>
    </p:spTree>
    <p:extLst>
      <p:ext uri="{BB962C8B-B14F-4D97-AF65-F5344CB8AC3E}">
        <p14:creationId xmlns:p14="http://schemas.microsoft.com/office/powerpoint/2010/main" val="3339203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hlinkClick r:id="rId3"/>
              </a:rPr>
              <a:t>Video:</a:t>
            </a:r>
            <a:r>
              <a:rPr lang="en-US" dirty="0"/>
              <a:t> Cloud Services</a:t>
            </a:r>
          </a:p>
        </p:txBody>
      </p:sp>
    </p:spTree>
    <p:extLst>
      <p:ext uri="{BB962C8B-B14F-4D97-AF65-F5344CB8AC3E}">
        <p14:creationId xmlns:p14="http://schemas.microsoft.com/office/powerpoint/2010/main" val="320318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Key concepts and terms</a:t>
            </a:r>
          </a:p>
        </p:txBody>
      </p:sp>
      <p:sp>
        <p:nvSpPr>
          <p:cNvPr id="6" name="Text Placeholder 5"/>
          <p:cNvSpPr>
            <a:spLocks noGrp="1"/>
          </p:cNvSpPr>
          <p:nvPr>
            <p:ph type="body" sz="quarter" idx="10"/>
          </p:nvPr>
        </p:nvSpPr>
        <p:spPr>
          <a:xfrm>
            <a:off x="584200" y="1435497"/>
            <a:ext cx="11018520" cy="4124206"/>
          </a:xfrm>
        </p:spPr>
        <p:txBody>
          <a:bodyPr/>
          <a:lstStyle/>
          <a:p>
            <a:r>
              <a:rPr lang="en-IE" dirty="0"/>
              <a:t>Cloud services have certain characteristics and considerations, such as:</a:t>
            </a:r>
          </a:p>
          <a:p>
            <a:pPr lvl="1"/>
            <a:r>
              <a:rPr lang="en-US" dirty="0"/>
              <a:t>High availability</a:t>
            </a:r>
          </a:p>
          <a:p>
            <a:pPr lvl="1"/>
            <a:r>
              <a:rPr lang="en-US" dirty="0"/>
              <a:t>Scalability</a:t>
            </a:r>
          </a:p>
          <a:p>
            <a:pPr lvl="1"/>
            <a:r>
              <a:rPr lang="en-US" dirty="0"/>
              <a:t>Elasticity</a:t>
            </a:r>
          </a:p>
          <a:p>
            <a:pPr lvl="1"/>
            <a:r>
              <a:rPr lang="en-US" dirty="0"/>
              <a:t>Agility</a:t>
            </a:r>
          </a:p>
          <a:p>
            <a:pPr lvl="1"/>
            <a:r>
              <a:rPr lang="en-US" dirty="0"/>
              <a:t>Fault tolerance</a:t>
            </a:r>
          </a:p>
          <a:p>
            <a:pPr lvl="1"/>
            <a:r>
              <a:rPr lang="en-US" dirty="0"/>
              <a:t>Disaster recovery</a:t>
            </a:r>
          </a:p>
          <a:p>
            <a:pPr lvl="1"/>
            <a:r>
              <a:rPr lang="en-US" dirty="0"/>
              <a:t>Global reach</a:t>
            </a:r>
          </a:p>
          <a:p>
            <a:pPr lvl="1"/>
            <a:r>
              <a:rPr lang="en-US" dirty="0"/>
              <a:t>Customer latency capabilities</a:t>
            </a:r>
          </a:p>
          <a:p>
            <a:pPr lvl="1"/>
            <a:r>
              <a:rPr lang="en-US" dirty="0"/>
              <a:t>Predictive cost considerations</a:t>
            </a:r>
          </a:p>
          <a:p>
            <a:pPr lvl="1"/>
            <a:r>
              <a:rPr lang="en-US" dirty="0"/>
              <a:t>Security</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Economies of scale</a:t>
            </a:r>
          </a:p>
        </p:txBody>
      </p:sp>
      <p:sp>
        <p:nvSpPr>
          <p:cNvPr id="6" name="Text Placeholder 5"/>
          <p:cNvSpPr>
            <a:spLocks noGrp="1"/>
          </p:cNvSpPr>
          <p:nvPr>
            <p:ph type="body" sz="quarter" idx="10"/>
          </p:nvPr>
        </p:nvSpPr>
        <p:spPr>
          <a:xfrm>
            <a:off x="584200" y="1216530"/>
            <a:ext cx="11018520" cy="1292662"/>
          </a:xfrm>
        </p:spPr>
        <p:txBody>
          <a:bodyPr/>
          <a:lstStyle/>
          <a:p>
            <a:r>
              <a:rPr lang="en-IE" dirty="0"/>
              <a:t>The concept of </a:t>
            </a:r>
            <a:r>
              <a:rPr lang="en-IE" i="1" dirty="0"/>
              <a:t>economies of scale</a:t>
            </a:r>
            <a:r>
              <a:rPr lang="en-IE" dirty="0"/>
              <a:t> is the ability to do things less expensively and more efficiently when operating at a larger scale in comparison to operating at a smaller scale.</a:t>
            </a:r>
          </a:p>
        </p:txBody>
      </p:sp>
      <p:sp>
        <p:nvSpPr>
          <p:cNvPr id="4" name="Text Placeholder 5">
            <a:extLst>
              <a:ext uri="{FF2B5EF4-FFF2-40B4-BE49-F238E27FC236}">
                <a16:creationId xmlns:a16="http://schemas.microsoft.com/office/drawing/2014/main" id="{55071915-DDB1-4FD3-9587-BF0B5ADD1F98}"/>
              </a:ext>
            </a:extLst>
          </p:cNvPr>
          <p:cNvSpPr txBox="1">
            <a:spLocks/>
          </p:cNvSpPr>
          <p:nvPr/>
        </p:nvSpPr>
        <p:spPr>
          <a:xfrm>
            <a:off x="584200" y="5108138"/>
            <a:ext cx="11018520" cy="129266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a:t>Cloud providers such as Microsoft, Google, and Amazon Web Services (AWS) are very large businesses, and thus can leverage the benefits of economies of scale and then pass those benefits on to their customers.</a:t>
            </a:r>
            <a:endParaRPr lang="en-US" dirty="0"/>
          </a:p>
        </p:txBody>
      </p:sp>
      <p:pic>
        <p:nvPicPr>
          <p:cNvPr id="5" name="Picture 4" descr="An arrow points from a single server to multiple servers in the cloud.">
            <a:extLst>
              <a:ext uri="{FF2B5EF4-FFF2-40B4-BE49-F238E27FC236}">
                <a16:creationId xmlns:a16="http://schemas.microsoft.com/office/drawing/2014/main" id="{6BBC433C-8412-478B-8BF0-F1342688E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7392" y="2569627"/>
            <a:ext cx="5078475" cy="2558503"/>
          </a:xfrm>
          <a:prstGeom prst="rect">
            <a:avLst/>
          </a:prstGeom>
        </p:spPr>
      </p:pic>
    </p:spTree>
    <p:extLst>
      <p:ext uri="{BB962C8B-B14F-4D97-AF65-F5344CB8AC3E}">
        <p14:creationId xmlns:p14="http://schemas.microsoft.com/office/powerpoint/2010/main" val="28193425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err="1"/>
              <a:t>CapEx</a:t>
            </a:r>
            <a:r>
              <a:rPr lang="en-US" dirty="0"/>
              <a:t> vs. </a:t>
            </a:r>
            <a:r>
              <a:rPr lang="en-US" dirty="0" err="1"/>
              <a:t>OpEx</a:t>
            </a:r>
            <a:endParaRPr lang="en-US" dirty="0"/>
          </a:p>
        </p:txBody>
      </p:sp>
      <p:sp>
        <p:nvSpPr>
          <p:cNvPr id="6" name="Text Placeholder 5"/>
          <p:cNvSpPr>
            <a:spLocks noGrp="1"/>
          </p:cNvSpPr>
          <p:nvPr>
            <p:ph type="body" sz="quarter" idx="10"/>
          </p:nvPr>
        </p:nvSpPr>
        <p:spPr>
          <a:xfrm>
            <a:off x="584200" y="1435497"/>
            <a:ext cx="11018520" cy="3533275"/>
          </a:xfrm>
        </p:spPr>
        <p:txBody>
          <a:bodyPr/>
          <a:lstStyle/>
          <a:p>
            <a:r>
              <a:rPr lang="en-IE" i="1" dirty="0"/>
              <a:t>Capital Expenditure (</a:t>
            </a:r>
            <a:r>
              <a:rPr lang="en-IE" i="1" dirty="0" err="1"/>
              <a:t>CapEx</a:t>
            </a:r>
            <a:r>
              <a:rPr lang="en-IE" i="1" dirty="0"/>
              <a:t>)</a:t>
            </a:r>
            <a:r>
              <a:rPr lang="en-IE" dirty="0"/>
              <a:t> is the spending of money on physical infrastructure up front, and then deducting that expense from your tax bill over time. </a:t>
            </a:r>
            <a:r>
              <a:rPr lang="en-IE" dirty="0" err="1"/>
              <a:t>CapEx</a:t>
            </a:r>
            <a:r>
              <a:rPr lang="en-IE" dirty="0"/>
              <a:t> is an upfront cost which has a value that reduces over time.</a:t>
            </a:r>
          </a:p>
          <a:p>
            <a:r>
              <a:rPr lang="en-IE" i="1" dirty="0"/>
              <a:t>Operational Expenditure (</a:t>
            </a:r>
            <a:r>
              <a:rPr lang="en-IE" i="1" dirty="0" err="1"/>
              <a:t>OpEx</a:t>
            </a:r>
            <a:r>
              <a:rPr lang="en-IE" i="1" dirty="0"/>
              <a:t>) </a:t>
            </a:r>
            <a:r>
              <a:rPr lang="en-IE" dirty="0"/>
              <a:t>is spending money on services or products and being billed for them immediately. You can deduct this expense from your tax bill in the same year. There is no upfront cost, you pay for a service or product as you use it.</a:t>
            </a:r>
          </a:p>
        </p:txBody>
      </p:sp>
    </p:spTree>
    <p:extLst>
      <p:ext uri="{BB962C8B-B14F-4D97-AF65-F5344CB8AC3E}">
        <p14:creationId xmlns:p14="http://schemas.microsoft.com/office/powerpoint/2010/main" val="153300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75F90D-B26C-4841-A34E-779F74FBE1DE}"/>
              </a:ext>
            </a:extLst>
          </p:cNvPr>
          <p:cNvSpPr>
            <a:spLocks noGrp="1"/>
          </p:cNvSpPr>
          <p:nvPr>
            <p:ph type="title"/>
          </p:nvPr>
        </p:nvSpPr>
        <p:spPr>
          <a:xfrm>
            <a:off x="505560" y="2071211"/>
            <a:ext cx="3994954" cy="1753043"/>
          </a:xfrm>
        </p:spPr>
        <p:txBody>
          <a:bodyPr vert="horz" lIns="91440" tIns="45720" rIns="91440" bIns="45720" rtlCol="0" anchor="b">
            <a:normAutofit/>
          </a:bodyPr>
          <a:lstStyle/>
          <a:p>
            <a:pPr algn="ctr"/>
            <a:r>
              <a:rPr lang="en-US" sz="4800" b="1" kern="1200" dirty="0">
                <a:solidFill>
                  <a:srgbClr val="FFFFFF"/>
                </a:solidFill>
                <a:latin typeface="Segoe UI Semibold (Headings)"/>
              </a:rPr>
              <a:t>Consumption-based model</a:t>
            </a:r>
            <a:endParaRPr lang="en-US" sz="4800" kern="1200" dirty="0">
              <a:solidFill>
                <a:srgbClr val="FFFFFF"/>
              </a:solidFill>
              <a:latin typeface="Segoe UI Semibold (Headings)"/>
            </a:endParaRPr>
          </a:p>
        </p:txBody>
      </p:sp>
      <p:sp>
        <p:nvSpPr>
          <p:cNvPr id="3" name="Text Placeholder 2">
            <a:extLst>
              <a:ext uri="{FF2B5EF4-FFF2-40B4-BE49-F238E27FC236}">
                <a16:creationId xmlns:a16="http://schemas.microsoft.com/office/drawing/2014/main" id="{7A82A1C3-BB15-4168-9A47-D2275EF75806}"/>
              </a:ext>
            </a:extLst>
          </p:cNvPr>
          <p:cNvSpPr>
            <a:spLocks noGrp="1"/>
          </p:cNvSpPr>
          <p:nvPr>
            <p:ph type="body" sz="quarter" idx="10"/>
          </p:nvPr>
        </p:nvSpPr>
        <p:spPr>
          <a:xfrm>
            <a:off x="674237" y="4170501"/>
            <a:ext cx="3657600" cy="1525597"/>
          </a:xfrm>
        </p:spPr>
        <p:txBody>
          <a:bodyPr vert="horz" lIns="91440" tIns="45720" rIns="91440" bIns="45720" rtlCol="0">
            <a:normAutofit/>
          </a:bodyPr>
          <a:lstStyle/>
          <a:p>
            <a:pPr marL="0" indent="0" algn="ctr">
              <a:buNone/>
            </a:pPr>
            <a:r>
              <a:rPr lang="en-US" sz="2000" kern="1200" dirty="0">
                <a:solidFill>
                  <a:srgbClr val="FFFFFF"/>
                </a:solidFill>
                <a:latin typeface="Segoe UI Semilight" panose="020B0402040204020203" pitchFamily="34" charset="0"/>
                <a:cs typeface="Segoe UI Semilight" panose="020B0402040204020203" pitchFamily="34" charset="0"/>
              </a:rPr>
              <a:t>Users only pay for the resources they use</a:t>
            </a:r>
          </a:p>
        </p:txBody>
      </p:sp>
      <p:cxnSp>
        <p:nvCxnSpPr>
          <p:cNvPr id="15"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descr="A diagram has an arrow pointing from physical structures to a user with ideas in the cloud, representing the migration from CapEx to OpEx.">
            <a:extLst>
              <a:ext uri="{FF2B5EF4-FFF2-40B4-BE49-F238E27FC236}">
                <a16:creationId xmlns:a16="http://schemas.microsoft.com/office/drawing/2014/main" id="{134B56CE-A3FF-445C-895A-88E6B85D37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4620" y="1778000"/>
            <a:ext cx="6572748" cy="3300299"/>
          </a:xfrm>
          <a:prstGeom prst="rect">
            <a:avLst/>
          </a:prstGeom>
        </p:spPr>
      </p:pic>
    </p:spTree>
    <p:extLst>
      <p:ext uri="{BB962C8B-B14F-4D97-AF65-F5344CB8AC3E}">
        <p14:creationId xmlns:p14="http://schemas.microsoft.com/office/powerpoint/2010/main" val="2915803039"/>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16-9_Illustration_2018_Cloud_011</Template>
  <TotalTime>89</TotalTime>
  <Words>3127</Words>
  <Application>Microsoft Office PowerPoint</Application>
  <PresentationFormat>Widescreen</PresentationFormat>
  <Paragraphs>241</Paragraphs>
  <Slides>24</Slides>
  <Notes>24</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24</vt:i4>
      </vt:variant>
    </vt:vector>
  </HeadingPairs>
  <TitlesOfParts>
    <vt:vector size="38" baseType="lpstr">
      <vt:lpstr>Arial</vt:lpstr>
      <vt:lpstr>Calibri</vt:lpstr>
      <vt:lpstr>Calibri Light</vt:lpstr>
      <vt:lpstr>Consolas</vt:lpstr>
      <vt:lpstr>Segoe UI</vt:lpstr>
      <vt:lpstr>Segoe UI Light</vt:lpstr>
      <vt:lpstr>Segoe UI Semibold</vt:lpstr>
      <vt:lpstr>Segoe UI Semibold (Headings)</vt:lpstr>
      <vt:lpstr>Segoe UI Semilight</vt:lpstr>
      <vt:lpstr>Tw Cen MT</vt:lpstr>
      <vt:lpstr>Wingdings</vt:lpstr>
      <vt:lpstr>WHITE TEMPLATE</vt:lpstr>
      <vt:lpstr>SOFT BLACK TEMPLATE</vt:lpstr>
      <vt:lpstr>Office Theme</vt:lpstr>
      <vt:lpstr>AZ-900T01 Module 01:  Cloud concepts</vt:lpstr>
      <vt:lpstr>Lesson 01: Learning objectives</vt:lpstr>
      <vt:lpstr>Module 1 – Learning objectives</vt:lpstr>
      <vt:lpstr>Lesson 02: Why cloud services?</vt:lpstr>
      <vt:lpstr>Video: Cloud Services</vt:lpstr>
      <vt:lpstr>Key concepts and terms</vt:lpstr>
      <vt:lpstr>Economies of scale</vt:lpstr>
      <vt:lpstr>CapEx vs. OpEx</vt:lpstr>
      <vt:lpstr>Consumption-based model</vt:lpstr>
      <vt:lpstr>Lesson 03: Types of cloud models</vt:lpstr>
      <vt:lpstr>Video: Cloud Models</vt:lpstr>
      <vt:lpstr>Public cloud</vt:lpstr>
      <vt:lpstr>Private cloud</vt:lpstr>
      <vt:lpstr>Hybrid cloud</vt:lpstr>
      <vt:lpstr>Cloud model comparison</vt:lpstr>
      <vt:lpstr>Lesson 04: Types of cloud services</vt:lpstr>
      <vt:lpstr>Video: Types of Cloud Services</vt:lpstr>
      <vt:lpstr>IaaS</vt:lpstr>
      <vt:lpstr>PaaS</vt:lpstr>
      <vt:lpstr>SaaS</vt:lpstr>
      <vt:lpstr>Cloud service comparison</vt:lpstr>
      <vt:lpstr>Management responsibilities</vt:lpstr>
      <vt:lpstr>Lesson 05: Module review questions</vt:lpstr>
      <vt:lpstr>Module 1 review questions</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Eamonn Kelly</cp:lastModifiedBy>
  <cp:revision>13</cp:revision>
  <dcterms:created xsi:type="dcterms:W3CDTF">2018-07-31T14:16:34Z</dcterms:created>
  <dcterms:modified xsi:type="dcterms:W3CDTF">2019-04-05T13:06:32Z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