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118" r:id="rId2"/>
    <p:sldId id="1119" r:id="rId3"/>
    <p:sldId id="1111" r:id="rId4"/>
    <p:sldId id="1112" r:id="rId5"/>
    <p:sldId id="1113" r:id="rId6"/>
    <p:sldId id="1114" r:id="rId7"/>
    <p:sldId id="1120" r:id="rId8"/>
    <p:sldId id="1115" r:id="rId9"/>
    <p:sldId id="1116" r:id="rId10"/>
    <p:sldId id="1117" r:id="rId11"/>
    <p:sldId id="11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BA06-D1E7-837B-8872-19A23D21E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95061-7F2C-8AD9-44A9-2EBDD49BC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9B185-1B8F-FD63-EEB4-8A4ED849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D54D-A7B5-A74A-8483-6D0D27E4E9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1227-565B-88E5-11FF-7272248B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088AB-00A4-0848-6F87-7D4B063A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73-866A-DA43-91E4-4159C4F8D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211C-93D6-F29B-2EB2-8428B105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F7E6B-17B4-D1BA-DCC6-68537101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836CB-DA5C-DB19-5DD0-46377BF0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D54D-A7B5-A74A-8483-6D0D27E4E9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2324-FA9C-4205-36C0-0A1EA742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9523-6BB2-F065-BF29-72AE8507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73-866A-DA43-91E4-4159C4F8D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9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4EE6AE-9BCC-3547-10C9-E8D5442D9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C689B-0547-0821-D281-66ACA8AC7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746D-ADD1-645C-AD7B-64A9A0D1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D54D-A7B5-A74A-8483-6D0D27E4E9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FF72-DD49-1876-9588-1A1B9EF5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89468-3CA8-850A-DEB5-5FDCD461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73-866A-DA43-91E4-4159C4F8D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5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C6C6C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06" name="Shape 206"/>
          <p:cNvSpPr>
            <a:spLocks noGrp="1"/>
          </p:cNvSpPr>
          <p:nvPr>
            <p:ph type="body" sz="half" idx="1"/>
          </p:nvPr>
        </p:nvSpPr>
        <p:spPr>
          <a:xfrm>
            <a:off x="535785" y="1634133"/>
            <a:ext cx="11120436" cy="4616648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000">
                <a:solidFill>
                  <a:srgbClr val="747474"/>
                </a:solidFill>
              </a:defRPr>
            </a:lvl1pPr>
            <a:lvl2pPr>
              <a:spcBef>
                <a:spcPts val="600"/>
              </a:spcBef>
              <a:defRPr sz="1800">
                <a:solidFill>
                  <a:srgbClr val="747474"/>
                </a:solidFill>
              </a:defRPr>
            </a:lvl2pPr>
            <a:lvl3pPr>
              <a:spcBef>
                <a:spcPts val="600"/>
              </a:spcBef>
              <a:defRPr sz="1800">
                <a:solidFill>
                  <a:srgbClr val="747474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rgbClr val="747474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rgbClr val="747474"/>
                </a:solidFill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07" name="Shape 20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70604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A129F-9595-A78B-2557-40F1BAE7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659B-E9F7-1DEC-7177-6ABB447BB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6F202-38E7-AFF5-9206-DFC45740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D54D-A7B5-A74A-8483-6D0D27E4E9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67638-E6E0-DC07-1450-9ACBCA73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749C-6E45-8B97-5B96-100AA10D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73-866A-DA43-91E4-4159C4F8D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4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0494-E2EF-9241-3A86-5F920AA8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88D35-EBAE-1E5F-692E-7F41F286A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20100-C6CA-5ADC-811A-AAFC0D8C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D54D-A7B5-A74A-8483-6D0D27E4E9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E8F03-7AFC-0BB0-9B49-D1FA4884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97E48-BAE1-5BAE-5969-2E4403C0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73-866A-DA43-91E4-4159C4F8D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BEF6-0C68-61C3-9F5A-AF89A36D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293AC-B834-4A03-951D-95D4A6B86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DE95-23A0-3E1D-6765-4D0DA705B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E767D-FD73-8DB1-F09B-6F2A2212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D54D-A7B5-A74A-8483-6D0D27E4E9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1346B-C1E8-6D28-FA8B-CD9E4B51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AB06E-0B4A-773A-131F-D2E1BE77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73-866A-DA43-91E4-4159C4F8D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4483-118B-5424-3091-E9485190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3E667-1942-2A4D-4E0D-73EF6B091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86834-2AF6-995D-8375-C6EC9E128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1E853-B6BF-382F-8FF7-808753882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7D340-10C6-CB0D-943F-A4EDF635A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EE7DC-7A75-8403-EE28-7298B129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D54D-A7B5-A74A-8483-6D0D27E4E9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CED56-6F6E-3491-4D39-5294E380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F3F27-A7CA-27D4-50FF-D0760D2D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73-866A-DA43-91E4-4159C4F8D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5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72FD-9089-E3C8-10AB-F1F30C2F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2AADD-69F9-C743-F7D5-A63B4178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D54D-A7B5-A74A-8483-6D0D27E4E9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DD907-32F6-9BC6-8E41-BC83EF6E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70BA7-42FB-1DCD-EABF-2C429F5C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73-866A-DA43-91E4-4159C4F8D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5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1A04F-A750-78CB-5A83-AE0FFE51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D54D-A7B5-A74A-8483-6D0D27E4E9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BD9F0-7D78-4B4F-9931-3B8D4FDC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525C0-F428-CDD3-EDBB-5564829B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73-866A-DA43-91E4-4159C4F8D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2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34DE-CC32-3768-6571-557B7470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3EDC-19A4-5F06-542D-7E64A882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28790-03B9-E787-E00B-346654673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858C2-B671-3DA5-4F0C-E1DDA079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D54D-A7B5-A74A-8483-6D0D27E4E9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49C49-2589-B0A7-6DED-960DC293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AA362-DF56-BB97-738E-65127FB0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73-866A-DA43-91E4-4159C4F8D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ACD7-1922-7BCF-A4F9-6276886D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4EDF4-5AA7-D75C-6B2D-5C55864D1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BDC74-F4AD-E802-E26C-0F203E882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DDC8F-EA09-561D-0752-CF940788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D54D-A7B5-A74A-8483-6D0D27E4E9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87DCC-2172-8BDD-2B16-4DE6EE3C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BAAA9-4109-5D67-02BC-BA41C78C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47273-866A-DA43-91E4-4159C4F8D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7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2FB7D2-8F78-5D88-05AE-7229A526E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4DE22-218C-B19E-65F3-3146B8315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3D4E9-025F-1DBC-38CA-9993211B6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4D54D-A7B5-A74A-8483-6D0D27E4E983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62B33-6862-A49A-BD5B-1FA07D43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76697-A929-A10E-8471-A04104DBE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47273-866A-DA43-91E4-4159C4F8D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5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index.php" TargetMode="External"/><Relationship Id="rId2" Type="http://schemas.openxmlformats.org/officeDocument/2006/relationships/hyperlink" Target="https://oralytics.com/2019/04/18/data-sets-for-analytic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pendatascience.com/25-excellent-machine-learning-open-datasets/?utm_campaign=Learning%20Posts&amp;utm_content=120062111&amp;utm_medium=social&amp;utm_source=twitter&amp;hss_channel=tw-3018841323" TargetMode="External"/><Relationship Id="rId5" Type="http://schemas.openxmlformats.org/officeDocument/2006/relationships/hyperlink" Target="https://github.com/awesomedata/awesome-public-datasets" TargetMode="External"/><Relationship Id="rId4" Type="http://schemas.openxmlformats.org/officeDocument/2006/relationships/hyperlink" Target="https://www.kaggle.com/dataset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FC8-DAC7-8378-11D9-38053F19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Important</a:t>
            </a:r>
          </a:p>
        </p:txBody>
      </p:sp>
      <p:pic>
        <p:nvPicPr>
          <p:cNvPr id="1026" name="Picture 2" descr="Stick Figure Walking Vector Art, Icons, and Graphics for Free Download">
            <a:extLst>
              <a:ext uri="{FF2B5EF4-FFF2-40B4-BE49-F238E27FC236}">
                <a16:creationId xmlns:a16="http://schemas.microsoft.com/office/drawing/2014/main" id="{75CA2E57-136B-0783-9E13-9CDC5EBD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205" y="1527262"/>
            <a:ext cx="3803475" cy="38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6BDC6-2E09-82C4-5FDB-7698B8038FC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940" y="1634133"/>
            <a:ext cx="4680983" cy="4616648"/>
          </a:xfrm>
        </p:spPr>
        <p:txBody>
          <a:bodyPr/>
          <a:lstStyle/>
          <a:p>
            <a:pPr marL="0" marR="0" indent="0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en-IE" sz="1800" dirty="0"/>
              <a:t>This module </a:t>
            </a:r>
            <a:r>
              <a:rPr lang="en-IE" sz="1800" dirty="0">
                <a:solidFill>
                  <a:srgbClr val="C00000"/>
                </a:solidFill>
              </a:rPr>
              <a:t>will not look </a:t>
            </a:r>
            <a:r>
              <a:rPr lang="en-IE" sz="1800" dirty="0"/>
              <a:t>at or go into detail about</a:t>
            </a:r>
          </a:p>
          <a:p>
            <a:pPr lvl="1" indent="-196437" rtl="0">
              <a:spcBef>
                <a:spcPts val="1200"/>
              </a:spcBef>
            </a:pPr>
            <a:r>
              <a:rPr lang="en-IE" sz="1600" dirty="0"/>
              <a:t>Python basics</a:t>
            </a:r>
          </a:p>
          <a:p>
            <a:pPr lvl="1" indent="-196437" rtl="0">
              <a:spcBef>
                <a:spcPts val="1200"/>
              </a:spcBef>
            </a:pPr>
            <a:r>
              <a:rPr lang="en-IE" sz="1600" dirty="0"/>
              <a:t>Syntax</a:t>
            </a:r>
          </a:p>
          <a:p>
            <a:pPr lvl="1" indent="-196437" rtl="0">
              <a:spcBef>
                <a:spcPts val="1200"/>
              </a:spcBef>
            </a:pPr>
            <a:r>
              <a:rPr lang="en-IE" sz="1600" dirty="0"/>
              <a:t>Structure of Python</a:t>
            </a:r>
          </a:p>
          <a:p>
            <a:pPr lvl="1" indent="-196437" rtl="0">
              <a:spcBef>
                <a:spcPts val="1200"/>
              </a:spcBef>
            </a:pPr>
            <a:r>
              <a:rPr lang="en-IE" sz="1600" dirty="0"/>
              <a:t>Different types of objects</a:t>
            </a:r>
          </a:p>
          <a:p>
            <a:pPr lvl="1" indent="-196437" rtl="0">
              <a:spcBef>
                <a:spcPts val="1200"/>
              </a:spcBef>
            </a:pPr>
            <a:r>
              <a:rPr lang="en-IE" sz="1600" dirty="0"/>
              <a:t>Writing functions</a:t>
            </a:r>
          </a:p>
          <a:p>
            <a:pPr lvl="1" indent="-196437" rtl="0">
              <a:spcBef>
                <a:spcPts val="1200"/>
              </a:spcBef>
            </a:pPr>
            <a:endParaRPr lang="en-IE" sz="1600" dirty="0"/>
          </a:p>
          <a:p>
            <a:pPr rtl="0"/>
            <a:r>
              <a:rPr lang="en-IE" sz="1800" dirty="0"/>
              <a:t>These things are/were covered else where</a:t>
            </a:r>
          </a:p>
          <a:p>
            <a:pPr rtl="0"/>
            <a:r>
              <a:rPr lang="en-IE" sz="1800" dirty="0"/>
              <a:t>Or you can pick these up quickly yourself</a:t>
            </a:r>
          </a:p>
          <a:p>
            <a:pPr rtl="0"/>
            <a:r>
              <a:rPr lang="en-IE" sz="1800" dirty="0"/>
              <a:t>Or can find these things out else where</a:t>
            </a:r>
          </a:p>
          <a:p>
            <a:pPr lvl="1" indent="-196437" rtl="0">
              <a:spcBef>
                <a:spcPts val="1200"/>
              </a:spcBef>
            </a:pP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357383054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B2BA8-5232-0DD0-CD60-31BCD405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 Notebook -&gt; New data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D0D48-A496-B371-D73B-2D303164D526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/>
              <a:t>Have you tried using the Sample/Demo code on a different Data Set?</a:t>
            </a:r>
          </a:p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endParaRPr lang="en-IE" dirty="0"/>
          </a:p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/>
              <a:t>Any data set?  From other modules, or from the lists I’ve provided?</a:t>
            </a:r>
          </a:p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endParaRPr lang="en-IE" dirty="0"/>
          </a:p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/>
              <a:t>Try it, and see what you can achieve.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455FB-4AAB-DC3C-A550-CF8399F5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842" y="4671417"/>
            <a:ext cx="3390900" cy="1104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837415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1C54-56C9-6E97-A0D3-B1135F7B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355E-C37D-7431-7A91-8A112656B8DE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316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FC8-DAC7-8378-11D9-38053F19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Important</a:t>
            </a:r>
          </a:p>
        </p:txBody>
      </p:sp>
      <p:pic>
        <p:nvPicPr>
          <p:cNvPr id="1026" name="Picture 2" descr="Stick Figure Walking Vector Art, Icons, and Graphics for Free Download">
            <a:extLst>
              <a:ext uri="{FF2B5EF4-FFF2-40B4-BE49-F238E27FC236}">
                <a16:creationId xmlns:a16="http://schemas.microsoft.com/office/drawing/2014/main" id="{75CA2E57-136B-0783-9E13-9CDC5EBD2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205" y="1527262"/>
            <a:ext cx="3803475" cy="38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6BDC6-2E09-82C4-5FDB-7698B8038FC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59940" y="1634133"/>
            <a:ext cx="4680983" cy="4616648"/>
          </a:xfrm>
        </p:spPr>
        <p:txBody>
          <a:bodyPr/>
          <a:lstStyle/>
          <a:p>
            <a:pPr marL="0" marR="0" indent="0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None/>
              <a:tabLst/>
            </a:pPr>
            <a:r>
              <a:rPr lang="en-IE" sz="1800" dirty="0"/>
              <a:t>This module </a:t>
            </a:r>
            <a:r>
              <a:rPr lang="en-IE" sz="1800" dirty="0">
                <a:solidFill>
                  <a:srgbClr val="C00000"/>
                </a:solidFill>
              </a:rPr>
              <a:t>will not look </a:t>
            </a:r>
            <a:r>
              <a:rPr lang="en-IE" sz="1800" dirty="0"/>
              <a:t>at or go into detail about</a:t>
            </a:r>
          </a:p>
          <a:p>
            <a:pPr lvl="1" indent="-196437" rtl="0">
              <a:spcBef>
                <a:spcPts val="1200"/>
              </a:spcBef>
            </a:pPr>
            <a:r>
              <a:rPr lang="en-IE" sz="1600" dirty="0"/>
              <a:t>Python basics</a:t>
            </a:r>
          </a:p>
          <a:p>
            <a:pPr lvl="1" indent="-196437" rtl="0">
              <a:spcBef>
                <a:spcPts val="1200"/>
              </a:spcBef>
            </a:pPr>
            <a:r>
              <a:rPr lang="en-IE" sz="1600" dirty="0"/>
              <a:t>Syntax</a:t>
            </a:r>
          </a:p>
          <a:p>
            <a:pPr lvl="1" indent="-196437" rtl="0">
              <a:spcBef>
                <a:spcPts val="1200"/>
              </a:spcBef>
            </a:pPr>
            <a:r>
              <a:rPr lang="en-IE" sz="1600" dirty="0"/>
              <a:t>Structure of Python</a:t>
            </a:r>
          </a:p>
          <a:p>
            <a:pPr lvl="1" indent="-196437" rtl="0">
              <a:spcBef>
                <a:spcPts val="1200"/>
              </a:spcBef>
            </a:pPr>
            <a:r>
              <a:rPr lang="en-IE" sz="1600" dirty="0"/>
              <a:t>Different types of objects</a:t>
            </a:r>
          </a:p>
          <a:p>
            <a:pPr lvl="1" indent="-196437" rtl="0">
              <a:spcBef>
                <a:spcPts val="1200"/>
              </a:spcBef>
            </a:pPr>
            <a:r>
              <a:rPr lang="en-IE" sz="1600" dirty="0"/>
              <a:t>Writing functions</a:t>
            </a:r>
          </a:p>
          <a:p>
            <a:pPr lvl="1" indent="-196437" rtl="0">
              <a:spcBef>
                <a:spcPts val="1200"/>
              </a:spcBef>
            </a:pPr>
            <a:endParaRPr lang="en-IE" sz="1600" dirty="0"/>
          </a:p>
          <a:p>
            <a:pPr rtl="0"/>
            <a:r>
              <a:rPr lang="en-IE" sz="1800" dirty="0"/>
              <a:t>These things are/were covered else where</a:t>
            </a:r>
          </a:p>
          <a:p>
            <a:pPr rtl="0"/>
            <a:r>
              <a:rPr lang="en-IE" sz="1800" dirty="0"/>
              <a:t>Or you can pick these up quickly yourself</a:t>
            </a:r>
          </a:p>
          <a:p>
            <a:pPr rtl="0"/>
            <a:r>
              <a:rPr lang="en-IE" sz="1800" dirty="0"/>
              <a:t>Or can find these things out else where</a:t>
            </a:r>
          </a:p>
          <a:p>
            <a:pPr lvl="1" indent="-196437" rtl="0">
              <a:spcBef>
                <a:spcPts val="1200"/>
              </a:spcBef>
            </a:pPr>
            <a:endParaRPr lang="en-IE" sz="16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16CF210-49D5-7FFC-4F2A-ECA4741DB374}"/>
              </a:ext>
            </a:extLst>
          </p:cNvPr>
          <p:cNvSpPr txBox="1">
            <a:spLocks/>
          </p:cNvSpPr>
          <p:nvPr/>
        </p:nvSpPr>
        <p:spPr>
          <a:xfrm>
            <a:off x="6787663" y="1418492"/>
            <a:ext cx="5521568" cy="5439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415" tIns="37415" rIns="37415" bIns="37415"/>
          <a:lstStyle>
            <a:lvl1pPr marL="196437" marR="0" indent="-196437" algn="l" defTabSz="430289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711200" marR="0" indent="-266700" algn="l" defTabSz="430289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155700" marR="0" indent="-266700" algn="l" defTabSz="430289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600200" marR="0" indent="-266700" algn="l" defTabSz="430289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2044700" marR="0" indent="-266700" algn="l" defTabSz="430289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747474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818291" marR="0" indent="-181326" algn="l" defTabSz="430289" latinLnBrk="0">
              <a:lnSpc>
                <a:spcPct val="100000"/>
              </a:lnSpc>
              <a:spcBef>
                <a:spcPts val="2652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145686" marR="0" indent="-181326" algn="l" defTabSz="430289" latinLnBrk="0">
              <a:lnSpc>
                <a:spcPct val="100000"/>
              </a:lnSpc>
              <a:spcBef>
                <a:spcPts val="2652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473079" marR="0" indent="-181326" algn="l" defTabSz="430289" latinLnBrk="0">
              <a:lnSpc>
                <a:spcPct val="100000"/>
              </a:lnSpc>
              <a:spcBef>
                <a:spcPts val="2652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800472" marR="0" indent="-181326" algn="l" defTabSz="430289" latinLnBrk="0">
              <a:lnSpc>
                <a:spcPct val="100000"/>
              </a:lnSpc>
              <a:spcBef>
                <a:spcPts val="2652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 rtl="0" hangingPunct="1">
              <a:buFontTx/>
              <a:buNone/>
            </a:pPr>
            <a:r>
              <a:rPr lang="en-IE" sz="1800" dirty="0"/>
              <a:t>We </a:t>
            </a:r>
            <a:r>
              <a:rPr lang="en-IE" sz="1800" dirty="0">
                <a:solidFill>
                  <a:srgbClr val="C00000"/>
                </a:solidFill>
              </a:rPr>
              <a:t>will concentrate </a:t>
            </a:r>
            <a:r>
              <a:rPr lang="en-IE" sz="1800" dirty="0"/>
              <a:t>on the different Libraries and Function available in Python </a:t>
            </a:r>
          </a:p>
          <a:p>
            <a:pPr marL="0" indent="0" rtl="0" hangingPunct="1">
              <a:spcBef>
                <a:spcPts val="1800"/>
              </a:spcBef>
              <a:buFontTx/>
              <a:buNone/>
            </a:pPr>
            <a:r>
              <a:rPr lang="en-IE" sz="1800" dirty="0"/>
              <a:t>Will focus on using these Functions to analyse data</a:t>
            </a:r>
          </a:p>
          <a:p>
            <a:pPr marL="0" indent="0" rtl="0" hangingPunct="1">
              <a:spcBef>
                <a:spcPts val="1800"/>
              </a:spcBef>
              <a:buNone/>
            </a:pPr>
            <a:r>
              <a:rPr lang="en-IE" sz="1800" dirty="0"/>
              <a:t>Live programming, in this module, is not really possible</a:t>
            </a:r>
          </a:p>
          <a:p>
            <a:pPr lvl="1" hangingPunct="1">
              <a:spcBef>
                <a:spcPts val="500"/>
              </a:spcBef>
            </a:pPr>
            <a:r>
              <a:rPr lang="en-IE" sz="1600" dirty="0"/>
              <a:t>Error prone</a:t>
            </a:r>
          </a:p>
          <a:p>
            <a:pPr lvl="1" hangingPunct="1">
              <a:spcBef>
                <a:spcPts val="500"/>
              </a:spcBef>
            </a:pPr>
            <a:r>
              <a:rPr lang="en-IE" sz="1600" dirty="0"/>
              <a:t>Time consuming</a:t>
            </a:r>
          </a:p>
          <a:p>
            <a:pPr lvl="1" hangingPunct="1">
              <a:spcBef>
                <a:spcPts val="500"/>
              </a:spcBef>
            </a:pPr>
            <a:r>
              <a:rPr lang="en-IE" sz="1600" dirty="0"/>
              <a:t>Boring to watch</a:t>
            </a:r>
          </a:p>
          <a:p>
            <a:pPr lvl="1" hangingPunct="1">
              <a:spcBef>
                <a:spcPts val="500"/>
              </a:spcBef>
            </a:pPr>
            <a:r>
              <a:rPr lang="en-IE" sz="1600" dirty="0"/>
              <a:t>Wasted time</a:t>
            </a:r>
          </a:p>
          <a:p>
            <a:pPr lvl="1" hangingPunct="1">
              <a:spcBef>
                <a:spcPts val="500"/>
              </a:spcBef>
            </a:pPr>
            <a:r>
              <a:rPr lang="en-IE" sz="1600" dirty="0"/>
              <a:t>Might be suited to “basic” modules – Not for more advanced modules/topics, like this module</a:t>
            </a:r>
          </a:p>
          <a:p>
            <a:pPr hangingPunct="1">
              <a:spcBef>
                <a:spcPts val="1800"/>
              </a:spcBef>
            </a:pPr>
            <a:r>
              <a:rPr lang="en-IE" sz="1800" dirty="0"/>
              <a:t>To avoid these issues Prepared Notebooks are made available</a:t>
            </a:r>
          </a:p>
          <a:p>
            <a:pPr marL="730250" lvl="1" indent="-285750" hangingPunct="1">
              <a:spcBef>
                <a:spcPts val="500"/>
              </a:spcBef>
            </a:pPr>
            <a:r>
              <a:rPr lang="en-IE" sz="1600" dirty="0">
                <a:solidFill>
                  <a:srgbClr val="7030A0"/>
                </a:solidFill>
              </a:rPr>
              <a:t>Focuses</a:t>
            </a:r>
            <a:r>
              <a:rPr lang="en-IE" sz="1600" dirty="0"/>
              <a:t> on the </a:t>
            </a:r>
            <a:r>
              <a:rPr lang="en-IE" sz="1600" dirty="0">
                <a:solidFill>
                  <a:srgbClr val="7030A0"/>
                </a:solidFill>
              </a:rPr>
              <a:t>important Tasks </a:t>
            </a:r>
            <a:r>
              <a:rPr lang="en-IE" sz="1600" dirty="0"/>
              <a:t>and Steps</a:t>
            </a:r>
          </a:p>
          <a:p>
            <a:pPr marL="730250" lvl="1" indent="-285750" hangingPunct="1">
              <a:spcBef>
                <a:spcPts val="500"/>
              </a:spcBef>
            </a:pPr>
            <a:r>
              <a:rPr lang="en-IE" sz="1600" dirty="0"/>
              <a:t>Is </a:t>
            </a:r>
            <a:r>
              <a:rPr lang="en-IE" sz="1600" dirty="0">
                <a:solidFill>
                  <a:srgbClr val="C00000"/>
                </a:solidFill>
              </a:rPr>
              <a:t>Reproducible</a:t>
            </a:r>
            <a:r>
              <a:rPr lang="en-IE" sz="1600" dirty="0"/>
              <a:t> =&gt; VERY Important for Analytics</a:t>
            </a:r>
          </a:p>
          <a:p>
            <a:pPr marL="730250" lvl="1" indent="-285750" hangingPunct="1">
              <a:spcBef>
                <a:spcPts val="500"/>
              </a:spcBef>
            </a:pPr>
            <a:r>
              <a:rPr lang="en-IE" sz="1600" dirty="0">
                <a:solidFill>
                  <a:srgbClr val="0070C0"/>
                </a:solidFill>
              </a:rPr>
              <a:t>Templates</a:t>
            </a:r>
            <a:r>
              <a:rPr lang="en-IE" sz="1600" dirty="0"/>
              <a:t> for you to use/reuse</a:t>
            </a:r>
          </a:p>
          <a:p>
            <a:pPr lvl="1" indent="-196437" rtl="0" hangingPunct="1">
              <a:spcBef>
                <a:spcPts val="1200"/>
              </a:spcBef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62578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AA29-B161-04A1-6567-0D7EE699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Q: Where can we find data sets?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C716A-F849-E017-37C5-8C0F0505BF35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/>
              <a:t>Open Google</a:t>
            </a:r>
          </a:p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/>
              <a:t>Search for the following</a:t>
            </a:r>
          </a:p>
          <a:p>
            <a:pPr lvl="1" indent="-196437" rtl="0">
              <a:spcBef>
                <a:spcPts val="1200"/>
              </a:spcBef>
            </a:pPr>
            <a:r>
              <a:rPr lang="en-IE" dirty="0">
                <a:solidFill>
                  <a:srgbClr val="0070C0"/>
                </a:solidFill>
              </a:rPr>
              <a:t>Data sets for Data Analytics</a:t>
            </a:r>
          </a:p>
          <a:p>
            <a:pPr lvl="1" indent="-196437" rtl="0">
              <a:spcBef>
                <a:spcPts val="1200"/>
              </a:spcBef>
            </a:pPr>
            <a:r>
              <a:rPr lang="en-IE" dirty="0">
                <a:solidFill>
                  <a:srgbClr val="0070C0"/>
                </a:solidFill>
              </a:rPr>
              <a:t>Data sets for Data Science</a:t>
            </a:r>
          </a:p>
          <a:p>
            <a:pPr lvl="1" indent="-196437" rtl="0">
              <a:spcBef>
                <a:spcPts val="1200"/>
              </a:spcBef>
            </a:pPr>
            <a:r>
              <a:rPr lang="en-IE" dirty="0">
                <a:solidFill>
                  <a:srgbClr val="0070C0"/>
                </a:solidFill>
              </a:rPr>
              <a:t>Data sets for Machine Learning</a:t>
            </a:r>
          </a:p>
          <a:p>
            <a:pPr lvl="1" indent="-196437" rtl="0">
              <a:spcBef>
                <a:spcPts val="1200"/>
              </a:spcBef>
            </a:pPr>
            <a:endParaRPr lang="en-IE" dirty="0"/>
          </a:p>
          <a:p>
            <a:pPr rtl="0"/>
            <a:r>
              <a:rPr lang="en-IE" dirty="0"/>
              <a:t>What are the common websites you come across?</a:t>
            </a:r>
          </a:p>
          <a:p>
            <a:pPr lvl="1" rtl="0"/>
            <a:r>
              <a:rPr lang="en-IE" dirty="0"/>
              <a:t>Take note of these</a:t>
            </a:r>
          </a:p>
          <a:p>
            <a:pPr rtl="0"/>
            <a:endParaRPr lang="en-IE" dirty="0"/>
          </a:p>
          <a:p>
            <a:pPr rtl="0"/>
            <a:r>
              <a:rPr lang="en-IE" dirty="0"/>
              <a:t>This is how you can find data sets for you to use?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39BFB-B031-2216-EF39-5F4F07C6F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411" y="4118967"/>
            <a:ext cx="3390900" cy="11049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92286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0B2E-886C-FA94-5D1B-DE012A3B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Q: Where can we find data sets?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B3706-F431-EE81-FA7D-8EF38187EF9E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/>
              <a:t>Or go to</a:t>
            </a:r>
          </a:p>
          <a:p>
            <a:pPr lvl="1" indent="-196437" rtl="0">
              <a:spcBef>
                <a:spcPts val="1200"/>
              </a:spcBef>
            </a:pPr>
            <a:r>
              <a:rPr lang="en-IE" sz="2000" dirty="0">
                <a:hlinkClick r:id="rId2"/>
              </a:rPr>
              <a:t>https://oralytics.com/2019/04/18/data-sets-for-analytics/</a:t>
            </a:r>
            <a:endParaRPr lang="en-IE" sz="2000" dirty="0"/>
          </a:p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endParaRPr lang="en-IE" dirty="0"/>
          </a:p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/>
              <a:t>I’ve done the </a:t>
            </a:r>
            <a:r>
              <a:rPr lang="en-IE" dirty="0">
                <a:solidFill>
                  <a:srgbClr val="0070C0"/>
                </a:solidFill>
              </a:rPr>
              <a:t>hard work </a:t>
            </a:r>
            <a:r>
              <a:rPr lang="en-IE" dirty="0"/>
              <a:t>for you and collated various sites for Data Sets	</a:t>
            </a:r>
          </a:p>
          <a:p>
            <a:pPr lvl="1" indent="-196437" rtl="0">
              <a:spcBef>
                <a:spcPts val="1200"/>
              </a:spcBef>
            </a:pPr>
            <a:r>
              <a:rPr lang="en-IE" dirty="0"/>
              <a:t>Lots of other sites out there -&gt; some/most of these are not very good</a:t>
            </a:r>
          </a:p>
          <a:p>
            <a:pPr lvl="1" indent="-196437" rtl="0">
              <a:spcBef>
                <a:spcPts val="1200"/>
              </a:spcBef>
            </a:pPr>
            <a:r>
              <a:rPr lang="en-IE" dirty="0"/>
              <a:t>I’ve made the task of finding data sets a lot easier</a:t>
            </a:r>
          </a:p>
          <a:p>
            <a:pPr lvl="1" indent="-196437" rtl="0">
              <a:spcBef>
                <a:spcPts val="1200"/>
              </a:spcBef>
            </a:pPr>
            <a:endParaRPr lang="en-IE" dirty="0"/>
          </a:p>
          <a:p>
            <a:pPr rtl="0"/>
            <a:r>
              <a:rPr lang="en-IE" dirty="0"/>
              <a:t>Other popular sites include</a:t>
            </a:r>
          </a:p>
          <a:p>
            <a:pPr lvl="1" rtl="0"/>
            <a:r>
              <a:rPr lang="en-GB" dirty="0">
                <a:hlinkClick r:id="rId3"/>
              </a:rPr>
              <a:t>UCI Machine Learning Repository</a:t>
            </a:r>
            <a:endParaRPr lang="en-IE" dirty="0"/>
          </a:p>
          <a:p>
            <a:pPr lvl="1"/>
            <a:r>
              <a:rPr lang="en-GB" dirty="0">
                <a:hlinkClick r:id="rId4"/>
              </a:rPr>
              <a:t>Kaggle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Github List of Public Data Sets</a:t>
            </a:r>
            <a:endParaRPr lang="en-GB" dirty="0"/>
          </a:p>
          <a:p>
            <a:pPr lvl="1" rtl="0"/>
            <a:r>
              <a:rPr lang="en-GB" dirty="0">
                <a:hlinkClick r:id="rId6"/>
              </a:rPr>
              <a:t>ODSC – 25 picks of open data sets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79969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BE09-87F4-E379-D5D5-07649B54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Q: Where can I find more information about the Libraries?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F1939-ABB7-D17A-5F06-A078A1E36E5E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/>
              <a:t>RTFM</a:t>
            </a:r>
          </a:p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/>
              <a:t>I </a:t>
            </a:r>
            <a:r>
              <a:rPr lang="en-IE" dirty="0">
                <a:solidFill>
                  <a:srgbClr val="0070C0"/>
                </a:solidFill>
              </a:rPr>
              <a:t>don’t</a:t>
            </a:r>
            <a:r>
              <a:rPr lang="en-IE" dirty="0"/>
              <a:t> cover all the details of each Library</a:t>
            </a:r>
          </a:p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>
                <a:solidFill>
                  <a:srgbClr val="0070C0"/>
                </a:solidFill>
              </a:rPr>
              <a:t>Why?  It isn’t needed!</a:t>
            </a:r>
          </a:p>
          <a:p>
            <a:pPr lvl="1" indent="-196437" rtl="0">
              <a:spcBef>
                <a:spcPts val="1200"/>
              </a:spcBef>
            </a:pPr>
            <a:r>
              <a:rPr lang="en-IE" dirty="0"/>
              <a:t>Most libraries contain 100s of functions</a:t>
            </a:r>
          </a:p>
          <a:p>
            <a:pPr lvl="1" indent="-196437" rtl="0">
              <a:spcBef>
                <a:spcPts val="1200"/>
              </a:spcBef>
            </a:pPr>
            <a:r>
              <a:rPr lang="en-IE" dirty="0"/>
              <a:t>Most of these functions are not required</a:t>
            </a:r>
          </a:p>
          <a:p>
            <a:pPr lvl="1" indent="-196437" rtl="0">
              <a:spcBef>
                <a:spcPts val="1200"/>
              </a:spcBef>
            </a:pPr>
            <a:endParaRPr lang="en-IE" dirty="0"/>
          </a:p>
          <a:p>
            <a:pPr rtl="0"/>
            <a:r>
              <a:rPr lang="en-IE" dirty="0"/>
              <a:t>I show you the main functions you need to use</a:t>
            </a:r>
          </a:p>
          <a:p>
            <a:pPr lvl="1" rtl="0"/>
            <a:r>
              <a:rPr lang="en-IE" dirty="0">
                <a:solidFill>
                  <a:srgbClr val="7030A0"/>
                </a:solidFill>
              </a:rPr>
              <a:t>I’ve done the hard work for you</a:t>
            </a:r>
          </a:p>
          <a:p>
            <a:pPr lvl="1" rtl="0"/>
            <a:r>
              <a:rPr lang="en-IE" dirty="0">
                <a:solidFill>
                  <a:srgbClr val="7030A0"/>
                </a:solidFill>
              </a:rPr>
              <a:t>I’ve done the filtering of what’s important</a:t>
            </a:r>
          </a:p>
          <a:p>
            <a:pPr lvl="1" rtl="0"/>
            <a:r>
              <a:rPr lang="en-IE" dirty="0">
                <a:solidFill>
                  <a:srgbClr val="7030A0"/>
                </a:solidFill>
              </a:rPr>
              <a:t>It’s impossible to cover the entirety of each library</a:t>
            </a:r>
          </a:p>
          <a:p>
            <a:pPr lvl="1" rtl="0"/>
            <a:r>
              <a:rPr lang="en-IE" dirty="0">
                <a:solidFill>
                  <a:schemeClr val="accent5">
                    <a:lumMod val="75000"/>
                  </a:schemeClr>
                </a:solidFill>
              </a:rPr>
              <a:t>I give you re-usable Templates</a:t>
            </a:r>
          </a:p>
          <a:p>
            <a:pPr lvl="1" rtl="0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953024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1185-E412-31E1-1A9A-C25E0886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Q: Where can I find more information about the Libraries?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3208-7997-A977-192E-E4C52DA0B44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5784" y="1465385"/>
            <a:ext cx="11351415" cy="4785396"/>
          </a:xfrm>
        </p:spPr>
        <p:txBody>
          <a:bodyPr/>
          <a:lstStyle/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/>
              <a:t>Open Google and search for the documentation for one of the libraries we have used</a:t>
            </a:r>
          </a:p>
          <a:p>
            <a:pPr lvl="1" indent="-196437" rtl="0">
              <a:spcBef>
                <a:spcPts val="1200"/>
              </a:spcBef>
            </a:pPr>
            <a:r>
              <a:rPr lang="en-IE" dirty="0">
                <a:solidFill>
                  <a:srgbClr val="0070C0"/>
                </a:solidFill>
              </a:rPr>
              <a:t>Python scikit-learn documentation</a:t>
            </a:r>
          </a:p>
          <a:p>
            <a:pPr lvl="1" indent="-196437" rtl="0">
              <a:spcBef>
                <a:spcPts val="1200"/>
              </a:spcBef>
            </a:pPr>
            <a:r>
              <a:rPr lang="en-IE" dirty="0">
                <a:solidFill>
                  <a:srgbClr val="0070C0"/>
                </a:solidFill>
              </a:rPr>
              <a:t>Python seaborn documentation</a:t>
            </a:r>
          </a:p>
          <a:p>
            <a:pPr rtl="0"/>
            <a:r>
              <a:rPr lang="en-IE" dirty="0">
                <a:solidFill>
                  <a:srgbClr val="7030A0"/>
                </a:solidFill>
              </a:rPr>
              <a:t>Lots of details and lots of functions in each</a:t>
            </a:r>
          </a:p>
          <a:p>
            <a:pPr lvl="1" rtl="0"/>
            <a:r>
              <a:rPr lang="en-IE" dirty="0">
                <a:solidFill>
                  <a:srgbClr val="7030A0"/>
                </a:solidFill>
              </a:rPr>
              <a:t>How do you know what you need to use/learn -&gt; I’ve filtered these down to the core of what you need</a:t>
            </a:r>
          </a:p>
          <a:p>
            <a:pPr lvl="1" rtl="0"/>
            <a:r>
              <a:rPr lang="en-IE" dirty="0">
                <a:solidFill>
                  <a:srgbClr val="7030A0"/>
                </a:solidFill>
              </a:rPr>
              <a:t>I’ve done the hard work for you</a:t>
            </a:r>
          </a:p>
          <a:p>
            <a:pPr lvl="1" rtl="0"/>
            <a:endParaRPr lang="en-IE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0197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1185-E412-31E1-1A9A-C25E0886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Q: Where can I find more information about the Libraries?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3208-7997-A977-192E-E4C52DA0B44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5784" y="1465385"/>
            <a:ext cx="11351415" cy="4785396"/>
          </a:xfrm>
        </p:spPr>
        <p:txBody>
          <a:bodyPr>
            <a:normAutofit lnSpcReduction="10000"/>
          </a:bodyPr>
          <a:lstStyle/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/>
              <a:t>Open Google and search for the documentation for one of the libraries we have used</a:t>
            </a:r>
          </a:p>
          <a:p>
            <a:pPr lvl="1" indent="-196437" rtl="0">
              <a:spcBef>
                <a:spcPts val="1200"/>
              </a:spcBef>
            </a:pPr>
            <a:r>
              <a:rPr lang="en-IE" dirty="0">
                <a:solidFill>
                  <a:srgbClr val="0070C0"/>
                </a:solidFill>
              </a:rPr>
              <a:t>Python scikit-learn documentation</a:t>
            </a:r>
          </a:p>
          <a:p>
            <a:pPr lvl="1" indent="-196437" rtl="0">
              <a:spcBef>
                <a:spcPts val="1200"/>
              </a:spcBef>
            </a:pPr>
            <a:r>
              <a:rPr lang="en-IE" dirty="0">
                <a:solidFill>
                  <a:srgbClr val="0070C0"/>
                </a:solidFill>
              </a:rPr>
              <a:t>Python seaborn documentation</a:t>
            </a:r>
          </a:p>
          <a:p>
            <a:pPr rtl="0"/>
            <a:r>
              <a:rPr lang="en-IE" dirty="0">
                <a:solidFill>
                  <a:srgbClr val="7030A0"/>
                </a:solidFill>
              </a:rPr>
              <a:t>Lots of details and lots of functions in each</a:t>
            </a:r>
          </a:p>
          <a:p>
            <a:pPr lvl="1" rtl="0"/>
            <a:r>
              <a:rPr lang="en-IE" dirty="0">
                <a:solidFill>
                  <a:srgbClr val="7030A0"/>
                </a:solidFill>
              </a:rPr>
              <a:t>How do you know what you need to use/learn -&gt; I’ve filtered these down to the core of what you need</a:t>
            </a:r>
          </a:p>
          <a:p>
            <a:pPr lvl="1" rtl="0"/>
            <a:r>
              <a:rPr lang="en-IE" dirty="0">
                <a:solidFill>
                  <a:srgbClr val="7030A0"/>
                </a:solidFill>
              </a:rPr>
              <a:t>I’ve done the hard work for you</a:t>
            </a:r>
          </a:p>
          <a:p>
            <a:pPr lvl="1" rtl="0"/>
            <a:endParaRPr lang="en-IE" sz="1600" dirty="0">
              <a:solidFill>
                <a:srgbClr val="7030A0"/>
              </a:solidFill>
            </a:endParaRPr>
          </a:p>
          <a:p>
            <a:pPr rtl="0"/>
            <a:r>
              <a:rPr lang="en-IE" dirty="0">
                <a:solidFill>
                  <a:srgbClr val="6C6C6C"/>
                </a:solidFill>
              </a:rPr>
              <a:t>Go to   </a:t>
            </a:r>
            <a:r>
              <a:rPr lang="en-IE" dirty="0">
                <a:solidFill>
                  <a:srgbClr val="6C6C6C"/>
                </a:solidFill>
                <a:hlinkClick r:id="rId2"/>
              </a:rPr>
              <a:t>https://pypi.org/</a:t>
            </a:r>
            <a:endParaRPr lang="en-IE" dirty="0">
              <a:solidFill>
                <a:srgbClr val="6C6C6C"/>
              </a:solidFill>
            </a:endParaRPr>
          </a:p>
          <a:p>
            <a:pPr lvl="1" rtl="0"/>
            <a:r>
              <a:rPr lang="en-IE" dirty="0">
                <a:solidFill>
                  <a:srgbClr val="6C6C6C"/>
                </a:solidFill>
              </a:rPr>
              <a:t>This is a library of all the libraries in Python</a:t>
            </a:r>
          </a:p>
          <a:p>
            <a:pPr lvl="1" rtl="0"/>
            <a:r>
              <a:rPr lang="en-IE" dirty="0">
                <a:solidFill>
                  <a:srgbClr val="6C6C6C"/>
                </a:solidFill>
              </a:rPr>
              <a:t>When you run a PIP command or install using Anaconda -&gt; This is where it gets it from</a:t>
            </a:r>
          </a:p>
          <a:p>
            <a:pPr lvl="1" rtl="0"/>
            <a:r>
              <a:rPr lang="en-IE" dirty="0">
                <a:solidFill>
                  <a:srgbClr val="C00000"/>
                </a:solidFill>
              </a:rPr>
              <a:t>How many libraries/projects/packages does it contain?</a:t>
            </a:r>
          </a:p>
          <a:p>
            <a:pPr lvl="1" rtl="0"/>
            <a:r>
              <a:rPr lang="en-IE" dirty="0">
                <a:solidFill>
                  <a:srgbClr val="C00000"/>
                </a:solidFill>
              </a:rPr>
              <a:t>Search for   scikit-lean</a:t>
            </a:r>
          </a:p>
          <a:p>
            <a:pPr lvl="1" rtl="0"/>
            <a:r>
              <a:rPr lang="en-IE" dirty="0">
                <a:solidFill>
                  <a:srgbClr val="6C6C6C"/>
                </a:solidFill>
              </a:rPr>
              <a:t>What details do you find?</a:t>
            </a:r>
          </a:p>
          <a:p>
            <a:pPr lvl="1" rtl="0"/>
            <a:r>
              <a:rPr lang="en-IE" dirty="0">
                <a:solidFill>
                  <a:srgbClr val="6C6C6C"/>
                </a:solidFill>
              </a:rPr>
              <a:t>What are the challenges you are facing?</a:t>
            </a:r>
          </a:p>
        </p:txBody>
      </p:sp>
    </p:spTree>
    <p:extLst>
      <p:ext uri="{BB962C8B-B14F-4D97-AF65-F5344CB8AC3E}">
        <p14:creationId xmlns:p14="http://schemas.microsoft.com/office/powerpoint/2010/main" val="2502784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1185-E412-31E1-1A9A-C25E0886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Q: Where can I find more information about the Libraries?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E3208-7997-A977-192E-E4C52DA0B44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5784" y="1641230"/>
            <a:ext cx="11351415" cy="4984597"/>
          </a:xfrm>
        </p:spPr>
        <p:txBody>
          <a:bodyPr/>
          <a:lstStyle/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>
                <a:solidFill>
                  <a:srgbClr val="6C6C6C"/>
                </a:solidFill>
              </a:rPr>
              <a:t>These sites contain lots and lots of information</a:t>
            </a:r>
          </a:p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>
                <a:solidFill>
                  <a:srgbClr val="6C6C6C"/>
                </a:solidFill>
              </a:rPr>
              <a:t>It’s easy to get lost in all these details</a:t>
            </a:r>
          </a:p>
          <a:p>
            <a:pPr lvl="1" rtl="0"/>
            <a:r>
              <a:rPr lang="en-IE" dirty="0">
                <a:solidFill>
                  <a:srgbClr val="7030A0"/>
                </a:solidFill>
              </a:rPr>
              <a:t>I’ve done the hard work for you</a:t>
            </a:r>
          </a:p>
          <a:p>
            <a:pPr lvl="1" rtl="0"/>
            <a:r>
              <a:rPr lang="en-IE" dirty="0">
                <a:solidFill>
                  <a:srgbClr val="7030A0"/>
                </a:solidFill>
              </a:rPr>
              <a:t>I’ve done the filtering of what’s important</a:t>
            </a:r>
          </a:p>
          <a:p>
            <a:pPr lvl="1" rtl="0"/>
            <a:r>
              <a:rPr lang="en-IE" dirty="0">
                <a:solidFill>
                  <a:srgbClr val="7030A0"/>
                </a:solidFill>
              </a:rPr>
              <a:t>It’s impossible to cover the entirety of each library</a:t>
            </a:r>
          </a:p>
          <a:p>
            <a:pPr lvl="1" rtl="0"/>
            <a:endParaRPr lang="en-IE" dirty="0">
              <a:solidFill>
                <a:srgbClr val="7030A0"/>
              </a:solidFill>
            </a:endParaRPr>
          </a:p>
          <a:p>
            <a:pPr rtl="0"/>
            <a:r>
              <a:rPr lang="en-IE" dirty="0">
                <a:solidFill>
                  <a:srgbClr val="7030A0"/>
                </a:solidFill>
              </a:rPr>
              <a:t>Google the following</a:t>
            </a:r>
          </a:p>
          <a:p>
            <a:pPr lvl="1" rtl="0"/>
            <a:r>
              <a:rPr lang="en-IE" dirty="0">
                <a:solidFill>
                  <a:srgbClr val="7030A0"/>
                </a:solidFill>
              </a:rPr>
              <a:t>Python top libraries for data analytics</a:t>
            </a:r>
          </a:p>
          <a:p>
            <a:pPr lvl="1" rtl="0"/>
            <a:r>
              <a:rPr lang="en-IE" dirty="0">
                <a:solidFill>
                  <a:srgbClr val="7030A0"/>
                </a:solidFill>
              </a:rPr>
              <a:t>Python top libraries for data science</a:t>
            </a:r>
          </a:p>
          <a:p>
            <a:pPr lvl="1" rtl="0"/>
            <a:r>
              <a:rPr lang="en-IE" dirty="0">
                <a:solidFill>
                  <a:srgbClr val="7030A0"/>
                </a:solidFill>
              </a:rPr>
              <a:t>Python top libraries for machine learning</a:t>
            </a:r>
          </a:p>
          <a:p>
            <a:pPr lvl="1" rtl="0"/>
            <a:endParaRPr lang="en-IE" dirty="0">
              <a:solidFill>
                <a:srgbClr val="7030A0"/>
              </a:solidFill>
            </a:endParaRPr>
          </a:p>
          <a:p>
            <a:pPr lvl="1" rtl="0"/>
            <a:r>
              <a:rPr lang="en-IE" dirty="0">
                <a:solidFill>
                  <a:srgbClr val="0070C0"/>
                </a:solidFill>
              </a:rPr>
              <a:t>Are all the results the same?   No</a:t>
            </a:r>
          </a:p>
          <a:p>
            <a:pPr lvl="1" rtl="0"/>
            <a:r>
              <a:rPr lang="en-IE" dirty="0">
                <a:solidFill>
                  <a:srgbClr val="0070C0"/>
                </a:solidFill>
              </a:rPr>
              <a:t>Is there some overly/commonality? Yes</a:t>
            </a:r>
          </a:p>
          <a:p>
            <a:pPr lvl="1" indent="-196437" rtl="0">
              <a:spcBef>
                <a:spcPts val="1200"/>
              </a:spcBef>
            </a:pPr>
            <a:endParaRPr lang="en-IE" dirty="0">
              <a:solidFill>
                <a:srgbClr val="6C6C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5756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4C8D-2F84-ED6C-7350-98AA80FC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Demo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3D44C-4D5F-EEBF-6D16-7CC995E8A5F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5784" y="1406768"/>
            <a:ext cx="11656215" cy="5451231"/>
          </a:xfrm>
        </p:spPr>
        <p:txBody>
          <a:bodyPr/>
          <a:lstStyle/>
          <a:p>
            <a:pPr marL="196437" marR="0" indent="-196437" algn="l" defTabSz="430289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>
                <a:solidFill>
                  <a:schemeClr val="accent5">
                    <a:lumMod val="75000"/>
                  </a:schemeClr>
                </a:solidFill>
              </a:rPr>
              <a:t>Reproducibility</a:t>
            </a:r>
            <a:r>
              <a:rPr lang="en-IE" dirty="0"/>
              <a:t> is SO SO Important in Data Analytics</a:t>
            </a:r>
          </a:p>
          <a:p>
            <a:pPr marL="196437" marR="0" indent="-196437" algn="l" defTabSz="430289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>
                <a:solidFill>
                  <a:srgbClr val="0070C0"/>
                </a:solidFill>
              </a:rPr>
              <a:t>Nobody wants to watch slow typing</a:t>
            </a:r>
            <a:r>
              <a:rPr lang="en-IE" dirty="0"/>
              <a:t>, syntax errors, googling documentation, figuring out why documentation examples don’t work, etc etc</a:t>
            </a:r>
          </a:p>
          <a:p>
            <a:pPr lvl="1" indent="-196437" rtl="0">
              <a:spcBef>
                <a:spcPts val="800"/>
              </a:spcBef>
            </a:pPr>
            <a:r>
              <a:rPr lang="en-IE" dirty="0"/>
              <a:t>Slow, slow, slow</a:t>
            </a:r>
          </a:p>
          <a:p>
            <a:pPr marL="196437" marR="0" indent="-196437" algn="l" defTabSz="430289" rtl="0" latinLnBrk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</a:pPr>
            <a:r>
              <a:rPr lang="en-IE" dirty="0"/>
              <a:t>Demo notebooks </a:t>
            </a:r>
            <a:r>
              <a:rPr lang="en-IE" dirty="0">
                <a:solidFill>
                  <a:srgbClr val="0070C0"/>
                </a:solidFill>
              </a:rPr>
              <a:t>avoid this</a:t>
            </a:r>
          </a:p>
          <a:p>
            <a:pPr lvl="1" indent="-196437" rtl="0">
              <a:spcBef>
                <a:spcPts val="700"/>
              </a:spcBef>
            </a:pPr>
            <a:r>
              <a:rPr lang="en-IE" dirty="0"/>
              <a:t>Concentrate on the core steps, tasks and functions</a:t>
            </a:r>
          </a:p>
          <a:p>
            <a:pPr lvl="1" indent="-196437" rtl="0">
              <a:spcBef>
                <a:spcPts val="700"/>
              </a:spcBef>
            </a:pPr>
            <a:r>
              <a:rPr lang="en-IE" dirty="0"/>
              <a:t>Code examples are Reproducible (with other data sets)</a:t>
            </a:r>
          </a:p>
          <a:p>
            <a:pPr lvl="2" indent="-196437" rtl="0">
              <a:spcBef>
                <a:spcPts val="700"/>
              </a:spcBef>
            </a:pPr>
            <a:r>
              <a:rPr lang="en-IE" dirty="0"/>
              <a:t>I’m making it easier for you!</a:t>
            </a:r>
          </a:p>
          <a:p>
            <a:pPr lvl="1" indent="-196437" rtl="0">
              <a:spcBef>
                <a:spcPts val="700"/>
              </a:spcBef>
            </a:pPr>
            <a:r>
              <a:rPr lang="en-IE" dirty="0"/>
              <a:t>Exercises are generally Simple.  Builds upon demo and you can copy/paste code to answer Question</a:t>
            </a:r>
          </a:p>
          <a:p>
            <a:pPr lvl="2" indent="-196437" rtl="0">
              <a:spcBef>
                <a:spcPts val="700"/>
              </a:spcBef>
            </a:pPr>
            <a:r>
              <a:rPr lang="en-IE" dirty="0"/>
              <a:t>Or involve repeating a task for a slightly different scenario, function, algorithm, etc</a:t>
            </a:r>
          </a:p>
          <a:p>
            <a:pPr lvl="2" indent="-196437" rtl="0">
              <a:spcBef>
                <a:spcPts val="700"/>
              </a:spcBef>
            </a:pPr>
            <a:r>
              <a:rPr lang="en-IE" dirty="0"/>
              <a:t>You get to see how similar and simple the process can be!</a:t>
            </a:r>
          </a:p>
          <a:p>
            <a:pPr lvl="1" indent="-196437" rtl="0">
              <a:spcBef>
                <a:spcPts val="700"/>
              </a:spcBef>
            </a:pPr>
            <a:r>
              <a:rPr lang="en-IE" dirty="0"/>
              <a:t>Standard Process  -&gt; Yes, all of this can be simple</a:t>
            </a:r>
          </a:p>
          <a:p>
            <a:pPr lvl="2" indent="-196437" rtl="0">
              <a:spcBef>
                <a:spcPts val="700"/>
              </a:spcBef>
            </a:pPr>
            <a:r>
              <a:rPr lang="en-IE" dirty="0"/>
              <a:t>Too many people try to make it difficult and complex</a:t>
            </a:r>
          </a:p>
          <a:p>
            <a:pPr lvl="2" indent="-196437" rtl="0">
              <a:spcBef>
                <a:spcPts val="700"/>
              </a:spcBef>
            </a:pPr>
            <a:r>
              <a:rPr lang="en-IE" dirty="0"/>
              <a:t>It’s generally the Same Code for each Problem or Data Set -&gt; with some minor changes/differences</a:t>
            </a:r>
          </a:p>
          <a:p>
            <a:pPr lvl="1" indent="-196437" rtl="0">
              <a:spcBef>
                <a:spcPts val="1200"/>
              </a:spcBef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565206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907</Words>
  <Application>Microsoft Macintosh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Important</vt:lpstr>
      <vt:lpstr>Important</vt:lpstr>
      <vt:lpstr>Q: Where can we find data sets?</vt:lpstr>
      <vt:lpstr>Q: Where can we find data sets?</vt:lpstr>
      <vt:lpstr>Q: Where can I find more information about the Libraries?</vt:lpstr>
      <vt:lpstr>Q: Where can I find more information about the Libraries?</vt:lpstr>
      <vt:lpstr>Q: Where can I find more information about the Libraries?</vt:lpstr>
      <vt:lpstr>Q: Where can I find more information about the Libraries?</vt:lpstr>
      <vt:lpstr>The Demo Notebooks</vt:lpstr>
      <vt:lpstr>Demo Notebook -&gt; New data 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</dc:title>
  <dc:creator>Eleanor Tierney</dc:creator>
  <cp:lastModifiedBy>Eleanor Tierney</cp:lastModifiedBy>
  <cp:revision>1</cp:revision>
  <dcterms:created xsi:type="dcterms:W3CDTF">2023-02-24T10:51:09Z</dcterms:created>
  <dcterms:modified xsi:type="dcterms:W3CDTF">2023-02-24T10:51:41Z</dcterms:modified>
</cp:coreProperties>
</file>