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65" r:id="rId6"/>
    <p:sldId id="266" r:id="rId7"/>
    <p:sldId id="282" r:id="rId8"/>
    <p:sldId id="281" r:id="rId9"/>
    <p:sldId id="271" r:id="rId10"/>
    <p:sldId id="272" r:id="rId11"/>
    <p:sldId id="275" r:id="rId12"/>
    <p:sldId id="276" r:id="rId13"/>
    <p:sldId id="277" r:id="rId14"/>
    <p:sldId id="278" r:id="rId15"/>
    <p:sldId id="279" r:id="rId16"/>
    <p:sldId id="28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6" d="100"/>
          <a:sy n="116" d="100"/>
        </p:scale>
        <p:origin x="-1240" y="-10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10"/>
          <p:cNvSpPr/>
          <p:nvPr userDrawn="1"/>
        </p:nvSpPr>
        <p:spPr>
          <a:xfrm flipV="1">
            <a:off x="2001630" y="-16822"/>
            <a:ext cx="7148678" cy="6896900"/>
          </a:xfrm>
          <a:custGeom>
            <a:avLst/>
            <a:gdLst>
              <a:gd name="connsiteX0" fmla="*/ 0 w 7148678"/>
              <a:gd name="connsiteY0" fmla="*/ 0 h 6896900"/>
              <a:gd name="connsiteX1" fmla="*/ 2228705 w 7148678"/>
              <a:gd name="connsiteY1" fmla="*/ 6896900 h 6896900"/>
              <a:gd name="connsiteX2" fmla="*/ 7140267 w 7148678"/>
              <a:gd name="connsiteY2" fmla="*/ 6896900 h 6896900"/>
              <a:gd name="connsiteX3" fmla="*/ 7148678 w 7148678"/>
              <a:gd name="connsiteY3" fmla="*/ 0 h 6896900"/>
              <a:gd name="connsiteX4" fmla="*/ 0 w 7148678"/>
              <a:gd name="connsiteY4" fmla="*/ 0 h 6896900"/>
              <a:gd name="connsiteX0" fmla="*/ 0 w 7148678"/>
              <a:gd name="connsiteY0" fmla="*/ 0 h 6896900"/>
              <a:gd name="connsiteX1" fmla="*/ 2237115 w 7148678"/>
              <a:gd name="connsiteY1" fmla="*/ 6888489 h 6896900"/>
              <a:gd name="connsiteX2" fmla="*/ 7140267 w 7148678"/>
              <a:gd name="connsiteY2" fmla="*/ 6896900 h 6896900"/>
              <a:gd name="connsiteX3" fmla="*/ 7148678 w 7148678"/>
              <a:gd name="connsiteY3" fmla="*/ 0 h 6896900"/>
              <a:gd name="connsiteX4" fmla="*/ 0 w 7148678"/>
              <a:gd name="connsiteY4" fmla="*/ 0 h 689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8678" h="6896900">
                <a:moveTo>
                  <a:pt x="0" y="0"/>
                </a:moveTo>
                <a:lnTo>
                  <a:pt x="2237115" y="6888489"/>
                </a:lnTo>
                <a:lnTo>
                  <a:pt x="7140267" y="6896900"/>
                </a:lnTo>
                <a:cubicBezTo>
                  <a:pt x="7143071" y="4597933"/>
                  <a:pt x="7145874" y="2298967"/>
                  <a:pt x="7148678" y="0"/>
                </a:cubicBezTo>
                <a:lnTo>
                  <a:pt x="0" y="0"/>
                </a:lnTo>
                <a:close/>
              </a:path>
            </a:pathLst>
          </a:cu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userDrawn="1"/>
        </p:nvSpPr>
        <p:spPr>
          <a:xfrm flipV="1">
            <a:off x="-8410" y="-8412"/>
            <a:ext cx="4289207" cy="6871669"/>
          </a:xfrm>
          <a:custGeom>
            <a:avLst/>
            <a:gdLst>
              <a:gd name="connsiteX0" fmla="*/ 0 w 4289207"/>
              <a:gd name="connsiteY0" fmla="*/ 16822 h 6888490"/>
              <a:gd name="connsiteX1" fmla="*/ 2043681 w 4289207"/>
              <a:gd name="connsiteY1" fmla="*/ 0 h 6888490"/>
              <a:gd name="connsiteX2" fmla="*/ 4289207 w 4289207"/>
              <a:gd name="connsiteY2" fmla="*/ 6888490 h 6888490"/>
              <a:gd name="connsiteX3" fmla="*/ 0 w 4289207"/>
              <a:gd name="connsiteY3" fmla="*/ 6888490 h 6888490"/>
              <a:gd name="connsiteX4" fmla="*/ 0 w 4289207"/>
              <a:gd name="connsiteY4" fmla="*/ 16822 h 6888490"/>
              <a:gd name="connsiteX0" fmla="*/ 0 w 4289207"/>
              <a:gd name="connsiteY0" fmla="*/ 1 h 6871669"/>
              <a:gd name="connsiteX1" fmla="*/ 2052092 w 4289207"/>
              <a:gd name="connsiteY1" fmla="*/ 0 h 6871669"/>
              <a:gd name="connsiteX2" fmla="*/ 4289207 w 4289207"/>
              <a:gd name="connsiteY2" fmla="*/ 6871669 h 6871669"/>
              <a:gd name="connsiteX3" fmla="*/ 0 w 4289207"/>
              <a:gd name="connsiteY3" fmla="*/ 6871669 h 6871669"/>
              <a:gd name="connsiteX4" fmla="*/ 0 w 4289207"/>
              <a:gd name="connsiteY4" fmla="*/ 1 h 6871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207" h="6871669">
                <a:moveTo>
                  <a:pt x="0" y="1"/>
                </a:moveTo>
                <a:lnTo>
                  <a:pt x="2052092" y="0"/>
                </a:lnTo>
                <a:lnTo>
                  <a:pt x="4289207" y="6871669"/>
                </a:lnTo>
                <a:lnTo>
                  <a:pt x="0" y="6871669"/>
                </a:lnTo>
                <a:lnTo>
                  <a:pt x="0" y="1"/>
                </a:lnTo>
                <a:close/>
              </a:path>
            </a:pathLst>
          </a:custGeom>
          <a:solidFill>
            <a:schemeClr val="tx1">
              <a:lumMod val="85000"/>
              <a:lumOff val="1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52906" y="3693533"/>
            <a:ext cx="5951958" cy="1160698"/>
          </a:xfrm>
        </p:spPr>
        <p:txBody>
          <a:bodyPr/>
          <a:lstStyle>
            <a:lvl1pPr algn="r">
              <a:defRPr>
                <a:latin typeface="Avenir Book"/>
                <a:cs typeface="Avenir Book"/>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3927568" y="4921904"/>
            <a:ext cx="5077296" cy="1752600"/>
          </a:xfrm>
        </p:spPr>
        <p:txBody>
          <a:bodyPr/>
          <a:lstStyle>
            <a:lvl1pPr marL="0" indent="0" algn="r">
              <a:buNone/>
              <a:defRPr>
                <a:solidFill>
                  <a:schemeClr val="tx1">
                    <a:tint val="75000"/>
                  </a:schemeClr>
                </a:solidFill>
                <a:latin typeface="Avenir Book"/>
                <a:cs typeface="Avenir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pic>
        <p:nvPicPr>
          <p:cNvPr id="4" name="Picture 3" descr="white-interne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320" y="365536"/>
            <a:ext cx="1328928" cy="1328928"/>
          </a:xfrm>
          <a:prstGeom prst="rect">
            <a:avLst/>
          </a:prstGeom>
        </p:spPr>
      </p:pic>
    </p:spTree>
    <p:extLst>
      <p:ext uri="{BB962C8B-B14F-4D97-AF65-F5344CB8AC3E}">
        <p14:creationId xmlns:p14="http://schemas.microsoft.com/office/powerpoint/2010/main" val="3065594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00E6BAD-4332-D644-8217-18EF78458362}" type="datetimeFigureOut">
              <a:rPr lang="en-US" smtClean="0"/>
              <a:t>29/06/2014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126049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00E6BAD-4332-D644-8217-18EF78458362}" type="datetimeFigureOut">
              <a:rPr lang="en-US" smtClean="0"/>
              <a:t>29/06/2014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3900548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Slide Number Placeholder 3"/>
          <p:cNvSpPr>
            <a:spLocks noGrp="1"/>
          </p:cNvSpPr>
          <p:nvPr>
            <p:ph type="sldNum" sz="quarter" idx="10"/>
          </p:nvPr>
        </p:nvSpPr>
        <p:spPr>
          <a:xfrm>
            <a:off x="30163" y="6576695"/>
            <a:ext cx="1606550" cy="320675"/>
          </a:xfrm>
        </p:spPr>
        <p:txBody>
          <a:bodyPr/>
          <a:lstStyle>
            <a:lvl1pPr>
              <a:defRPr sz="1100">
                <a:latin typeface="Candara" pitchFamily="34" charset="0"/>
              </a:defRPr>
            </a:lvl1pPr>
          </a:lstStyle>
          <a:p>
            <a:r>
              <a:rPr lang="en-US" smtClean="0"/>
              <a:t>Page </a:t>
            </a:r>
            <a:fld id="{2377FD0F-36AB-4F6B-9DD6-A9815952D3EA}" type="slidenum">
              <a:rPr lang="en-US" smtClean="0"/>
              <a:pPr/>
              <a:t>‹#›</a:t>
            </a:fld>
            <a:endParaRPr lang="en-US"/>
          </a:p>
        </p:txBody>
      </p:sp>
    </p:spTree>
    <p:extLst>
      <p:ext uri="{BB962C8B-B14F-4D97-AF65-F5344CB8AC3E}">
        <p14:creationId xmlns:p14="http://schemas.microsoft.com/office/powerpoint/2010/main" val="235914535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smtClean="0"/>
              <a:t>Click to edit Master title style</a:t>
            </a:r>
            <a:endParaRPr lang="en-US"/>
          </a:p>
        </p:txBody>
      </p:sp>
      <p:sp>
        <p:nvSpPr>
          <p:cNvPr id="3" name="Content Placeholder 2"/>
          <p:cNvSpPr>
            <a:spLocks noGrp="1"/>
          </p:cNvSpPr>
          <p:nvPr>
            <p:ph idx="1"/>
          </p:nvPr>
        </p:nvSpPr>
        <p:spPr/>
        <p:txBody>
          <a:bodyPr/>
          <a:lstStyle>
            <a:lvl1pPr algn="l">
              <a:defRPr/>
            </a:lvl1pPr>
            <a:lvl2pPr algn="l">
              <a:defRPr/>
            </a:lvl2pPr>
            <a:lvl3pPr algn="l">
              <a:defRPr/>
            </a:lvl3pPr>
            <a:lvl4pPr algn="l">
              <a:defRPr/>
            </a:lvl4pPr>
            <a:lvl5pPr algn="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00E6BAD-4332-D644-8217-18EF78458362}" type="datetimeFigureOut">
              <a:rPr lang="en-US" smtClean="0"/>
              <a:t>29/06/2014</a:t>
            </a:fld>
            <a:endParaRPr lang="en-US"/>
          </a:p>
        </p:txBody>
      </p:sp>
      <p:sp>
        <p:nvSpPr>
          <p:cNvPr id="6" name="Slide Number Placeholder 5"/>
          <p:cNvSpPr>
            <a:spLocks noGrp="1"/>
          </p:cNvSpPr>
          <p:nvPr>
            <p:ph type="sldNum" sz="quarter" idx="12"/>
          </p:nvPr>
        </p:nvSpPr>
        <p:spPr>
          <a:xfrm>
            <a:off x="6469650" y="6356350"/>
            <a:ext cx="2133600" cy="365125"/>
          </a:xfrm>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428152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00E6BAD-4332-D644-8217-18EF78458362}" type="datetimeFigureOut">
              <a:rPr lang="en-US" smtClean="0"/>
              <a:t>29/06/2014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240019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00E6BAD-4332-D644-8217-18EF78458362}" type="datetimeFigureOut">
              <a:rPr lang="en-US" smtClean="0"/>
              <a:t>29/06/2014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113497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00E6BAD-4332-D644-8217-18EF78458362}" type="datetimeFigureOut">
              <a:rPr lang="en-US" smtClean="0"/>
              <a:t>29/06/2014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317083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00E6BAD-4332-D644-8217-18EF78458362}" type="datetimeFigureOut">
              <a:rPr lang="en-US" smtClean="0"/>
              <a:t>29/06/2014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330389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E6BAD-4332-D644-8217-18EF78458362}" type="datetimeFigureOut">
              <a:rPr lang="en-US" smtClean="0"/>
              <a:t>29/06/2014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300292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00E6BAD-4332-D644-8217-18EF78458362}" type="datetimeFigureOut">
              <a:rPr lang="en-US" smtClean="0"/>
              <a:t>29/06/2014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154853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00E6BAD-4332-D644-8217-18EF78458362}" type="datetimeFigureOut">
              <a:rPr lang="en-US" smtClean="0"/>
              <a:t>29/06/2014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2332559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reeform 8"/>
          <p:cNvSpPr/>
          <p:nvPr userDrawn="1"/>
        </p:nvSpPr>
        <p:spPr>
          <a:xfrm rot="10800000">
            <a:off x="4854793" y="0"/>
            <a:ext cx="4289207" cy="6871669"/>
          </a:xfrm>
          <a:custGeom>
            <a:avLst/>
            <a:gdLst>
              <a:gd name="connsiteX0" fmla="*/ 0 w 4289207"/>
              <a:gd name="connsiteY0" fmla="*/ 16822 h 6888490"/>
              <a:gd name="connsiteX1" fmla="*/ 2043681 w 4289207"/>
              <a:gd name="connsiteY1" fmla="*/ 0 h 6888490"/>
              <a:gd name="connsiteX2" fmla="*/ 4289207 w 4289207"/>
              <a:gd name="connsiteY2" fmla="*/ 6888490 h 6888490"/>
              <a:gd name="connsiteX3" fmla="*/ 0 w 4289207"/>
              <a:gd name="connsiteY3" fmla="*/ 6888490 h 6888490"/>
              <a:gd name="connsiteX4" fmla="*/ 0 w 4289207"/>
              <a:gd name="connsiteY4" fmla="*/ 16822 h 6888490"/>
              <a:gd name="connsiteX0" fmla="*/ 0 w 4289207"/>
              <a:gd name="connsiteY0" fmla="*/ 1 h 6871669"/>
              <a:gd name="connsiteX1" fmla="*/ 2052092 w 4289207"/>
              <a:gd name="connsiteY1" fmla="*/ 0 h 6871669"/>
              <a:gd name="connsiteX2" fmla="*/ 4289207 w 4289207"/>
              <a:gd name="connsiteY2" fmla="*/ 6871669 h 6871669"/>
              <a:gd name="connsiteX3" fmla="*/ 0 w 4289207"/>
              <a:gd name="connsiteY3" fmla="*/ 6871669 h 6871669"/>
              <a:gd name="connsiteX4" fmla="*/ 0 w 4289207"/>
              <a:gd name="connsiteY4" fmla="*/ 1 h 6871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207" h="6871669">
                <a:moveTo>
                  <a:pt x="0" y="1"/>
                </a:moveTo>
                <a:lnTo>
                  <a:pt x="2052092" y="0"/>
                </a:lnTo>
                <a:lnTo>
                  <a:pt x="4289207" y="6871669"/>
                </a:lnTo>
                <a:lnTo>
                  <a:pt x="0" y="6871669"/>
                </a:lnTo>
                <a:lnTo>
                  <a:pt x="0" y="1"/>
                </a:lnTo>
                <a:close/>
              </a:path>
            </a:pathLst>
          </a:custGeom>
          <a:solidFill>
            <a:schemeClr val="bg1">
              <a:lumMod val="8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6215621"/>
            <a:ext cx="9144000" cy="656048"/>
          </a:xfrm>
          <a:prstGeom prst="rect">
            <a:avLst/>
          </a:prstGeom>
          <a:solidFill>
            <a:schemeClr val="tx1">
              <a:lumMod val="85000"/>
              <a:lumOff val="1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6678358" cy="577651"/>
          </a:xfrm>
          <a:prstGeom prst="rect">
            <a:avLst/>
          </a:prstGeom>
        </p:spPr>
        <p:txBody>
          <a:bodyPr vert="horz" lIns="91440" tIns="45720" rIns="91440" bIns="45720" rtlCol="0" anchor="ctr">
            <a:no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latin typeface="Avenir Book"/>
                <a:cs typeface="Avenir Book"/>
              </a:defRPr>
            </a:lvl1pPr>
          </a:lstStyle>
          <a:p>
            <a:fld id="{100E6BAD-4332-D644-8217-18EF78458362}" type="datetimeFigureOut">
              <a:rPr lang="en-US" smtClean="0"/>
              <a:pPr/>
              <a:t>29/06/2014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latin typeface="Avenir Book"/>
                <a:cs typeface="Avenir Book"/>
              </a:defRPr>
            </a:lvl1pPr>
          </a:lstStyle>
          <a:p>
            <a:endParaRPr lang="en-US"/>
          </a:p>
        </p:txBody>
      </p:sp>
      <p:sp>
        <p:nvSpPr>
          <p:cNvPr id="6" name="Slide Number Placeholder 5"/>
          <p:cNvSpPr>
            <a:spLocks noGrp="1"/>
          </p:cNvSpPr>
          <p:nvPr>
            <p:ph type="sldNum" sz="quarter" idx="4"/>
          </p:nvPr>
        </p:nvSpPr>
        <p:spPr>
          <a:xfrm>
            <a:off x="6444585"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mtClean="0"/>
              <a:pPr/>
              <a:t>‹#›</a:t>
            </a:fld>
            <a:endParaRPr lang="en-US"/>
          </a:p>
        </p:txBody>
      </p:sp>
      <p:pic>
        <p:nvPicPr>
          <p:cNvPr id="12" name="Picture 11" descr="white-internet.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629229" y="6322926"/>
            <a:ext cx="456286" cy="456286"/>
          </a:xfrm>
          <a:prstGeom prst="rect">
            <a:avLst/>
          </a:prstGeom>
        </p:spPr>
      </p:pic>
    </p:spTree>
    <p:extLst>
      <p:ext uri="{BB962C8B-B14F-4D97-AF65-F5344CB8AC3E}">
        <p14:creationId xmlns:p14="http://schemas.microsoft.com/office/powerpoint/2010/main" val="1194395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Lst>
  <p:txStyles>
    <p:titleStyle>
      <a:lvl1pPr algn="l" defTabSz="457200" rtl="0" eaLnBrk="1" latinLnBrk="0" hangingPunct="1">
        <a:spcBef>
          <a:spcPct val="0"/>
        </a:spcBef>
        <a:buNone/>
        <a:defRPr sz="3200" kern="1200">
          <a:solidFill>
            <a:schemeClr val="tx1"/>
          </a:solidFill>
          <a:latin typeface="Avenir Book"/>
          <a:ea typeface="+mj-ea"/>
          <a:cs typeface="Avenir Boo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Book"/>
          <a:ea typeface="+mn-ea"/>
          <a:cs typeface="Avenir Book"/>
        </a:defRPr>
      </a:lvl1pPr>
      <a:lvl2pPr marL="742950" indent="-285750" algn="l" defTabSz="457200" rtl="0" eaLnBrk="1" latinLnBrk="0" hangingPunct="1">
        <a:spcBef>
          <a:spcPct val="20000"/>
        </a:spcBef>
        <a:buFont typeface="Arial"/>
        <a:buChar char="–"/>
        <a:defRPr sz="2800" kern="1200">
          <a:solidFill>
            <a:schemeClr val="tx1"/>
          </a:solidFill>
          <a:latin typeface="Avenir Book"/>
          <a:ea typeface="+mn-ea"/>
          <a:cs typeface="Avenir Book"/>
        </a:defRPr>
      </a:lvl2pPr>
      <a:lvl3pPr marL="1143000" indent="-228600" algn="l" defTabSz="457200" rtl="0" eaLnBrk="1" latinLnBrk="0" hangingPunct="1">
        <a:spcBef>
          <a:spcPct val="20000"/>
        </a:spcBef>
        <a:buFont typeface="Arial"/>
        <a:buChar char="•"/>
        <a:defRPr sz="2400"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s.google.com/speed/libraries/devguide%23jquery" TargetMode="External"/><Relationship Id="rId4" Type="http://schemas.openxmlformats.org/officeDocument/2006/relationships/hyperlink" Target="http://ajax.googleapis.com/ajax/libs/jquery/1.11.1/jquery.min.js" TargetMode="External"/><Relationship Id="rId1" Type="http://schemas.openxmlformats.org/officeDocument/2006/relationships/slideLayout" Target="../slideLayouts/slideLayout6.xml"/><Relationship Id="rId2" Type="http://schemas.openxmlformats.org/officeDocument/2006/relationships/hyperlink" Target="http://jquery.com/downlo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w3.org/TR/DOM-Level-2-Core/introduc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Responsive Web Design</a:t>
            </a:r>
            <a:endParaRPr lang="en-US" dirty="0"/>
          </a:p>
        </p:txBody>
      </p:sp>
      <p:sp>
        <p:nvSpPr>
          <p:cNvPr id="3" name="Subtitle 2"/>
          <p:cNvSpPr>
            <a:spLocks noGrp="1"/>
          </p:cNvSpPr>
          <p:nvPr>
            <p:ph type="subTitle" idx="1"/>
          </p:nvPr>
        </p:nvSpPr>
        <p:spPr>
          <a:xfrm>
            <a:off x="3526002" y="4921904"/>
            <a:ext cx="5478862" cy="1752600"/>
          </a:xfrm>
        </p:spPr>
        <p:txBody>
          <a:bodyPr>
            <a:noAutofit/>
          </a:bodyPr>
          <a:lstStyle/>
          <a:p>
            <a:r>
              <a:rPr lang="en-US" sz="1600" dirty="0" smtClean="0"/>
              <a:t>An approach to create </a:t>
            </a:r>
            <a:r>
              <a:rPr lang="en-US" sz="1600" dirty="0" smtClean="0"/>
              <a:t>sliding menus from the left, right, down and up </a:t>
            </a:r>
            <a:r>
              <a:rPr lang="en-US" sz="1600" dirty="0" err="1" smtClean="0"/>
              <a:t>utilising</a:t>
            </a:r>
            <a:r>
              <a:rPr lang="en-US" sz="1600" dirty="0" smtClean="0"/>
              <a:t> </a:t>
            </a:r>
            <a:r>
              <a:rPr lang="en-US" sz="1600" dirty="0" err="1" smtClean="0"/>
              <a:t>JQuery</a:t>
            </a:r>
            <a:endParaRPr lang="en-US" sz="1600" dirty="0"/>
          </a:p>
        </p:txBody>
      </p:sp>
    </p:spTree>
    <p:extLst>
      <p:ext uri="{BB962C8B-B14F-4D97-AF65-F5344CB8AC3E}">
        <p14:creationId xmlns:p14="http://schemas.microsoft.com/office/powerpoint/2010/main" val="10001876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JQuery</a:t>
            </a:r>
            <a:endParaRPr lang="en-US" dirty="0"/>
          </a:p>
        </p:txBody>
      </p:sp>
      <p:sp>
        <p:nvSpPr>
          <p:cNvPr id="3" name="TextBox 2"/>
          <p:cNvSpPr txBox="1"/>
          <p:nvPr/>
        </p:nvSpPr>
        <p:spPr>
          <a:xfrm>
            <a:off x="457200" y="852289"/>
            <a:ext cx="8022890" cy="2585323"/>
          </a:xfrm>
          <a:prstGeom prst="rect">
            <a:avLst/>
          </a:prstGeom>
          <a:noFill/>
        </p:spPr>
        <p:txBody>
          <a:bodyPr wrap="square" rtlCol="0">
            <a:spAutoFit/>
          </a:bodyPr>
          <a:lstStyle/>
          <a:p>
            <a:r>
              <a:rPr lang="en-US" dirty="0" smtClean="0"/>
              <a:t>First we need to tell the browser we are going to be using </a:t>
            </a:r>
            <a:r>
              <a:rPr lang="en-US" dirty="0" err="1" smtClean="0"/>
              <a:t>JQuery</a:t>
            </a:r>
            <a:r>
              <a:rPr lang="en-US" dirty="0" smtClean="0"/>
              <a:t>. We do this in the main header. There are two ways to link in the </a:t>
            </a:r>
            <a:r>
              <a:rPr lang="en-US" dirty="0" err="1" smtClean="0"/>
              <a:t>JQuery</a:t>
            </a:r>
            <a:r>
              <a:rPr lang="en-US" dirty="0" smtClean="0"/>
              <a:t> library:</a:t>
            </a:r>
          </a:p>
          <a:p>
            <a:endParaRPr lang="en-US" dirty="0"/>
          </a:p>
          <a:p>
            <a:pPr marL="342900" indent="-342900">
              <a:buAutoNum type="arabicParenR"/>
            </a:pPr>
            <a:r>
              <a:rPr lang="en-US" dirty="0" smtClean="0"/>
              <a:t>Download it and include it;</a:t>
            </a:r>
          </a:p>
          <a:p>
            <a:endParaRPr lang="en-US" dirty="0" smtClean="0"/>
          </a:p>
          <a:p>
            <a:endParaRPr lang="en-US" dirty="0"/>
          </a:p>
          <a:p>
            <a:endParaRPr lang="en-US" dirty="0" smtClean="0"/>
          </a:p>
          <a:p>
            <a:endParaRPr lang="en-US" dirty="0" smtClean="0"/>
          </a:p>
          <a:p>
            <a:pPr marL="342900" indent="-342900">
              <a:buAutoNum type="arabicParenR"/>
            </a:pPr>
            <a:r>
              <a:rPr lang="en-US" dirty="0" smtClean="0"/>
              <a:t>Link to it on the web;</a:t>
            </a:r>
            <a:endParaRPr lang="en-US" dirty="0"/>
          </a:p>
        </p:txBody>
      </p:sp>
      <p:sp>
        <p:nvSpPr>
          <p:cNvPr id="4" name="TextBox 3"/>
          <p:cNvSpPr txBox="1"/>
          <p:nvPr/>
        </p:nvSpPr>
        <p:spPr>
          <a:xfrm>
            <a:off x="808237" y="1962635"/>
            <a:ext cx="5865708" cy="830997"/>
          </a:xfrm>
          <a:prstGeom prst="rect">
            <a:avLst/>
          </a:prstGeom>
          <a:noFill/>
        </p:spPr>
        <p:txBody>
          <a:bodyPr wrap="none" rtlCol="0">
            <a:spAutoFit/>
          </a:bodyPr>
          <a:lstStyle/>
          <a:p>
            <a:r>
              <a:rPr lang="en-US" sz="1600" dirty="0" smtClean="0"/>
              <a:t>You can download </a:t>
            </a:r>
            <a:r>
              <a:rPr lang="en-US" sz="1600" dirty="0" err="1" smtClean="0"/>
              <a:t>JQuery</a:t>
            </a:r>
            <a:r>
              <a:rPr lang="en-US" sz="1600" dirty="0" smtClean="0"/>
              <a:t> library straight from these sites:</a:t>
            </a:r>
          </a:p>
          <a:p>
            <a:pPr marL="285750" indent="-285750">
              <a:buFont typeface="Arial"/>
              <a:buChar char="•"/>
            </a:pPr>
            <a:r>
              <a:rPr lang="en-US" sz="1600" dirty="0">
                <a:hlinkClick r:id="rId2"/>
              </a:rPr>
              <a:t>http://jquery.com/download</a:t>
            </a:r>
            <a:r>
              <a:rPr lang="en-US" sz="1600" dirty="0" smtClean="0">
                <a:hlinkClick r:id="rId2"/>
              </a:rPr>
              <a:t>/</a:t>
            </a:r>
            <a:endParaRPr lang="en-US" sz="1600" dirty="0" smtClean="0"/>
          </a:p>
          <a:p>
            <a:pPr marL="285750" indent="-285750">
              <a:buFont typeface="Arial"/>
              <a:buChar char="•"/>
            </a:pPr>
            <a:r>
              <a:rPr lang="en-US" sz="1600" dirty="0">
                <a:hlinkClick r:id="rId3"/>
              </a:rPr>
              <a:t>https://developers.google.com/speed/libraries/devguide#</a:t>
            </a:r>
            <a:r>
              <a:rPr lang="en-US" sz="1600" dirty="0" smtClean="0">
                <a:hlinkClick r:id="rId3"/>
              </a:rPr>
              <a:t>jquery</a:t>
            </a:r>
            <a:r>
              <a:rPr lang="en-US" sz="1600" dirty="0" smtClean="0"/>
              <a:t> </a:t>
            </a:r>
            <a:endParaRPr lang="en-US" sz="1600" dirty="0"/>
          </a:p>
        </p:txBody>
      </p:sp>
      <p:sp>
        <p:nvSpPr>
          <p:cNvPr id="5" name="TextBox 4"/>
          <p:cNvSpPr txBox="1"/>
          <p:nvPr/>
        </p:nvSpPr>
        <p:spPr>
          <a:xfrm>
            <a:off x="808237" y="3320837"/>
            <a:ext cx="7673896" cy="584776"/>
          </a:xfrm>
          <a:prstGeom prst="rect">
            <a:avLst/>
          </a:prstGeom>
          <a:noFill/>
        </p:spPr>
        <p:txBody>
          <a:bodyPr wrap="none" rtlCol="0">
            <a:spAutoFit/>
          </a:bodyPr>
          <a:lstStyle/>
          <a:p>
            <a:r>
              <a:rPr lang="en-US" sz="1600" dirty="0" smtClean="0"/>
              <a:t>You can link to the </a:t>
            </a:r>
            <a:r>
              <a:rPr lang="en-US" sz="1600" dirty="0" err="1" smtClean="0"/>
              <a:t>JQuery</a:t>
            </a:r>
            <a:r>
              <a:rPr lang="en-US" sz="1600" dirty="0" smtClean="0"/>
              <a:t> library online by adding this line into the header:</a:t>
            </a:r>
          </a:p>
          <a:p>
            <a:pPr marL="285750" indent="-285750">
              <a:buFont typeface="Arial"/>
              <a:buChar char="•"/>
            </a:pPr>
            <a:r>
              <a:rPr lang="en-US" sz="1600" dirty="0" smtClean="0"/>
              <a:t>&lt;script </a:t>
            </a:r>
            <a:r>
              <a:rPr lang="en-US" sz="1600" dirty="0" err="1" smtClean="0"/>
              <a:t>src</a:t>
            </a:r>
            <a:r>
              <a:rPr lang="en-US" sz="1600" dirty="0" smtClean="0"/>
              <a:t>=</a:t>
            </a:r>
            <a:r>
              <a:rPr lang="en-US" sz="1600" dirty="0" smtClean="0">
                <a:hlinkClick r:id="rId4"/>
              </a:rPr>
              <a:t>http://ajax.googleapis.com/ajax/libs/jquery/1.11.1/jquery.min.js</a:t>
            </a:r>
            <a:r>
              <a:rPr lang="en-US" sz="1600" dirty="0" smtClean="0"/>
              <a:t>&gt;&lt;/script&gt;</a:t>
            </a:r>
          </a:p>
        </p:txBody>
      </p:sp>
      <p:sp>
        <p:nvSpPr>
          <p:cNvPr id="6" name="TextBox 5"/>
          <p:cNvSpPr txBox="1"/>
          <p:nvPr/>
        </p:nvSpPr>
        <p:spPr>
          <a:xfrm>
            <a:off x="457200" y="4117686"/>
            <a:ext cx="7780289" cy="1661993"/>
          </a:xfrm>
          <a:prstGeom prst="rect">
            <a:avLst/>
          </a:prstGeom>
          <a:noFill/>
        </p:spPr>
        <p:txBody>
          <a:bodyPr wrap="none" rtlCol="0">
            <a:spAutoFit/>
          </a:bodyPr>
          <a:lstStyle/>
          <a:p>
            <a:r>
              <a:rPr lang="en-US" dirty="0" smtClean="0"/>
              <a:t>Lets link to it like this:</a:t>
            </a:r>
          </a:p>
          <a:p>
            <a:r>
              <a:rPr lang="en-US" sz="1050" dirty="0">
                <a:latin typeface="Courier New"/>
                <a:cs typeface="Courier New"/>
              </a:rPr>
              <a:t>&lt;!DOCTYPE html&gt;</a:t>
            </a:r>
          </a:p>
          <a:p>
            <a:r>
              <a:rPr lang="en-US" sz="1050" dirty="0">
                <a:latin typeface="Courier New"/>
                <a:cs typeface="Courier New"/>
              </a:rPr>
              <a:t>&lt;html&gt;</a:t>
            </a:r>
          </a:p>
          <a:p>
            <a:r>
              <a:rPr lang="en-US" sz="1050" dirty="0">
                <a:latin typeface="Courier New"/>
                <a:cs typeface="Courier New"/>
              </a:rPr>
              <a:t>    &lt;head&gt;</a:t>
            </a:r>
          </a:p>
          <a:p>
            <a:r>
              <a:rPr lang="en-US" sz="1050" dirty="0">
                <a:latin typeface="Courier New"/>
                <a:cs typeface="Courier New"/>
              </a:rPr>
              <a:t>        &lt;meta charset="UTF-8"&gt;</a:t>
            </a:r>
          </a:p>
          <a:p>
            <a:r>
              <a:rPr lang="en-US" sz="1050" dirty="0">
                <a:latin typeface="Courier New"/>
                <a:cs typeface="Courier New"/>
              </a:rPr>
              <a:t>        &lt;link </a:t>
            </a:r>
            <a:r>
              <a:rPr lang="en-US" sz="1050" dirty="0" err="1">
                <a:latin typeface="Courier New"/>
                <a:cs typeface="Courier New"/>
              </a:rPr>
              <a:t>rel</a:t>
            </a:r>
            <a:r>
              <a:rPr lang="en-US" sz="1050" dirty="0">
                <a:latin typeface="Courier New"/>
                <a:cs typeface="Courier New"/>
              </a:rPr>
              <a:t>='</a:t>
            </a:r>
            <a:r>
              <a:rPr lang="en-US" sz="1050" dirty="0" err="1">
                <a:latin typeface="Courier New"/>
                <a:cs typeface="Courier New"/>
              </a:rPr>
              <a:t>stylesheet</a:t>
            </a:r>
            <a:r>
              <a:rPr lang="en-US" sz="1050" dirty="0">
                <a:latin typeface="Courier New"/>
                <a:cs typeface="Courier New"/>
              </a:rPr>
              <a:t>' </a:t>
            </a:r>
            <a:r>
              <a:rPr lang="en-US" sz="1050" dirty="0" err="1">
                <a:latin typeface="Courier New"/>
                <a:cs typeface="Courier New"/>
              </a:rPr>
              <a:t>href</a:t>
            </a:r>
            <a:r>
              <a:rPr lang="en-US" sz="1050" dirty="0">
                <a:latin typeface="Courier New"/>
                <a:cs typeface="Courier New"/>
              </a:rPr>
              <a:t>='</a:t>
            </a:r>
            <a:r>
              <a:rPr lang="en-US" sz="1050" dirty="0" err="1">
                <a:latin typeface="Courier New"/>
                <a:cs typeface="Courier New"/>
              </a:rPr>
              <a:t>css</a:t>
            </a:r>
            <a:r>
              <a:rPr lang="en-US" sz="1050" dirty="0">
                <a:latin typeface="Courier New"/>
                <a:cs typeface="Courier New"/>
              </a:rPr>
              <a:t>/</a:t>
            </a:r>
            <a:r>
              <a:rPr lang="en-US" sz="1050" dirty="0" err="1">
                <a:latin typeface="Courier New"/>
                <a:cs typeface="Courier New"/>
              </a:rPr>
              <a:t>simplesite.css</a:t>
            </a:r>
            <a:r>
              <a:rPr lang="en-US" sz="1050" dirty="0">
                <a:latin typeface="Courier New"/>
                <a:cs typeface="Courier New"/>
              </a:rPr>
              <a:t>' /&gt;</a:t>
            </a:r>
          </a:p>
          <a:p>
            <a:r>
              <a:rPr lang="en-US" sz="1050" dirty="0">
                <a:latin typeface="Courier New"/>
                <a:cs typeface="Courier New"/>
              </a:rPr>
              <a:t>        &lt;script </a:t>
            </a:r>
            <a:r>
              <a:rPr lang="en-US" sz="1050" dirty="0" err="1">
                <a:latin typeface="Courier New"/>
                <a:cs typeface="Courier New"/>
              </a:rPr>
              <a:t>src</a:t>
            </a:r>
            <a:r>
              <a:rPr lang="en-US" sz="1050" dirty="0">
                <a:latin typeface="Courier New"/>
                <a:cs typeface="Courier New"/>
              </a:rPr>
              <a:t>=http://</a:t>
            </a:r>
            <a:r>
              <a:rPr lang="en-US" sz="1050" dirty="0" err="1">
                <a:latin typeface="Courier New"/>
                <a:cs typeface="Courier New"/>
              </a:rPr>
              <a:t>ajax.googleapis.com</a:t>
            </a:r>
            <a:r>
              <a:rPr lang="en-US" sz="1050" dirty="0">
                <a:latin typeface="Courier New"/>
                <a:cs typeface="Courier New"/>
              </a:rPr>
              <a:t>/</a:t>
            </a:r>
            <a:r>
              <a:rPr lang="en-US" sz="1050" dirty="0" err="1">
                <a:latin typeface="Courier New"/>
                <a:cs typeface="Courier New"/>
              </a:rPr>
              <a:t>ajax</a:t>
            </a:r>
            <a:r>
              <a:rPr lang="en-US" sz="1050" dirty="0">
                <a:latin typeface="Courier New"/>
                <a:cs typeface="Courier New"/>
              </a:rPr>
              <a:t>/libs/</a:t>
            </a:r>
            <a:r>
              <a:rPr lang="en-US" sz="1050" dirty="0" err="1">
                <a:latin typeface="Courier New"/>
                <a:cs typeface="Courier New"/>
              </a:rPr>
              <a:t>jquery</a:t>
            </a:r>
            <a:r>
              <a:rPr lang="en-US" sz="1050" dirty="0">
                <a:latin typeface="Courier New"/>
                <a:cs typeface="Courier New"/>
              </a:rPr>
              <a:t>/1.11.1/</a:t>
            </a:r>
            <a:r>
              <a:rPr lang="en-US" sz="1050" dirty="0" err="1">
                <a:latin typeface="Courier New"/>
                <a:cs typeface="Courier New"/>
              </a:rPr>
              <a:t>jquery.min.js</a:t>
            </a:r>
            <a:r>
              <a:rPr lang="en-US" sz="1050" dirty="0">
                <a:latin typeface="Courier New"/>
                <a:cs typeface="Courier New"/>
              </a:rPr>
              <a:t>&gt;&lt;/script&gt;</a:t>
            </a:r>
          </a:p>
          <a:p>
            <a:r>
              <a:rPr lang="en-US" sz="1050" dirty="0">
                <a:latin typeface="Courier New"/>
                <a:cs typeface="Courier New"/>
              </a:rPr>
              <a:t>        &lt;title&gt;Simple site layout - The HTML&lt;/title&gt;</a:t>
            </a:r>
          </a:p>
          <a:p>
            <a:r>
              <a:rPr lang="en-US" sz="1050" dirty="0">
                <a:latin typeface="Courier New"/>
                <a:cs typeface="Courier New"/>
              </a:rPr>
              <a:t>    &lt;/head&gt;</a:t>
            </a:r>
          </a:p>
        </p:txBody>
      </p:sp>
      <p:sp>
        <p:nvSpPr>
          <p:cNvPr id="7"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10</a:t>
            </a:fld>
            <a:endParaRPr lang="en-US" sz="1100" dirty="0">
              <a:latin typeface="Candara" pitchFamily="34" charset="0"/>
            </a:endParaRPr>
          </a:p>
        </p:txBody>
      </p:sp>
      <p:sp>
        <p:nvSpPr>
          <p:cNvPr id="8"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29/06/2014</a:t>
            </a:fld>
            <a:endParaRPr lang="en-US" sz="1100" dirty="0">
              <a:latin typeface="Candara" pitchFamily="34" charset="0"/>
            </a:endParaRPr>
          </a:p>
        </p:txBody>
      </p:sp>
    </p:spTree>
    <p:extLst>
      <p:ext uri="{BB962C8B-B14F-4D97-AF65-F5344CB8AC3E}">
        <p14:creationId xmlns:p14="http://schemas.microsoft.com/office/powerpoint/2010/main" val="224908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41744" cy="577651"/>
          </a:xfrm>
        </p:spPr>
        <p:txBody>
          <a:bodyPr/>
          <a:lstStyle/>
          <a:p>
            <a:r>
              <a:rPr lang="en-US" dirty="0" smtClean="0"/>
              <a:t>First up in the script is .</a:t>
            </a:r>
            <a:r>
              <a:rPr lang="en-US" dirty="0" smtClean="0"/>
              <a:t>. All the RWD stuff ..</a:t>
            </a:r>
            <a:endParaRPr lang="en-US" dirty="0"/>
          </a:p>
        </p:txBody>
      </p:sp>
      <p:sp>
        <p:nvSpPr>
          <p:cNvPr id="3" name="TextBox 2"/>
          <p:cNvSpPr txBox="1"/>
          <p:nvPr/>
        </p:nvSpPr>
        <p:spPr>
          <a:xfrm>
            <a:off x="457200" y="897935"/>
            <a:ext cx="8189669" cy="646331"/>
          </a:xfrm>
          <a:prstGeom prst="rect">
            <a:avLst/>
          </a:prstGeom>
          <a:noFill/>
        </p:spPr>
        <p:txBody>
          <a:bodyPr wrap="square" rtlCol="0">
            <a:spAutoFit/>
          </a:bodyPr>
          <a:lstStyle/>
          <a:p>
            <a:r>
              <a:rPr lang="en-US" dirty="0" smtClean="0"/>
              <a:t>Please review the sister workshop </a:t>
            </a:r>
            <a:r>
              <a:rPr lang="en-US" dirty="0" err="1" smtClean="0"/>
              <a:t>JQuery</a:t>
            </a:r>
            <a:r>
              <a:rPr lang="en-US" dirty="0" smtClean="0"/>
              <a:t>-RWD to see how the responsiveness is achieved with </a:t>
            </a:r>
            <a:r>
              <a:rPr lang="en-US" dirty="0" err="1" smtClean="0"/>
              <a:t>JQuery</a:t>
            </a:r>
            <a:r>
              <a:rPr lang="en-US" dirty="0" smtClean="0"/>
              <a:t> … this deck will now focus solely on the menus.</a:t>
            </a:r>
            <a:endParaRPr lang="en-US" dirty="0"/>
          </a:p>
        </p:txBody>
      </p:sp>
      <p:sp>
        <p:nvSpPr>
          <p:cNvPr id="6"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11</a:t>
            </a:fld>
            <a:endParaRPr lang="en-US" sz="1100" dirty="0">
              <a:latin typeface="Candara" pitchFamily="34" charset="0"/>
            </a:endParaRPr>
          </a:p>
        </p:txBody>
      </p:sp>
      <p:sp>
        <p:nvSpPr>
          <p:cNvPr id="7"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29/06/2014</a:t>
            </a:fld>
            <a:endParaRPr lang="en-US" sz="1100" dirty="0">
              <a:latin typeface="Candara" pitchFamily="34" charset="0"/>
            </a:endParaRPr>
          </a:p>
        </p:txBody>
      </p:sp>
    </p:spTree>
    <p:extLst>
      <p:ext uri="{BB962C8B-B14F-4D97-AF65-F5344CB8AC3E}">
        <p14:creationId xmlns:p14="http://schemas.microsoft.com/office/powerpoint/2010/main" val="87765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7983415" cy="577651"/>
          </a:xfrm>
        </p:spPr>
        <p:txBody>
          <a:bodyPr/>
          <a:lstStyle/>
          <a:p>
            <a:r>
              <a:rPr lang="en-US" dirty="0" smtClean="0"/>
              <a:t>Dealing with </a:t>
            </a:r>
            <a:r>
              <a:rPr lang="en-US" dirty="0" smtClean="0"/>
              <a:t>Adding the Menu Button</a:t>
            </a:r>
            <a:endParaRPr lang="en-US" dirty="0"/>
          </a:p>
        </p:txBody>
      </p:sp>
      <p:sp>
        <p:nvSpPr>
          <p:cNvPr id="3" name="TextBox 2"/>
          <p:cNvSpPr txBox="1"/>
          <p:nvPr/>
        </p:nvSpPr>
        <p:spPr>
          <a:xfrm>
            <a:off x="457200" y="897935"/>
            <a:ext cx="8189669" cy="923330"/>
          </a:xfrm>
          <a:prstGeom prst="rect">
            <a:avLst/>
          </a:prstGeom>
          <a:noFill/>
        </p:spPr>
        <p:txBody>
          <a:bodyPr wrap="square" rtlCol="0">
            <a:spAutoFit/>
          </a:bodyPr>
          <a:lstStyle/>
          <a:p>
            <a:r>
              <a:rPr lang="en-US" dirty="0" smtClean="0"/>
              <a:t>In </a:t>
            </a:r>
            <a:r>
              <a:rPr lang="en-US" dirty="0" err="1" smtClean="0"/>
              <a:t>JQuery</a:t>
            </a:r>
            <a:r>
              <a:rPr lang="en-US" dirty="0" smtClean="0"/>
              <a:t> w</a:t>
            </a:r>
            <a:r>
              <a:rPr lang="en-US" dirty="0" smtClean="0"/>
              <a:t>e select items in the DOM using their ID or their Class. To get the effect we want we add a click listener with a function to the “Add xxx Button” on the main menu strip. When those hyperlinks are clicked they will run the relevant code …</a:t>
            </a:r>
            <a:endParaRPr lang="en-US" dirty="0"/>
          </a:p>
        </p:txBody>
      </p:sp>
      <p:sp>
        <p:nvSpPr>
          <p:cNvPr id="5" name="TextBox 4"/>
          <p:cNvSpPr txBox="1"/>
          <p:nvPr/>
        </p:nvSpPr>
        <p:spPr>
          <a:xfrm>
            <a:off x="457199" y="1983974"/>
            <a:ext cx="8607431" cy="2492990"/>
          </a:xfrm>
          <a:prstGeom prst="rect">
            <a:avLst/>
          </a:prstGeom>
          <a:noFill/>
        </p:spPr>
        <p:txBody>
          <a:bodyPr wrap="square" rtlCol="0">
            <a:spAutoFit/>
          </a:bodyPr>
          <a:lstStyle/>
          <a:p>
            <a:r>
              <a:rPr lang="en-US" sz="1200" dirty="0" smtClean="0">
                <a:latin typeface="Courier New"/>
                <a:cs typeface="Courier New"/>
              </a:rPr>
              <a:t>/</a:t>
            </a:r>
            <a:r>
              <a:rPr lang="en-US" sz="1200" dirty="0">
                <a:latin typeface="Courier New"/>
                <a:cs typeface="Courier New"/>
              </a:rPr>
              <a:t>/</a:t>
            </a:r>
          </a:p>
          <a:p>
            <a:r>
              <a:rPr lang="en-US" sz="1200" dirty="0" smtClean="0">
                <a:latin typeface="Courier New"/>
                <a:cs typeface="Courier New"/>
              </a:rPr>
              <a:t>/</a:t>
            </a:r>
            <a:r>
              <a:rPr lang="en-US" sz="1200" dirty="0">
                <a:latin typeface="Courier New"/>
                <a:cs typeface="Courier New"/>
              </a:rPr>
              <a:t>/ Lets add a sliding left menu to our site</a:t>
            </a:r>
          </a:p>
          <a:p>
            <a:r>
              <a:rPr lang="en-US" sz="1200" dirty="0" smtClean="0">
                <a:latin typeface="Courier New"/>
                <a:cs typeface="Courier New"/>
              </a:rPr>
              <a:t>/</a:t>
            </a:r>
            <a:r>
              <a:rPr lang="en-US" sz="1200" dirty="0">
                <a:latin typeface="Courier New"/>
                <a:cs typeface="Courier New"/>
              </a:rPr>
              <a:t>/</a:t>
            </a:r>
          </a:p>
          <a:p>
            <a:r>
              <a:rPr lang="en-US" sz="1200" dirty="0">
                <a:latin typeface="Courier New"/>
                <a:cs typeface="Courier New"/>
              </a:rPr>
              <a:t>    </a:t>
            </a:r>
          </a:p>
          <a:p>
            <a:r>
              <a:rPr lang="en-US" sz="1200" dirty="0" smtClean="0">
                <a:latin typeface="Courier New"/>
                <a:cs typeface="Courier New"/>
              </a:rPr>
              <a:t>$</a:t>
            </a:r>
            <a:r>
              <a:rPr lang="en-US" sz="1200" dirty="0">
                <a:latin typeface="Courier New"/>
                <a:cs typeface="Courier New"/>
              </a:rPr>
              <a:t>('#</a:t>
            </a:r>
            <a:r>
              <a:rPr lang="en-US" sz="1200" dirty="0" err="1">
                <a:latin typeface="Courier New"/>
                <a:cs typeface="Courier New"/>
              </a:rPr>
              <a:t>leftMenu</a:t>
            </a:r>
            <a:r>
              <a:rPr lang="en-US" sz="1200" dirty="0">
                <a:latin typeface="Courier New"/>
                <a:cs typeface="Courier New"/>
              </a:rPr>
              <a:t>').click(function(){</a:t>
            </a:r>
          </a:p>
          <a:p>
            <a:r>
              <a:rPr lang="en-US" sz="1200" dirty="0">
                <a:latin typeface="Courier New"/>
                <a:cs typeface="Courier New"/>
              </a:rPr>
              <a:t> </a:t>
            </a:r>
            <a:r>
              <a:rPr lang="en-US" sz="1200" dirty="0" smtClean="0">
                <a:latin typeface="Courier New"/>
                <a:cs typeface="Courier New"/>
              </a:rPr>
              <a:t>   </a:t>
            </a:r>
            <a:r>
              <a:rPr lang="en-US" sz="1200" dirty="0">
                <a:latin typeface="Courier New"/>
                <a:cs typeface="Courier New"/>
              </a:rPr>
              <a:t>$('.</a:t>
            </a:r>
            <a:r>
              <a:rPr lang="en-US" sz="1200" dirty="0" err="1">
                <a:latin typeface="Courier New"/>
                <a:cs typeface="Courier New"/>
              </a:rPr>
              <a:t>centralWords</a:t>
            </a:r>
            <a:r>
              <a:rPr lang="en-US" sz="1200" dirty="0">
                <a:latin typeface="Courier New"/>
                <a:cs typeface="Courier New"/>
              </a:rPr>
              <a:t>').</a:t>
            </a:r>
            <a:r>
              <a:rPr lang="en-US" sz="1200" dirty="0" err="1">
                <a:latin typeface="Courier New"/>
                <a:cs typeface="Courier New"/>
              </a:rPr>
              <a:t>css</a:t>
            </a:r>
            <a:r>
              <a:rPr lang="en-US" sz="1200" dirty="0">
                <a:latin typeface="Courier New"/>
                <a:cs typeface="Courier New"/>
              </a:rPr>
              <a:t>('margin-right', '0')</a:t>
            </a:r>
            <a:r>
              <a:rPr lang="en-US" sz="1200" dirty="0" smtClean="0">
                <a:latin typeface="Courier New"/>
                <a:cs typeface="Courier New"/>
              </a:rPr>
              <a:t>;</a:t>
            </a:r>
          </a:p>
          <a:p>
            <a:r>
              <a:rPr lang="en-US" sz="1200" dirty="0" smtClean="0">
                <a:latin typeface="Courier New"/>
                <a:cs typeface="Courier New"/>
              </a:rPr>
              <a:t>    </a:t>
            </a:r>
            <a:r>
              <a:rPr lang="en-US" sz="1200" dirty="0">
                <a:latin typeface="Courier New"/>
                <a:cs typeface="Courier New"/>
              </a:rPr>
              <a:t>$('.</a:t>
            </a:r>
            <a:r>
              <a:rPr lang="en-US" sz="1200" dirty="0" err="1">
                <a:latin typeface="Courier New"/>
                <a:cs typeface="Courier New"/>
              </a:rPr>
              <a:t>centralWords</a:t>
            </a:r>
            <a:r>
              <a:rPr lang="en-US" sz="1200" dirty="0">
                <a:latin typeface="Courier New"/>
                <a:cs typeface="Courier New"/>
              </a:rPr>
              <a:t>').</a:t>
            </a:r>
            <a:r>
              <a:rPr lang="en-US" sz="1200" dirty="0" err="1">
                <a:latin typeface="Courier New"/>
                <a:cs typeface="Courier New"/>
              </a:rPr>
              <a:t>css</a:t>
            </a:r>
            <a:r>
              <a:rPr lang="en-US" sz="1200" dirty="0">
                <a:latin typeface="Courier New"/>
                <a:cs typeface="Courier New"/>
              </a:rPr>
              <a:t>('margin-left', </a:t>
            </a:r>
            <a:r>
              <a:rPr lang="en-US" sz="1200" dirty="0" err="1">
                <a:latin typeface="Courier New"/>
                <a:cs typeface="Courier New"/>
              </a:rPr>
              <a:t>mainContainerWidth</a:t>
            </a:r>
            <a:r>
              <a:rPr lang="en-US" sz="1200" dirty="0">
                <a:latin typeface="Courier New"/>
                <a:cs typeface="Courier New"/>
              </a:rPr>
              <a:t> * 0.08);</a:t>
            </a:r>
          </a:p>
          <a:p>
            <a:r>
              <a:rPr lang="en-US" sz="1200" dirty="0">
                <a:latin typeface="Courier New"/>
                <a:cs typeface="Courier New"/>
              </a:rPr>
              <a:t>  </a:t>
            </a:r>
            <a:r>
              <a:rPr lang="en-US" sz="1200" dirty="0" smtClean="0">
                <a:latin typeface="Courier New"/>
                <a:cs typeface="Courier New"/>
              </a:rPr>
              <a:t>  </a:t>
            </a:r>
            <a:r>
              <a:rPr lang="en-US" sz="1200" dirty="0">
                <a:latin typeface="Courier New"/>
                <a:cs typeface="Courier New"/>
              </a:rPr>
              <a:t>$('.</a:t>
            </a:r>
            <a:r>
              <a:rPr lang="en-US" sz="1200" dirty="0" err="1">
                <a:latin typeface="Courier New"/>
                <a:cs typeface="Courier New"/>
              </a:rPr>
              <a:t>menuLogo</a:t>
            </a:r>
            <a:r>
              <a:rPr lang="en-US" sz="1200" dirty="0">
                <a:latin typeface="Courier New"/>
                <a:cs typeface="Courier New"/>
              </a:rPr>
              <a:t>').</a:t>
            </a:r>
            <a:r>
              <a:rPr lang="en-US" sz="1200" dirty="0" err="1">
                <a:latin typeface="Courier New"/>
                <a:cs typeface="Courier New"/>
              </a:rPr>
              <a:t>css</a:t>
            </a:r>
            <a:r>
              <a:rPr lang="en-US" sz="1200" dirty="0">
                <a:latin typeface="Courier New"/>
                <a:cs typeface="Courier New"/>
              </a:rPr>
              <a:t>('</a:t>
            </a:r>
            <a:r>
              <a:rPr lang="en-US" sz="1200" dirty="0" err="1">
                <a:latin typeface="Courier New"/>
                <a:cs typeface="Courier New"/>
              </a:rPr>
              <a:t>display','none</a:t>
            </a:r>
            <a:r>
              <a:rPr lang="en-US" sz="1200" dirty="0">
                <a:latin typeface="Courier New"/>
                <a:cs typeface="Courier New"/>
              </a:rPr>
              <a:t>');</a:t>
            </a:r>
          </a:p>
          <a:p>
            <a:r>
              <a:rPr lang="en-US" sz="1200" dirty="0">
                <a:latin typeface="Courier New"/>
                <a:cs typeface="Courier New"/>
              </a:rPr>
              <a:t> </a:t>
            </a:r>
            <a:r>
              <a:rPr lang="en-US" sz="1200" dirty="0" smtClean="0">
                <a:latin typeface="Courier New"/>
                <a:cs typeface="Courier New"/>
              </a:rPr>
              <a:t>   </a:t>
            </a:r>
            <a:r>
              <a:rPr lang="en-US" sz="1200" dirty="0">
                <a:latin typeface="Courier New"/>
                <a:cs typeface="Courier New"/>
              </a:rPr>
              <a:t>$('#</a:t>
            </a:r>
            <a:r>
              <a:rPr lang="en-US" sz="1200" dirty="0" err="1">
                <a:latin typeface="Courier New"/>
                <a:cs typeface="Courier New"/>
              </a:rPr>
              <a:t>menuLogoLeft</a:t>
            </a:r>
            <a:r>
              <a:rPr lang="en-US" sz="1200" dirty="0">
                <a:latin typeface="Courier New"/>
                <a:cs typeface="Courier New"/>
              </a:rPr>
              <a:t>').</a:t>
            </a:r>
            <a:r>
              <a:rPr lang="en-US" sz="1200" dirty="0" err="1">
                <a:latin typeface="Courier New"/>
                <a:cs typeface="Courier New"/>
              </a:rPr>
              <a:t>css</a:t>
            </a:r>
            <a:r>
              <a:rPr lang="en-US" sz="1200" dirty="0">
                <a:latin typeface="Courier New"/>
                <a:cs typeface="Courier New"/>
              </a:rPr>
              <a:t>('</a:t>
            </a:r>
            <a:r>
              <a:rPr lang="en-US" sz="1200" dirty="0" err="1">
                <a:latin typeface="Courier New"/>
                <a:cs typeface="Courier New"/>
              </a:rPr>
              <a:t>display','block</a:t>
            </a:r>
            <a:r>
              <a:rPr lang="en-US" sz="1200" dirty="0">
                <a:latin typeface="Courier New"/>
                <a:cs typeface="Courier New"/>
              </a:rPr>
              <a:t>');</a:t>
            </a:r>
          </a:p>
          <a:p>
            <a:r>
              <a:rPr lang="en-US" sz="1200" dirty="0">
                <a:latin typeface="Courier New"/>
                <a:cs typeface="Courier New"/>
              </a:rPr>
              <a:t> </a:t>
            </a:r>
            <a:r>
              <a:rPr lang="en-US" sz="1200" dirty="0" smtClean="0">
                <a:latin typeface="Courier New"/>
                <a:cs typeface="Courier New"/>
              </a:rPr>
              <a:t>   </a:t>
            </a:r>
            <a:r>
              <a:rPr lang="en-US" sz="1200" dirty="0" err="1">
                <a:latin typeface="Courier New"/>
                <a:cs typeface="Courier New"/>
              </a:rPr>
              <a:t>var</a:t>
            </a:r>
            <a:r>
              <a:rPr lang="en-US" sz="1200" dirty="0">
                <a:latin typeface="Courier New"/>
                <a:cs typeface="Courier New"/>
              </a:rPr>
              <a:t> </a:t>
            </a:r>
            <a:r>
              <a:rPr lang="en-US" sz="1200" dirty="0" err="1">
                <a:latin typeface="Courier New"/>
                <a:cs typeface="Courier New"/>
              </a:rPr>
              <a:t>menuLogoLeftMargin</a:t>
            </a:r>
            <a:r>
              <a:rPr lang="en-US" sz="1200" dirty="0">
                <a:latin typeface="Courier New"/>
                <a:cs typeface="Courier New"/>
              </a:rPr>
              <a:t> = ((</a:t>
            </a:r>
            <a:r>
              <a:rPr lang="en-US" sz="1200" dirty="0" err="1">
                <a:latin typeface="Courier New"/>
                <a:cs typeface="Courier New"/>
              </a:rPr>
              <a:t>mainheadingHeight</a:t>
            </a:r>
            <a:r>
              <a:rPr lang="en-US" sz="1200" dirty="0">
                <a:latin typeface="Courier New"/>
                <a:cs typeface="Courier New"/>
              </a:rPr>
              <a:t> - </a:t>
            </a:r>
            <a:r>
              <a:rPr lang="en-US" sz="1200" dirty="0" err="1">
                <a:latin typeface="Courier New"/>
                <a:cs typeface="Courier New"/>
              </a:rPr>
              <a:t>menuLogoHeight</a:t>
            </a:r>
            <a:r>
              <a:rPr lang="en-US" sz="1200" dirty="0">
                <a:latin typeface="Courier New"/>
                <a:cs typeface="Courier New"/>
              </a:rPr>
              <a:t>) / 2) - </a:t>
            </a:r>
            <a:r>
              <a:rPr lang="en-US" sz="1200" dirty="0" err="1">
                <a:latin typeface="Courier New"/>
                <a:cs typeface="Courier New"/>
              </a:rPr>
              <a:t>mainviewPadding</a:t>
            </a:r>
            <a:r>
              <a:rPr lang="en-US" sz="1200" dirty="0">
                <a:latin typeface="Courier New"/>
                <a:cs typeface="Courier New"/>
              </a:rPr>
              <a:t>;</a:t>
            </a:r>
          </a:p>
          <a:p>
            <a:r>
              <a:rPr lang="en-US" sz="1200" dirty="0" smtClean="0">
                <a:latin typeface="Courier New"/>
                <a:cs typeface="Courier New"/>
              </a:rPr>
              <a:t>    </a:t>
            </a:r>
            <a:r>
              <a:rPr lang="en-US" sz="1200" dirty="0">
                <a:latin typeface="Courier New"/>
                <a:cs typeface="Courier New"/>
              </a:rPr>
              <a:t>$('#</a:t>
            </a:r>
            <a:r>
              <a:rPr lang="en-US" sz="1200" dirty="0" err="1">
                <a:latin typeface="Courier New"/>
                <a:cs typeface="Courier New"/>
              </a:rPr>
              <a:t>menuLogoLeft</a:t>
            </a:r>
            <a:r>
              <a:rPr lang="en-US" sz="1200" dirty="0">
                <a:latin typeface="Courier New"/>
                <a:cs typeface="Courier New"/>
              </a:rPr>
              <a:t>').</a:t>
            </a:r>
            <a:r>
              <a:rPr lang="en-US" sz="1200" dirty="0" err="1">
                <a:latin typeface="Courier New"/>
                <a:cs typeface="Courier New"/>
              </a:rPr>
              <a:t>css</a:t>
            </a:r>
            <a:r>
              <a:rPr lang="en-US" sz="1200" dirty="0">
                <a:latin typeface="Courier New"/>
                <a:cs typeface="Courier New"/>
              </a:rPr>
              <a:t>('margin-top', </a:t>
            </a:r>
            <a:r>
              <a:rPr lang="en-US" sz="1200" dirty="0" err="1">
                <a:latin typeface="Courier New"/>
                <a:cs typeface="Courier New"/>
              </a:rPr>
              <a:t>menuLogoLeftMargin</a:t>
            </a:r>
            <a:r>
              <a:rPr lang="en-US" sz="1200" dirty="0">
                <a:latin typeface="Courier New"/>
                <a:cs typeface="Courier New"/>
              </a:rPr>
              <a:t>);</a:t>
            </a:r>
          </a:p>
          <a:p>
            <a:r>
              <a:rPr lang="en-US" sz="1200" dirty="0" smtClean="0">
                <a:latin typeface="Courier New"/>
                <a:cs typeface="Courier New"/>
              </a:rPr>
              <a:t>    </a:t>
            </a:r>
            <a:r>
              <a:rPr lang="en-US" sz="1200" dirty="0">
                <a:latin typeface="Courier New"/>
                <a:cs typeface="Courier New"/>
              </a:rPr>
              <a:t>$('#</a:t>
            </a:r>
            <a:r>
              <a:rPr lang="en-US" sz="1200" dirty="0" err="1">
                <a:latin typeface="Courier New"/>
                <a:cs typeface="Courier New"/>
              </a:rPr>
              <a:t>menuLogoLeft</a:t>
            </a:r>
            <a:r>
              <a:rPr lang="en-US" sz="1200" dirty="0">
                <a:latin typeface="Courier New"/>
                <a:cs typeface="Courier New"/>
              </a:rPr>
              <a:t>').</a:t>
            </a:r>
            <a:r>
              <a:rPr lang="en-US" sz="1200" dirty="0" err="1">
                <a:latin typeface="Courier New"/>
                <a:cs typeface="Courier New"/>
              </a:rPr>
              <a:t>css</a:t>
            </a:r>
            <a:r>
              <a:rPr lang="en-US" sz="1200" dirty="0">
                <a:latin typeface="Courier New"/>
                <a:cs typeface="Courier New"/>
              </a:rPr>
              <a:t>('margin-left', (</a:t>
            </a:r>
            <a:r>
              <a:rPr lang="en-US" sz="1200" dirty="0" err="1">
                <a:latin typeface="Courier New"/>
                <a:cs typeface="Courier New"/>
              </a:rPr>
              <a:t>mainContainerWidth</a:t>
            </a:r>
            <a:r>
              <a:rPr lang="en-US" sz="1200" dirty="0">
                <a:latin typeface="Courier New"/>
                <a:cs typeface="Courier New"/>
              </a:rPr>
              <a:t> * 0.01)-</a:t>
            </a:r>
            <a:r>
              <a:rPr lang="en-US" sz="1200" dirty="0" err="1">
                <a:latin typeface="Courier New"/>
                <a:cs typeface="Courier New"/>
              </a:rPr>
              <a:t>mainviewPadding</a:t>
            </a:r>
            <a:r>
              <a:rPr lang="en-US" sz="1200" dirty="0">
                <a:latin typeface="Courier New"/>
                <a:cs typeface="Courier New"/>
              </a:rPr>
              <a:t>);</a:t>
            </a:r>
          </a:p>
          <a:p>
            <a:r>
              <a:rPr lang="en-US" sz="1200" dirty="0" smtClean="0">
                <a:latin typeface="Courier New"/>
                <a:cs typeface="Courier New"/>
              </a:rPr>
              <a:t>}</a:t>
            </a:r>
            <a:r>
              <a:rPr lang="en-US" sz="1200" dirty="0">
                <a:latin typeface="Courier New"/>
                <a:cs typeface="Courier New"/>
              </a:rPr>
              <a:t>);</a:t>
            </a:r>
            <a:endParaRPr lang="en-US" sz="1200" dirty="0">
              <a:latin typeface="Courier New"/>
              <a:cs typeface="Courier New"/>
            </a:endParaRPr>
          </a:p>
        </p:txBody>
      </p:sp>
      <p:sp>
        <p:nvSpPr>
          <p:cNvPr id="6"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12</a:t>
            </a:fld>
            <a:endParaRPr lang="en-US" sz="1100" dirty="0">
              <a:latin typeface="Candara" pitchFamily="34" charset="0"/>
            </a:endParaRPr>
          </a:p>
        </p:txBody>
      </p:sp>
      <p:sp>
        <p:nvSpPr>
          <p:cNvPr id="7"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30/06/2014</a:t>
            </a:fld>
            <a:endParaRPr lang="en-US" sz="1100" dirty="0">
              <a:latin typeface="Candara" pitchFamily="34" charset="0"/>
            </a:endParaRPr>
          </a:p>
        </p:txBody>
      </p:sp>
      <p:sp>
        <p:nvSpPr>
          <p:cNvPr id="8" name="TextBox 7"/>
          <p:cNvSpPr txBox="1"/>
          <p:nvPr/>
        </p:nvSpPr>
        <p:spPr>
          <a:xfrm>
            <a:off x="457200" y="4498861"/>
            <a:ext cx="8432268" cy="923330"/>
          </a:xfrm>
          <a:prstGeom prst="rect">
            <a:avLst/>
          </a:prstGeom>
          <a:noFill/>
        </p:spPr>
        <p:txBody>
          <a:bodyPr wrap="square" rtlCol="0">
            <a:spAutoFit/>
          </a:bodyPr>
          <a:lstStyle/>
          <a:p>
            <a:r>
              <a:rPr lang="en-US" dirty="0" smtClean="0"/>
              <a:t>This will make the left menu button appear beside the “</a:t>
            </a:r>
            <a:r>
              <a:rPr lang="en-US" dirty="0" err="1" smtClean="0"/>
              <a:t>lorem</a:t>
            </a:r>
            <a:r>
              <a:rPr lang="en-US" dirty="0" smtClean="0"/>
              <a:t> </a:t>
            </a:r>
            <a:r>
              <a:rPr lang="en-US" dirty="0" err="1" smtClean="0"/>
              <a:t>ipsum</a:t>
            </a:r>
            <a:r>
              <a:rPr lang="en-US" dirty="0" smtClean="0"/>
              <a:t>” paragraph in the main section. Simultaneously it moves the “</a:t>
            </a:r>
            <a:r>
              <a:rPr lang="en-US" dirty="0" err="1" smtClean="0"/>
              <a:t>lorem</a:t>
            </a:r>
            <a:r>
              <a:rPr lang="en-US" dirty="0" smtClean="0"/>
              <a:t> </a:t>
            </a:r>
            <a:r>
              <a:rPr lang="en-US" dirty="0" err="1" smtClean="0"/>
              <a:t>ipsum</a:t>
            </a:r>
            <a:r>
              <a:rPr lang="en-US" dirty="0" smtClean="0"/>
              <a:t>” to the left to accommodate the button …</a:t>
            </a:r>
            <a:endParaRPr lang="en-US" dirty="0"/>
          </a:p>
        </p:txBody>
      </p:sp>
    </p:spTree>
    <p:extLst>
      <p:ext uri="{BB962C8B-B14F-4D97-AF65-F5344CB8AC3E}">
        <p14:creationId xmlns:p14="http://schemas.microsoft.com/office/powerpoint/2010/main" val="253036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comparison looks like …</a:t>
            </a:r>
            <a:endParaRPr lang="en-US" dirty="0"/>
          </a:p>
        </p:txBody>
      </p:sp>
      <p:sp>
        <p:nvSpPr>
          <p:cNvPr id="5"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13</a:t>
            </a:fld>
            <a:endParaRPr lang="en-US" sz="1100" dirty="0">
              <a:latin typeface="Candara" pitchFamily="34" charset="0"/>
            </a:endParaRPr>
          </a:p>
        </p:txBody>
      </p:sp>
      <p:sp>
        <p:nvSpPr>
          <p:cNvPr id="6"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30/06/2014</a:t>
            </a:fld>
            <a:endParaRPr lang="en-US" sz="1100" dirty="0">
              <a:latin typeface="Candara" pitchFamily="34" charset="0"/>
            </a:endParaRPr>
          </a:p>
        </p:txBody>
      </p:sp>
      <p:pic>
        <p:nvPicPr>
          <p:cNvPr id="7" name="Picture 6"/>
          <p:cNvPicPr>
            <a:picLocks noChangeAspect="1"/>
          </p:cNvPicPr>
          <p:nvPr/>
        </p:nvPicPr>
        <p:blipFill>
          <a:blip r:embed="rId2"/>
          <a:stretch>
            <a:fillRect/>
          </a:stretch>
        </p:blipFill>
        <p:spPr>
          <a:xfrm>
            <a:off x="564226" y="1806537"/>
            <a:ext cx="3697660" cy="3025951"/>
          </a:xfrm>
          <a:prstGeom prst="rect">
            <a:avLst/>
          </a:prstGeom>
        </p:spPr>
      </p:pic>
      <p:sp>
        <p:nvSpPr>
          <p:cNvPr id="8" name="Oval 7"/>
          <p:cNvSpPr/>
          <p:nvPr/>
        </p:nvSpPr>
        <p:spPr>
          <a:xfrm>
            <a:off x="766333" y="2835717"/>
            <a:ext cx="667805" cy="251820"/>
          </a:xfrm>
          <a:prstGeom prst="ellipse">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3139637" y="1215307"/>
            <a:ext cx="5772774" cy="4712052"/>
          </a:xfrm>
          <a:prstGeom prst="rect">
            <a:avLst/>
          </a:prstGeom>
        </p:spPr>
      </p:pic>
      <p:cxnSp>
        <p:nvCxnSpPr>
          <p:cNvPr id="11" name="Elbow Connector 10"/>
          <p:cNvCxnSpPr>
            <a:stCxn id="8" idx="0"/>
            <a:endCxn id="9" idx="0"/>
          </p:cNvCxnSpPr>
          <p:nvPr/>
        </p:nvCxnSpPr>
        <p:spPr>
          <a:xfrm rot="5400000" flipH="1" flipV="1">
            <a:off x="2752925" y="-437382"/>
            <a:ext cx="1620410" cy="4925788"/>
          </a:xfrm>
          <a:prstGeom prst="bentConnector3">
            <a:avLst>
              <a:gd name="adj1" fmla="val 114108"/>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539734" y="3963434"/>
            <a:ext cx="2896496" cy="369332"/>
          </a:xfrm>
          <a:prstGeom prst="rect">
            <a:avLst/>
          </a:prstGeom>
          <a:noFill/>
        </p:spPr>
        <p:txBody>
          <a:bodyPr wrap="none" rtlCol="0">
            <a:spAutoFit/>
          </a:bodyPr>
          <a:lstStyle/>
          <a:p>
            <a:r>
              <a:rPr lang="en-US" dirty="0" smtClean="0"/>
              <a:t>Now we have a menu button</a:t>
            </a:r>
            <a:endParaRPr lang="en-US" dirty="0"/>
          </a:p>
        </p:txBody>
      </p:sp>
      <p:cxnSp>
        <p:nvCxnSpPr>
          <p:cNvPr id="14" name="Straight Arrow Connector 13"/>
          <p:cNvCxnSpPr/>
          <p:nvPr/>
        </p:nvCxnSpPr>
        <p:spPr>
          <a:xfrm flipH="1" flipV="1">
            <a:off x="3678400" y="3678769"/>
            <a:ext cx="240848" cy="28466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203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930546" y="2444984"/>
            <a:ext cx="3865559" cy="3155280"/>
          </a:xfrm>
          <a:prstGeom prst="rect">
            <a:avLst/>
          </a:prstGeom>
        </p:spPr>
      </p:pic>
      <p:sp>
        <p:nvSpPr>
          <p:cNvPr id="2" name="Title 1"/>
          <p:cNvSpPr>
            <a:spLocks noGrp="1"/>
          </p:cNvSpPr>
          <p:nvPr>
            <p:ph type="title"/>
          </p:nvPr>
        </p:nvSpPr>
        <p:spPr>
          <a:xfrm>
            <a:off x="457200" y="274638"/>
            <a:ext cx="8530796" cy="577651"/>
          </a:xfrm>
        </p:spPr>
        <p:txBody>
          <a:bodyPr/>
          <a:lstStyle/>
          <a:p>
            <a:r>
              <a:rPr lang="en-US" dirty="0" smtClean="0"/>
              <a:t>Then we add some </a:t>
            </a:r>
            <a:r>
              <a:rPr lang="en-US" dirty="0" err="1" smtClean="0"/>
              <a:t>JQuery</a:t>
            </a:r>
            <a:r>
              <a:rPr lang="en-US" dirty="0" smtClean="0"/>
              <a:t> to the button …</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14</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30/06/2014</a:t>
            </a:fld>
            <a:endParaRPr lang="en-US" sz="1100" dirty="0">
              <a:latin typeface="Candara" pitchFamily="34" charset="0"/>
            </a:endParaRPr>
          </a:p>
        </p:txBody>
      </p:sp>
      <p:sp>
        <p:nvSpPr>
          <p:cNvPr id="5" name="TextBox 4"/>
          <p:cNvSpPr txBox="1"/>
          <p:nvPr/>
        </p:nvSpPr>
        <p:spPr>
          <a:xfrm>
            <a:off x="457200" y="897935"/>
            <a:ext cx="8189669" cy="1015663"/>
          </a:xfrm>
          <a:prstGeom prst="rect">
            <a:avLst/>
          </a:prstGeom>
          <a:noFill/>
        </p:spPr>
        <p:txBody>
          <a:bodyPr wrap="square" rtlCol="0">
            <a:spAutoFit/>
          </a:bodyPr>
          <a:lstStyle/>
          <a:p>
            <a:r>
              <a:rPr lang="en-US" sz="2000" dirty="0" smtClean="0"/>
              <a:t>We then add a selector </a:t>
            </a:r>
            <a:r>
              <a:rPr lang="en-US" sz="2000" dirty="0" smtClean="0"/>
              <a:t>on the “</a:t>
            </a:r>
            <a:r>
              <a:rPr lang="en-US" sz="2000" dirty="0" err="1" smtClean="0"/>
              <a:t>menuLeftButton</a:t>
            </a:r>
            <a:r>
              <a:rPr lang="en-US" sz="2000" dirty="0" smtClean="0"/>
              <a:t>” and it calls a function to reveal the left menu with another button encapsulated in that menu which makes the menu go away once we’ve used it</a:t>
            </a:r>
            <a:r>
              <a:rPr lang="en-US" sz="2000" dirty="0" smtClean="0"/>
              <a:t> </a:t>
            </a:r>
            <a:r>
              <a:rPr lang="en-US" sz="2000" dirty="0" smtClean="0"/>
              <a:t>…</a:t>
            </a:r>
            <a:endParaRPr lang="en-US" sz="2000" dirty="0"/>
          </a:p>
        </p:txBody>
      </p:sp>
      <p:pic>
        <p:nvPicPr>
          <p:cNvPr id="10" name="Picture 9"/>
          <p:cNvPicPr>
            <a:picLocks noChangeAspect="1"/>
          </p:cNvPicPr>
          <p:nvPr/>
        </p:nvPicPr>
        <p:blipFill>
          <a:blip r:embed="rId3"/>
          <a:stretch>
            <a:fillRect/>
          </a:stretch>
        </p:blipFill>
        <p:spPr>
          <a:xfrm>
            <a:off x="3759293" y="2105574"/>
            <a:ext cx="4810537" cy="3912796"/>
          </a:xfrm>
          <a:prstGeom prst="rect">
            <a:avLst/>
          </a:prstGeom>
        </p:spPr>
      </p:pic>
      <p:sp>
        <p:nvSpPr>
          <p:cNvPr id="12" name="Oval 11"/>
          <p:cNvSpPr/>
          <p:nvPr/>
        </p:nvSpPr>
        <p:spPr>
          <a:xfrm>
            <a:off x="1007182" y="3824522"/>
            <a:ext cx="470748" cy="350358"/>
          </a:xfrm>
          <a:prstGeom prst="ellipse">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Elbow Connector 13"/>
          <p:cNvCxnSpPr>
            <a:stCxn id="12" idx="0"/>
            <a:endCxn id="10" idx="0"/>
          </p:cNvCxnSpPr>
          <p:nvPr/>
        </p:nvCxnSpPr>
        <p:spPr>
          <a:xfrm rot="5400000" flipH="1" flipV="1">
            <a:off x="2844085" y="504045"/>
            <a:ext cx="1718948" cy="4922006"/>
          </a:xfrm>
          <a:prstGeom prst="bentConnector3">
            <a:avLst>
              <a:gd name="adj1" fmla="val 113299"/>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429048" y="4259049"/>
            <a:ext cx="2583639" cy="1200329"/>
          </a:xfrm>
          <a:prstGeom prst="rect">
            <a:avLst/>
          </a:prstGeom>
          <a:noFill/>
        </p:spPr>
        <p:txBody>
          <a:bodyPr wrap="square" rtlCol="0">
            <a:spAutoFit/>
          </a:bodyPr>
          <a:lstStyle/>
          <a:p>
            <a:r>
              <a:rPr lang="en-US" dirty="0" smtClean="0"/>
              <a:t>And now we have a menu which slid out from the left of the main viewing area!!</a:t>
            </a:r>
            <a:endParaRPr lang="en-US" dirty="0"/>
          </a:p>
        </p:txBody>
      </p:sp>
    </p:spTree>
    <p:extLst>
      <p:ext uri="{BB962C8B-B14F-4D97-AF65-F5344CB8AC3E}">
        <p14:creationId xmlns:p14="http://schemas.microsoft.com/office/powerpoint/2010/main" val="1468848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 for the rest </a:t>
            </a:r>
            <a:r>
              <a:rPr lang="en-US" dirty="0" smtClean="0"/>
              <a:t>..</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15</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30/06/2014</a:t>
            </a:fld>
            <a:endParaRPr lang="en-US" sz="1100" dirty="0">
              <a:latin typeface="Candara" pitchFamily="34" charset="0"/>
            </a:endParaRPr>
          </a:p>
        </p:txBody>
      </p:sp>
      <p:sp>
        <p:nvSpPr>
          <p:cNvPr id="5" name="TextBox 4"/>
          <p:cNvSpPr txBox="1"/>
          <p:nvPr/>
        </p:nvSpPr>
        <p:spPr>
          <a:xfrm>
            <a:off x="457200" y="890772"/>
            <a:ext cx="8459082" cy="923330"/>
          </a:xfrm>
          <a:prstGeom prst="rect">
            <a:avLst/>
          </a:prstGeom>
          <a:noFill/>
        </p:spPr>
        <p:txBody>
          <a:bodyPr wrap="square" rtlCol="0">
            <a:spAutoFit/>
          </a:bodyPr>
          <a:lstStyle/>
          <a:p>
            <a:r>
              <a:rPr lang="en-US" dirty="0" smtClean="0"/>
              <a:t>The </a:t>
            </a:r>
            <a:r>
              <a:rPr lang="en-US" dirty="0" smtClean="0"/>
              <a:t>thing to do is to repeat the process for the other menus and to add to the menu functions the forced disappearance of any open menus once the one you want is clicked!!</a:t>
            </a:r>
            <a:endParaRPr lang="en-US" dirty="0" smtClean="0"/>
          </a:p>
        </p:txBody>
      </p:sp>
      <p:sp>
        <p:nvSpPr>
          <p:cNvPr id="6" name="TextBox 5"/>
          <p:cNvSpPr txBox="1"/>
          <p:nvPr/>
        </p:nvSpPr>
        <p:spPr>
          <a:xfrm>
            <a:off x="495976" y="1826382"/>
            <a:ext cx="4709718" cy="3970318"/>
          </a:xfrm>
          <a:prstGeom prst="rect">
            <a:avLst/>
          </a:prstGeom>
          <a:noFill/>
        </p:spPr>
        <p:txBody>
          <a:bodyPr wrap="none" rtlCol="0">
            <a:spAutoFit/>
          </a:bodyPr>
          <a:lstStyle/>
          <a:p>
            <a:r>
              <a:rPr lang="en-US" sz="600" dirty="0">
                <a:latin typeface="Courier New"/>
                <a:cs typeface="Courier New"/>
              </a:rPr>
              <a:t> </a:t>
            </a:r>
            <a:r>
              <a:rPr lang="en-US" sz="600" dirty="0" smtClean="0">
                <a:latin typeface="Courier New"/>
                <a:cs typeface="Courier New"/>
              </a:rPr>
              <a:t>   /</a:t>
            </a:r>
            <a:r>
              <a:rPr lang="en-US" sz="600" dirty="0">
                <a:latin typeface="Courier New"/>
                <a:cs typeface="Courier New"/>
              </a:rPr>
              <a:t>/</a:t>
            </a:r>
          </a:p>
          <a:p>
            <a:r>
              <a:rPr lang="en-US" sz="600" dirty="0">
                <a:latin typeface="Courier New"/>
                <a:cs typeface="Courier New"/>
              </a:rPr>
              <a:t>    // Lets add a sliding top menu to our site</a:t>
            </a:r>
          </a:p>
          <a:p>
            <a:r>
              <a:rPr lang="en-US" sz="600" dirty="0">
                <a:latin typeface="Courier New"/>
                <a:cs typeface="Courier New"/>
              </a:rPr>
              <a:t>    //</a:t>
            </a:r>
          </a:p>
          <a:p>
            <a:r>
              <a:rPr lang="en-US" sz="600" dirty="0">
                <a:latin typeface="Courier New"/>
                <a:cs typeface="Courier New"/>
              </a:rPr>
              <a:t>    </a:t>
            </a:r>
          </a:p>
          <a:p>
            <a:r>
              <a:rPr lang="en-US" sz="600" dirty="0">
                <a:latin typeface="Courier New"/>
                <a:cs typeface="Courier New"/>
              </a:rPr>
              <a:t>    $('#</a:t>
            </a:r>
            <a:r>
              <a:rPr lang="en-US" sz="600" dirty="0" err="1">
                <a:latin typeface="Courier New"/>
                <a:cs typeface="Courier New"/>
              </a:rPr>
              <a:t>topMenu</a:t>
            </a:r>
            <a:r>
              <a:rPr lang="en-US" sz="600" dirty="0">
                <a:latin typeface="Courier New"/>
                <a:cs typeface="Courier New"/>
              </a:rPr>
              <a:t>').click(function(){</a:t>
            </a:r>
          </a:p>
          <a:p>
            <a:r>
              <a:rPr lang="en-US" sz="600" dirty="0">
                <a:latin typeface="Courier New"/>
                <a:cs typeface="Courier New"/>
              </a:rPr>
              <a:t>        $('.</a:t>
            </a:r>
            <a:r>
              <a:rPr lang="en-US" sz="600" dirty="0" err="1">
                <a:latin typeface="Courier New"/>
                <a:cs typeface="Courier New"/>
              </a:rPr>
              <a:t>centralWords</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('margin-left', '0');</a:t>
            </a:r>
          </a:p>
          <a:p>
            <a:r>
              <a:rPr lang="en-US" sz="600" dirty="0">
                <a:latin typeface="Courier New"/>
                <a:cs typeface="Courier New"/>
              </a:rPr>
              <a:t>        $('.</a:t>
            </a:r>
            <a:r>
              <a:rPr lang="en-US" sz="600" dirty="0" err="1">
                <a:latin typeface="Courier New"/>
                <a:cs typeface="Courier New"/>
              </a:rPr>
              <a:t>centralWords</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('margin-right', '0');</a:t>
            </a:r>
          </a:p>
          <a:p>
            <a:r>
              <a:rPr lang="en-US" sz="600" dirty="0">
                <a:latin typeface="Courier New"/>
                <a:cs typeface="Courier New"/>
              </a:rPr>
              <a:t>        $('.</a:t>
            </a:r>
            <a:r>
              <a:rPr lang="en-US" sz="600" dirty="0" err="1">
                <a:latin typeface="Courier New"/>
                <a:cs typeface="Courier New"/>
              </a:rPr>
              <a:t>menuLogo</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a:t>
            </a:r>
            <a:r>
              <a:rPr lang="en-US" sz="600" dirty="0" err="1">
                <a:latin typeface="Courier New"/>
                <a:cs typeface="Courier New"/>
              </a:rPr>
              <a:t>display','none</a:t>
            </a:r>
            <a:r>
              <a:rPr lang="en-US" sz="600" dirty="0">
                <a:latin typeface="Courier New"/>
                <a:cs typeface="Courier New"/>
              </a:rPr>
              <a:t>');</a:t>
            </a:r>
          </a:p>
          <a:p>
            <a:r>
              <a:rPr lang="en-US" sz="600" dirty="0">
                <a:latin typeface="Courier New"/>
                <a:cs typeface="Courier New"/>
              </a:rPr>
              <a:t>        $('#</a:t>
            </a:r>
            <a:r>
              <a:rPr lang="en-US" sz="600" dirty="0" err="1">
                <a:latin typeface="Courier New"/>
                <a:cs typeface="Courier New"/>
              </a:rPr>
              <a:t>menuLogoTop</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a:t>
            </a:r>
            <a:r>
              <a:rPr lang="en-US" sz="600" dirty="0" err="1">
                <a:latin typeface="Courier New"/>
                <a:cs typeface="Courier New"/>
              </a:rPr>
              <a:t>display','block</a:t>
            </a:r>
            <a:r>
              <a:rPr lang="en-US" sz="600" dirty="0">
                <a:latin typeface="Courier New"/>
                <a:cs typeface="Courier New"/>
              </a:rPr>
              <a:t>');</a:t>
            </a:r>
          </a:p>
          <a:p>
            <a:r>
              <a:rPr lang="en-US" sz="600" dirty="0">
                <a:latin typeface="Courier New"/>
                <a:cs typeface="Courier New"/>
              </a:rPr>
              <a:t>        </a:t>
            </a:r>
            <a:r>
              <a:rPr lang="en-US" sz="600" dirty="0" err="1">
                <a:latin typeface="Courier New"/>
                <a:cs typeface="Courier New"/>
              </a:rPr>
              <a:t>var</a:t>
            </a:r>
            <a:r>
              <a:rPr lang="en-US" sz="600" dirty="0">
                <a:latin typeface="Courier New"/>
                <a:cs typeface="Courier New"/>
              </a:rPr>
              <a:t> </a:t>
            </a:r>
            <a:r>
              <a:rPr lang="en-US" sz="600" dirty="0" err="1">
                <a:latin typeface="Courier New"/>
                <a:cs typeface="Courier New"/>
              </a:rPr>
              <a:t>menuLogoTopMargin</a:t>
            </a:r>
            <a:r>
              <a:rPr lang="en-US" sz="600" dirty="0">
                <a:latin typeface="Courier New"/>
                <a:cs typeface="Courier New"/>
              </a:rPr>
              <a:t> = ((</a:t>
            </a:r>
            <a:r>
              <a:rPr lang="en-US" sz="600" dirty="0" err="1">
                <a:latin typeface="Courier New"/>
                <a:cs typeface="Courier New"/>
              </a:rPr>
              <a:t>mainheadingHeight</a:t>
            </a:r>
            <a:r>
              <a:rPr lang="en-US" sz="600" dirty="0">
                <a:latin typeface="Courier New"/>
                <a:cs typeface="Courier New"/>
              </a:rPr>
              <a:t> - </a:t>
            </a:r>
            <a:r>
              <a:rPr lang="en-US" sz="600" dirty="0" err="1">
                <a:latin typeface="Courier New"/>
                <a:cs typeface="Courier New"/>
              </a:rPr>
              <a:t>menuLogoHeight</a:t>
            </a:r>
            <a:r>
              <a:rPr lang="en-US" sz="600" dirty="0">
                <a:latin typeface="Courier New"/>
                <a:cs typeface="Courier New"/>
              </a:rPr>
              <a:t>) / 2);</a:t>
            </a:r>
          </a:p>
          <a:p>
            <a:r>
              <a:rPr lang="en-US" sz="600" dirty="0">
                <a:latin typeface="Courier New"/>
                <a:cs typeface="Courier New"/>
              </a:rPr>
              <a:t>        $('#</a:t>
            </a:r>
            <a:r>
              <a:rPr lang="en-US" sz="600" dirty="0" err="1">
                <a:latin typeface="Courier New"/>
                <a:cs typeface="Courier New"/>
              </a:rPr>
              <a:t>menuLogoTop</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('margin-top', </a:t>
            </a:r>
            <a:r>
              <a:rPr lang="en-US" sz="600" dirty="0" err="1">
                <a:latin typeface="Courier New"/>
                <a:cs typeface="Courier New"/>
              </a:rPr>
              <a:t>menuLogoTopMargin</a:t>
            </a:r>
            <a:r>
              <a:rPr lang="en-US" sz="600" dirty="0">
                <a:latin typeface="Courier New"/>
                <a:cs typeface="Courier New"/>
              </a:rPr>
              <a:t>);</a:t>
            </a:r>
          </a:p>
          <a:p>
            <a:r>
              <a:rPr lang="en-US" sz="600" dirty="0">
                <a:latin typeface="Courier New"/>
                <a:cs typeface="Courier New"/>
              </a:rPr>
              <a:t>        $('#</a:t>
            </a:r>
            <a:r>
              <a:rPr lang="en-US" sz="600" dirty="0" err="1">
                <a:latin typeface="Courier New"/>
                <a:cs typeface="Courier New"/>
              </a:rPr>
              <a:t>menuLogoTop</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('margin-left', </a:t>
            </a:r>
            <a:r>
              <a:rPr lang="en-US" sz="600" dirty="0" err="1">
                <a:latin typeface="Courier New"/>
                <a:cs typeface="Courier New"/>
              </a:rPr>
              <a:t>mainContainerWidth</a:t>
            </a:r>
            <a:r>
              <a:rPr lang="en-US" sz="600" dirty="0">
                <a:latin typeface="Courier New"/>
                <a:cs typeface="Courier New"/>
              </a:rPr>
              <a:t> * 0.01);</a:t>
            </a:r>
          </a:p>
          <a:p>
            <a:r>
              <a:rPr lang="en-US" sz="600" dirty="0">
                <a:latin typeface="Courier New"/>
                <a:cs typeface="Courier New"/>
              </a:rPr>
              <a:t>    });</a:t>
            </a:r>
          </a:p>
          <a:p>
            <a:r>
              <a:rPr lang="en-US" sz="600" dirty="0">
                <a:latin typeface="Courier New"/>
                <a:cs typeface="Courier New"/>
              </a:rPr>
              <a:t>    </a:t>
            </a:r>
          </a:p>
          <a:p>
            <a:r>
              <a:rPr lang="en-US" sz="600" dirty="0">
                <a:latin typeface="Courier New"/>
                <a:cs typeface="Courier New"/>
              </a:rPr>
              <a:t>    //</a:t>
            </a:r>
          </a:p>
          <a:p>
            <a:r>
              <a:rPr lang="en-US" sz="600" dirty="0">
                <a:latin typeface="Courier New"/>
                <a:cs typeface="Courier New"/>
              </a:rPr>
              <a:t>    // Lets add a sliding right menu to our site</a:t>
            </a:r>
          </a:p>
          <a:p>
            <a:r>
              <a:rPr lang="en-US" sz="600" dirty="0">
                <a:latin typeface="Courier New"/>
                <a:cs typeface="Courier New"/>
              </a:rPr>
              <a:t>    //</a:t>
            </a:r>
          </a:p>
          <a:p>
            <a:r>
              <a:rPr lang="en-US" sz="600" dirty="0">
                <a:latin typeface="Courier New"/>
                <a:cs typeface="Courier New"/>
              </a:rPr>
              <a:t>    </a:t>
            </a:r>
          </a:p>
          <a:p>
            <a:r>
              <a:rPr lang="en-US" sz="600" dirty="0">
                <a:latin typeface="Courier New"/>
                <a:cs typeface="Courier New"/>
              </a:rPr>
              <a:t>    $('#</a:t>
            </a:r>
            <a:r>
              <a:rPr lang="en-US" sz="600" dirty="0" err="1">
                <a:latin typeface="Courier New"/>
                <a:cs typeface="Courier New"/>
              </a:rPr>
              <a:t>rightMenu</a:t>
            </a:r>
            <a:r>
              <a:rPr lang="en-US" sz="600" dirty="0">
                <a:latin typeface="Courier New"/>
                <a:cs typeface="Courier New"/>
              </a:rPr>
              <a:t>').click(function(){</a:t>
            </a:r>
          </a:p>
          <a:p>
            <a:r>
              <a:rPr lang="en-US" sz="600" dirty="0">
                <a:latin typeface="Courier New"/>
                <a:cs typeface="Courier New"/>
              </a:rPr>
              <a:t>        $('.</a:t>
            </a:r>
            <a:r>
              <a:rPr lang="en-US" sz="600" dirty="0" err="1">
                <a:latin typeface="Courier New"/>
                <a:cs typeface="Courier New"/>
              </a:rPr>
              <a:t>centralWords</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('margin-left', '0');</a:t>
            </a:r>
          </a:p>
          <a:p>
            <a:r>
              <a:rPr lang="en-US" sz="600" dirty="0">
                <a:latin typeface="Courier New"/>
                <a:cs typeface="Courier New"/>
              </a:rPr>
              <a:t>        $('.</a:t>
            </a:r>
            <a:r>
              <a:rPr lang="en-US" sz="600" dirty="0" err="1">
                <a:latin typeface="Courier New"/>
                <a:cs typeface="Courier New"/>
              </a:rPr>
              <a:t>centralWords</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('margin-right', '0');</a:t>
            </a:r>
          </a:p>
          <a:p>
            <a:r>
              <a:rPr lang="en-US" sz="600" dirty="0">
                <a:latin typeface="Courier New"/>
                <a:cs typeface="Courier New"/>
              </a:rPr>
              <a:t>        $('.</a:t>
            </a:r>
            <a:r>
              <a:rPr lang="en-US" sz="600" dirty="0" err="1">
                <a:latin typeface="Courier New"/>
                <a:cs typeface="Courier New"/>
              </a:rPr>
              <a:t>centralWords</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('margin-right', </a:t>
            </a:r>
            <a:r>
              <a:rPr lang="en-US" sz="600" dirty="0" err="1">
                <a:latin typeface="Courier New"/>
                <a:cs typeface="Courier New"/>
              </a:rPr>
              <a:t>mainContainerWidth</a:t>
            </a:r>
            <a:r>
              <a:rPr lang="en-US" sz="600" dirty="0">
                <a:latin typeface="Courier New"/>
                <a:cs typeface="Courier New"/>
              </a:rPr>
              <a:t> * 0.08);</a:t>
            </a:r>
          </a:p>
          <a:p>
            <a:r>
              <a:rPr lang="en-US" sz="600" dirty="0">
                <a:latin typeface="Courier New"/>
                <a:cs typeface="Courier New"/>
              </a:rPr>
              <a:t>        $('.</a:t>
            </a:r>
            <a:r>
              <a:rPr lang="en-US" sz="600" dirty="0" err="1">
                <a:latin typeface="Courier New"/>
                <a:cs typeface="Courier New"/>
              </a:rPr>
              <a:t>menuLogo</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a:t>
            </a:r>
            <a:r>
              <a:rPr lang="en-US" sz="600" dirty="0" err="1">
                <a:latin typeface="Courier New"/>
                <a:cs typeface="Courier New"/>
              </a:rPr>
              <a:t>display','none</a:t>
            </a:r>
            <a:r>
              <a:rPr lang="en-US" sz="600" dirty="0">
                <a:latin typeface="Courier New"/>
                <a:cs typeface="Courier New"/>
              </a:rPr>
              <a:t>');</a:t>
            </a:r>
          </a:p>
          <a:p>
            <a:r>
              <a:rPr lang="en-US" sz="600" dirty="0">
                <a:latin typeface="Courier New"/>
                <a:cs typeface="Courier New"/>
              </a:rPr>
              <a:t>        $('#</a:t>
            </a:r>
            <a:r>
              <a:rPr lang="en-US" sz="600" dirty="0" err="1">
                <a:latin typeface="Courier New"/>
                <a:cs typeface="Courier New"/>
              </a:rPr>
              <a:t>menuLogoRight</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a:t>
            </a:r>
            <a:r>
              <a:rPr lang="en-US" sz="600" dirty="0" err="1">
                <a:latin typeface="Courier New"/>
                <a:cs typeface="Courier New"/>
              </a:rPr>
              <a:t>display','block</a:t>
            </a:r>
            <a:r>
              <a:rPr lang="en-US" sz="600" dirty="0">
                <a:latin typeface="Courier New"/>
                <a:cs typeface="Courier New"/>
              </a:rPr>
              <a:t>');</a:t>
            </a:r>
          </a:p>
          <a:p>
            <a:r>
              <a:rPr lang="en-US" sz="600" dirty="0">
                <a:latin typeface="Courier New"/>
                <a:cs typeface="Courier New"/>
              </a:rPr>
              <a:t>        </a:t>
            </a:r>
            <a:r>
              <a:rPr lang="en-US" sz="600" dirty="0" err="1">
                <a:latin typeface="Courier New"/>
                <a:cs typeface="Courier New"/>
              </a:rPr>
              <a:t>var</a:t>
            </a:r>
            <a:r>
              <a:rPr lang="en-US" sz="600" dirty="0">
                <a:latin typeface="Courier New"/>
                <a:cs typeface="Courier New"/>
              </a:rPr>
              <a:t> </a:t>
            </a:r>
            <a:r>
              <a:rPr lang="en-US" sz="600" dirty="0" err="1">
                <a:latin typeface="Courier New"/>
                <a:cs typeface="Courier New"/>
              </a:rPr>
              <a:t>menuLogoRightMarginTop</a:t>
            </a:r>
            <a:r>
              <a:rPr lang="en-US" sz="600" dirty="0">
                <a:latin typeface="Courier New"/>
                <a:cs typeface="Courier New"/>
              </a:rPr>
              <a:t> = ((</a:t>
            </a:r>
            <a:r>
              <a:rPr lang="en-US" sz="600" dirty="0" err="1">
                <a:latin typeface="Courier New"/>
                <a:cs typeface="Courier New"/>
              </a:rPr>
              <a:t>mainheadingHeight</a:t>
            </a:r>
            <a:r>
              <a:rPr lang="en-US" sz="600" dirty="0">
                <a:latin typeface="Courier New"/>
                <a:cs typeface="Courier New"/>
              </a:rPr>
              <a:t> - </a:t>
            </a:r>
            <a:r>
              <a:rPr lang="en-US" sz="600" dirty="0" err="1">
                <a:latin typeface="Courier New"/>
                <a:cs typeface="Courier New"/>
              </a:rPr>
              <a:t>menuLogoHeight</a:t>
            </a:r>
            <a:r>
              <a:rPr lang="en-US" sz="600" dirty="0">
                <a:latin typeface="Courier New"/>
                <a:cs typeface="Courier New"/>
              </a:rPr>
              <a:t>) / 2);</a:t>
            </a:r>
          </a:p>
          <a:p>
            <a:r>
              <a:rPr lang="en-US" sz="600" dirty="0">
                <a:latin typeface="Courier New"/>
                <a:cs typeface="Courier New"/>
              </a:rPr>
              <a:t>        $('#</a:t>
            </a:r>
            <a:r>
              <a:rPr lang="en-US" sz="600" dirty="0" err="1">
                <a:latin typeface="Courier New"/>
                <a:cs typeface="Courier New"/>
              </a:rPr>
              <a:t>menuLogoRight</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('margin-top', </a:t>
            </a:r>
            <a:r>
              <a:rPr lang="en-US" sz="600" dirty="0" err="1">
                <a:latin typeface="Courier New"/>
                <a:cs typeface="Courier New"/>
              </a:rPr>
              <a:t>menuLogoRightMarginTop</a:t>
            </a:r>
            <a:r>
              <a:rPr lang="en-US" sz="600" dirty="0">
                <a:latin typeface="Courier New"/>
                <a:cs typeface="Courier New"/>
              </a:rPr>
              <a:t>);</a:t>
            </a:r>
          </a:p>
          <a:p>
            <a:r>
              <a:rPr lang="en-US" sz="600" dirty="0">
                <a:latin typeface="Courier New"/>
                <a:cs typeface="Courier New"/>
              </a:rPr>
              <a:t>        $('#</a:t>
            </a:r>
            <a:r>
              <a:rPr lang="en-US" sz="600" dirty="0" err="1">
                <a:latin typeface="Courier New"/>
                <a:cs typeface="Courier New"/>
              </a:rPr>
              <a:t>menuLogoRight</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('margin-right', -1*((</a:t>
            </a:r>
            <a:r>
              <a:rPr lang="en-US" sz="600" dirty="0" err="1">
                <a:latin typeface="Courier New"/>
                <a:cs typeface="Courier New"/>
              </a:rPr>
              <a:t>mainContainerWidth</a:t>
            </a:r>
            <a:r>
              <a:rPr lang="en-US" sz="600" dirty="0">
                <a:latin typeface="Courier New"/>
                <a:cs typeface="Courier New"/>
              </a:rPr>
              <a:t> * 0.01)-</a:t>
            </a:r>
            <a:r>
              <a:rPr lang="en-US" sz="600" dirty="0" err="1">
                <a:latin typeface="Courier New"/>
                <a:cs typeface="Courier New"/>
              </a:rPr>
              <a:t>mainviewPadding</a:t>
            </a:r>
            <a:r>
              <a:rPr lang="en-US" sz="600" dirty="0">
                <a:latin typeface="Courier New"/>
                <a:cs typeface="Courier New"/>
              </a:rPr>
              <a:t>));</a:t>
            </a:r>
          </a:p>
          <a:p>
            <a:r>
              <a:rPr lang="en-US" sz="600" dirty="0">
                <a:latin typeface="Courier New"/>
                <a:cs typeface="Courier New"/>
              </a:rPr>
              <a:t>    });</a:t>
            </a:r>
          </a:p>
          <a:p>
            <a:r>
              <a:rPr lang="en-US" sz="600" dirty="0">
                <a:latin typeface="Courier New"/>
                <a:cs typeface="Courier New"/>
              </a:rPr>
              <a:t>    </a:t>
            </a:r>
          </a:p>
          <a:p>
            <a:r>
              <a:rPr lang="en-US" sz="600" dirty="0">
                <a:latin typeface="Courier New"/>
                <a:cs typeface="Courier New"/>
              </a:rPr>
              <a:t>    //</a:t>
            </a:r>
          </a:p>
          <a:p>
            <a:r>
              <a:rPr lang="en-US" sz="600" dirty="0">
                <a:latin typeface="Courier New"/>
                <a:cs typeface="Courier New"/>
              </a:rPr>
              <a:t>    // Finally a sliding bottom menu to our site</a:t>
            </a:r>
          </a:p>
          <a:p>
            <a:r>
              <a:rPr lang="en-US" sz="600" dirty="0">
                <a:latin typeface="Courier New"/>
                <a:cs typeface="Courier New"/>
              </a:rPr>
              <a:t>    //</a:t>
            </a:r>
          </a:p>
          <a:p>
            <a:r>
              <a:rPr lang="en-US" sz="600" dirty="0">
                <a:latin typeface="Courier New"/>
                <a:cs typeface="Courier New"/>
              </a:rPr>
              <a:t>    </a:t>
            </a:r>
          </a:p>
          <a:p>
            <a:r>
              <a:rPr lang="en-US" sz="600" dirty="0">
                <a:latin typeface="Courier New"/>
                <a:cs typeface="Courier New"/>
              </a:rPr>
              <a:t>    $('#</a:t>
            </a:r>
            <a:r>
              <a:rPr lang="en-US" sz="600" dirty="0" err="1">
                <a:latin typeface="Courier New"/>
                <a:cs typeface="Courier New"/>
              </a:rPr>
              <a:t>bottomMenu</a:t>
            </a:r>
            <a:r>
              <a:rPr lang="en-US" sz="600" dirty="0">
                <a:latin typeface="Courier New"/>
                <a:cs typeface="Courier New"/>
              </a:rPr>
              <a:t>').click(function(){</a:t>
            </a:r>
          </a:p>
          <a:p>
            <a:r>
              <a:rPr lang="en-US" sz="600" dirty="0">
                <a:latin typeface="Courier New"/>
                <a:cs typeface="Courier New"/>
              </a:rPr>
              <a:t>        $('.</a:t>
            </a:r>
            <a:r>
              <a:rPr lang="en-US" sz="600" dirty="0" err="1">
                <a:latin typeface="Courier New"/>
                <a:cs typeface="Courier New"/>
              </a:rPr>
              <a:t>centralWords</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('margin-left', '0');</a:t>
            </a:r>
          </a:p>
          <a:p>
            <a:r>
              <a:rPr lang="en-US" sz="600" dirty="0">
                <a:latin typeface="Courier New"/>
                <a:cs typeface="Courier New"/>
              </a:rPr>
              <a:t>        $('.</a:t>
            </a:r>
            <a:r>
              <a:rPr lang="en-US" sz="600" dirty="0" err="1">
                <a:latin typeface="Courier New"/>
                <a:cs typeface="Courier New"/>
              </a:rPr>
              <a:t>centralWords</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('margin-right', '0');</a:t>
            </a:r>
          </a:p>
          <a:p>
            <a:r>
              <a:rPr lang="en-US" sz="600" dirty="0">
                <a:latin typeface="Courier New"/>
                <a:cs typeface="Courier New"/>
              </a:rPr>
              <a:t>        $('.</a:t>
            </a:r>
            <a:r>
              <a:rPr lang="en-US" sz="600" dirty="0" err="1">
                <a:latin typeface="Courier New"/>
                <a:cs typeface="Courier New"/>
              </a:rPr>
              <a:t>menuLogo</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a:t>
            </a:r>
            <a:r>
              <a:rPr lang="en-US" sz="600" dirty="0" err="1">
                <a:latin typeface="Courier New"/>
                <a:cs typeface="Courier New"/>
              </a:rPr>
              <a:t>display','none</a:t>
            </a:r>
            <a:r>
              <a:rPr lang="en-US" sz="600" dirty="0">
                <a:latin typeface="Courier New"/>
                <a:cs typeface="Courier New"/>
              </a:rPr>
              <a:t>');</a:t>
            </a:r>
          </a:p>
          <a:p>
            <a:r>
              <a:rPr lang="en-US" sz="600" dirty="0">
                <a:latin typeface="Courier New"/>
                <a:cs typeface="Courier New"/>
              </a:rPr>
              <a:t>        $('#</a:t>
            </a:r>
            <a:r>
              <a:rPr lang="en-US" sz="600" dirty="0" err="1">
                <a:latin typeface="Courier New"/>
                <a:cs typeface="Courier New"/>
              </a:rPr>
              <a:t>menuLogoBottom</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a:t>
            </a:r>
            <a:r>
              <a:rPr lang="en-US" sz="600" dirty="0" err="1">
                <a:latin typeface="Courier New"/>
                <a:cs typeface="Courier New"/>
              </a:rPr>
              <a:t>display','block</a:t>
            </a:r>
            <a:r>
              <a:rPr lang="en-US" sz="600" dirty="0">
                <a:latin typeface="Courier New"/>
                <a:cs typeface="Courier New"/>
              </a:rPr>
              <a:t>');</a:t>
            </a:r>
          </a:p>
          <a:p>
            <a:r>
              <a:rPr lang="en-US" sz="600" dirty="0">
                <a:latin typeface="Courier New"/>
                <a:cs typeface="Courier New"/>
              </a:rPr>
              <a:t>        </a:t>
            </a:r>
            <a:r>
              <a:rPr lang="en-US" sz="600" dirty="0" err="1">
                <a:latin typeface="Courier New"/>
                <a:cs typeface="Courier New"/>
              </a:rPr>
              <a:t>var</a:t>
            </a:r>
            <a:r>
              <a:rPr lang="en-US" sz="600" dirty="0">
                <a:latin typeface="Courier New"/>
                <a:cs typeface="Courier New"/>
              </a:rPr>
              <a:t> </a:t>
            </a:r>
            <a:r>
              <a:rPr lang="en-US" sz="600" dirty="0" err="1">
                <a:latin typeface="Courier New"/>
                <a:cs typeface="Courier New"/>
              </a:rPr>
              <a:t>menuLogoBottomMargin</a:t>
            </a:r>
            <a:r>
              <a:rPr lang="en-US" sz="600" dirty="0">
                <a:latin typeface="Courier New"/>
                <a:cs typeface="Courier New"/>
              </a:rPr>
              <a:t> = ((</a:t>
            </a:r>
            <a:r>
              <a:rPr lang="en-US" sz="600" dirty="0" err="1">
                <a:latin typeface="Courier New"/>
                <a:cs typeface="Courier New"/>
              </a:rPr>
              <a:t>mainfooterHeight</a:t>
            </a:r>
            <a:r>
              <a:rPr lang="en-US" sz="600" dirty="0">
                <a:latin typeface="Courier New"/>
                <a:cs typeface="Courier New"/>
              </a:rPr>
              <a:t> - </a:t>
            </a:r>
            <a:r>
              <a:rPr lang="en-US" sz="600" dirty="0" err="1">
                <a:latin typeface="Courier New"/>
                <a:cs typeface="Courier New"/>
              </a:rPr>
              <a:t>menuLogoHeight</a:t>
            </a:r>
            <a:r>
              <a:rPr lang="en-US" sz="600" dirty="0">
                <a:latin typeface="Courier New"/>
                <a:cs typeface="Courier New"/>
              </a:rPr>
              <a:t>) / 2);</a:t>
            </a:r>
          </a:p>
          <a:p>
            <a:r>
              <a:rPr lang="en-US" sz="600" dirty="0">
                <a:latin typeface="Courier New"/>
                <a:cs typeface="Courier New"/>
              </a:rPr>
              <a:t>        $('#</a:t>
            </a:r>
            <a:r>
              <a:rPr lang="en-US" sz="600" dirty="0" err="1">
                <a:latin typeface="Courier New"/>
                <a:cs typeface="Courier New"/>
              </a:rPr>
              <a:t>menuLogoBottom</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('margin-top', </a:t>
            </a:r>
            <a:r>
              <a:rPr lang="en-US" sz="600" dirty="0" err="1">
                <a:latin typeface="Courier New"/>
                <a:cs typeface="Courier New"/>
              </a:rPr>
              <a:t>menuLogoBottomMargin</a:t>
            </a:r>
            <a:r>
              <a:rPr lang="en-US" sz="600" dirty="0">
                <a:latin typeface="Courier New"/>
                <a:cs typeface="Courier New"/>
              </a:rPr>
              <a:t>);</a:t>
            </a:r>
          </a:p>
          <a:p>
            <a:r>
              <a:rPr lang="en-US" sz="600" dirty="0">
                <a:latin typeface="Courier New"/>
                <a:cs typeface="Courier New"/>
              </a:rPr>
              <a:t>        $('#</a:t>
            </a:r>
            <a:r>
              <a:rPr lang="en-US" sz="600" dirty="0" err="1">
                <a:latin typeface="Courier New"/>
                <a:cs typeface="Courier New"/>
              </a:rPr>
              <a:t>menuLogoBottom</a:t>
            </a:r>
            <a:r>
              <a:rPr lang="en-US" sz="600" dirty="0">
                <a:latin typeface="Courier New"/>
                <a:cs typeface="Courier New"/>
              </a:rPr>
              <a:t>').</a:t>
            </a:r>
            <a:r>
              <a:rPr lang="en-US" sz="600" dirty="0" err="1">
                <a:latin typeface="Courier New"/>
                <a:cs typeface="Courier New"/>
              </a:rPr>
              <a:t>css</a:t>
            </a:r>
            <a:r>
              <a:rPr lang="en-US" sz="600" dirty="0">
                <a:latin typeface="Courier New"/>
                <a:cs typeface="Courier New"/>
              </a:rPr>
              <a:t>('margin-left', </a:t>
            </a:r>
            <a:r>
              <a:rPr lang="en-US" sz="600" dirty="0" err="1">
                <a:latin typeface="Courier New"/>
                <a:cs typeface="Courier New"/>
              </a:rPr>
              <a:t>mainContainerWidth</a:t>
            </a:r>
            <a:r>
              <a:rPr lang="en-US" sz="600" dirty="0">
                <a:latin typeface="Courier New"/>
                <a:cs typeface="Courier New"/>
              </a:rPr>
              <a:t> * 0.01);</a:t>
            </a:r>
          </a:p>
          <a:p>
            <a:r>
              <a:rPr lang="en-US" sz="600" dirty="0">
                <a:latin typeface="Courier New"/>
                <a:cs typeface="Courier New"/>
              </a:rPr>
              <a:t>    });</a:t>
            </a:r>
            <a:endParaRPr lang="en-US" sz="600" dirty="0">
              <a:latin typeface="Courier New"/>
              <a:cs typeface="Courier New"/>
            </a:endParaRPr>
          </a:p>
        </p:txBody>
      </p:sp>
    </p:spTree>
    <p:extLst>
      <p:ext uri="{BB962C8B-B14F-4D97-AF65-F5344CB8AC3E}">
        <p14:creationId xmlns:p14="http://schemas.microsoft.com/office/powerpoint/2010/main" val="1610963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5838" y="2609277"/>
            <a:ext cx="6678358" cy="577651"/>
          </a:xfrm>
        </p:spPr>
        <p:txBody>
          <a:bodyPr/>
          <a:lstStyle/>
          <a:p>
            <a:pPr algn="r"/>
            <a:r>
              <a:rPr lang="en-US" dirty="0" smtClean="0"/>
              <a:t>Hope this helps with </a:t>
            </a:r>
            <a:r>
              <a:rPr lang="en-US" dirty="0" smtClean="0"/>
              <a:t>Menus … </a:t>
            </a:r>
            <a:r>
              <a:rPr lang="en-US" dirty="0" smtClean="0"/>
              <a:t>EJK</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16</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29/06/2014</a:t>
            </a:fld>
            <a:endParaRPr lang="en-US" sz="1100" dirty="0">
              <a:latin typeface="Candara" pitchFamily="34" charset="0"/>
            </a:endParaRPr>
          </a:p>
        </p:txBody>
      </p:sp>
    </p:spTree>
    <p:extLst>
      <p:ext uri="{BB962C8B-B14F-4D97-AF65-F5344CB8AC3E}">
        <p14:creationId xmlns:p14="http://schemas.microsoft.com/office/powerpoint/2010/main" val="187976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1636" y="377152"/>
            <a:ext cx="7255164" cy="5749011"/>
          </a:xfrm>
        </p:spPr>
        <p:txBody>
          <a:bodyPr/>
          <a:lstStyle/>
          <a:p>
            <a:pPr marL="0" indent="0" algn="r">
              <a:buNone/>
            </a:pPr>
            <a:r>
              <a:rPr lang="en-US" dirty="0" smtClean="0">
                <a:solidFill>
                  <a:schemeClr val="bg1">
                    <a:lumMod val="50000"/>
                  </a:schemeClr>
                </a:solidFill>
              </a:rPr>
              <a:t>The Design Requirement…</a:t>
            </a:r>
            <a:endParaRPr lang="en-US" dirty="0">
              <a:solidFill>
                <a:schemeClr val="bg1">
                  <a:lumMod val="50000"/>
                </a:schemeClr>
              </a:solidFill>
            </a:endParaRPr>
          </a:p>
          <a:p>
            <a:pPr marL="0" indent="0" algn="r">
              <a:buNone/>
            </a:pPr>
            <a:r>
              <a:rPr lang="en-US" dirty="0" smtClean="0">
                <a:solidFill>
                  <a:schemeClr val="bg1">
                    <a:lumMod val="50000"/>
                  </a:schemeClr>
                </a:solidFill>
              </a:rPr>
              <a:t>A Simple </a:t>
            </a:r>
            <a:r>
              <a:rPr lang="en-US" dirty="0" smtClean="0">
                <a:solidFill>
                  <a:schemeClr val="bg1">
                    <a:lumMod val="50000"/>
                  </a:schemeClr>
                </a:solidFill>
              </a:rPr>
              <a:t>Layout</a:t>
            </a:r>
            <a:r>
              <a:rPr lang="en-US" dirty="0" smtClean="0">
                <a:solidFill>
                  <a:schemeClr val="bg1">
                    <a:lumMod val="50000"/>
                  </a:schemeClr>
                </a:solidFill>
              </a:rPr>
              <a:t>…</a:t>
            </a:r>
          </a:p>
          <a:p>
            <a:pPr marL="0" indent="0" algn="r">
              <a:buNone/>
            </a:pPr>
            <a:r>
              <a:rPr lang="en-US" dirty="0" smtClean="0">
                <a:solidFill>
                  <a:schemeClr val="bg1">
                    <a:lumMod val="50000"/>
                  </a:schemeClr>
                </a:solidFill>
              </a:rPr>
              <a:t>The Basic HTML…</a:t>
            </a:r>
          </a:p>
          <a:p>
            <a:pPr marL="0" indent="0" algn="r">
              <a:buNone/>
            </a:pPr>
            <a:r>
              <a:rPr lang="en-US" dirty="0" smtClean="0">
                <a:solidFill>
                  <a:schemeClr val="bg1">
                    <a:lumMod val="50000"/>
                  </a:schemeClr>
                </a:solidFill>
              </a:rPr>
              <a:t>The </a:t>
            </a:r>
            <a:r>
              <a:rPr lang="en-US" dirty="0" err="1" smtClean="0">
                <a:solidFill>
                  <a:schemeClr val="bg1">
                    <a:lumMod val="50000"/>
                  </a:schemeClr>
                </a:solidFill>
              </a:rPr>
              <a:t>Jquery</a:t>
            </a:r>
            <a:r>
              <a:rPr lang="en-US" dirty="0" smtClean="0">
                <a:solidFill>
                  <a:schemeClr val="bg1">
                    <a:lumMod val="50000"/>
                  </a:schemeClr>
                </a:solidFill>
              </a:rPr>
              <a:t>…</a:t>
            </a:r>
          </a:p>
          <a:p>
            <a:pPr marL="0" indent="0" algn="r">
              <a:buNone/>
            </a:pPr>
            <a:r>
              <a:rPr lang="en-US" dirty="0" smtClean="0">
                <a:solidFill>
                  <a:schemeClr val="bg1">
                    <a:lumMod val="50000"/>
                  </a:schemeClr>
                </a:solidFill>
              </a:rPr>
              <a:t>The Final Result…</a:t>
            </a:r>
          </a:p>
        </p:txBody>
      </p:sp>
      <p:sp>
        <p:nvSpPr>
          <p:cNvPr id="5"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2</a:t>
            </a:fld>
            <a:endParaRPr lang="en-US" sz="1100" dirty="0">
              <a:latin typeface="Candara" pitchFamily="34" charset="0"/>
            </a:endParaRPr>
          </a:p>
        </p:txBody>
      </p:sp>
      <p:sp>
        <p:nvSpPr>
          <p:cNvPr id="6"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29/06/2014</a:t>
            </a:fld>
            <a:endParaRPr lang="en-US" sz="1100" dirty="0">
              <a:latin typeface="Candara" pitchFamily="34" charset="0"/>
            </a:endParaRPr>
          </a:p>
        </p:txBody>
      </p:sp>
    </p:spTree>
    <p:extLst>
      <p:ext uri="{BB962C8B-B14F-4D97-AF65-F5344CB8AC3E}">
        <p14:creationId xmlns:p14="http://schemas.microsoft.com/office/powerpoint/2010/main" val="33508924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02368" cy="577651"/>
          </a:xfrm>
        </p:spPr>
        <p:txBody>
          <a:bodyPr/>
          <a:lstStyle/>
          <a:p>
            <a:r>
              <a:rPr lang="en-US" dirty="0" smtClean="0"/>
              <a:t>The Design </a:t>
            </a:r>
            <a:r>
              <a:rPr lang="en-US" dirty="0" smtClean="0"/>
              <a:t>Requirement </a:t>
            </a:r>
            <a:r>
              <a:rPr lang="en-US" sz="1400" dirty="0" smtClean="0"/>
              <a:t>(view this in slide mode)</a:t>
            </a:r>
            <a:endParaRPr lang="en-US" sz="1400" dirty="0"/>
          </a:p>
        </p:txBody>
      </p:sp>
      <p:grpSp>
        <p:nvGrpSpPr>
          <p:cNvPr id="5" name="Group 4"/>
          <p:cNvGrpSpPr/>
          <p:nvPr/>
        </p:nvGrpSpPr>
        <p:grpSpPr>
          <a:xfrm>
            <a:off x="1778408" y="1411500"/>
            <a:ext cx="825278" cy="847971"/>
            <a:chOff x="3851359" y="4355431"/>
            <a:chExt cx="1441939" cy="2217307"/>
          </a:xfrm>
          <a:solidFill>
            <a:schemeClr val="tx1"/>
          </a:solidFill>
        </p:grpSpPr>
        <p:sp>
          <p:nvSpPr>
            <p:cNvPr id="6" name="Oval 10"/>
            <p:cNvSpPr/>
            <p:nvPr/>
          </p:nvSpPr>
          <p:spPr>
            <a:xfrm>
              <a:off x="4065423" y="4355431"/>
              <a:ext cx="962404" cy="1041092"/>
            </a:xfrm>
            <a:custGeom>
              <a:avLst/>
              <a:gdLst/>
              <a:ahLst/>
              <a:cxnLst/>
              <a:rect l="l" t="t" r="r" b="b"/>
              <a:pathLst>
                <a:path w="962404" h="1041092">
                  <a:moveTo>
                    <a:pt x="487674" y="0"/>
                  </a:moveTo>
                  <a:cubicBezTo>
                    <a:pt x="667844" y="0"/>
                    <a:pt x="822320" y="113061"/>
                    <a:pt x="887410" y="273996"/>
                  </a:cubicBezTo>
                  <a:cubicBezTo>
                    <a:pt x="922748" y="314258"/>
                    <a:pt x="952474" y="444108"/>
                    <a:pt x="959538" y="599056"/>
                  </a:cubicBezTo>
                  <a:cubicBezTo>
                    <a:pt x="963362" y="682926"/>
                    <a:pt x="959903" y="760078"/>
                    <a:pt x="950606" y="820107"/>
                  </a:cubicBezTo>
                  <a:lnTo>
                    <a:pt x="962404" y="945776"/>
                  </a:lnTo>
                  <a:lnTo>
                    <a:pt x="776600" y="945776"/>
                  </a:lnTo>
                  <a:cubicBezTo>
                    <a:pt x="749975" y="1000169"/>
                    <a:pt x="634095" y="1041092"/>
                    <a:pt x="495182" y="1041092"/>
                  </a:cubicBezTo>
                  <a:cubicBezTo>
                    <a:pt x="356269" y="1041092"/>
                    <a:pt x="240390" y="1000169"/>
                    <a:pt x="213765" y="945776"/>
                  </a:cubicBezTo>
                  <a:lnTo>
                    <a:pt x="6411" y="945776"/>
                  </a:lnTo>
                  <a:lnTo>
                    <a:pt x="12938" y="876257"/>
                  </a:lnTo>
                  <a:cubicBezTo>
                    <a:pt x="-1300" y="812428"/>
                    <a:pt x="-4437" y="709651"/>
                    <a:pt x="6788" y="594944"/>
                  </a:cubicBezTo>
                  <a:cubicBezTo>
                    <a:pt x="20221" y="457666"/>
                    <a:pt x="50521" y="341140"/>
                    <a:pt x="83179" y="289757"/>
                  </a:cubicBezTo>
                  <a:cubicBezTo>
                    <a:pt x="143315" y="120301"/>
                    <a:pt x="301826" y="0"/>
                    <a:pt x="4876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6"/>
            <p:cNvSpPr/>
            <p:nvPr/>
          </p:nvSpPr>
          <p:spPr>
            <a:xfrm>
              <a:off x="3851359" y="5422906"/>
              <a:ext cx="1441939" cy="1149832"/>
            </a:xfrm>
            <a:custGeom>
              <a:avLst/>
              <a:gdLst/>
              <a:ahLst/>
              <a:cxnLst/>
              <a:rect l="l" t="t" r="r" b="b"/>
              <a:pathLst>
                <a:path w="1441939" h="1149832">
                  <a:moveTo>
                    <a:pt x="984389" y="0"/>
                  </a:moveTo>
                  <a:lnTo>
                    <a:pt x="1285631" y="59586"/>
                  </a:lnTo>
                  <a:lnTo>
                    <a:pt x="1441939" y="1145925"/>
                  </a:lnTo>
                  <a:lnTo>
                    <a:pt x="1182473" y="1146628"/>
                  </a:lnTo>
                  <a:lnTo>
                    <a:pt x="1159819" y="793477"/>
                  </a:lnTo>
                  <a:lnTo>
                    <a:pt x="1137157" y="1146751"/>
                  </a:lnTo>
                  <a:lnTo>
                    <a:pt x="335996" y="1148922"/>
                  </a:lnTo>
                  <a:lnTo>
                    <a:pt x="313195" y="793477"/>
                  </a:lnTo>
                  <a:lnTo>
                    <a:pt x="290386" y="1149045"/>
                  </a:lnTo>
                  <a:lnTo>
                    <a:pt x="0" y="1149832"/>
                  </a:lnTo>
                  <a:lnTo>
                    <a:pt x="128954" y="98663"/>
                  </a:lnTo>
                  <a:lnTo>
                    <a:pt x="451990" y="6368"/>
                  </a:lnTo>
                  <a:cubicBezTo>
                    <a:pt x="462766" y="40435"/>
                    <a:pt x="551590" y="67600"/>
                    <a:pt x="666576" y="72311"/>
                  </a:cubicBezTo>
                  <a:lnTo>
                    <a:pt x="722923" y="102571"/>
                  </a:lnTo>
                  <a:lnTo>
                    <a:pt x="779480" y="71625"/>
                  </a:lnTo>
                  <a:cubicBezTo>
                    <a:pt x="896163" y="65182"/>
                    <a:pt x="983107" y="35527"/>
                    <a:pt x="98438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p:cNvGrpSpPr/>
          <p:nvPr/>
        </p:nvGrpSpPr>
        <p:grpSpPr>
          <a:xfrm>
            <a:off x="1095512" y="1198080"/>
            <a:ext cx="860945" cy="1210713"/>
            <a:chOff x="3742123" y="653144"/>
            <a:chExt cx="1813432" cy="3165820"/>
          </a:xfrm>
        </p:grpSpPr>
        <p:sp>
          <p:nvSpPr>
            <p:cNvPr id="9" name="Pie 8"/>
            <p:cNvSpPr/>
            <p:nvPr/>
          </p:nvSpPr>
          <p:spPr>
            <a:xfrm rot="10800000">
              <a:off x="3742123" y="1675117"/>
              <a:ext cx="1813432" cy="2143847"/>
            </a:xfrm>
            <a:prstGeom prst="pie">
              <a:avLst>
                <a:gd name="adj1" fmla="val 0"/>
                <a:gd name="adj2" fmla="val 107850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Freeform 9"/>
            <p:cNvSpPr/>
            <p:nvPr/>
          </p:nvSpPr>
          <p:spPr>
            <a:xfrm>
              <a:off x="4268478" y="1690485"/>
              <a:ext cx="760720" cy="791456"/>
            </a:xfrm>
            <a:custGeom>
              <a:avLst/>
              <a:gdLst>
                <a:gd name="connsiteX0" fmla="*/ 0 w 714616"/>
                <a:gd name="connsiteY0" fmla="*/ 30737 h 791456"/>
                <a:gd name="connsiteX1" fmla="*/ 284310 w 714616"/>
                <a:gd name="connsiteY1" fmla="*/ 791456 h 791456"/>
                <a:gd name="connsiteX2" fmla="*/ 461043 w 714616"/>
                <a:gd name="connsiteY2" fmla="*/ 791456 h 791456"/>
                <a:gd name="connsiteX3" fmla="*/ 714616 w 714616"/>
                <a:gd name="connsiteY3" fmla="*/ 15368 h 791456"/>
                <a:gd name="connsiteX4" fmla="*/ 583987 w 714616"/>
                <a:gd name="connsiteY4" fmla="*/ 0 h 791456"/>
                <a:gd name="connsiteX5" fmla="*/ 361150 w 714616"/>
                <a:gd name="connsiteY5" fmla="*/ 215153 h 791456"/>
                <a:gd name="connsiteX6" fmla="*/ 153681 w 714616"/>
                <a:gd name="connsiteY6" fmla="*/ 7684 h 791456"/>
                <a:gd name="connsiteX7" fmla="*/ 0 w 714616"/>
                <a:gd name="connsiteY7" fmla="*/ 30737 h 791456"/>
                <a:gd name="connsiteX0" fmla="*/ 0 w 714616"/>
                <a:gd name="connsiteY0" fmla="*/ 30737 h 791456"/>
                <a:gd name="connsiteX1" fmla="*/ 284310 w 714616"/>
                <a:gd name="connsiteY1" fmla="*/ 791456 h 791456"/>
                <a:gd name="connsiteX2" fmla="*/ 461043 w 714616"/>
                <a:gd name="connsiteY2" fmla="*/ 791456 h 791456"/>
                <a:gd name="connsiteX3" fmla="*/ 714616 w 714616"/>
                <a:gd name="connsiteY3" fmla="*/ 69157 h 791456"/>
                <a:gd name="connsiteX4" fmla="*/ 583987 w 714616"/>
                <a:gd name="connsiteY4" fmla="*/ 0 h 791456"/>
                <a:gd name="connsiteX5" fmla="*/ 361150 w 714616"/>
                <a:gd name="connsiteY5" fmla="*/ 215153 h 791456"/>
                <a:gd name="connsiteX6" fmla="*/ 153681 w 714616"/>
                <a:gd name="connsiteY6" fmla="*/ 7684 h 791456"/>
                <a:gd name="connsiteX7" fmla="*/ 0 w 714616"/>
                <a:gd name="connsiteY7" fmla="*/ 30737 h 791456"/>
                <a:gd name="connsiteX0" fmla="*/ 0 w 714616"/>
                <a:gd name="connsiteY0" fmla="*/ 76841 h 791456"/>
                <a:gd name="connsiteX1" fmla="*/ 284310 w 714616"/>
                <a:gd name="connsiteY1" fmla="*/ 791456 h 791456"/>
                <a:gd name="connsiteX2" fmla="*/ 461043 w 714616"/>
                <a:gd name="connsiteY2" fmla="*/ 791456 h 791456"/>
                <a:gd name="connsiteX3" fmla="*/ 714616 w 714616"/>
                <a:gd name="connsiteY3" fmla="*/ 69157 h 791456"/>
                <a:gd name="connsiteX4" fmla="*/ 583987 w 714616"/>
                <a:gd name="connsiteY4" fmla="*/ 0 h 791456"/>
                <a:gd name="connsiteX5" fmla="*/ 361150 w 714616"/>
                <a:gd name="connsiteY5" fmla="*/ 215153 h 791456"/>
                <a:gd name="connsiteX6" fmla="*/ 153681 w 714616"/>
                <a:gd name="connsiteY6" fmla="*/ 7684 h 791456"/>
                <a:gd name="connsiteX7" fmla="*/ 0 w 714616"/>
                <a:gd name="connsiteY7" fmla="*/ 76841 h 791456"/>
                <a:gd name="connsiteX0" fmla="*/ 0 w 737668"/>
                <a:gd name="connsiteY0" fmla="*/ 69157 h 791456"/>
                <a:gd name="connsiteX1" fmla="*/ 307362 w 737668"/>
                <a:gd name="connsiteY1" fmla="*/ 791456 h 791456"/>
                <a:gd name="connsiteX2" fmla="*/ 484095 w 737668"/>
                <a:gd name="connsiteY2" fmla="*/ 791456 h 791456"/>
                <a:gd name="connsiteX3" fmla="*/ 737668 w 737668"/>
                <a:gd name="connsiteY3" fmla="*/ 69157 h 791456"/>
                <a:gd name="connsiteX4" fmla="*/ 607039 w 737668"/>
                <a:gd name="connsiteY4" fmla="*/ 0 h 791456"/>
                <a:gd name="connsiteX5" fmla="*/ 384202 w 737668"/>
                <a:gd name="connsiteY5" fmla="*/ 215153 h 791456"/>
                <a:gd name="connsiteX6" fmla="*/ 176733 w 737668"/>
                <a:gd name="connsiteY6" fmla="*/ 7684 h 791456"/>
                <a:gd name="connsiteX7" fmla="*/ 0 w 737668"/>
                <a:gd name="connsiteY7" fmla="*/ 69157 h 791456"/>
                <a:gd name="connsiteX0" fmla="*/ 0 w 760720"/>
                <a:gd name="connsiteY0" fmla="*/ 69157 h 791456"/>
                <a:gd name="connsiteX1" fmla="*/ 307362 w 760720"/>
                <a:gd name="connsiteY1" fmla="*/ 791456 h 791456"/>
                <a:gd name="connsiteX2" fmla="*/ 484095 w 760720"/>
                <a:gd name="connsiteY2" fmla="*/ 791456 h 791456"/>
                <a:gd name="connsiteX3" fmla="*/ 760720 w 760720"/>
                <a:gd name="connsiteY3" fmla="*/ 61473 h 791456"/>
                <a:gd name="connsiteX4" fmla="*/ 607039 w 760720"/>
                <a:gd name="connsiteY4" fmla="*/ 0 h 791456"/>
                <a:gd name="connsiteX5" fmla="*/ 384202 w 760720"/>
                <a:gd name="connsiteY5" fmla="*/ 215153 h 791456"/>
                <a:gd name="connsiteX6" fmla="*/ 176733 w 760720"/>
                <a:gd name="connsiteY6" fmla="*/ 7684 h 791456"/>
                <a:gd name="connsiteX7" fmla="*/ 0 w 760720"/>
                <a:gd name="connsiteY7" fmla="*/ 69157 h 79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720" h="791456">
                  <a:moveTo>
                    <a:pt x="0" y="69157"/>
                  </a:moveTo>
                  <a:lnTo>
                    <a:pt x="307362" y="791456"/>
                  </a:lnTo>
                  <a:lnTo>
                    <a:pt x="484095" y="791456"/>
                  </a:lnTo>
                  <a:lnTo>
                    <a:pt x="760720" y="61473"/>
                  </a:lnTo>
                  <a:lnTo>
                    <a:pt x="607039" y="0"/>
                  </a:lnTo>
                  <a:lnTo>
                    <a:pt x="384202" y="215153"/>
                  </a:lnTo>
                  <a:lnTo>
                    <a:pt x="176733" y="7684"/>
                  </a:lnTo>
                  <a:lnTo>
                    <a:pt x="0" y="6915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a:off x="4610583" y="1855693"/>
              <a:ext cx="76510" cy="626248"/>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entagon 18"/>
            <p:cNvSpPr/>
            <p:nvPr/>
          </p:nvSpPr>
          <p:spPr>
            <a:xfrm rot="5400000">
              <a:off x="4007221" y="837561"/>
              <a:ext cx="1283233" cy="914400"/>
            </a:xfrm>
            <a:custGeom>
              <a:avLst/>
              <a:gdLst/>
              <a:ahLst/>
              <a:cxnLst/>
              <a:rect l="l" t="t" r="r" b="b"/>
              <a:pathLst>
                <a:path w="1283233" h="914400">
                  <a:moveTo>
                    <a:pt x="0" y="457200"/>
                  </a:moveTo>
                  <a:cubicBezTo>
                    <a:pt x="0" y="204695"/>
                    <a:pt x="232217" y="0"/>
                    <a:pt x="518671" y="0"/>
                  </a:cubicBezTo>
                  <a:cubicBezTo>
                    <a:pt x="721472" y="0"/>
                    <a:pt x="897088" y="102597"/>
                    <a:pt x="980530" y="253168"/>
                  </a:cubicBezTo>
                  <a:lnTo>
                    <a:pt x="1079606" y="253168"/>
                  </a:lnTo>
                  <a:lnTo>
                    <a:pt x="1283233" y="456795"/>
                  </a:lnTo>
                  <a:lnTo>
                    <a:pt x="1079606" y="660422"/>
                  </a:lnTo>
                  <a:lnTo>
                    <a:pt x="981029" y="660422"/>
                  </a:lnTo>
                  <a:cubicBezTo>
                    <a:pt x="897738" y="811423"/>
                    <a:pt x="721847" y="914400"/>
                    <a:pt x="518671" y="914400"/>
                  </a:cubicBezTo>
                  <a:cubicBezTo>
                    <a:pt x="232217" y="914400"/>
                    <a:pt x="0" y="709705"/>
                    <a:pt x="0" y="45720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up 38"/>
          <p:cNvGrpSpPr/>
          <p:nvPr/>
        </p:nvGrpSpPr>
        <p:grpSpPr>
          <a:xfrm>
            <a:off x="1024634" y="2368964"/>
            <a:ext cx="1806711" cy="1675365"/>
            <a:chOff x="6339874" y="1806292"/>
            <a:chExt cx="1806711" cy="1675365"/>
          </a:xfrm>
        </p:grpSpPr>
        <p:sp>
          <p:nvSpPr>
            <p:cNvPr id="31" name="Rectangle 30"/>
            <p:cNvSpPr/>
            <p:nvPr/>
          </p:nvSpPr>
          <p:spPr bwMode="auto">
            <a:xfrm>
              <a:off x="6571482" y="1806292"/>
              <a:ext cx="1384536" cy="1053374"/>
            </a:xfrm>
            <a:prstGeom prst="rect">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32" name="Trapezoid 31"/>
            <p:cNvSpPr/>
            <p:nvPr/>
          </p:nvSpPr>
          <p:spPr bwMode="auto">
            <a:xfrm>
              <a:off x="6339874" y="3046701"/>
              <a:ext cx="1575173" cy="369173"/>
            </a:xfrm>
            <a:prstGeom prst="trapezoid">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33" name="Rectangle 32"/>
            <p:cNvSpPr/>
            <p:nvPr/>
          </p:nvSpPr>
          <p:spPr bwMode="auto">
            <a:xfrm>
              <a:off x="6604148" y="1845671"/>
              <a:ext cx="1314284" cy="974616"/>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34" name="Trapezoid 33"/>
            <p:cNvSpPr/>
            <p:nvPr/>
          </p:nvSpPr>
          <p:spPr bwMode="auto">
            <a:xfrm>
              <a:off x="6482625" y="3076237"/>
              <a:ext cx="1294595" cy="275649"/>
            </a:xfrm>
            <a:prstGeom prst="trapezoid">
              <a:avLst/>
            </a:prstGeom>
            <a:solidFill>
              <a:schemeClr val="tx1">
                <a:lumMod val="50000"/>
                <a:lumOff val="50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5" name="Rectangle 34"/>
            <p:cNvSpPr/>
            <p:nvPr/>
          </p:nvSpPr>
          <p:spPr bwMode="auto">
            <a:xfrm>
              <a:off x="6939067" y="2909082"/>
              <a:ext cx="639914" cy="63990"/>
            </a:xfrm>
            <a:prstGeom prst="rect">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36" name="Rectangle 35"/>
            <p:cNvSpPr/>
            <p:nvPr/>
          </p:nvSpPr>
          <p:spPr bwMode="auto">
            <a:xfrm>
              <a:off x="7214722" y="2840169"/>
              <a:ext cx="83681" cy="113213"/>
            </a:xfrm>
            <a:prstGeom prst="rect">
              <a:avLst/>
            </a:prstGeom>
            <a:solidFill>
              <a:srgbClr val="00000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38" name="Pie 37"/>
            <p:cNvSpPr/>
            <p:nvPr/>
          </p:nvSpPr>
          <p:spPr bwMode="auto">
            <a:xfrm rot="10800000">
              <a:off x="7981586" y="3148246"/>
              <a:ext cx="164999" cy="333411"/>
            </a:xfrm>
            <a:prstGeom prst="pie">
              <a:avLst>
                <a:gd name="adj1" fmla="val 0"/>
                <a:gd name="adj2" fmla="val 10797983"/>
              </a:avLst>
            </a:prstGeom>
            <a:solidFill>
              <a:srgbClr val="00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grpSp>
      <p:sp>
        <p:nvSpPr>
          <p:cNvPr id="68"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3</a:t>
            </a:fld>
            <a:endParaRPr lang="en-US" sz="1100" dirty="0">
              <a:latin typeface="Candara" pitchFamily="34" charset="0"/>
            </a:endParaRPr>
          </a:p>
        </p:txBody>
      </p:sp>
      <p:sp>
        <p:nvSpPr>
          <p:cNvPr id="69" name="Date Placeholder 3"/>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bg1"/>
                </a:solidFill>
                <a:latin typeface="Candara" pitchFamily="34" charset="0"/>
                <a:ea typeface="+mn-ea"/>
                <a:cs typeface="Avenir Book"/>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100E6BAD-4332-D644-8217-18EF78458362}" type="datetimeFigureOut">
              <a:rPr lang="en-US" smtClean="0"/>
              <a:pPr algn="l"/>
              <a:t>29/06/2014</a:t>
            </a:fld>
            <a:endParaRPr lang="en-US" dirty="0"/>
          </a:p>
        </p:txBody>
      </p:sp>
      <p:sp>
        <p:nvSpPr>
          <p:cNvPr id="70" name="TextBox 69"/>
          <p:cNvSpPr txBox="1"/>
          <p:nvPr/>
        </p:nvSpPr>
        <p:spPr>
          <a:xfrm>
            <a:off x="522955" y="4429722"/>
            <a:ext cx="8274469" cy="1754327"/>
          </a:xfrm>
          <a:prstGeom prst="rect">
            <a:avLst/>
          </a:prstGeom>
          <a:noFill/>
        </p:spPr>
        <p:txBody>
          <a:bodyPr wrap="square" rtlCol="0">
            <a:spAutoFit/>
          </a:bodyPr>
          <a:lstStyle/>
          <a:p>
            <a:r>
              <a:rPr lang="en-US" dirty="0" smtClean="0"/>
              <a:t>A significant challenge in web design </a:t>
            </a:r>
            <a:r>
              <a:rPr lang="en-US" dirty="0" smtClean="0"/>
              <a:t>(which on the face of it seems tremendously simple) is the placement of menus. Where should you place the menu that it is unobtrusive for the user and helps maximize the viewable space on the screen. Using up to 30% of any screen for a menu is often infeasible. The criteria therefore is to design a menu that can be called upon to slide out from the top, bottom or sides on demand and to hide again once used.</a:t>
            </a:r>
            <a:endParaRPr lang="en-US" dirty="0"/>
          </a:p>
        </p:txBody>
      </p:sp>
      <p:sp>
        <p:nvSpPr>
          <p:cNvPr id="37" name="Rectangle 36"/>
          <p:cNvSpPr/>
          <p:nvPr/>
        </p:nvSpPr>
        <p:spPr bwMode="auto">
          <a:xfrm>
            <a:off x="4071291" y="1347277"/>
            <a:ext cx="4011094" cy="2808892"/>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cxnSp>
        <p:nvCxnSpPr>
          <p:cNvPr id="4" name="Straight Connector 3"/>
          <p:cNvCxnSpPr/>
          <p:nvPr/>
        </p:nvCxnSpPr>
        <p:spPr>
          <a:xfrm flipV="1">
            <a:off x="2666345" y="1347277"/>
            <a:ext cx="1259385" cy="912194"/>
          </a:xfrm>
          <a:prstGeom prst="line">
            <a:avLst/>
          </a:prstGeom>
          <a:ln w="635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666345" y="3382959"/>
            <a:ext cx="1259385" cy="773210"/>
          </a:xfrm>
          <a:prstGeom prst="line">
            <a:avLst/>
          </a:prstGeom>
          <a:ln w="635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4084120" y="1360105"/>
            <a:ext cx="855115" cy="2790000"/>
            <a:chOff x="4084120" y="1360105"/>
            <a:chExt cx="855115" cy="2790000"/>
          </a:xfrm>
        </p:grpSpPr>
        <p:sp>
          <p:nvSpPr>
            <p:cNvPr id="24" name="Rectangle 23"/>
            <p:cNvSpPr/>
            <p:nvPr/>
          </p:nvSpPr>
          <p:spPr>
            <a:xfrm>
              <a:off x="4084120" y="1360105"/>
              <a:ext cx="855115" cy="2790000"/>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 name="Group 42"/>
            <p:cNvGrpSpPr/>
            <p:nvPr/>
          </p:nvGrpSpPr>
          <p:grpSpPr>
            <a:xfrm>
              <a:off x="4084120" y="1360236"/>
              <a:ext cx="615431" cy="490177"/>
              <a:chOff x="4084120" y="1360236"/>
              <a:chExt cx="615431" cy="490177"/>
            </a:xfrm>
          </p:grpSpPr>
          <p:sp>
            <p:nvSpPr>
              <p:cNvPr id="30" name="TextBox 29"/>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42" name="TextBox 41"/>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nvGrpSpPr>
            <p:cNvPr id="47" name="Group 46"/>
            <p:cNvGrpSpPr/>
            <p:nvPr/>
          </p:nvGrpSpPr>
          <p:grpSpPr>
            <a:xfrm>
              <a:off x="4084120" y="1873475"/>
              <a:ext cx="615431" cy="490177"/>
              <a:chOff x="4084120" y="1360236"/>
              <a:chExt cx="615431" cy="490177"/>
            </a:xfrm>
          </p:grpSpPr>
          <p:sp>
            <p:nvSpPr>
              <p:cNvPr id="48" name="TextBox 47"/>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49" name="TextBox 48"/>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nvGrpSpPr>
            <p:cNvPr id="50" name="Group 49"/>
            <p:cNvGrpSpPr/>
            <p:nvPr/>
          </p:nvGrpSpPr>
          <p:grpSpPr>
            <a:xfrm>
              <a:off x="4084120" y="2386714"/>
              <a:ext cx="615431" cy="490177"/>
              <a:chOff x="4084120" y="1360236"/>
              <a:chExt cx="615431" cy="490177"/>
            </a:xfrm>
          </p:grpSpPr>
          <p:sp>
            <p:nvSpPr>
              <p:cNvPr id="51" name="TextBox 50"/>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52" name="TextBox 51"/>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grpSp>
        <p:nvGrpSpPr>
          <p:cNvPr id="54" name="Group 53"/>
          <p:cNvGrpSpPr/>
          <p:nvPr/>
        </p:nvGrpSpPr>
        <p:grpSpPr>
          <a:xfrm>
            <a:off x="7216322" y="1355118"/>
            <a:ext cx="855115" cy="2790000"/>
            <a:chOff x="4084120" y="1360105"/>
            <a:chExt cx="855115" cy="2790000"/>
          </a:xfrm>
        </p:grpSpPr>
        <p:sp>
          <p:nvSpPr>
            <p:cNvPr id="55" name="Rectangle 54"/>
            <p:cNvSpPr/>
            <p:nvPr/>
          </p:nvSpPr>
          <p:spPr>
            <a:xfrm>
              <a:off x="4084120" y="1360105"/>
              <a:ext cx="855115" cy="2790000"/>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6" name="Group 55"/>
            <p:cNvGrpSpPr/>
            <p:nvPr/>
          </p:nvGrpSpPr>
          <p:grpSpPr>
            <a:xfrm>
              <a:off x="4084120" y="1360236"/>
              <a:ext cx="615431" cy="490177"/>
              <a:chOff x="4084120" y="1360236"/>
              <a:chExt cx="615431" cy="490177"/>
            </a:xfrm>
          </p:grpSpPr>
          <p:sp>
            <p:nvSpPr>
              <p:cNvPr id="63" name="TextBox 62"/>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64" name="TextBox 63"/>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nvGrpSpPr>
            <p:cNvPr id="57" name="Group 56"/>
            <p:cNvGrpSpPr/>
            <p:nvPr/>
          </p:nvGrpSpPr>
          <p:grpSpPr>
            <a:xfrm>
              <a:off x="4084120" y="1873475"/>
              <a:ext cx="615431" cy="490177"/>
              <a:chOff x="4084120" y="1360236"/>
              <a:chExt cx="615431" cy="490177"/>
            </a:xfrm>
          </p:grpSpPr>
          <p:sp>
            <p:nvSpPr>
              <p:cNvPr id="61" name="TextBox 60"/>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62" name="TextBox 61"/>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nvGrpSpPr>
            <p:cNvPr id="58" name="Group 57"/>
            <p:cNvGrpSpPr/>
            <p:nvPr/>
          </p:nvGrpSpPr>
          <p:grpSpPr>
            <a:xfrm>
              <a:off x="4084120" y="2386714"/>
              <a:ext cx="615431" cy="490177"/>
              <a:chOff x="4084120" y="1360236"/>
              <a:chExt cx="615431" cy="490177"/>
            </a:xfrm>
          </p:grpSpPr>
          <p:sp>
            <p:nvSpPr>
              <p:cNvPr id="59" name="TextBox 58"/>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60" name="TextBox 59"/>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grpSp>
        <p:nvGrpSpPr>
          <p:cNvPr id="45" name="Group 44"/>
          <p:cNvGrpSpPr/>
          <p:nvPr/>
        </p:nvGrpSpPr>
        <p:grpSpPr>
          <a:xfrm>
            <a:off x="4080488" y="1360236"/>
            <a:ext cx="3985200" cy="713425"/>
            <a:chOff x="4102384" y="1360236"/>
            <a:chExt cx="3969053" cy="713425"/>
          </a:xfrm>
        </p:grpSpPr>
        <p:sp>
          <p:nvSpPr>
            <p:cNvPr id="66" name="Rectangle 65"/>
            <p:cNvSpPr/>
            <p:nvPr/>
          </p:nvSpPr>
          <p:spPr>
            <a:xfrm>
              <a:off x="4102384" y="1360236"/>
              <a:ext cx="3969053" cy="713425"/>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7" name="Group 66"/>
            <p:cNvGrpSpPr/>
            <p:nvPr/>
          </p:nvGrpSpPr>
          <p:grpSpPr>
            <a:xfrm>
              <a:off x="4219140" y="1443742"/>
              <a:ext cx="615431" cy="490177"/>
              <a:chOff x="4084120" y="1360236"/>
              <a:chExt cx="615431" cy="490177"/>
            </a:xfrm>
          </p:grpSpPr>
          <p:sp>
            <p:nvSpPr>
              <p:cNvPr id="77" name="TextBox 76"/>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78" name="TextBox 77"/>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nvGrpSpPr>
            <p:cNvPr id="71" name="Group 70"/>
            <p:cNvGrpSpPr/>
            <p:nvPr/>
          </p:nvGrpSpPr>
          <p:grpSpPr>
            <a:xfrm>
              <a:off x="4943209" y="1429365"/>
              <a:ext cx="615431" cy="490177"/>
              <a:chOff x="4084120" y="1360236"/>
              <a:chExt cx="615431" cy="490177"/>
            </a:xfrm>
          </p:grpSpPr>
          <p:sp>
            <p:nvSpPr>
              <p:cNvPr id="75" name="TextBox 74"/>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76" name="TextBox 75"/>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nvGrpSpPr>
            <p:cNvPr id="72" name="Group 71"/>
            <p:cNvGrpSpPr/>
            <p:nvPr/>
          </p:nvGrpSpPr>
          <p:grpSpPr>
            <a:xfrm>
              <a:off x="5667278" y="1433787"/>
              <a:ext cx="615431" cy="490177"/>
              <a:chOff x="4084120" y="1360236"/>
              <a:chExt cx="615431" cy="490177"/>
            </a:xfrm>
          </p:grpSpPr>
          <p:sp>
            <p:nvSpPr>
              <p:cNvPr id="73" name="TextBox 72"/>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74" name="TextBox 73"/>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grpSp>
        <p:nvGrpSpPr>
          <p:cNvPr id="79" name="Group 78"/>
          <p:cNvGrpSpPr/>
          <p:nvPr/>
        </p:nvGrpSpPr>
        <p:grpSpPr>
          <a:xfrm>
            <a:off x="4082239" y="3432325"/>
            <a:ext cx="3969053" cy="713425"/>
            <a:chOff x="4102384" y="1360236"/>
            <a:chExt cx="3969053" cy="713425"/>
          </a:xfrm>
        </p:grpSpPr>
        <p:sp>
          <p:nvSpPr>
            <p:cNvPr id="80" name="Rectangle 79"/>
            <p:cNvSpPr/>
            <p:nvPr/>
          </p:nvSpPr>
          <p:spPr>
            <a:xfrm>
              <a:off x="4102384" y="1360236"/>
              <a:ext cx="3969053" cy="713425"/>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1" name="Group 80"/>
            <p:cNvGrpSpPr/>
            <p:nvPr/>
          </p:nvGrpSpPr>
          <p:grpSpPr>
            <a:xfrm>
              <a:off x="4219140" y="1443742"/>
              <a:ext cx="615431" cy="490177"/>
              <a:chOff x="4084120" y="1360236"/>
              <a:chExt cx="615431" cy="490177"/>
            </a:xfrm>
          </p:grpSpPr>
          <p:sp>
            <p:nvSpPr>
              <p:cNvPr id="88" name="TextBox 87"/>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89" name="TextBox 88"/>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nvGrpSpPr>
            <p:cNvPr id="82" name="Group 81"/>
            <p:cNvGrpSpPr/>
            <p:nvPr/>
          </p:nvGrpSpPr>
          <p:grpSpPr>
            <a:xfrm>
              <a:off x="4943209" y="1429365"/>
              <a:ext cx="615431" cy="490177"/>
              <a:chOff x="4084120" y="1360236"/>
              <a:chExt cx="615431" cy="490177"/>
            </a:xfrm>
          </p:grpSpPr>
          <p:sp>
            <p:nvSpPr>
              <p:cNvPr id="86" name="TextBox 85"/>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87" name="TextBox 86"/>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nvGrpSpPr>
            <p:cNvPr id="83" name="Group 82"/>
            <p:cNvGrpSpPr/>
            <p:nvPr/>
          </p:nvGrpSpPr>
          <p:grpSpPr>
            <a:xfrm>
              <a:off x="5667278" y="1433787"/>
              <a:ext cx="615431" cy="490177"/>
              <a:chOff x="4084120" y="1360236"/>
              <a:chExt cx="615431" cy="490177"/>
            </a:xfrm>
          </p:grpSpPr>
          <p:sp>
            <p:nvSpPr>
              <p:cNvPr id="84" name="TextBox 83"/>
              <p:cNvSpPr txBox="1"/>
              <p:nvPr/>
            </p:nvSpPr>
            <p:spPr>
              <a:xfrm>
                <a:off x="4084120" y="1360236"/>
                <a:ext cx="607859" cy="200055"/>
              </a:xfrm>
              <a:prstGeom prst="rect">
                <a:avLst/>
              </a:prstGeom>
              <a:noFill/>
            </p:spPr>
            <p:txBody>
              <a:bodyPr wrap="none" rtlCol="0">
                <a:spAutoFit/>
              </a:bodyPr>
              <a:lstStyle/>
              <a:p>
                <a:r>
                  <a:rPr lang="en-US" sz="700" b="1" dirty="0" smtClean="0"/>
                  <a:t>Menu Item</a:t>
                </a:r>
                <a:endParaRPr lang="en-US" sz="700" b="1" dirty="0"/>
              </a:p>
            </p:txBody>
          </p:sp>
          <p:sp>
            <p:nvSpPr>
              <p:cNvPr id="85" name="TextBox 84"/>
              <p:cNvSpPr txBox="1"/>
              <p:nvPr/>
            </p:nvSpPr>
            <p:spPr>
              <a:xfrm>
                <a:off x="4168636" y="1527248"/>
                <a:ext cx="530915" cy="323165"/>
              </a:xfrm>
              <a:prstGeom prst="rect">
                <a:avLst/>
              </a:prstGeom>
              <a:noFill/>
            </p:spPr>
            <p:txBody>
              <a:bodyPr wrap="none" rtlCol="0">
                <a:spAutoFit/>
              </a:bodyPr>
              <a:lstStyle/>
              <a:p>
                <a:pPr marL="90488" indent="-90488">
                  <a:buFont typeface="Arial"/>
                  <a:buChar char="•"/>
                </a:pPr>
                <a:r>
                  <a:rPr lang="en-US" sz="500" dirty="0" smtClean="0"/>
                  <a:t>SubItem1</a:t>
                </a:r>
              </a:p>
              <a:p>
                <a:pPr marL="90488" indent="-90488">
                  <a:buFont typeface="Arial"/>
                  <a:buChar char="•"/>
                </a:pPr>
                <a:r>
                  <a:rPr lang="en-US" sz="500" dirty="0" smtClean="0"/>
                  <a:t>SubItem2</a:t>
                </a:r>
              </a:p>
              <a:p>
                <a:pPr marL="90488" indent="-90488">
                  <a:buFont typeface="Arial"/>
                  <a:buChar char="•"/>
                </a:pPr>
                <a:r>
                  <a:rPr lang="en-US" sz="500" dirty="0" smtClean="0"/>
                  <a:t>SubItem3</a:t>
                </a:r>
                <a:endParaRPr lang="en-US" sz="500" dirty="0"/>
              </a:p>
            </p:txBody>
          </p:sp>
        </p:grpSp>
      </p:grpSp>
    </p:spTree>
    <p:extLst>
      <p:ext uri="{BB962C8B-B14F-4D97-AF65-F5344CB8AC3E}">
        <p14:creationId xmlns:p14="http://schemas.microsoft.com/office/powerpoint/2010/main" val="3800047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9" presetClass="exit" presetSubtype="0" fill="hold" nodeType="withEffect">
                                  <p:stCondLst>
                                    <p:cond delay="0"/>
                                  </p:stCondLst>
                                  <p:childTnLst>
                                    <p:animEffect transition="out" filter="dissolv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par>
                                <p:cTn id="18" presetID="9" presetClass="exit" presetSubtype="0" fill="hold" nodeType="withEffect">
                                  <p:stCondLst>
                                    <p:cond delay="0"/>
                                  </p:stCondLst>
                                  <p:childTnLst>
                                    <p:animEffect transition="out" filter="dissolve">
                                      <p:cBhvr>
                                        <p:cTn id="19" dur="500"/>
                                        <p:tgtEl>
                                          <p:spTgt spid="45"/>
                                        </p:tgtEl>
                                      </p:cBhvr>
                                    </p:animEffect>
                                    <p:set>
                                      <p:cBhvr>
                                        <p:cTn id="20" dur="1" fill="hold">
                                          <p:stCondLst>
                                            <p:cond delay="499"/>
                                          </p:stCondLst>
                                        </p:cTn>
                                        <p:tgtEl>
                                          <p:spTgt spid="4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9" presetClass="exit" presetSubtype="0" fill="hold" nodeType="withEffect">
                                  <p:stCondLst>
                                    <p:cond delay="0"/>
                                  </p:stCondLst>
                                  <p:childTnLst>
                                    <p:animEffect transition="out" filter="dissolve">
                                      <p:cBhvr>
                                        <p:cTn id="26" dur="500"/>
                                        <p:tgtEl>
                                          <p:spTgt spid="54"/>
                                        </p:tgtEl>
                                      </p:cBhvr>
                                    </p:animEffect>
                                    <p:set>
                                      <p:cBhvr>
                                        <p:cTn id="27"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Site Layout - 1</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4</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29/06/2014</a:t>
            </a:fld>
            <a:endParaRPr lang="en-US" sz="1100" dirty="0">
              <a:latin typeface="Candara" pitchFamily="34" charset="0"/>
            </a:endParaRPr>
          </a:p>
        </p:txBody>
      </p:sp>
      <p:sp>
        <p:nvSpPr>
          <p:cNvPr id="5" name="TextBox 4"/>
          <p:cNvSpPr txBox="1"/>
          <p:nvPr/>
        </p:nvSpPr>
        <p:spPr>
          <a:xfrm>
            <a:off x="522955" y="1027760"/>
            <a:ext cx="8274469" cy="646331"/>
          </a:xfrm>
          <a:prstGeom prst="rect">
            <a:avLst/>
          </a:prstGeom>
          <a:noFill/>
        </p:spPr>
        <p:txBody>
          <a:bodyPr wrap="square" rtlCol="0">
            <a:spAutoFit/>
          </a:bodyPr>
          <a:lstStyle/>
          <a:p>
            <a:r>
              <a:rPr lang="en-US" dirty="0" smtClean="0"/>
              <a:t>Lets begin with a simple layout – from here on in this presentation the following diagram denotes the browser window:</a:t>
            </a:r>
            <a:endParaRPr lang="en-US" dirty="0"/>
          </a:p>
        </p:txBody>
      </p:sp>
      <p:sp>
        <p:nvSpPr>
          <p:cNvPr id="6" name="Rounded Rectangle 5"/>
          <p:cNvSpPr/>
          <p:nvPr/>
        </p:nvSpPr>
        <p:spPr>
          <a:xfrm>
            <a:off x="2941120" y="1921828"/>
            <a:ext cx="3559423" cy="3818588"/>
          </a:xfrm>
          <a:prstGeom prst="roundRect">
            <a:avLst>
              <a:gd name="adj" fmla="val 8216"/>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2740589" y="1818730"/>
            <a:ext cx="526393" cy="518058"/>
            <a:chOff x="1763001" y="1980318"/>
            <a:chExt cx="526393" cy="518058"/>
          </a:xfrm>
        </p:grpSpPr>
        <p:sp>
          <p:nvSpPr>
            <p:cNvPr id="8" name="Oval 7"/>
            <p:cNvSpPr/>
            <p:nvPr/>
          </p:nvSpPr>
          <p:spPr>
            <a:xfrm>
              <a:off x="1763001" y="1980318"/>
              <a:ext cx="526393" cy="51805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white-intern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09" y="2077759"/>
              <a:ext cx="323176" cy="323176"/>
            </a:xfrm>
            <a:prstGeom prst="rect">
              <a:avLst/>
            </a:prstGeom>
          </p:spPr>
        </p:pic>
      </p:grpSp>
    </p:spTree>
    <p:extLst>
      <p:ext uri="{BB962C8B-B14F-4D97-AF65-F5344CB8AC3E}">
        <p14:creationId xmlns:p14="http://schemas.microsoft.com/office/powerpoint/2010/main" val="28351737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5010407" y="1921828"/>
            <a:ext cx="3559423" cy="3818588"/>
          </a:xfrm>
          <a:prstGeom prst="roundRect">
            <a:avLst>
              <a:gd name="adj" fmla="val 4838"/>
            </a:avLst>
          </a:prstGeom>
          <a:solidFill>
            <a:schemeClr val="bg1"/>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 Same Side Corner Rectangle 22"/>
          <p:cNvSpPr/>
          <p:nvPr/>
        </p:nvSpPr>
        <p:spPr>
          <a:xfrm flipV="1">
            <a:off x="5004048" y="5391144"/>
            <a:ext cx="3565782" cy="347810"/>
          </a:xfrm>
          <a:prstGeom prst="round2SameRect">
            <a:avLst>
              <a:gd name="adj1" fmla="val 38387"/>
              <a:gd name="adj2" fmla="val 0"/>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 Simple Site Layout - 2</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5</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30/06/2014</a:t>
            </a:fld>
            <a:endParaRPr lang="en-US" sz="1100" dirty="0">
              <a:latin typeface="Candara" pitchFamily="34" charset="0"/>
            </a:endParaRPr>
          </a:p>
        </p:txBody>
      </p:sp>
      <p:sp>
        <p:nvSpPr>
          <p:cNvPr id="5" name="TextBox 4"/>
          <p:cNvSpPr txBox="1"/>
          <p:nvPr/>
        </p:nvSpPr>
        <p:spPr>
          <a:xfrm>
            <a:off x="522955" y="1027760"/>
            <a:ext cx="8274469" cy="369332"/>
          </a:xfrm>
          <a:prstGeom prst="rect">
            <a:avLst/>
          </a:prstGeom>
          <a:noFill/>
        </p:spPr>
        <p:txBody>
          <a:bodyPr wrap="square" rtlCol="0">
            <a:spAutoFit/>
          </a:bodyPr>
          <a:lstStyle/>
          <a:p>
            <a:r>
              <a:rPr lang="en-US" dirty="0" smtClean="0"/>
              <a:t>Within our browser window we will want to position the main aspects of a site. </a:t>
            </a:r>
            <a:endParaRPr lang="en-US" dirty="0"/>
          </a:p>
        </p:txBody>
      </p:sp>
      <p:sp>
        <p:nvSpPr>
          <p:cNvPr id="11" name="TextBox 10"/>
          <p:cNvSpPr txBox="1"/>
          <p:nvPr/>
        </p:nvSpPr>
        <p:spPr>
          <a:xfrm>
            <a:off x="543108" y="1300019"/>
            <a:ext cx="3659685" cy="2831544"/>
          </a:xfrm>
          <a:prstGeom prst="rect">
            <a:avLst/>
          </a:prstGeom>
          <a:noFill/>
        </p:spPr>
        <p:txBody>
          <a:bodyPr wrap="square" rtlCol="0">
            <a:spAutoFit/>
          </a:bodyPr>
          <a:lstStyle/>
          <a:p>
            <a:r>
              <a:rPr lang="en-US" dirty="0"/>
              <a:t>This usually </a:t>
            </a:r>
            <a:r>
              <a:rPr lang="en-US" dirty="0" smtClean="0"/>
              <a:t>begins with:</a:t>
            </a:r>
          </a:p>
          <a:p>
            <a:pPr marL="285750" indent="-285750">
              <a:buFont typeface="Arial"/>
              <a:buChar char="•"/>
            </a:pPr>
            <a:r>
              <a:rPr lang="en-US" sz="1600" dirty="0"/>
              <a:t>T</a:t>
            </a:r>
            <a:r>
              <a:rPr lang="en-US" sz="1600" dirty="0" smtClean="0"/>
              <a:t>he placement of a </a:t>
            </a:r>
            <a:r>
              <a:rPr lang="en-US" sz="1600" dirty="0"/>
              <a:t>banner </a:t>
            </a:r>
            <a:r>
              <a:rPr lang="en-US" sz="1600" dirty="0" smtClean="0"/>
              <a:t>bar;</a:t>
            </a:r>
          </a:p>
          <a:p>
            <a:pPr marL="285750" indent="-285750">
              <a:buFont typeface="Arial"/>
              <a:buChar char="•"/>
            </a:pPr>
            <a:r>
              <a:rPr lang="en-US" sz="1600" dirty="0"/>
              <a:t>W</a:t>
            </a:r>
            <a:r>
              <a:rPr lang="en-US" sz="1600" dirty="0" smtClean="0"/>
              <a:t>ith </a:t>
            </a:r>
            <a:r>
              <a:rPr lang="en-US" sz="1600" dirty="0"/>
              <a:t>the logo of your company on either the right or left of the </a:t>
            </a:r>
            <a:r>
              <a:rPr lang="en-US" sz="1600" dirty="0" smtClean="0"/>
              <a:t>screen;</a:t>
            </a:r>
          </a:p>
          <a:p>
            <a:pPr marL="285750" indent="-285750">
              <a:buFont typeface="Arial"/>
              <a:buChar char="•"/>
            </a:pPr>
            <a:r>
              <a:rPr lang="en-US" sz="1600" dirty="0" smtClean="0"/>
              <a:t>Perhaps a strapline welcoming visitors or with the mission statement for your company or organization;</a:t>
            </a:r>
          </a:p>
          <a:p>
            <a:pPr marL="285750" indent="-285750">
              <a:buFont typeface="Arial"/>
              <a:buChar char="•"/>
            </a:pPr>
            <a:r>
              <a:rPr lang="en-US" sz="1600" dirty="0" smtClean="0"/>
              <a:t>Then </a:t>
            </a:r>
            <a:r>
              <a:rPr lang="en-US" sz="1600" dirty="0" smtClean="0"/>
              <a:t>a footer at the bottom with copyright and contact information;</a:t>
            </a:r>
          </a:p>
          <a:p>
            <a:pPr marL="285750" indent="-285750">
              <a:buFont typeface="Arial"/>
              <a:buChar char="•"/>
            </a:pPr>
            <a:r>
              <a:rPr lang="en-US" sz="1600" dirty="0" smtClean="0"/>
              <a:t>Leaving you the center screen as viewing area …</a:t>
            </a:r>
            <a:endParaRPr lang="en-US" sz="1600" dirty="0"/>
          </a:p>
        </p:txBody>
      </p:sp>
      <p:sp>
        <p:nvSpPr>
          <p:cNvPr id="12" name="Round Same Side Corner Rectangle 11"/>
          <p:cNvSpPr/>
          <p:nvPr/>
        </p:nvSpPr>
        <p:spPr>
          <a:xfrm>
            <a:off x="5021678" y="1933099"/>
            <a:ext cx="3538800" cy="420617"/>
          </a:xfrm>
          <a:prstGeom prst="round2SameRect">
            <a:avLst>
              <a:gd name="adj1" fmla="val 38387"/>
              <a:gd name="adj2" fmla="val 0"/>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7871668" y="2010152"/>
            <a:ext cx="601178" cy="266767"/>
          </a:xfrm>
          <a:prstGeom prst="diamond">
            <a:avLst/>
          </a:prstGeom>
          <a:solidFill>
            <a:schemeClr val="accent2">
              <a:lumMod val="75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7946810" y="2010152"/>
            <a:ext cx="459149" cy="261610"/>
          </a:xfrm>
          <a:prstGeom prst="rect">
            <a:avLst/>
          </a:prstGeom>
          <a:noFill/>
        </p:spPr>
        <p:txBody>
          <a:bodyPr wrap="none" rtlCol="0">
            <a:spAutoFit/>
          </a:bodyPr>
          <a:lstStyle/>
          <a:p>
            <a:r>
              <a:rPr lang="en-US" sz="1050" dirty="0" smtClean="0">
                <a:solidFill>
                  <a:schemeClr val="bg1"/>
                </a:solidFill>
              </a:rPr>
              <a:t>Logo</a:t>
            </a:r>
            <a:endParaRPr lang="en-US" sz="1050" dirty="0">
              <a:solidFill>
                <a:schemeClr val="bg1"/>
              </a:solidFill>
            </a:endParaRPr>
          </a:p>
        </p:txBody>
      </p:sp>
      <p:sp>
        <p:nvSpPr>
          <p:cNvPr id="15" name="TextBox 14"/>
          <p:cNvSpPr txBox="1"/>
          <p:nvPr/>
        </p:nvSpPr>
        <p:spPr>
          <a:xfrm>
            <a:off x="5388052" y="2017667"/>
            <a:ext cx="757426" cy="246221"/>
          </a:xfrm>
          <a:prstGeom prst="rect">
            <a:avLst/>
          </a:prstGeom>
          <a:noFill/>
        </p:spPr>
        <p:txBody>
          <a:bodyPr wrap="none" rtlCol="0">
            <a:spAutoFit/>
          </a:bodyPr>
          <a:lstStyle/>
          <a:p>
            <a:r>
              <a:rPr lang="en-US" sz="1000" dirty="0" smtClean="0"/>
              <a:t>“Strapline”</a:t>
            </a:r>
            <a:endParaRPr lang="en-US" sz="1000" dirty="0"/>
          </a:p>
        </p:txBody>
      </p:sp>
      <p:sp>
        <p:nvSpPr>
          <p:cNvPr id="16" name="Rectangle 15"/>
          <p:cNvSpPr/>
          <p:nvPr/>
        </p:nvSpPr>
        <p:spPr>
          <a:xfrm>
            <a:off x="5021678" y="2353716"/>
            <a:ext cx="3548152" cy="179618"/>
          </a:xfrm>
          <a:prstGeom prst="rect">
            <a:avLst/>
          </a:prstGeom>
          <a:solidFill>
            <a:schemeClr val="accent4">
              <a:lumMod val="75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p:cNvGrpSpPr/>
          <p:nvPr/>
        </p:nvGrpSpPr>
        <p:grpSpPr>
          <a:xfrm>
            <a:off x="4809876" y="1818730"/>
            <a:ext cx="3759954" cy="3921686"/>
            <a:chOff x="4809876" y="1818730"/>
            <a:chExt cx="3759954" cy="3921686"/>
          </a:xfrm>
        </p:grpSpPr>
        <p:sp>
          <p:nvSpPr>
            <p:cNvPr id="6" name="Rounded Rectangle 5"/>
            <p:cNvSpPr/>
            <p:nvPr/>
          </p:nvSpPr>
          <p:spPr>
            <a:xfrm>
              <a:off x="5010407" y="1921828"/>
              <a:ext cx="3559423" cy="3818588"/>
            </a:xfrm>
            <a:prstGeom prst="roundRect">
              <a:avLst>
                <a:gd name="adj" fmla="val 4838"/>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4809876" y="1818730"/>
              <a:ext cx="526393" cy="518058"/>
              <a:chOff x="1763001" y="1980318"/>
              <a:chExt cx="526393" cy="518058"/>
            </a:xfrm>
          </p:grpSpPr>
          <p:sp>
            <p:nvSpPr>
              <p:cNvPr id="8" name="Oval 7"/>
              <p:cNvSpPr/>
              <p:nvPr/>
            </p:nvSpPr>
            <p:spPr>
              <a:xfrm>
                <a:off x="1763001" y="1980318"/>
                <a:ext cx="526393" cy="51805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white-intern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09" y="2077759"/>
                <a:ext cx="323176" cy="323176"/>
              </a:xfrm>
              <a:prstGeom prst="rect">
                <a:avLst/>
              </a:prstGeom>
            </p:spPr>
          </p:pic>
        </p:grpSp>
      </p:grpSp>
      <p:sp>
        <p:nvSpPr>
          <p:cNvPr id="24" name="TextBox 23"/>
          <p:cNvSpPr txBox="1"/>
          <p:nvPr/>
        </p:nvSpPr>
        <p:spPr>
          <a:xfrm>
            <a:off x="7734611" y="5460467"/>
            <a:ext cx="825867" cy="246221"/>
          </a:xfrm>
          <a:prstGeom prst="rect">
            <a:avLst/>
          </a:prstGeom>
          <a:noFill/>
        </p:spPr>
        <p:txBody>
          <a:bodyPr wrap="none" rtlCol="0">
            <a:spAutoFit/>
          </a:bodyPr>
          <a:lstStyle/>
          <a:p>
            <a:r>
              <a:rPr lang="en-US" sz="1000" dirty="0" smtClean="0"/>
              <a:t>Contact Info</a:t>
            </a:r>
            <a:endParaRPr lang="en-US" sz="1000" dirty="0"/>
          </a:p>
        </p:txBody>
      </p:sp>
      <p:sp>
        <p:nvSpPr>
          <p:cNvPr id="25" name="TextBox 24"/>
          <p:cNvSpPr txBox="1"/>
          <p:nvPr/>
        </p:nvSpPr>
        <p:spPr>
          <a:xfrm>
            <a:off x="5031960" y="5460467"/>
            <a:ext cx="781346" cy="246221"/>
          </a:xfrm>
          <a:prstGeom prst="rect">
            <a:avLst/>
          </a:prstGeom>
          <a:noFill/>
        </p:spPr>
        <p:txBody>
          <a:bodyPr wrap="none" rtlCol="0">
            <a:spAutoFit/>
          </a:bodyPr>
          <a:lstStyle/>
          <a:p>
            <a:r>
              <a:rPr lang="en-US" sz="1000" dirty="0" smtClean="0"/>
              <a:t>©2014 - Us</a:t>
            </a:r>
            <a:endParaRPr lang="en-US" sz="1000" dirty="0"/>
          </a:p>
        </p:txBody>
      </p:sp>
      <p:sp>
        <p:nvSpPr>
          <p:cNvPr id="26" name="Rectangle 25"/>
          <p:cNvSpPr/>
          <p:nvPr/>
        </p:nvSpPr>
        <p:spPr>
          <a:xfrm>
            <a:off x="5152854" y="2571230"/>
            <a:ext cx="3253105" cy="2760381"/>
          </a:xfrm>
          <a:prstGeom prst="rect">
            <a:avLst/>
          </a:prstGeom>
          <a:solidFill>
            <a:srgbClr val="FFFF66"/>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rPr>
              <a:t>Viewing Area</a:t>
            </a:r>
            <a:endParaRPr lang="en-US" sz="1400" dirty="0">
              <a:solidFill>
                <a:schemeClr val="tx1"/>
              </a:solidFill>
            </a:endParaRPr>
          </a:p>
        </p:txBody>
      </p:sp>
      <p:sp>
        <p:nvSpPr>
          <p:cNvPr id="27" name="TextBox 26"/>
          <p:cNvSpPr txBox="1"/>
          <p:nvPr/>
        </p:nvSpPr>
        <p:spPr>
          <a:xfrm>
            <a:off x="543108" y="4826019"/>
            <a:ext cx="3659685" cy="1015663"/>
          </a:xfrm>
          <a:prstGeom prst="rect">
            <a:avLst/>
          </a:prstGeom>
          <a:noFill/>
        </p:spPr>
        <p:txBody>
          <a:bodyPr wrap="square" rtlCol="0">
            <a:spAutoFit/>
          </a:bodyPr>
          <a:lstStyle/>
          <a:p>
            <a:r>
              <a:rPr lang="en-US" dirty="0" smtClean="0"/>
              <a:t>And there you have it – a simple web site set up! </a:t>
            </a:r>
          </a:p>
          <a:p>
            <a:r>
              <a:rPr lang="en-US" sz="1100" dirty="0" smtClean="0"/>
              <a:t>Note: The awful colors are so we can see where every container is …</a:t>
            </a:r>
          </a:p>
        </p:txBody>
      </p:sp>
      <p:sp>
        <p:nvSpPr>
          <p:cNvPr id="7" name="TextBox 6"/>
          <p:cNvSpPr txBox="1"/>
          <p:nvPr/>
        </p:nvSpPr>
        <p:spPr>
          <a:xfrm>
            <a:off x="5939627" y="2339688"/>
            <a:ext cx="648247" cy="184666"/>
          </a:xfrm>
          <a:prstGeom prst="rect">
            <a:avLst/>
          </a:prstGeom>
          <a:noFill/>
        </p:spPr>
        <p:txBody>
          <a:bodyPr wrap="none" rtlCol="0">
            <a:spAutoFit/>
          </a:bodyPr>
          <a:lstStyle/>
          <a:p>
            <a:r>
              <a:rPr lang="en-US" sz="600" dirty="0" smtClean="0">
                <a:solidFill>
                  <a:schemeClr val="bg1"/>
                </a:solidFill>
              </a:rPr>
              <a:t>Add Top Menu</a:t>
            </a:r>
            <a:endParaRPr lang="en-US" sz="600" dirty="0">
              <a:solidFill>
                <a:schemeClr val="bg1"/>
              </a:solidFill>
            </a:endParaRPr>
          </a:p>
        </p:txBody>
      </p:sp>
      <p:sp>
        <p:nvSpPr>
          <p:cNvPr id="28" name="TextBox 27"/>
          <p:cNvSpPr txBox="1"/>
          <p:nvPr/>
        </p:nvSpPr>
        <p:spPr>
          <a:xfrm>
            <a:off x="5084613" y="2339688"/>
            <a:ext cx="665154" cy="184666"/>
          </a:xfrm>
          <a:prstGeom prst="rect">
            <a:avLst/>
          </a:prstGeom>
          <a:noFill/>
        </p:spPr>
        <p:txBody>
          <a:bodyPr wrap="none" rtlCol="0">
            <a:spAutoFit/>
          </a:bodyPr>
          <a:lstStyle/>
          <a:p>
            <a:r>
              <a:rPr lang="en-US" sz="600" dirty="0" smtClean="0">
                <a:solidFill>
                  <a:schemeClr val="bg1"/>
                </a:solidFill>
              </a:rPr>
              <a:t>Add Left  Menu</a:t>
            </a:r>
            <a:endParaRPr lang="en-US" sz="600" dirty="0">
              <a:solidFill>
                <a:schemeClr val="bg1"/>
              </a:solidFill>
            </a:endParaRPr>
          </a:p>
        </p:txBody>
      </p:sp>
      <p:sp>
        <p:nvSpPr>
          <p:cNvPr id="29" name="TextBox 28"/>
          <p:cNvSpPr txBox="1"/>
          <p:nvPr/>
        </p:nvSpPr>
        <p:spPr>
          <a:xfrm>
            <a:off x="6777734" y="2338393"/>
            <a:ext cx="691603" cy="184666"/>
          </a:xfrm>
          <a:prstGeom prst="rect">
            <a:avLst/>
          </a:prstGeom>
          <a:noFill/>
        </p:spPr>
        <p:txBody>
          <a:bodyPr wrap="none" rtlCol="0">
            <a:spAutoFit/>
          </a:bodyPr>
          <a:lstStyle/>
          <a:p>
            <a:r>
              <a:rPr lang="en-US" sz="600" dirty="0" smtClean="0">
                <a:solidFill>
                  <a:schemeClr val="bg1"/>
                </a:solidFill>
              </a:rPr>
              <a:t>Add Right Menu</a:t>
            </a:r>
            <a:endParaRPr lang="en-US" sz="600" dirty="0">
              <a:solidFill>
                <a:schemeClr val="bg1"/>
              </a:solidFill>
            </a:endParaRPr>
          </a:p>
        </p:txBody>
      </p:sp>
      <p:sp>
        <p:nvSpPr>
          <p:cNvPr id="30" name="TextBox 29"/>
          <p:cNvSpPr txBox="1"/>
          <p:nvPr/>
        </p:nvSpPr>
        <p:spPr>
          <a:xfrm>
            <a:off x="7659198" y="2338393"/>
            <a:ext cx="763024" cy="184666"/>
          </a:xfrm>
          <a:prstGeom prst="rect">
            <a:avLst/>
          </a:prstGeom>
          <a:noFill/>
        </p:spPr>
        <p:txBody>
          <a:bodyPr wrap="none" rtlCol="0">
            <a:spAutoFit/>
          </a:bodyPr>
          <a:lstStyle/>
          <a:p>
            <a:r>
              <a:rPr lang="en-US" sz="600" dirty="0" smtClean="0">
                <a:solidFill>
                  <a:schemeClr val="bg1"/>
                </a:solidFill>
              </a:rPr>
              <a:t>Add Bottom Menu</a:t>
            </a:r>
            <a:endParaRPr lang="en-US" sz="600" dirty="0">
              <a:solidFill>
                <a:schemeClr val="bg1"/>
              </a:solidFill>
            </a:endParaRPr>
          </a:p>
        </p:txBody>
      </p:sp>
    </p:spTree>
    <p:extLst>
      <p:ext uri="{BB962C8B-B14F-4D97-AF65-F5344CB8AC3E}">
        <p14:creationId xmlns:p14="http://schemas.microsoft.com/office/powerpoint/2010/main" val="37855596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Slide Layout – 3 </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6</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30/06/2014</a:t>
            </a:fld>
            <a:endParaRPr lang="en-US" sz="1100" dirty="0">
              <a:latin typeface="Candara" pitchFamily="34" charset="0"/>
            </a:endParaRPr>
          </a:p>
        </p:txBody>
      </p:sp>
      <p:sp>
        <p:nvSpPr>
          <p:cNvPr id="5" name="TextBox 4"/>
          <p:cNvSpPr txBox="1"/>
          <p:nvPr/>
        </p:nvSpPr>
        <p:spPr>
          <a:xfrm>
            <a:off x="522956" y="1027760"/>
            <a:ext cx="3670996" cy="646331"/>
          </a:xfrm>
          <a:prstGeom prst="rect">
            <a:avLst/>
          </a:prstGeom>
          <a:noFill/>
        </p:spPr>
        <p:txBody>
          <a:bodyPr wrap="square" rtlCol="0">
            <a:spAutoFit/>
          </a:bodyPr>
          <a:lstStyle/>
          <a:p>
            <a:r>
              <a:rPr lang="en-US" dirty="0" smtClean="0"/>
              <a:t>Lets have a look at the HTML that generates this simple site …</a:t>
            </a:r>
          </a:p>
        </p:txBody>
      </p:sp>
      <p:sp>
        <p:nvSpPr>
          <p:cNvPr id="7" name="TextBox 6"/>
          <p:cNvSpPr txBox="1"/>
          <p:nvPr/>
        </p:nvSpPr>
        <p:spPr>
          <a:xfrm>
            <a:off x="529955" y="1671964"/>
            <a:ext cx="5410023" cy="4293482"/>
          </a:xfrm>
          <a:prstGeom prst="rect">
            <a:avLst/>
          </a:prstGeom>
          <a:noFill/>
        </p:spPr>
        <p:txBody>
          <a:bodyPr wrap="none" rtlCol="0">
            <a:spAutoFit/>
          </a:bodyPr>
          <a:lstStyle/>
          <a:p>
            <a:r>
              <a:rPr lang="en-US" sz="700" dirty="0">
                <a:latin typeface="Courier New"/>
                <a:cs typeface="Courier New"/>
              </a:rPr>
              <a:t>&lt;!DOCTYPE html&gt;</a:t>
            </a:r>
          </a:p>
          <a:p>
            <a:r>
              <a:rPr lang="en-US" sz="700" dirty="0">
                <a:latin typeface="Courier New"/>
                <a:cs typeface="Courier New"/>
              </a:rPr>
              <a:t>&lt;html&gt;</a:t>
            </a:r>
          </a:p>
          <a:p>
            <a:r>
              <a:rPr lang="en-US" sz="700" dirty="0">
                <a:latin typeface="Courier New"/>
                <a:cs typeface="Courier New"/>
              </a:rPr>
              <a:t>    &lt;head&gt;</a:t>
            </a:r>
          </a:p>
          <a:p>
            <a:r>
              <a:rPr lang="en-US" sz="700" dirty="0">
                <a:latin typeface="Courier New"/>
                <a:cs typeface="Courier New"/>
              </a:rPr>
              <a:t>        &lt;meta charset="UTF-8"&gt;</a:t>
            </a:r>
          </a:p>
          <a:p>
            <a:r>
              <a:rPr lang="en-US" sz="700" dirty="0">
                <a:latin typeface="Courier New"/>
                <a:cs typeface="Courier New"/>
              </a:rPr>
              <a:t>        &lt;title&gt;Simple site layout - The HTML&lt;/title&gt;</a:t>
            </a:r>
          </a:p>
          <a:p>
            <a:r>
              <a:rPr lang="en-US" sz="700" dirty="0">
                <a:latin typeface="Courier New"/>
                <a:cs typeface="Courier New"/>
              </a:rPr>
              <a:t>    &lt;/head&gt;</a:t>
            </a:r>
          </a:p>
          <a:p>
            <a:r>
              <a:rPr lang="en-US" sz="700" dirty="0">
                <a:latin typeface="Courier New"/>
                <a:cs typeface="Courier New"/>
              </a:rPr>
              <a:t>    &lt;body&gt;</a:t>
            </a:r>
          </a:p>
          <a:p>
            <a:r>
              <a:rPr lang="en-US" sz="700" dirty="0">
                <a:latin typeface="Courier New"/>
                <a:cs typeface="Courier New"/>
              </a:rPr>
              <a:t>        &lt;!-- Lets first define the total container --&gt;</a:t>
            </a:r>
          </a:p>
          <a:p>
            <a:r>
              <a:rPr lang="en-US" sz="700" dirty="0">
                <a:latin typeface="Courier New"/>
                <a:cs typeface="Courier New"/>
              </a:rPr>
              <a:t>        &lt;div class</a:t>
            </a:r>
            <a:r>
              <a:rPr lang="en-US" sz="700" dirty="0" smtClean="0">
                <a:latin typeface="Courier New"/>
                <a:cs typeface="Courier New"/>
              </a:rPr>
              <a:t>=“</a:t>
            </a:r>
            <a:r>
              <a:rPr lang="en-US" sz="700" dirty="0" err="1" smtClean="0">
                <a:latin typeface="Courier New"/>
                <a:cs typeface="Courier New"/>
              </a:rPr>
              <a:t>mainContainer</a:t>
            </a:r>
            <a:r>
              <a:rPr lang="en-US" sz="700" dirty="0">
                <a:latin typeface="Courier New"/>
                <a:cs typeface="Courier New"/>
              </a:rPr>
              <a:t>"&gt;</a:t>
            </a:r>
          </a:p>
          <a:p>
            <a:r>
              <a:rPr lang="en-US" sz="700" dirty="0">
                <a:latin typeface="Courier New"/>
                <a:cs typeface="Courier New"/>
              </a:rPr>
              <a:t>            &lt;!-- First up in the container is the heading section --&gt;</a:t>
            </a:r>
          </a:p>
          <a:p>
            <a:r>
              <a:rPr lang="en-US" sz="700" dirty="0">
                <a:latin typeface="Courier New"/>
                <a:cs typeface="Courier New"/>
              </a:rPr>
              <a:t>            &lt;div class="</a:t>
            </a:r>
            <a:r>
              <a:rPr lang="en-US" sz="700" dirty="0" err="1">
                <a:latin typeface="Courier New"/>
                <a:cs typeface="Courier New"/>
              </a:rPr>
              <a:t>mainHeader</a:t>
            </a:r>
            <a:r>
              <a:rPr lang="en-US" sz="700" dirty="0">
                <a:latin typeface="Courier New"/>
                <a:cs typeface="Courier New"/>
              </a:rPr>
              <a:t>"&gt;</a:t>
            </a:r>
          </a:p>
          <a:p>
            <a:r>
              <a:rPr lang="en-US" sz="700" dirty="0">
                <a:latin typeface="Courier New"/>
                <a:cs typeface="Courier New"/>
              </a:rPr>
              <a:t>                &lt;!-- The title for the site --&gt;</a:t>
            </a:r>
          </a:p>
          <a:p>
            <a:r>
              <a:rPr lang="en-US" sz="700" dirty="0">
                <a:latin typeface="Courier New"/>
                <a:cs typeface="Courier New"/>
              </a:rPr>
              <a:t>                &lt;span class="</a:t>
            </a:r>
            <a:r>
              <a:rPr lang="en-US" sz="700" dirty="0" err="1">
                <a:latin typeface="Courier New"/>
                <a:cs typeface="Courier New"/>
              </a:rPr>
              <a:t>mainTitle</a:t>
            </a:r>
            <a:r>
              <a:rPr lang="en-US" sz="700" dirty="0">
                <a:latin typeface="Courier New"/>
                <a:cs typeface="Courier New"/>
              </a:rPr>
              <a:t>"&gt;Simple Site Layout&lt;/span&gt;</a:t>
            </a:r>
          </a:p>
          <a:p>
            <a:r>
              <a:rPr lang="en-US" sz="700" dirty="0">
                <a:latin typeface="Courier New"/>
                <a:cs typeface="Courier New"/>
              </a:rPr>
              <a:t>                &lt;!-- The Logo for the simple site --&gt;</a:t>
            </a:r>
          </a:p>
          <a:p>
            <a:r>
              <a:rPr lang="en-US" sz="700" dirty="0">
                <a:latin typeface="Courier New"/>
                <a:cs typeface="Courier New"/>
              </a:rPr>
              <a:t>                &lt;</a:t>
            </a:r>
            <a:r>
              <a:rPr lang="en-US" sz="700" dirty="0" err="1">
                <a:latin typeface="Courier New"/>
                <a:cs typeface="Courier New"/>
              </a:rPr>
              <a:t>img</a:t>
            </a:r>
            <a:r>
              <a:rPr lang="en-US" sz="700" dirty="0">
                <a:latin typeface="Courier New"/>
                <a:cs typeface="Courier New"/>
              </a:rPr>
              <a:t> </a:t>
            </a:r>
            <a:r>
              <a:rPr lang="en-US" sz="700" dirty="0" err="1">
                <a:latin typeface="Courier New"/>
                <a:cs typeface="Courier New"/>
              </a:rPr>
              <a:t>src</a:t>
            </a:r>
            <a:r>
              <a:rPr lang="en-US" sz="700" dirty="0">
                <a:latin typeface="Courier New"/>
                <a:cs typeface="Courier New"/>
              </a:rPr>
              <a:t>="" /&gt;    </a:t>
            </a:r>
          </a:p>
          <a:p>
            <a:r>
              <a:rPr lang="en-US" sz="700" dirty="0">
                <a:latin typeface="Courier New"/>
                <a:cs typeface="Courier New"/>
              </a:rPr>
              <a:t>            &lt;/div&gt;</a:t>
            </a:r>
          </a:p>
          <a:p>
            <a:r>
              <a:rPr lang="en-US" sz="700" dirty="0">
                <a:latin typeface="Courier New"/>
                <a:cs typeface="Courier New"/>
              </a:rPr>
              <a:t>            &lt;!-- Next up the menu area --&gt;</a:t>
            </a:r>
          </a:p>
          <a:p>
            <a:r>
              <a:rPr lang="en-US" sz="700" dirty="0">
                <a:latin typeface="Courier New"/>
                <a:cs typeface="Courier New"/>
              </a:rPr>
              <a:t>            &lt;div class="</a:t>
            </a:r>
            <a:r>
              <a:rPr lang="en-US" sz="700" dirty="0" err="1">
                <a:latin typeface="Courier New"/>
                <a:cs typeface="Courier New"/>
              </a:rPr>
              <a:t>mainMenu</a:t>
            </a:r>
            <a:r>
              <a:rPr lang="en-US" sz="700" dirty="0">
                <a:latin typeface="Courier New"/>
                <a:cs typeface="Courier New"/>
              </a:rPr>
              <a:t>"&gt;</a:t>
            </a:r>
          </a:p>
          <a:p>
            <a:r>
              <a:rPr lang="en-US" sz="700" dirty="0">
                <a:latin typeface="Courier New"/>
                <a:cs typeface="Courier New"/>
              </a:rPr>
              <a:t>                &lt;</a:t>
            </a:r>
            <a:r>
              <a:rPr lang="en-US" sz="700" dirty="0" err="1">
                <a:latin typeface="Courier New"/>
                <a:cs typeface="Courier New"/>
              </a:rPr>
              <a:t>nav</a:t>
            </a:r>
            <a:r>
              <a:rPr lang="en-US" sz="700" dirty="0">
                <a:latin typeface="Courier New"/>
                <a:cs typeface="Courier New"/>
              </a:rPr>
              <a:t>&gt;</a:t>
            </a:r>
          </a:p>
          <a:p>
            <a:r>
              <a:rPr lang="en-US" sz="700" dirty="0">
                <a:latin typeface="Courier New"/>
                <a:cs typeface="Courier New"/>
              </a:rPr>
              <a:t>                    &lt;</a:t>
            </a:r>
            <a:r>
              <a:rPr lang="en-US" sz="700" dirty="0" err="1">
                <a:latin typeface="Courier New"/>
                <a:cs typeface="Courier New"/>
              </a:rPr>
              <a:t>ul</a:t>
            </a:r>
            <a:r>
              <a:rPr lang="en-US" sz="700" dirty="0">
                <a:latin typeface="Courier New"/>
                <a:cs typeface="Courier New"/>
              </a:rPr>
              <a:t>&gt;</a:t>
            </a:r>
          </a:p>
          <a:p>
            <a:r>
              <a:rPr lang="en-US" sz="700" dirty="0">
                <a:latin typeface="Courier New"/>
                <a:cs typeface="Courier New"/>
              </a:rPr>
              <a:t>                        </a:t>
            </a:r>
            <a:r>
              <a:rPr lang="en-US" sz="700" dirty="0">
                <a:latin typeface="Courier New"/>
                <a:cs typeface="Courier New"/>
              </a:rPr>
              <a:t>&lt;li id='</a:t>
            </a:r>
            <a:r>
              <a:rPr lang="en-US" sz="700" dirty="0" err="1">
                <a:latin typeface="Courier New"/>
                <a:cs typeface="Courier New"/>
              </a:rPr>
              <a:t>leftMenu</a:t>
            </a:r>
            <a:r>
              <a:rPr lang="en-US" sz="700" dirty="0">
                <a:latin typeface="Courier New"/>
                <a:cs typeface="Courier New"/>
              </a:rPr>
              <a:t>' class='</a:t>
            </a:r>
            <a:r>
              <a:rPr lang="en-US" sz="700" dirty="0" err="1">
                <a:latin typeface="Courier New"/>
                <a:cs typeface="Courier New"/>
              </a:rPr>
              <a:t>menuItem</a:t>
            </a:r>
            <a:r>
              <a:rPr lang="en-US" sz="700" dirty="0">
                <a:latin typeface="Courier New"/>
                <a:cs typeface="Courier New"/>
              </a:rPr>
              <a:t>'&gt;&lt;a </a:t>
            </a:r>
            <a:r>
              <a:rPr lang="en-US" sz="700" dirty="0" err="1">
                <a:latin typeface="Courier New"/>
                <a:cs typeface="Courier New"/>
              </a:rPr>
              <a:t>href</a:t>
            </a:r>
            <a:r>
              <a:rPr lang="en-US" sz="700" dirty="0">
                <a:latin typeface="Courier New"/>
                <a:cs typeface="Courier New"/>
              </a:rPr>
              <a:t>="#"&gt;Add Left Menu&lt;/a&gt;&lt;/li&gt;</a:t>
            </a:r>
          </a:p>
          <a:p>
            <a:r>
              <a:rPr lang="en-US" sz="700" dirty="0">
                <a:latin typeface="Courier New"/>
                <a:cs typeface="Courier New"/>
              </a:rPr>
              <a:t>                        &lt;li id='</a:t>
            </a:r>
            <a:r>
              <a:rPr lang="en-US" sz="700" dirty="0" err="1">
                <a:latin typeface="Courier New"/>
                <a:cs typeface="Courier New"/>
              </a:rPr>
              <a:t>topMenu</a:t>
            </a:r>
            <a:r>
              <a:rPr lang="en-US" sz="700" dirty="0">
                <a:latin typeface="Courier New"/>
                <a:cs typeface="Courier New"/>
              </a:rPr>
              <a:t>' class='</a:t>
            </a:r>
            <a:r>
              <a:rPr lang="en-US" sz="700" dirty="0" err="1">
                <a:latin typeface="Courier New"/>
                <a:cs typeface="Courier New"/>
              </a:rPr>
              <a:t>menuItem</a:t>
            </a:r>
            <a:r>
              <a:rPr lang="en-US" sz="700" dirty="0">
                <a:latin typeface="Courier New"/>
                <a:cs typeface="Courier New"/>
              </a:rPr>
              <a:t>'&gt;&lt;a </a:t>
            </a:r>
            <a:r>
              <a:rPr lang="en-US" sz="700" dirty="0" err="1">
                <a:latin typeface="Courier New"/>
                <a:cs typeface="Courier New"/>
              </a:rPr>
              <a:t>href</a:t>
            </a:r>
            <a:r>
              <a:rPr lang="en-US" sz="700" dirty="0">
                <a:latin typeface="Courier New"/>
                <a:cs typeface="Courier New"/>
              </a:rPr>
              <a:t>="#"&gt;Add Top Menu&lt;/a&gt;&lt;/li&gt;</a:t>
            </a:r>
          </a:p>
          <a:p>
            <a:r>
              <a:rPr lang="en-US" sz="700" dirty="0">
                <a:latin typeface="Courier New"/>
                <a:cs typeface="Courier New"/>
              </a:rPr>
              <a:t>                        &lt;li id='</a:t>
            </a:r>
            <a:r>
              <a:rPr lang="en-US" sz="700" dirty="0" err="1">
                <a:latin typeface="Courier New"/>
                <a:cs typeface="Courier New"/>
              </a:rPr>
              <a:t>rightMenu</a:t>
            </a:r>
            <a:r>
              <a:rPr lang="en-US" sz="700" dirty="0">
                <a:latin typeface="Courier New"/>
                <a:cs typeface="Courier New"/>
              </a:rPr>
              <a:t>' class='</a:t>
            </a:r>
            <a:r>
              <a:rPr lang="en-US" sz="700" dirty="0" err="1">
                <a:latin typeface="Courier New"/>
                <a:cs typeface="Courier New"/>
              </a:rPr>
              <a:t>menuItem</a:t>
            </a:r>
            <a:r>
              <a:rPr lang="en-US" sz="700" dirty="0">
                <a:latin typeface="Courier New"/>
                <a:cs typeface="Courier New"/>
              </a:rPr>
              <a:t>'&gt;&lt;a </a:t>
            </a:r>
            <a:r>
              <a:rPr lang="en-US" sz="700" dirty="0" err="1">
                <a:latin typeface="Courier New"/>
                <a:cs typeface="Courier New"/>
              </a:rPr>
              <a:t>href</a:t>
            </a:r>
            <a:r>
              <a:rPr lang="en-US" sz="700" dirty="0">
                <a:latin typeface="Courier New"/>
                <a:cs typeface="Courier New"/>
              </a:rPr>
              <a:t>="#"&gt;Add Right Menu&lt;/a&gt;&lt;/li&gt;</a:t>
            </a:r>
          </a:p>
          <a:p>
            <a:r>
              <a:rPr lang="en-US" sz="700" dirty="0">
                <a:latin typeface="Courier New"/>
                <a:cs typeface="Courier New"/>
              </a:rPr>
              <a:t>                        &lt;li id='</a:t>
            </a:r>
            <a:r>
              <a:rPr lang="en-US" sz="700" dirty="0" err="1">
                <a:latin typeface="Courier New"/>
                <a:cs typeface="Courier New"/>
              </a:rPr>
              <a:t>bottomMenu</a:t>
            </a:r>
            <a:r>
              <a:rPr lang="en-US" sz="700" dirty="0">
                <a:latin typeface="Courier New"/>
                <a:cs typeface="Courier New"/>
              </a:rPr>
              <a:t>' class='</a:t>
            </a:r>
            <a:r>
              <a:rPr lang="en-US" sz="700" dirty="0" err="1">
                <a:latin typeface="Courier New"/>
                <a:cs typeface="Courier New"/>
              </a:rPr>
              <a:t>menuItem</a:t>
            </a:r>
            <a:r>
              <a:rPr lang="en-US" sz="700" dirty="0">
                <a:latin typeface="Courier New"/>
                <a:cs typeface="Courier New"/>
              </a:rPr>
              <a:t>'&gt;&lt;a </a:t>
            </a:r>
            <a:r>
              <a:rPr lang="en-US" sz="700" dirty="0" err="1">
                <a:latin typeface="Courier New"/>
                <a:cs typeface="Courier New"/>
              </a:rPr>
              <a:t>href</a:t>
            </a:r>
            <a:r>
              <a:rPr lang="en-US" sz="700" dirty="0">
                <a:latin typeface="Courier New"/>
                <a:cs typeface="Courier New"/>
              </a:rPr>
              <a:t>="#"&gt;Add Bottom Menu&lt;/a&gt;&lt;/li</a:t>
            </a:r>
            <a:r>
              <a:rPr lang="en-US" sz="700" dirty="0" smtClean="0">
                <a:latin typeface="Courier New"/>
                <a:cs typeface="Courier New"/>
              </a:rPr>
              <a:t>&gt;</a:t>
            </a:r>
          </a:p>
          <a:p>
            <a:r>
              <a:rPr lang="en-US" sz="700" dirty="0">
                <a:latin typeface="Courier New"/>
                <a:cs typeface="Courier New"/>
              </a:rPr>
              <a:t>	</a:t>
            </a:r>
            <a:r>
              <a:rPr lang="en-US" sz="700" dirty="0" smtClean="0">
                <a:latin typeface="Courier New"/>
                <a:cs typeface="Courier New"/>
              </a:rPr>
              <a:t>	   &lt;</a:t>
            </a:r>
            <a:r>
              <a:rPr lang="en-US" sz="700" dirty="0">
                <a:latin typeface="Courier New"/>
                <a:cs typeface="Courier New"/>
              </a:rPr>
              <a:t>/</a:t>
            </a:r>
            <a:r>
              <a:rPr lang="en-US" sz="700" dirty="0" err="1">
                <a:latin typeface="Courier New"/>
                <a:cs typeface="Courier New"/>
              </a:rPr>
              <a:t>ul</a:t>
            </a:r>
            <a:r>
              <a:rPr lang="en-US" sz="700" dirty="0">
                <a:latin typeface="Courier New"/>
                <a:cs typeface="Courier New"/>
              </a:rPr>
              <a:t>&gt;</a:t>
            </a:r>
          </a:p>
          <a:p>
            <a:r>
              <a:rPr lang="en-US" sz="700" dirty="0">
                <a:latin typeface="Courier New"/>
                <a:cs typeface="Courier New"/>
              </a:rPr>
              <a:t>                &lt;/</a:t>
            </a:r>
            <a:r>
              <a:rPr lang="en-US" sz="700" dirty="0" err="1">
                <a:latin typeface="Courier New"/>
                <a:cs typeface="Courier New"/>
              </a:rPr>
              <a:t>nav</a:t>
            </a:r>
            <a:r>
              <a:rPr lang="en-US" sz="700" dirty="0">
                <a:latin typeface="Courier New"/>
                <a:cs typeface="Courier New"/>
              </a:rPr>
              <a:t>&gt;</a:t>
            </a:r>
          </a:p>
          <a:p>
            <a:r>
              <a:rPr lang="en-US" sz="700" dirty="0">
                <a:latin typeface="Courier New"/>
                <a:cs typeface="Courier New"/>
              </a:rPr>
              <a:t>            &lt;/div&gt;</a:t>
            </a:r>
          </a:p>
          <a:p>
            <a:r>
              <a:rPr lang="en-US" sz="700" dirty="0">
                <a:latin typeface="Courier New"/>
                <a:cs typeface="Courier New"/>
              </a:rPr>
              <a:t>            &lt;!-- Next the viewing area --&gt;</a:t>
            </a:r>
          </a:p>
          <a:p>
            <a:r>
              <a:rPr lang="en-US" sz="700" dirty="0">
                <a:latin typeface="Courier New"/>
                <a:cs typeface="Courier New"/>
              </a:rPr>
              <a:t>            &lt;div class="</a:t>
            </a:r>
            <a:r>
              <a:rPr lang="en-US" sz="700" dirty="0" err="1">
                <a:latin typeface="Courier New"/>
                <a:cs typeface="Courier New"/>
              </a:rPr>
              <a:t>mainView</a:t>
            </a:r>
            <a:r>
              <a:rPr lang="en-US" sz="700" dirty="0">
                <a:latin typeface="Courier New"/>
                <a:cs typeface="Courier New"/>
              </a:rPr>
              <a:t>"&gt;&lt;/div&gt;</a:t>
            </a:r>
          </a:p>
          <a:p>
            <a:r>
              <a:rPr lang="en-US" sz="700" dirty="0">
                <a:latin typeface="Courier New"/>
                <a:cs typeface="Courier New"/>
              </a:rPr>
              <a:t>            &lt;!-- Finally the footer section --&gt;</a:t>
            </a:r>
          </a:p>
          <a:p>
            <a:r>
              <a:rPr lang="en-US" sz="700" dirty="0">
                <a:latin typeface="Courier New"/>
                <a:cs typeface="Courier New"/>
              </a:rPr>
              <a:t>            &lt;div class="</a:t>
            </a:r>
            <a:r>
              <a:rPr lang="en-US" sz="700" dirty="0" err="1">
                <a:latin typeface="Courier New"/>
                <a:cs typeface="Courier New"/>
              </a:rPr>
              <a:t>mainFooter</a:t>
            </a:r>
            <a:r>
              <a:rPr lang="en-US" sz="700" dirty="0">
                <a:latin typeface="Courier New"/>
                <a:cs typeface="Courier New"/>
              </a:rPr>
              <a:t>"&gt;</a:t>
            </a:r>
          </a:p>
          <a:p>
            <a:r>
              <a:rPr lang="en-US" sz="700" dirty="0">
                <a:latin typeface="Courier New"/>
                <a:cs typeface="Courier New"/>
              </a:rPr>
              <a:t>                &lt;!-- The copyright information --&gt;</a:t>
            </a:r>
          </a:p>
          <a:p>
            <a:r>
              <a:rPr lang="en-US" sz="700" dirty="0">
                <a:latin typeface="Courier New"/>
                <a:cs typeface="Courier New"/>
              </a:rPr>
              <a:t>                &lt;span class="</a:t>
            </a:r>
            <a:r>
              <a:rPr lang="en-US" sz="700" dirty="0" err="1">
                <a:latin typeface="Courier New"/>
                <a:cs typeface="Courier New"/>
              </a:rPr>
              <a:t>mainCopyright</a:t>
            </a:r>
            <a:r>
              <a:rPr lang="en-US" sz="700" dirty="0">
                <a:latin typeface="Courier New"/>
                <a:cs typeface="Courier New"/>
              </a:rPr>
              <a:t>"&gt;&amp;#169; 2014&lt;/span&gt;</a:t>
            </a:r>
          </a:p>
          <a:p>
            <a:r>
              <a:rPr lang="en-US" sz="700" dirty="0">
                <a:latin typeface="Courier New"/>
                <a:cs typeface="Courier New"/>
              </a:rPr>
              <a:t>                &lt;!-- The contact information --&gt;</a:t>
            </a:r>
          </a:p>
          <a:p>
            <a:r>
              <a:rPr lang="en-US" sz="700" dirty="0">
                <a:latin typeface="Courier New"/>
                <a:cs typeface="Courier New"/>
              </a:rPr>
              <a:t>                &lt;span class="</a:t>
            </a:r>
            <a:r>
              <a:rPr lang="en-US" sz="700" dirty="0" err="1">
                <a:latin typeface="Courier New"/>
                <a:cs typeface="Courier New"/>
              </a:rPr>
              <a:t>mainContactInfo</a:t>
            </a:r>
            <a:r>
              <a:rPr lang="en-US" sz="700" dirty="0">
                <a:latin typeface="Courier New"/>
                <a:cs typeface="Courier New"/>
              </a:rPr>
              <a:t>"&gt;Contact: </a:t>
            </a:r>
            <a:r>
              <a:rPr lang="en-US" sz="700" dirty="0" smtClean="0">
                <a:latin typeface="Courier New"/>
                <a:cs typeface="Courier New"/>
              </a:rPr>
              <a:t>EJK&lt;</a:t>
            </a:r>
            <a:r>
              <a:rPr lang="en-US" sz="700" dirty="0">
                <a:latin typeface="Courier New"/>
                <a:cs typeface="Courier New"/>
              </a:rPr>
              <a:t>/span&gt;</a:t>
            </a:r>
          </a:p>
          <a:p>
            <a:r>
              <a:rPr lang="en-US" sz="700" dirty="0">
                <a:latin typeface="Courier New"/>
                <a:cs typeface="Courier New"/>
              </a:rPr>
              <a:t>            &lt;/div&gt;</a:t>
            </a:r>
          </a:p>
          <a:p>
            <a:r>
              <a:rPr lang="en-US" sz="700" dirty="0">
                <a:latin typeface="Courier New"/>
                <a:cs typeface="Courier New"/>
              </a:rPr>
              <a:t>        &lt;/div&gt;</a:t>
            </a:r>
          </a:p>
          <a:p>
            <a:r>
              <a:rPr lang="en-US" sz="700" dirty="0">
                <a:latin typeface="Courier New"/>
                <a:cs typeface="Courier New"/>
              </a:rPr>
              <a:t>    &lt;/body&gt;</a:t>
            </a:r>
          </a:p>
          <a:p>
            <a:r>
              <a:rPr lang="en-US" sz="700" dirty="0">
                <a:latin typeface="Courier New"/>
                <a:cs typeface="Courier New"/>
              </a:rPr>
              <a:t>&lt;/html&gt;</a:t>
            </a:r>
          </a:p>
        </p:txBody>
      </p:sp>
    </p:spTree>
    <p:extLst>
      <p:ext uri="{BB962C8B-B14F-4D97-AF65-F5344CB8AC3E}">
        <p14:creationId xmlns:p14="http://schemas.microsoft.com/office/powerpoint/2010/main" val="459818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Slide Layout – 4</a:t>
            </a:r>
          </a:p>
        </p:txBody>
      </p:sp>
      <p:sp>
        <p:nvSpPr>
          <p:cNvPr id="3" name="TextBox 2"/>
          <p:cNvSpPr txBox="1"/>
          <p:nvPr/>
        </p:nvSpPr>
        <p:spPr>
          <a:xfrm>
            <a:off x="457200" y="852289"/>
            <a:ext cx="3468167" cy="369332"/>
          </a:xfrm>
          <a:prstGeom prst="rect">
            <a:avLst/>
          </a:prstGeom>
          <a:noFill/>
        </p:spPr>
        <p:txBody>
          <a:bodyPr wrap="none" rtlCol="0">
            <a:spAutoFit/>
          </a:bodyPr>
          <a:lstStyle/>
          <a:p>
            <a:r>
              <a:rPr lang="en-US" dirty="0" smtClean="0"/>
              <a:t>We then add the CSS styles … thus:</a:t>
            </a:r>
            <a:endParaRPr lang="en-US" dirty="0"/>
          </a:p>
        </p:txBody>
      </p:sp>
      <p:sp>
        <p:nvSpPr>
          <p:cNvPr id="4"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7</a:t>
            </a:fld>
            <a:endParaRPr lang="en-US" sz="1100" dirty="0">
              <a:latin typeface="Candara" pitchFamily="34" charset="0"/>
            </a:endParaRPr>
          </a:p>
        </p:txBody>
      </p:sp>
      <p:sp>
        <p:nvSpPr>
          <p:cNvPr id="5"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30/06/2014</a:t>
            </a:fld>
            <a:endParaRPr lang="en-US" sz="1100" dirty="0">
              <a:latin typeface="Candara" pitchFamily="34" charset="0"/>
            </a:endParaRPr>
          </a:p>
        </p:txBody>
      </p:sp>
      <p:sp>
        <p:nvSpPr>
          <p:cNvPr id="6" name="TextBox 5"/>
          <p:cNvSpPr txBox="1"/>
          <p:nvPr/>
        </p:nvSpPr>
        <p:spPr>
          <a:xfrm>
            <a:off x="4127252" y="1221621"/>
            <a:ext cx="2170148" cy="4524316"/>
          </a:xfrm>
          <a:prstGeom prst="rect">
            <a:avLst/>
          </a:prstGeom>
          <a:noFill/>
        </p:spPr>
        <p:txBody>
          <a:bodyPr wrap="none" rtlCol="0">
            <a:spAutoFit/>
          </a:bodyPr>
          <a:lstStyle/>
          <a:p>
            <a:endParaRPr lang="en-US" sz="600" dirty="0">
              <a:latin typeface="Courier New"/>
              <a:cs typeface="Courier New"/>
            </a:endParaRPr>
          </a:p>
          <a:p>
            <a:r>
              <a:rPr lang="en-US" sz="600" dirty="0">
                <a:latin typeface="Courier New"/>
                <a:cs typeface="Courier New"/>
              </a:rPr>
              <a:t>/* -------------------------------------</a:t>
            </a:r>
          </a:p>
          <a:p>
            <a:r>
              <a:rPr lang="en-US" sz="600" dirty="0">
                <a:latin typeface="Courier New"/>
                <a:cs typeface="Courier New"/>
              </a:rPr>
              <a:t>    The main container </a:t>
            </a:r>
          </a:p>
          <a:p>
            <a:r>
              <a:rPr lang="en-US" sz="600" dirty="0">
                <a:latin typeface="Courier New"/>
                <a:cs typeface="Courier New"/>
              </a:rPr>
              <a:t>---------------------------------------- */</a:t>
            </a:r>
          </a:p>
          <a:p>
            <a:endParaRPr lang="en-US" sz="600" dirty="0">
              <a:latin typeface="Courier New"/>
              <a:cs typeface="Courier New"/>
            </a:endParaRPr>
          </a:p>
          <a:p>
            <a:r>
              <a:rPr lang="en-US" sz="600" dirty="0">
                <a:latin typeface="Courier New"/>
                <a:cs typeface="Courier New"/>
              </a:rPr>
              <a:t>.</a:t>
            </a:r>
            <a:r>
              <a:rPr lang="en-US" sz="600" dirty="0" err="1">
                <a:latin typeface="Courier New"/>
                <a:cs typeface="Courier New"/>
              </a:rPr>
              <a:t>mainContainer</a:t>
            </a:r>
            <a:r>
              <a:rPr lang="en-US" sz="600" dirty="0">
                <a:latin typeface="Courier New"/>
                <a:cs typeface="Courier New"/>
              </a:rPr>
              <a:t> {</a:t>
            </a:r>
          </a:p>
          <a:p>
            <a:r>
              <a:rPr lang="en-US" sz="600" dirty="0">
                <a:latin typeface="Courier New"/>
                <a:cs typeface="Courier New"/>
              </a:rPr>
              <a:t>    position: relative;</a:t>
            </a:r>
          </a:p>
          <a:p>
            <a:r>
              <a:rPr lang="en-US" sz="600" dirty="0">
                <a:latin typeface="Courier New"/>
                <a:cs typeface="Courier New"/>
              </a:rPr>
              <a:t>    float: left;</a:t>
            </a:r>
          </a:p>
          <a:p>
            <a:r>
              <a:rPr lang="en-US" sz="600" dirty="0">
                <a:latin typeface="Courier New"/>
                <a:cs typeface="Courier New"/>
              </a:rPr>
              <a:t>    top: 0;</a:t>
            </a:r>
          </a:p>
          <a:p>
            <a:r>
              <a:rPr lang="en-US" sz="600" dirty="0">
                <a:latin typeface="Courier New"/>
                <a:cs typeface="Courier New"/>
              </a:rPr>
              <a:t>    background-color: #</a:t>
            </a:r>
            <a:r>
              <a:rPr lang="en-US" sz="600" dirty="0" err="1">
                <a:latin typeface="Courier New"/>
                <a:cs typeface="Courier New"/>
              </a:rPr>
              <a:t>fff</a:t>
            </a:r>
            <a:r>
              <a:rPr lang="en-US" sz="600" dirty="0">
                <a:latin typeface="Courier New"/>
                <a:cs typeface="Courier New"/>
              </a:rPr>
              <a:t>;</a:t>
            </a:r>
          </a:p>
          <a:p>
            <a:r>
              <a:rPr lang="en-US" sz="600" dirty="0">
                <a:latin typeface="Courier New"/>
                <a:cs typeface="Courier New"/>
              </a:rPr>
              <a:t>} </a:t>
            </a:r>
          </a:p>
          <a:p>
            <a:endParaRPr lang="en-US" sz="600" dirty="0">
              <a:latin typeface="Courier New"/>
              <a:cs typeface="Courier New"/>
            </a:endParaRPr>
          </a:p>
          <a:p>
            <a:r>
              <a:rPr lang="en-US" sz="600" dirty="0">
                <a:latin typeface="Courier New"/>
                <a:cs typeface="Courier New"/>
              </a:rPr>
              <a:t>/* -------------------------------------</a:t>
            </a:r>
          </a:p>
          <a:p>
            <a:r>
              <a:rPr lang="en-US" sz="600" dirty="0">
                <a:latin typeface="Courier New"/>
                <a:cs typeface="Courier New"/>
              </a:rPr>
              <a:t>    The heading section</a:t>
            </a:r>
          </a:p>
          <a:p>
            <a:r>
              <a:rPr lang="en-US" sz="600" dirty="0">
                <a:latin typeface="Courier New"/>
                <a:cs typeface="Courier New"/>
              </a:rPr>
              <a:t>---------------------------------------- */</a:t>
            </a:r>
          </a:p>
          <a:p>
            <a:endParaRPr lang="en-US" sz="600" dirty="0">
              <a:latin typeface="Courier New"/>
              <a:cs typeface="Courier New"/>
            </a:endParaRPr>
          </a:p>
          <a:p>
            <a:r>
              <a:rPr lang="en-US" sz="600" dirty="0">
                <a:latin typeface="Courier New"/>
                <a:cs typeface="Courier New"/>
              </a:rPr>
              <a:t>.</a:t>
            </a:r>
            <a:r>
              <a:rPr lang="en-US" sz="600" dirty="0" err="1">
                <a:latin typeface="Courier New"/>
                <a:cs typeface="Courier New"/>
              </a:rPr>
              <a:t>mainHeader</a:t>
            </a:r>
            <a:r>
              <a:rPr lang="en-US" sz="600" dirty="0">
                <a:latin typeface="Courier New"/>
                <a:cs typeface="Courier New"/>
              </a:rPr>
              <a:t> {</a:t>
            </a:r>
          </a:p>
          <a:p>
            <a:r>
              <a:rPr lang="en-US" sz="600" dirty="0">
                <a:latin typeface="Courier New"/>
                <a:cs typeface="Courier New"/>
              </a:rPr>
              <a:t>    position: relative;</a:t>
            </a:r>
          </a:p>
          <a:p>
            <a:r>
              <a:rPr lang="en-US" sz="600" dirty="0">
                <a:latin typeface="Courier New"/>
                <a:cs typeface="Courier New"/>
              </a:rPr>
              <a:t>    float: left;</a:t>
            </a:r>
          </a:p>
          <a:p>
            <a:r>
              <a:rPr lang="en-US" sz="600" dirty="0">
                <a:latin typeface="Courier New"/>
                <a:cs typeface="Courier New"/>
              </a:rPr>
              <a:t>    top: 0;</a:t>
            </a:r>
          </a:p>
          <a:p>
            <a:r>
              <a:rPr lang="en-US" sz="600" dirty="0">
                <a:latin typeface="Courier New"/>
                <a:cs typeface="Courier New"/>
              </a:rPr>
              <a:t>    background-color: #ff9966;</a:t>
            </a:r>
          </a:p>
          <a:p>
            <a:r>
              <a:rPr lang="en-US" sz="600" dirty="0">
                <a:latin typeface="Courier New"/>
                <a:cs typeface="Courier New"/>
              </a:rPr>
              <a:t>}</a:t>
            </a:r>
          </a:p>
          <a:p>
            <a:endParaRPr lang="en-US" sz="600" dirty="0">
              <a:latin typeface="Courier New"/>
              <a:cs typeface="Courier New"/>
            </a:endParaRPr>
          </a:p>
          <a:p>
            <a:r>
              <a:rPr lang="en-US" sz="600" dirty="0">
                <a:latin typeface="Courier New"/>
                <a:cs typeface="Courier New"/>
              </a:rPr>
              <a:t>.</a:t>
            </a:r>
            <a:r>
              <a:rPr lang="en-US" sz="600" dirty="0" err="1">
                <a:latin typeface="Courier New"/>
                <a:cs typeface="Courier New"/>
              </a:rPr>
              <a:t>mainTitle</a:t>
            </a:r>
            <a:r>
              <a:rPr lang="en-US" sz="600" dirty="0">
                <a:latin typeface="Courier New"/>
                <a:cs typeface="Courier New"/>
              </a:rPr>
              <a:t> {</a:t>
            </a:r>
          </a:p>
          <a:p>
            <a:r>
              <a:rPr lang="en-US" sz="600" dirty="0">
                <a:latin typeface="Courier New"/>
                <a:cs typeface="Courier New"/>
              </a:rPr>
              <a:t>    position: absolute;</a:t>
            </a:r>
          </a:p>
          <a:p>
            <a:r>
              <a:rPr lang="en-US" sz="600" dirty="0">
                <a:latin typeface="Courier New"/>
                <a:cs typeface="Courier New"/>
              </a:rPr>
              <a:t>}</a:t>
            </a:r>
          </a:p>
          <a:p>
            <a:endParaRPr lang="en-US" sz="600" dirty="0">
              <a:latin typeface="Courier New"/>
              <a:cs typeface="Courier New"/>
            </a:endParaRPr>
          </a:p>
          <a:p>
            <a:r>
              <a:rPr lang="en-US" sz="600" dirty="0">
                <a:latin typeface="Courier New"/>
                <a:cs typeface="Courier New"/>
              </a:rPr>
              <a:t>.</a:t>
            </a:r>
            <a:r>
              <a:rPr lang="en-US" sz="600" dirty="0" err="1">
                <a:latin typeface="Courier New"/>
                <a:cs typeface="Courier New"/>
              </a:rPr>
              <a:t>logoImage</a:t>
            </a:r>
            <a:r>
              <a:rPr lang="en-US" sz="600" dirty="0">
                <a:latin typeface="Courier New"/>
                <a:cs typeface="Courier New"/>
              </a:rPr>
              <a:t> {</a:t>
            </a:r>
          </a:p>
          <a:p>
            <a:r>
              <a:rPr lang="en-US" sz="600" dirty="0">
                <a:latin typeface="Courier New"/>
                <a:cs typeface="Courier New"/>
              </a:rPr>
              <a:t>    position: relative;</a:t>
            </a:r>
          </a:p>
          <a:p>
            <a:r>
              <a:rPr lang="en-US" sz="600" dirty="0">
                <a:latin typeface="Courier New"/>
                <a:cs typeface="Courier New"/>
              </a:rPr>
              <a:t>    float: right;</a:t>
            </a:r>
          </a:p>
          <a:p>
            <a:r>
              <a:rPr lang="en-US" sz="600" dirty="0">
                <a:latin typeface="Courier New"/>
                <a:cs typeface="Courier New"/>
              </a:rPr>
              <a:t>}</a:t>
            </a:r>
          </a:p>
          <a:p>
            <a:endParaRPr lang="en-US" sz="600" dirty="0">
              <a:latin typeface="Courier New"/>
              <a:cs typeface="Courier New"/>
            </a:endParaRPr>
          </a:p>
          <a:p>
            <a:r>
              <a:rPr lang="en-US" sz="600" dirty="0">
                <a:latin typeface="Courier New"/>
                <a:cs typeface="Courier New"/>
              </a:rPr>
              <a:t>/* -------------------------------------</a:t>
            </a:r>
          </a:p>
          <a:p>
            <a:r>
              <a:rPr lang="en-US" sz="600" dirty="0">
                <a:latin typeface="Courier New"/>
                <a:cs typeface="Courier New"/>
              </a:rPr>
              <a:t>    The menu section</a:t>
            </a:r>
          </a:p>
          <a:p>
            <a:r>
              <a:rPr lang="en-US" sz="600" dirty="0">
                <a:latin typeface="Courier New"/>
                <a:cs typeface="Courier New"/>
              </a:rPr>
              <a:t>---------------------------------------- */</a:t>
            </a:r>
          </a:p>
          <a:p>
            <a:endParaRPr lang="en-US" sz="600" dirty="0">
              <a:latin typeface="Courier New"/>
              <a:cs typeface="Courier New"/>
            </a:endParaRPr>
          </a:p>
          <a:p>
            <a:r>
              <a:rPr lang="en-US" sz="600" dirty="0">
                <a:latin typeface="Courier New"/>
                <a:cs typeface="Courier New"/>
              </a:rPr>
              <a:t>.</a:t>
            </a:r>
            <a:r>
              <a:rPr lang="en-US" sz="600" dirty="0" err="1">
                <a:latin typeface="Courier New"/>
                <a:cs typeface="Courier New"/>
              </a:rPr>
              <a:t>mainMenu</a:t>
            </a:r>
            <a:r>
              <a:rPr lang="en-US" sz="600" dirty="0">
                <a:latin typeface="Courier New"/>
                <a:cs typeface="Courier New"/>
              </a:rPr>
              <a:t> {</a:t>
            </a:r>
          </a:p>
          <a:p>
            <a:r>
              <a:rPr lang="en-US" sz="600" dirty="0">
                <a:latin typeface="Courier New"/>
                <a:cs typeface="Courier New"/>
              </a:rPr>
              <a:t>    position: relative;</a:t>
            </a:r>
          </a:p>
          <a:p>
            <a:r>
              <a:rPr lang="en-US" sz="600" dirty="0">
                <a:latin typeface="Courier New"/>
                <a:cs typeface="Courier New"/>
              </a:rPr>
              <a:t>    float: left;</a:t>
            </a:r>
          </a:p>
          <a:p>
            <a:r>
              <a:rPr lang="en-US" sz="600" dirty="0">
                <a:latin typeface="Courier New"/>
                <a:cs typeface="Courier New"/>
              </a:rPr>
              <a:t>    background-color: #cc66ff;</a:t>
            </a:r>
          </a:p>
          <a:p>
            <a:r>
              <a:rPr lang="en-US" sz="600" dirty="0">
                <a:latin typeface="Courier New"/>
                <a:cs typeface="Courier New"/>
              </a:rPr>
              <a:t>    font-size: 0.7em;</a:t>
            </a:r>
          </a:p>
          <a:p>
            <a:r>
              <a:rPr lang="en-US" sz="600" dirty="0">
                <a:latin typeface="Courier New"/>
                <a:cs typeface="Courier New"/>
              </a:rPr>
              <a:t>}</a:t>
            </a:r>
          </a:p>
          <a:p>
            <a:endParaRPr lang="en-US" sz="600" dirty="0">
              <a:latin typeface="Courier New"/>
              <a:cs typeface="Courier New"/>
            </a:endParaRPr>
          </a:p>
          <a:p>
            <a:r>
              <a:rPr lang="en-US" sz="600" dirty="0" err="1">
                <a:latin typeface="Courier New"/>
                <a:cs typeface="Courier New"/>
              </a:rPr>
              <a:t>nav</a:t>
            </a:r>
            <a:r>
              <a:rPr lang="en-US" sz="600" dirty="0">
                <a:latin typeface="Courier New"/>
                <a:cs typeface="Courier New"/>
              </a:rPr>
              <a:t> </a:t>
            </a:r>
            <a:r>
              <a:rPr lang="en-US" sz="600" dirty="0" err="1">
                <a:latin typeface="Courier New"/>
                <a:cs typeface="Courier New"/>
              </a:rPr>
              <a:t>ul</a:t>
            </a:r>
            <a:r>
              <a:rPr lang="en-US" sz="600" dirty="0">
                <a:latin typeface="Courier New"/>
                <a:cs typeface="Courier New"/>
              </a:rPr>
              <a:t> li {</a:t>
            </a:r>
          </a:p>
          <a:p>
            <a:r>
              <a:rPr lang="en-US" sz="600" dirty="0">
                <a:latin typeface="Courier New"/>
                <a:cs typeface="Courier New"/>
              </a:rPr>
              <a:t>    display: inline-block;</a:t>
            </a:r>
          </a:p>
          <a:p>
            <a:r>
              <a:rPr lang="en-US" sz="600" dirty="0">
                <a:latin typeface="Courier New"/>
                <a:cs typeface="Courier New"/>
              </a:rPr>
              <a:t>}</a:t>
            </a:r>
          </a:p>
          <a:p>
            <a:endParaRPr lang="en-US" sz="600" dirty="0">
              <a:latin typeface="Courier New"/>
              <a:cs typeface="Courier New"/>
            </a:endParaRPr>
          </a:p>
          <a:p>
            <a:endParaRPr lang="en-US" sz="600" dirty="0">
              <a:latin typeface="Courier New"/>
              <a:cs typeface="Courier New"/>
            </a:endParaRPr>
          </a:p>
        </p:txBody>
      </p:sp>
      <p:sp>
        <p:nvSpPr>
          <p:cNvPr id="7" name="TextBox 6"/>
          <p:cNvSpPr txBox="1"/>
          <p:nvPr/>
        </p:nvSpPr>
        <p:spPr>
          <a:xfrm>
            <a:off x="558328" y="1221621"/>
            <a:ext cx="3236784" cy="4708982"/>
          </a:xfrm>
          <a:prstGeom prst="rect">
            <a:avLst/>
          </a:prstGeom>
          <a:noFill/>
        </p:spPr>
        <p:txBody>
          <a:bodyPr wrap="none" rtlCol="0">
            <a:spAutoFit/>
          </a:bodyPr>
          <a:lstStyle/>
          <a:p>
            <a:r>
              <a:rPr lang="en-US" sz="600" dirty="0">
                <a:latin typeface="Courier New"/>
                <a:cs typeface="Courier New"/>
              </a:rPr>
              <a:t>/* </a:t>
            </a:r>
          </a:p>
          <a:p>
            <a:r>
              <a:rPr lang="en-US" sz="600" dirty="0">
                <a:latin typeface="Courier New"/>
                <a:cs typeface="Courier New"/>
              </a:rPr>
              <a:t>    Created on : 23-Jun-2014</a:t>
            </a:r>
          </a:p>
          <a:p>
            <a:r>
              <a:rPr lang="en-US" sz="600" dirty="0">
                <a:latin typeface="Courier New"/>
                <a:cs typeface="Courier New"/>
              </a:rPr>
              <a:t>    Description: The main styles for the Simple SLAPI-Connect Site </a:t>
            </a:r>
          </a:p>
          <a:p>
            <a:r>
              <a:rPr lang="en-US" sz="600" dirty="0">
                <a:latin typeface="Courier New"/>
                <a:cs typeface="Courier New"/>
              </a:rPr>
              <a:t>    Author     : </a:t>
            </a:r>
            <a:r>
              <a:rPr lang="en-US" sz="600" dirty="0" err="1">
                <a:latin typeface="Courier New"/>
                <a:cs typeface="Courier New"/>
              </a:rPr>
              <a:t>eamonnkillian</a:t>
            </a:r>
            <a:endParaRPr lang="en-US" sz="600" dirty="0">
              <a:latin typeface="Courier New"/>
              <a:cs typeface="Courier New"/>
            </a:endParaRPr>
          </a:p>
          <a:p>
            <a:r>
              <a:rPr lang="en-US" sz="600" dirty="0">
                <a:latin typeface="Courier New"/>
                <a:cs typeface="Courier New"/>
              </a:rPr>
              <a:t>*/</a:t>
            </a:r>
          </a:p>
          <a:p>
            <a:endParaRPr lang="en-US" sz="600" dirty="0">
              <a:latin typeface="Courier New"/>
              <a:cs typeface="Courier New"/>
            </a:endParaRPr>
          </a:p>
          <a:p>
            <a:r>
              <a:rPr lang="en-US" sz="600" dirty="0">
                <a:latin typeface="Courier New"/>
                <a:cs typeface="Courier New"/>
              </a:rPr>
              <a:t>/* ------------------------------------</a:t>
            </a:r>
          </a:p>
          <a:p>
            <a:r>
              <a:rPr lang="en-US" sz="600" dirty="0">
                <a:latin typeface="Courier New"/>
                <a:cs typeface="Courier New"/>
              </a:rPr>
              <a:t>    Set up a font for the Simple Site</a:t>
            </a:r>
          </a:p>
          <a:p>
            <a:r>
              <a:rPr lang="en-US" sz="600" dirty="0">
                <a:latin typeface="Courier New"/>
                <a:cs typeface="Courier New"/>
              </a:rPr>
              <a:t>    Check out </a:t>
            </a:r>
            <a:r>
              <a:rPr lang="en-US" sz="600" dirty="0" err="1">
                <a:latin typeface="Courier New"/>
                <a:cs typeface="Courier New"/>
              </a:rPr>
              <a:t>www.google.com</a:t>
            </a:r>
            <a:r>
              <a:rPr lang="en-US" sz="600" dirty="0">
                <a:latin typeface="Courier New"/>
                <a:cs typeface="Courier New"/>
              </a:rPr>
              <a:t>/fonts for </a:t>
            </a:r>
          </a:p>
          <a:p>
            <a:r>
              <a:rPr lang="en-US" sz="600" dirty="0">
                <a:latin typeface="Courier New"/>
                <a:cs typeface="Courier New"/>
              </a:rPr>
              <a:t>    examples of all kinds of fonts...</a:t>
            </a:r>
          </a:p>
          <a:p>
            <a:r>
              <a:rPr lang="en-US" sz="600" dirty="0">
                <a:latin typeface="Courier New"/>
                <a:cs typeface="Courier New"/>
              </a:rPr>
              <a:t>--------------------------------------- */</a:t>
            </a:r>
          </a:p>
          <a:p>
            <a:endParaRPr lang="en-US" sz="600" dirty="0">
              <a:latin typeface="Courier New"/>
              <a:cs typeface="Courier New"/>
            </a:endParaRPr>
          </a:p>
          <a:p>
            <a:r>
              <a:rPr lang="en-US" sz="600" dirty="0">
                <a:latin typeface="Courier New"/>
                <a:cs typeface="Courier New"/>
              </a:rPr>
              <a:t>@import </a:t>
            </a:r>
            <a:r>
              <a:rPr lang="en-US" sz="600" dirty="0" err="1">
                <a:latin typeface="Courier New"/>
                <a:cs typeface="Courier New"/>
              </a:rPr>
              <a:t>url</a:t>
            </a:r>
            <a:r>
              <a:rPr lang="en-US" sz="600" dirty="0">
                <a:latin typeface="Courier New"/>
                <a:cs typeface="Courier New"/>
              </a:rPr>
              <a:t>(http://</a:t>
            </a:r>
            <a:r>
              <a:rPr lang="en-US" sz="600" dirty="0" err="1">
                <a:latin typeface="Courier New"/>
                <a:cs typeface="Courier New"/>
              </a:rPr>
              <a:t>fonts.googleapis.com</a:t>
            </a:r>
            <a:r>
              <a:rPr lang="en-US" sz="600" dirty="0">
                <a:latin typeface="Courier New"/>
                <a:cs typeface="Courier New"/>
              </a:rPr>
              <a:t>/</a:t>
            </a:r>
            <a:r>
              <a:rPr lang="en-US" sz="600" dirty="0" err="1">
                <a:latin typeface="Courier New"/>
                <a:cs typeface="Courier New"/>
              </a:rPr>
              <a:t>css?family</a:t>
            </a:r>
            <a:r>
              <a:rPr lang="en-US" sz="600" dirty="0">
                <a:latin typeface="Courier New"/>
                <a:cs typeface="Courier New"/>
              </a:rPr>
              <a:t>=Cabin);</a:t>
            </a:r>
          </a:p>
          <a:p>
            <a:endParaRPr lang="en-US" sz="600" dirty="0">
              <a:latin typeface="Courier New"/>
              <a:cs typeface="Courier New"/>
            </a:endParaRPr>
          </a:p>
          <a:p>
            <a:r>
              <a:rPr lang="en-US" sz="600" dirty="0">
                <a:latin typeface="Courier New"/>
                <a:cs typeface="Courier New"/>
              </a:rPr>
              <a:t>/* ------------------------------------</a:t>
            </a:r>
          </a:p>
          <a:p>
            <a:r>
              <a:rPr lang="en-US" sz="600" dirty="0">
                <a:latin typeface="Courier New"/>
                <a:cs typeface="Courier New"/>
              </a:rPr>
              <a:t>    We will ensure there are no margins</a:t>
            </a:r>
          </a:p>
          <a:p>
            <a:r>
              <a:rPr lang="en-US" sz="600" dirty="0">
                <a:latin typeface="Courier New"/>
                <a:cs typeface="Courier New"/>
              </a:rPr>
              <a:t>    or padding set from the outset ...</a:t>
            </a:r>
          </a:p>
          <a:p>
            <a:r>
              <a:rPr lang="en-US" sz="600" dirty="0">
                <a:latin typeface="Courier New"/>
                <a:cs typeface="Courier New"/>
              </a:rPr>
              <a:t>--------------------------------------- */</a:t>
            </a:r>
          </a:p>
          <a:p>
            <a:endParaRPr lang="en-US" sz="600" dirty="0">
              <a:latin typeface="Courier New"/>
              <a:cs typeface="Courier New"/>
            </a:endParaRPr>
          </a:p>
          <a:p>
            <a:r>
              <a:rPr lang="en-US" sz="600" dirty="0">
                <a:latin typeface="Courier New"/>
                <a:cs typeface="Courier New"/>
              </a:rPr>
              <a:t>* {</a:t>
            </a:r>
          </a:p>
          <a:p>
            <a:r>
              <a:rPr lang="en-US" sz="600" dirty="0">
                <a:latin typeface="Courier New"/>
                <a:cs typeface="Courier New"/>
              </a:rPr>
              <a:t>    margin:0;</a:t>
            </a:r>
          </a:p>
          <a:p>
            <a:r>
              <a:rPr lang="en-US" sz="600" dirty="0">
                <a:latin typeface="Courier New"/>
                <a:cs typeface="Courier New"/>
              </a:rPr>
              <a:t>    padding:0;</a:t>
            </a:r>
          </a:p>
          <a:p>
            <a:r>
              <a:rPr lang="en-US" sz="600" dirty="0">
                <a:latin typeface="Courier New"/>
                <a:cs typeface="Courier New"/>
              </a:rPr>
              <a:t>}</a:t>
            </a:r>
          </a:p>
          <a:p>
            <a:endParaRPr lang="en-US" sz="600" dirty="0">
              <a:latin typeface="Courier New"/>
              <a:cs typeface="Courier New"/>
            </a:endParaRPr>
          </a:p>
          <a:p>
            <a:r>
              <a:rPr lang="en-US" sz="600" dirty="0">
                <a:latin typeface="Courier New"/>
                <a:cs typeface="Courier New"/>
              </a:rPr>
              <a:t>/* ------------------------------------</a:t>
            </a:r>
          </a:p>
          <a:p>
            <a:r>
              <a:rPr lang="en-US" sz="600" dirty="0">
                <a:latin typeface="Courier New"/>
                <a:cs typeface="Courier New"/>
              </a:rPr>
              <a:t>    And to create a major contrast we'll</a:t>
            </a:r>
          </a:p>
          <a:p>
            <a:r>
              <a:rPr lang="en-US" sz="600" dirty="0">
                <a:latin typeface="Courier New"/>
                <a:cs typeface="Courier New"/>
              </a:rPr>
              <a:t>    use the font we loaded above set a </a:t>
            </a:r>
          </a:p>
          <a:p>
            <a:r>
              <a:rPr lang="en-US" sz="600" dirty="0">
                <a:latin typeface="Courier New"/>
                <a:cs typeface="Courier New"/>
              </a:rPr>
              <a:t>    background color for the whole page</a:t>
            </a:r>
          </a:p>
          <a:p>
            <a:r>
              <a:rPr lang="en-US" sz="600" dirty="0">
                <a:latin typeface="Courier New"/>
                <a:cs typeface="Courier New"/>
              </a:rPr>
              <a:t>    of red, a margin to generate a border </a:t>
            </a:r>
          </a:p>
          <a:p>
            <a:r>
              <a:rPr lang="en-US" sz="600" dirty="0">
                <a:latin typeface="Courier New"/>
                <a:cs typeface="Courier New"/>
              </a:rPr>
              <a:t>    effect, a font color black and no</a:t>
            </a:r>
          </a:p>
          <a:p>
            <a:r>
              <a:rPr lang="en-US" sz="600" dirty="0">
                <a:latin typeface="Courier New"/>
                <a:cs typeface="Courier New"/>
              </a:rPr>
              <a:t>    overflow (scrolling up and down, left</a:t>
            </a:r>
          </a:p>
          <a:p>
            <a:r>
              <a:rPr lang="en-US" sz="600" dirty="0">
                <a:latin typeface="Courier New"/>
                <a:cs typeface="Courier New"/>
              </a:rPr>
              <a:t>    or right) ...</a:t>
            </a:r>
          </a:p>
          <a:p>
            <a:r>
              <a:rPr lang="en-US" sz="600" dirty="0">
                <a:latin typeface="Courier New"/>
                <a:cs typeface="Courier New"/>
              </a:rPr>
              <a:t>--------------------------------------- */</a:t>
            </a:r>
          </a:p>
          <a:p>
            <a:endParaRPr lang="en-US" sz="600" dirty="0">
              <a:latin typeface="Courier New"/>
              <a:cs typeface="Courier New"/>
            </a:endParaRPr>
          </a:p>
          <a:p>
            <a:r>
              <a:rPr lang="en-US" sz="600" dirty="0">
                <a:latin typeface="Courier New"/>
                <a:cs typeface="Courier New"/>
              </a:rPr>
              <a:t>body {</a:t>
            </a:r>
          </a:p>
          <a:p>
            <a:r>
              <a:rPr lang="en-US" sz="600" dirty="0">
                <a:latin typeface="Courier New"/>
                <a:cs typeface="Courier New"/>
              </a:rPr>
              <a:t>    background-color: #ff0000;</a:t>
            </a:r>
          </a:p>
          <a:p>
            <a:r>
              <a:rPr lang="en-US" sz="600" dirty="0">
                <a:latin typeface="Courier New"/>
                <a:cs typeface="Courier New"/>
              </a:rPr>
              <a:t>    color:#000;</a:t>
            </a:r>
          </a:p>
          <a:p>
            <a:r>
              <a:rPr lang="en-US" sz="600" dirty="0">
                <a:latin typeface="Courier New"/>
                <a:cs typeface="Courier New"/>
              </a:rPr>
              <a:t>    font-family: 'Cabin', sans-serif;</a:t>
            </a:r>
          </a:p>
          <a:p>
            <a:r>
              <a:rPr lang="en-US" sz="600" dirty="0">
                <a:latin typeface="Courier New"/>
                <a:cs typeface="Courier New"/>
              </a:rPr>
              <a:t>    overflow: hidden;</a:t>
            </a:r>
          </a:p>
          <a:p>
            <a:r>
              <a:rPr lang="en-US" sz="600" dirty="0">
                <a:latin typeface="Courier New"/>
                <a:cs typeface="Courier New"/>
              </a:rPr>
              <a:t>}</a:t>
            </a:r>
          </a:p>
          <a:p>
            <a:endParaRPr lang="en-US" sz="600" dirty="0">
              <a:latin typeface="Courier New"/>
              <a:cs typeface="Courier New"/>
            </a:endParaRPr>
          </a:p>
          <a:p>
            <a:r>
              <a:rPr lang="en-US" sz="600" dirty="0">
                <a:latin typeface="Courier New"/>
                <a:cs typeface="Courier New"/>
              </a:rPr>
              <a:t>a {</a:t>
            </a:r>
          </a:p>
          <a:p>
            <a:r>
              <a:rPr lang="en-US" sz="600" dirty="0">
                <a:latin typeface="Courier New"/>
                <a:cs typeface="Courier New"/>
              </a:rPr>
              <a:t>    text-decoration: none;</a:t>
            </a:r>
          </a:p>
          <a:p>
            <a:r>
              <a:rPr lang="en-US" sz="600" dirty="0">
                <a:latin typeface="Courier New"/>
                <a:cs typeface="Courier New"/>
              </a:rPr>
              <a:t>    color: #</a:t>
            </a:r>
            <a:r>
              <a:rPr lang="en-US" sz="600" dirty="0" err="1">
                <a:latin typeface="Courier New"/>
                <a:cs typeface="Courier New"/>
              </a:rPr>
              <a:t>fff</a:t>
            </a:r>
            <a:r>
              <a:rPr lang="en-US" sz="600" dirty="0">
                <a:latin typeface="Courier New"/>
                <a:cs typeface="Courier New"/>
              </a:rPr>
              <a:t>;</a:t>
            </a:r>
          </a:p>
          <a:p>
            <a:r>
              <a:rPr lang="en-US" sz="600" dirty="0">
                <a:latin typeface="Courier New"/>
                <a:cs typeface="Courier New"/>
              </a:rPr>
              <a:t>}</a:t>
            </a:r>
          </a:p>
          <a:p>
            <a:endParaRPr lang="en-US" sz="600" dirty="0">
              <a:latin typeface="Courier New"/>
              <a:cs typeface="Courier New"/>
            </a:endParaRPr>
          </a:p>
          <a:p>
            <a:r>
              <a:rPr lang="en-US" sz="600" dirty="0" err="1">
                <a:latin typeface="Courier New"/>
                <a:cs typeface="Courier New"/>
              </a:rPr>
              <a:t>a:hover</a:t>
            </a:r>
            <a:r>
              <a:rPr lang="en-US" sz="600" dirty="0">
                <a:latin typeface="Courier New"/>
                <a:cs typeface="Courier New"/>
              </a:rPr>
              <a:t> {</a:t>
            </a:r>
          </a:p>
          <a:p>
            <a:r>
              <a:rPr lang="en-US" sz="600" dirty="0">
                <a:latin typeface="Courier New"/>
                <a:cs typeface="Courier New"/>
              </a:rPr>
              <a:t>    color: #3333ff;</a:t>
            </a:r>
          </a:p>
          <a:p>
            <a:r>
              <a:rPr lang="en-US" sz="600" dirty="0">
                <a:latin typeface="Courier New"/>
                <a:cs typeface="Courier New"/>
              </a:rPr>
              <a:t>}</a:t>
            </a:r>
          </a:p>
          <a:p>
            <a:endParaRPr lang="en-US" sz="600" dirty="0"/>
          </a:p>
        </p:txBody>
      </p:sp>
      <p:sp>
        <p:nvSpPr>
          <p:cNvPr id="8" name="Rectangle 7"/>
          <p:cNvSpPr/>
          <p:nvPr/>
        </p:nvSpPr>
        <p:spPr>
          <a:xfrm>
            <a:off x="6856290" y="1318165"/>
            <a:ext cx="2287710" cy="3231653"/>
          </a:xfrm>
          <a:prstGeom prst="rect">
            <a:avLst/>
          </a:prstGeom>
        </p:spPr>
        <p:txBody>
          <a:bodyPr wrap="square">
            <a:spAutoFit/>
          </a:bodyPr>
          <a:lstStyle/>
          <a:p>
            <a:r>
              <a:rPr lang="en-US" sz="600" dirty="0">
                <a:latin typeface="Courier New"/>
                <a:cs typeface="Courier New"/>
              </a:rPr>
              <a:t>/* -------------------------------------</a:t>
            </a:r>
          </a:p>
          <a:p>
            <a:r>
              <a:rPr lang="en-US" sz="600" dirty="0">
                <a:latin typeface="Courier New"/>
                <a:cs typeface="Courier New"/>
              </a:rPr>
              <a:t>    The menu section</a:t>
            </a:r>
          </a:p>
          <a:p>
            <a:r>
              <a:rPr lang="en-US" sz="600" dirty="0">
                <a:latin typeface="Courier New"/>
                <a:cs typeface="Courier New"/>
              </a:rPr>
              <a:t>---------------------------------------- */</a:t>
            </a:r>
          </a:p>
          <a:p>
            <a:endParaRPr lang="en-US" sz="600" dirty="0">
              <a:latin typeface="Courier New"/>
              <a:cs typeface="Courier New"/>
            </a:endParaRPr>
          </a:p>
          <a:p>
            <a:r>
              <a:rPr lang="en-US" sz="600" dirty="0">
                <a:latin typeface="Courier New"/>
                <a:cs typeface="Courier New"/>
              </a:rPr>
              <a:t>.</a:t>
            </a:r>
            <a:r>
              <a:rPr lang="en-US" sz="600" dirty="0" err="1">
                <a:latin typeface="Courier New"/>
                <a:cs typeface="Courier New"/>
              </a:rPr>
              <a:t>mainView</a:t>
            </a:r>
            <a:r>
              <a:rPr lang="en-US" sz="600" dirty="0">
                <a:latin typeface="Courier New"/>
                <a:cs typeface="Courier New"/>
              </a:rPr>
              <a:t> {</a:t>
            </a:r>
          </a:p>
          <a:p>
            <a:r>
              <a:rPr lang="en-US" sz="600" dirty="0">
                <a:latin typeface="Courier New"/>
                <a:cs typeface="Courier New"/>
              </a:rPr>
              <a:t>    position: relative;</a:t>
            </a:r>
          </a:p>
          <a:p>
            <a:r>
              <a:rPr lang="en-US" sz="600" dirty="0">
                <a:latin typeface="Courier New"/>
                <a:cs typeface="Courier New"/>
              </a:rPr>
              <a:t>    float: left;</a:t>
            </a:r>
          </a:p>
          <a:p>
            <a:r>
              <a:rPr lang="en-US" sz="600" dirty="0">
                <a:latin typeface="Courier New"/>
                <a:cs typeface="Courier New"/>
              </a:rPr>
              <a:t>    background-color: #</a:t>
            </a:r>
            <a:r>
              <a:rPr lang="en-US" sz="600" dirty="0" err="1">
                <a:latin typeface="Courier New"/>
                <a:cs typeface="Courier New"/>
              </a:rPr>
              <a:t>ffffcc</a:t>
            </a:r>
            <a:r>
              <a:rPr lang="en-US" sz="600" dirty="0">
                <a:latin typeface="Courier New"/>
                <a:cs typeface="Courier New"/>
              </a:rPr>
              <a:t>;</a:t>
            </a:r>
          </a:p>
          <a:p>
            <a:r>
              <a:rPr lang="en-US" sz="600" dirty="0">
                <a:latin typeface="Courier New"/>
                <a:cs typeface="Courier New"/>
              </a:rPr>
              <a:t>}</a:t>
            </a:r>
          </a:p>
          <a:p>
            <a:endParaRPr lang="en-US" sz="600" dirty="0">
              <a:latin typeface="Courier New"/>
              <a:cs typeface="Courier New"/>
            </a:endParaRPr>
          </a:p>
          <a:p>
            <a:r>
              <a:rPr lang="en-US" sz="600" dirty="0">
                <a:latin typeface="Courier New"/>
                <a:cs typeface="Courier New"/>
              </a:rPr>
              <a:t>.</a:t>
            </a:r>
            <a:r>
              <a:rPr lang="en-US" sz="600" dirty="0" err="1">
                <a:latin typeface="Courier New"/>
                <a:cs typeface="Courier New"/>
              </a:rPr>
              <a:t>centralWords</a:t>
            </a:r>
            <a:r>
              <a:rPr lang="en-US" sz="600" dirty="0">
                <a:latin typeface="Courier New"/>
                <a:cs typeface="Courier New"/>
              </a:rPr>
              <a:t> {</a:t>
            </a:r>
          </a:p>
          <a:p>
            <a:r>
              <a:rPr lang="en-US" sz="600" dirty="0">
                <a:latin typeface="Courier New"/>
                <a:cs typeface="Courier New"/>
              </a:rPr>
              <a:t>    font-size: 0.8em;</a:t>
            </a:r>
          </a:p>
          <a:p>
            <a:r>
              <a:rPr lang="en-US" sz="600" dirty="0">
                <a:latin typeface="Courier New"/>
                <a:cs typeface="Courier New"/>
              </a:rPr>
              <a:t>    background-color: green;</a:t>
            </a:r>
          </a:p>
          <a:p>
            <a:r>
              <a:rPr lang="en-US" sz="600" dirty="0">
                <a:latin typeface="Courier New"/>
                <a:cs typeface="Courier New"/>
              </a:rPr>
              <a:t>}</a:t>
            </a:r>
          </a:p>
          <a:p>
            <a:endParaRPr lang="en-US" sz="600" dirty="0">
              <a:latin typeface="Courier New"/>
              <a:cs typeface="Courier New"/>
            </a:endParaRPr>
          </a:p>
          <a:p>
            <a:r>
              <a:rPr lang="en-US" sz="600" dirty="0">
                <a:latin typeface="Courier New"/>
                <a:cs typeface="Courier New"/>
              </a:rPr>
              <a:t>/* -------------------------------------</a:t>
            </a:r>
          </a:p>
          <a:p>
            <a:r>
              <a:rPr lang="en-US" sz="600" dirty="0">
                <a:latin typeface="Courier New"/>
                <a:cs typeface="Courier New"/>
              </a:rPr>
              <a:t>    The footer section</a:t>
            </a:r>
          </a:p>
          <a:p>
            <a:r>
              <a:rPr lang="en-US" sz="600" dirty="0">
                <a:latin typeface="Courier New"/>
                <a:cs typeface="Courier New"/>
              </a:rPr>
              <a:t>---------------------------------------- */</a:t>
            </a:r>
          </a:p>
          <a:p>
            <a:endParaRPr lang="en-US" sz="600" dirty="0">
              <a:latin typeface="Courier New"/>
              <a:cs typeface="Courier New"/>
            </a:endParaRPr>
          </a:p>
          <a:p>
            <a:r>
              <a:rPr lang="en-US" sz="600" dirty="0">
                <a:latin typeface="Courier New"/>
                <a:cs typeface="Courier New"/>
              </a:rPr>
              <a:t>.</a:t>
            </a:r>
            <a:r>
              <a:rPr lang="en-US" sz="600" dirty="0" err="1">
                <a:latin typeface="Courier New"/>
                <a:cs typeface="Courier New"/>
              </a:rPr>
              <a:t>mainFooter</a:t>
            </a:r>
            <a:r>
              <a:rPr lang="en-US" sz="600" dirty="0">
                <a:latin typeface="Courier New"/>
                <a:cs typeface="Courier New"/>
              </a:rPr>
              <a:t> {</a:t>
            </a:r>
          </a:p>
          <a:p>
            <a:r>
              <a:rPr lang="en-US" sz="600" dirty="0">
                <a:latin typeface="Courier New"/>
                <a:cs typeface="Courier New"/>
              </a:rPr>
              <a:t>    position: relative;</a:t>
            </a:r>
          </a:p>
          <a:p>
            <a:r>
              <a:rPr lang="en-US" sz="600" dirty="0">
                <a:latin typeface="Courier New"/>
                <a:cs typeface="Courier New"/>
              </a:rPr>
              <a:t>    float: left;</a:t>
            </a:r>
          </a:p>
          <a:p>
            <a:r>
              <a:rPr lang="en-US" sz="600" dirty="0">
                <a:latin typeface="Courier New"/>
                <a:cs typeface="Courier New"/>
              </a:rPr>
              <a:t>    background-color: #99ff99;</a:t>
            </a:r>
          </a:p>
          <a:p>
            <a:r>
              <a:rPr lang="en-US" sz="600" dirty="0">
                <a:latin typeface="Courier New"/>
                <a:cs typeface="Courier New"/>
              </a:rPr>
              <a:t>}</a:t>
            </a:r>
          </a:p>
          <a:p>
            <a:endParaRPr lang="en-US" sz="600" dirty="0">
              <a:latin typeface="Courier New"/>
              <a:cs typeface="Courier New"/>
            </a:endParaRPr>
          </a:p>
          <a:p>
            <a:r>
              <a:rPr lang="en-US" sz="600" dirty="0">
                <a:latin typeface="Courier New"/>
                <a:cs typeface="Courier New"/>
              </a:rPr>
              <a:t>.</a:t>
            </a:r>
            <a:r>
              <a:rPr lang="en-US" sz="600" dirty="0" err="1">
                <a:latin typeface="Courier New"/>
                <a:cs typeface="Courier New"/>
              </a:rPr>
              <a:t>mainCopyright</a:t>
            </a:r>
            <a:r>
              <a:rPr lang="en-US" sz="600" dirty="0">
                <a:latin typeface="Courier New"/>
                <a:cs typeface="Courier New"/>
              </a:rPr>
              <a:t> {</a:t>
            </a:r>
          </a:p>
          <a:p>
            <a:r>
              <a:rPr lang="en-US" sz="600" dirty="0">
                <a:latin typeface="Courier New"/>
                <a:cs typeface="Courier New"/>
              </a:rPr>
              <a:t>    position: relative;</a:t>
            </a:r>
          </a:p>
          <a:p>
            <a:r>
              <a:rPr lang="en-US" sz="600" dirty="0">
                <a:latin typeface="Courier New"/>
                <a:cs typeface="Courier New"/>
              </a:rPr>
              <a:t>    float: left;</a:t>
            </a:r>
          </a:p>
          <a:p>
            <a:r>
              <a:rPr lang="en-US" sz="600" dirty="0">
                <a:latin typeface="Courier New"/>
                <a:cs typeface="Courier New"/>
              </a:rPr>
              <a:t>}</a:t>
            </a:r>
          </a:p>
          <a:p>
            <a:endParaRPr lang="en-US" sz="600" dirty="0">
              <a:latin typeface="Courier New"/>
              <a:cs typeface="Courier New"/>
            </a:endParaRPr>
          </a:p>
          <a:p>
            <a:r>
              <a:rPr lang="en-US" sz="600" dirty="0">
                <a:latin typeface="Courier New"/>
                <a:cs typeface="Courier New"/>
              </a:rPr>
              <a:t>.</a:t>
            </a:r>
            <a:r>
              <a:rPr lang="en-US" sz="600" dirty="0" err="1">
                <a:latin typeface="Courier New"/>
                <a:cs typeface="Courier New"/>
              </a:rPr>
              <a:t>mainContactInfo</a:t>
            </a:r>
            <a:r>
              <a:rPr lang="en-US" sz="600" dirty="0">
                <a:latin typeface="Courier New"/>
                <a:cs typeface="Courier New"/>
              </a:rPr>
              <a:t> {</a:t>
            </a:r>
          </a:p>
          <a:p>
            <a:r>
              <a:rPr lang="en-US" sz="600" dirty="0">
                <a:latin typeface="Courier New"/>
                <a:cs typeface="Courier New"/>
              </a:rPr>
              <a:t>    position: relative;</a:t>
            </a:r>
          </a:p>
          <a:p>
            <a:r>
              <a:rPr lang="en-US" sz="600" dirty="0">
                <a:latin typeface="Courier New"/>
                <a:cs typeface="Courier New"/>
              </a:rPr>
              <a:t>    float: right;</a:t>
            </a:r>
          </a:p>
          <a:p>
            <a:r>
              <a:rPr lang="en-US" sz="600" dirty="0">
                <a:latin typeface="Courier New"/>
                <a:cs typeface="Courier New"/>
              </a:rPr>
              <a:t>}</a:t>
            </a:r>
            <a:endParaRPr lang="en-US" sz="600" dirty="0">
              <a:latin typeface="Courier New"/>
              <a:cs typeface="Courier New"/>
            </a:endParaRPr>
          </a:p>
        </p:txBody>
      </p:sp>
    </p:spTree>
    <p:extLst>
      <p:ext uri="{BB962C8B-B14F-4D97-AF65-F5344CB8AC3E}">
        <p14:creationId xmlns:p14="http://schemas.microsoft.com/office/powerpoint/2010/main" val="9760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Site Layout - </a:t>
            </a:r>
            <a:r>
              <a:rPr lang="en-US" dirty="0"/>
              <a:t>5</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8</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30/06/2014</a:t>
            </a:fld>
            <a:endParaRPr lang="en-US" sz="1100" dirty="0">
              <a:latin typeface="Candara" pitchFamily="34" charset="0"/>
            </a:endParaRPr>
          </a:p>
        </p:txBody>
      </p:sp>
      <p:sp>
        <p:nvSpPr>
          <p:cNvPr id="5" name="TextBox 4"/>
          <p:cNvSpPr txBox="1"/>
          <p:nvPr/>
        </p:nvSpPr>
        <p:spPr>
          <a:xfrm>
            <a:off x="522955" y="1027760"/>
            <a:ext cx="8274469" cy="923330"/>
          </a:xfrm>
          <a:prstGeom prst="rect">
            <a:avLst/>
          </a:prstGeom>
          <a:noFill/>
        </p:spPr>
        <p:txBody>
          <a:bodyPr wrap="square" rtlCol="0">
            <a:spAutoFit/>
          </a:bodyPr>
          <a:lstStyle/>
          <a:p>
            <a:r>
              <a:rPr lang="en-US" dirty="0" smtClean="0"/>
              <a:t>What we want to have happen are menu buttons appear when we click to add them and then when we click on them to have a menu slide out or down or up from the relevant side. We achieve</a:t>
            </a:r>
            <a:endParaRPr lang="en-US" dirty="0"/>
          </a:p>
        </p:txBody>
      </p:sp>
      <p:sp>
        <p:nvSpPr>
          <p:cNvPr id="11" name="TextBox 10"/>
          <p:cNvSpPr txBox="1"/>
          <p:nvPr/>
        </p:nvSpPr>
        <p:spPr>
          <a:xfrm>
            <a:off x="521213" y="1840832"/>
            <a:ext cx="2774022" cy="3416320"/>
          </a:xfrm>
          <a:prstGeom prst="rect">
            <a:avLst/>
          </a:prstGeom>
          <a:noFill/>
        </p:spPr>
        <p:txBody>
          <a:bodyPr wrap="square" rtlCol="0">
            <a:spAutoFit/>
          </a:bodyPr>
          <a:lstStyle/>
          <a:p>
            <a:r>
              <a:rPr lang="en-US" dirty="0" smtClean="0"/>
              <a:t>this </a:t>
            </a:r>
            <a:r>
              <a:rPr lang="en-US" dirty="0"/>
              <a:t>first by </a:t>
            </a:r>
            <a:r>
              <a:rPr lang="en-US" dirty="0" smtClean="0"/>
              <a:t>a</a:t>
            </a:r>
            <a:r>
              <a:rPr lang="en-US" dirty="0" smtClean="0"/>
              <a:t>dding the menu buttons to the HTML.</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then lets launch into the magic that is </a:t>
            </a:r>
            <a:r>
              <a:rPr lang="en-US" dirty="0" err="1" smtClean="0"/>
              <a:t>JQuery</a:t>
            </a:r>
            <a:r>
              <a:rPr lang="en-US" dirty="0" smtClean="0"/>
              <a:t> …</a:t>
            </a:r>
            <a:r>
              <a:rPr lang="en-US" dirty="0" smtClean="0"/>
              <a:t> </a:t>
            </a:r>
            <a:endParaRPr lang="en-US" sz="1600" dirty="0"/>
          </a:p>
        </p:txBody>
      </p:sp>
      <p:sp>
        <p:nvSpPr>
          <p:cNvPr id="7" name="TextBox 6"/>
          <p:cNvSpPr txBox="1"/>
          <p:nvPr/>
        </p:nvSpPr>
        <p:spPr>
          <a:xfrm>
            <a:off x="3295235" y="1632806"/>
            <a:ext cx="4903907" cy="4339650"/>
          </a:xfrm>
          <a:prstGeom prst="rect">
            <a:avLst/>
          </a:prstGeom>
          <a:noFill/>
        </p:spPr>
        <p:txBody>
          <a:bodyPr wrap="none" rtlCol="0">
            <a:spAutoFit/>
          </a:bodyPr>
          <a:lstStyle/>
          <a:p>
            <a:r>
              <a:rPr lang="en-US" sz="600" dirty="0">
                <a:latin typeface="Courier New"/>
                <a:cs typeface="Courier New"/>
              </a:rPr>
              <a:t>&lt;!-- Now the Menus - Lets do a left hand side first --&gt;</a:t>
            </a:r>
          </a:p>
          <a:p>
            <a:r>
              <a:rPr lang="en-US" sz="600" dirty="0">
                <a:latin typeface="Courier New"/>
                <a:cs typeface="Courier New"/>
              </a:rPr>
              <a:t>            &lt;div class="</a:t>
            </a:r>
            <a:r>
              <a:rPr lang="en-US" sz="600" dirty="0" err="1">
                <a:latin typeface="Courier New"/>
                <a:cs typeface="Courier New"/>
              </a:rPr>
              <a:t>lhsMenu</a:t>
            </a:r>
            <a:r>
              <a:rPr lang="en-US" sz="600" dirty="0">
                <a:latin typeface="Courier New"/>
                <a:cs typeface="Courier New"/>
              </a:rPr>
              <a:t>"&gt;</a:t>
            </a:r>
          </a:p>
          <a:p>
            <a:r>
              <a:rPr lang="en-US" sz="600" dirty="0">
                <a:latin typeface="Courier New"/>
                <a:cs typeface="Courier New"/>
              </a:rPr>
              <a:t>                &lt;a </a:t>
            </a:r>
            <a:r>
              <a:rPr lang="en-US" sz="600" dirty="0" err="1">
                <a:latin typeface="Courier New"/>
                <a:cs typeface="Courier New"/>
              </a:rPr>
              <a:t>href</a:t>
            </a:r>
            <a:r>
              <a:rPr lang="en-US" sz="600" dirty="0">
                <a:latin typeface="Courier New"/>
                <a:cs typeface="Courier New"/>
              </a:rPr>
              <a:t>='#'&gt;&lt;</a:t>
            </a:r>
            <a:r>
              <a:rPr lang="en-US" sz="600" dirty="0" err="1">
                <a:latin typeface="Courier New"/>
                <a:cs typeface="Courier New"/>
              </a:rPr>
              <a:t>img</a:t>
            </a:r>
            <a:r>
              <a:rPr lang="en-US" sz="600" dirty="0">
                <a:latin typeface="Courier New"/>
                <a:cs typeface="Courier New"/>
              </a:rPr>
              <a:t> id='</a:t>
            </a:r>
            <a:r>
              <a:rPr lang="en-US" sz="600" dirty="0" err="1">
                <a:latin typeface="Courier New"/>
                <a:cs typeface="Courier New"/>
              </a:rPr>
              <a:t>closeMenuLeft</a:t>
            </a:r>
            <a:r>
              <a:rPr lang="en-US" sz="600" dirty="0">
                <a:latin typeface="Courier New"/>
                <a:cs typeface="Courier New"/>
              </a:rPr>
              <a:t>' class='</a:t>
            </a:r>
            <a:r>
              <a:rPr lang="en-US" sz="600" dirty="0" err="1">
                <a:latin typeface="Courier New"/>
                <a:cs typeface="Courier New"/>
              </a:rPr>
              <a:t>closeMenu</a:t>
            </a:r>
            <a:r>
              <a:rPr lang="en-US" sz="600" dirty="0">
                <a:latin typeface="Courier New"/>
                <a:cs typeface="Courier New"/>
              </a:rPr>
              <a:t>' </a:t>
            </a:r>
            <a:r>
              <a:rPr lang="en-US" sz="600" dirty="0" err="1">
                <a:latin typeface="Courier New"/>
                <a:cs typeface="Courier New"/>
              </a:rPr>
              <a:t>src</a:t>
            </a:r>
            <a:r>
              <a:rPr lang="en-US" sz="600" dirty="0">
                <a:latin typeface="Courier New"/>
                <a:cs typeface="Courier New"/>
              </a:rPr>
              <a:t>='</a:t>
            </a:r>
            <a:r>
              <a:rPr lang="en-US" sz="600" dirty="0" err="1">
                <a:latin typeface="Courier New"/>
                <a:cs typeface="Courier New"/>
              </a:rPr>
              <a:t>img</a:t>
            </a:r>
            <a:r>
              <a:rPr lang="en-US" sz="600" dirty="0">
                <a:latin typeface="Courier New"/>
                <a:cs typeface="Courier New"/>
              </a:rPr>
              <a:t>/menu-</a:t>
            </a:r>
            <a:r>
              <a:rPr lang="en-US" sz="600" dirty="0" err="1">
                <a:latin typeface="Courier New"/>
                <a:cs typeface="Courier New"/>
              </a:rPr>
              <a:t>white.png</a:t>
            </a:r>
            <a:r>
              <a:rPr lang="en-US" sz="600" dirty="0">
                <a:latin typeface="Courier New"/>
                <a:cs typeface="Courier New"/>
              </a:rPr>
              <a:t>'/&gt;&lt;/a&gt; </a:t>
            </a:r>
          </a:p>
          <a:p>
            <a:r>
              <a:rPr lang="en-US" sz="600" dirty="0">
                <a:latin typeface="Courier New"/>
                <a:cs typeface="Courier New"/>
              </a:rPr>
              <a:t>                &lt;</a:t>
            </a:r>
            <a:r>
              <a:rPr lang="en-US" sz="600" dirty="0" err="1">
                <a:latin typeface="Courier New"/>
                <a:cs typeface="Courier New"/>
              </a:rPr>
              <a:t>nav</a:t>
            </a:r>
            <a:r>
              <a:rPr lang="en-US" sz="600" dirty="0">
                <a:latin typeface="Courier New"/>
                <a:cs typeface="Courier New"/>
              </a:rPr>
              <a:t>&gt;</a:t>
            </a:r>
          </a:p>
          <a:p>
            <a:r>
              <a:rPr lang="en-US" sz="600" dirty="0">
                <a:latin typeface="Courier New"/>
                <a:cs typeface="Courier New"/>
              </a:rPr>
              <a:t>                    &lt;</a:t>
            </a:r>
            <a:r>
              <a:rPr lang="en-US" sz="600" dirty="0" err="1">
                <a:latin typeface="Courier New"/>
                <a:cs typeface="Courier New"/>
              </a:rPr>
              <a:t>ul</a:t>
            </a:r>
            <a:r>
              <a:rPr lang="en-US" sz="600" dirty="0">
                <a:latin typeface="Courier New"/>
                <a:cs typeface="Courier New"/>
              </a:rPr>
              <a:t>&gt;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="#"&gt;Menu#1&lt;/a&gt;&lt;/li&gt;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="#"&gt;Menu#2&lt;/a&gt;&lt;/li&gt;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="#"&gt;Menu#3&lt;/a&gt;&lt;/li&gt;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="#"&gt;Menu#4&lt;/a&gt;&lt;/li&gt;</a:t>
            </a:r>
          </a:p>
          <a:p>
            <a:r>
              <a:rPr lang="en-US" sz="600" dirty="0">
                <a:latin typeface="Courier New"/>
                <a:cs typeface="Courier New"/>
              </a:rPr>
              <a:t>                    &lt;/</a:t>
            </a:r>
            <a:r>
              <a:rPr lang="en-US" sz="600" dirty="0" err="1">
                <a:latin typeface="Courier New"/>
                <a:cs typeface="Courier New"/>
              </a:rPr>
              <a:t>ul</a:t>
            </a:r>
            <a:r>
              <a:rPr lang="en-US" sz="600" dirty="0">
                <a:latin typeface="Courier New"/>
                <a:cs typeface="Courier New"/>
              </a:rPr>
              <a:t>&gt;</a:t>
            </a:r>
          </a:p>
          <a:p>
            <a:r>
              <a:rPr lang="en-US" sz="600" dirty="0">
                <a:latin typeface="Courier New"/>
                <a:cs typeface="Courier New"/>
              </a:rPr>
              <a:t>                &lt;/</a:t>
            </a:r>
            <a:r>
              <a:rPr lang="en-US" sz="600" dirty="0" err="1">
                <a:latin typeface="Courier New"/>
                <a:cs typeface="Courier New"/>
              </a:rPr>
              <a:t>nav</a:t>
            </a:r>
            <a:r>
              <a:rPr lang="en-US" sz="600" dirty="0">
                <a:latin typeface="Courier New"/>
                <a:cs typeface="Courier New"/>
              </a:rPr>
              <a:t>&gt;</a:t>
            </a:r>
          </a:p>
          <a:p>
            <a:r>
              <a:rPr lang="en-US" sz="600" dirty="0">
                <a:latin typeface="Courier New"/>
                <a:cs typeface="Courier New"/>
              </a:rPr>
              <a:t>            &lt;/div&gt;</a:t>
            </a:r>
          </a:p>
          <a:p>
            <a:r>
              <a:rPr lang="en-US" sz="600" dirty="0">
                <a:latin typeface="Courier New"/>
                <a:cs typeface="Courier New"/>
              </a:rPr>
              <a:t>            &lt;div class="</a:t>
            </a:r>
            <a:r>
              <a:rPr lang="en-US" sz="600" dirty="0" err="1">
                <a:latin typeface="Courier New"/>
                <a:cs typeface="Courier New"/>
              </a:rPr>
              <a:t>topMenu</a:t>
            </a:r>
            <a:r>
              <a:rPr lang="en-US" sz="600" dirty="0">
                <a:latin typeface="Courier New"/>
                <a:cs typeface="Courier New"/>
              </a:rPr>
              <a:t>"&gt;</a:t>
            </a:r>
          </a:p>
          <a:p>
            <a:r>
              <a:rPr lang="en-US" sz="600" dirty="0">
                <a:latin typeface="Courier New"/>
                <a:cs typeface="Courier New"/>
              </a:rPr>
              <a:t>                &lt;a </a:t>
            </a:r>
            <a:r>
              <a:rPr lang="en-US" sz="600" dirty="0" err="1">
                <a:latin typeface="Courier New"/>
                <a:cs typeface="Courier New"/>
              </a:rPr>
              <a:t>href</a:t>
            </a:r>
            <a:r>
              <a:rPr lang="en-US" sz="600" dirty="0">
                <a:latin typeface="Courier New"/>
                <a:cs typeface="Courier New"/>
              </a:rPr>
              <a:t>='#'&gt;&lt;</a:t>
            </a:r>
            <a:r>
              <a:rPr lang="en-US" sz="600" dirty="0" err="1">
                <a:latin typeface="Courier New"/>
                <a:cs typeface="Courier New"/>
              </a:rPr>
              <a:t>img</a:t>
            </a:r>
            <a:r>
              <a:rPr lang="en-US" sz="600" dirty="0">
                <a:latin typeface="Courier New"/>
                <a:cs typeface="Courier New"/>
              </a:rPr>
              <a:t> id='</a:t>
            </a:r>
            <a:r>
              <a:rPr lang="en-US" sz="600" dirty="0" err="1">
                <a:latin typeface="Courier New"/>
                <a:cs typeface="Courier New"/>
              </a:rPr>
              <a:t>closeMenuTop</a:t>
            </a:r>
            <a:r>
              <a:rPr lang="en-US" sz="600" dirty="0">
                <a:latin typeface="Courier New"/>
                <a:cs typeface="Courier New"/>
              </a:rPr>
              <a:t>' class='</a:t>
            </a:r>
            <a:r>
              <a:rPr lang="en-US" sz="600" dirty="0" err="1">
                <a:latin typeface="Courier New"/>
                <a:cs typeface="Courier New"/>
              </a:rPr>
              <a:t>closeMenu</a:t>
            </a:r>
            <a:r>
              <a:rPr lang="en-US" sz="600" dirty="0">
                <a:latin typeface="Courier New"/>
                <a:cs typeface="Courier New"/>
              </a:rPr>
              <a:t>' </a:t>
            </a:r>
            <a:r>
              <a:rPr lang="en-US" sz="600" dirty="0" err="1">
                <a:latin typeface="Courier New"/>
                <a:cs typeface="Courier New"/>
              </a:rPr>
              <a:t>src</a:t>
            </a:r>
            <a:r>
              <a:rPr lang="en-US" sz="600" dirty="0">
                <a:latin typeface="Courier New"/>
                <a:cs typeface="Courier New"/>
              </a:rPr>
              <a:t>='</a:t>
            </a:r>
            <a:r>
              <a:rPr lang="en-US" sz="600" dirty="0" err="1">
                <a:latin typeface="Courier New"/>
                <a:cs typeface="Courier New"/>
              </a:rPr>
              <a:t>img</a:t>
            </a:r>
            <a:r>
              <a:rPr lang="en-US" sz="600" dirty="0">
                <a:latin typeface="Courier New"/>
                <a:cs typeface="Courier New"/>
              </a:rPr>
              <a:t>/menu-</a:t>
            </a:r>
            <a:r>
              <a:rPr lang="en-US" sz="600" dirty="0" err="1">
                <a:latin typeface="Courier New"/>
                <a:cs typeface="Courier New"/>
              </a:rPr>
              <a:t>white.png</a:t>
            </a:r>
            <a:r>
              <a:rPr lang="en-US" sz="600" dirty="0">
                <a:latin typeface="Courier New"/>
                <a:cs typeface="Courier New"/>
              </a:rPr>
              <a:t>'/&gt;&lt;/a&gt; </a:t>
            </a:r>
          </a:p>
          <a:p>
            <a:r>
              <a:rPr lang="en-US" sz="600" dirty="0">
                <a:latin typeface="Courier New"/>
                <a:cs typeface="Courier New"/>
              </a:rPr>
              <a:t>                &lt;</a:t>
            </a:r>
            <a:r>
              <a:rPr lang="en-US" sz="600" dirty="0" err="1">
                <a:latin typeface="Courier New"/>
                <a:cs typeface="Courier New"/>
              </a:rPr>
              <a:t>nav</a:t>
            </a:r>
            <a:r>
              <a:rPr lang="en-US" sz="600" dirty="0">
                <a:latin typeface="Courier New"/>
                <a:cs typeface="Courier New"/>
              </a:rPr>
              <a:t>&gt;</a:t>
            </a:r>
          </a:p>
          <a:p>
            <a:r>
              <a:rPr lang="en-US" sz="600" dirty="0">
                <a:latin typeface="Courier New"/>
                <a:cs typeface="Courier New"/>
              </a:rPr>
              <a:t>                    &lt;</a:t>
            </a:r>
            <a:r>
              <a:rPr lang="en-US" sz="600" dirty="0" err="1">
                <a:latin typeface="Courier New"/>
                <a:cs typeface="Courier New"/>
              </a:rPr>
              <a:t>ul</a:t>
            </a:r>
            <a:r>
              <a:rPr lang="en-US" sz="600" dirty="0">
                <a:latin typeface="Courier New"/>
                <a:cs typeface="Courier New"/>
              </a:rPr>
              <a:t>&gt;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="#"&gt;Menu#1&lt;/a&gt;&lt;/li&gt;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="#"&gt;Menu#2&lt;/a&gt;&lt;/li&gt;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="#"&gt;Menu#3&lt;/a&gt;&lt;/li&gt;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="#"&gt;Menu#4&lt;/a&gt;&lt;/li&gt;</a:t>
            </a:r>
          </a:p>
          <a:p>
            <a:r>
              <a:rPr lang="en-US" sz="600" dirty="0">
                <a:latin typeface="Courier New"/>
                <a:cs typeface="Courier New"/>
              </a:rPr>
              <a:t>                    &lt;/</a:t>
            </a:r>
            <a:r>
              <a:rPr lang="en-US" sz="600" dirty="0" err="1">
                <a:latin typeface="Courier New"/>
                <a:cs typeface="Courier New"/>
              </a:rPr>
              <a:t>ul</a:t>
            </a:r>
            <a:r>
              <a:rPr lang="en-US" sz="600" dirty="0">
                <a:latin typeface="Courier New"/>
                <a:cs typeface="Courier New"/>
              </a:rPr>
              <a:t>&gt;</a:t>
            </a:r>
          </a:p>
          <a:p>
            <a:r>
              <a:rPr lang="en-US" sz="600" dirty="0">
                <a:latin typeface="Courier New"/>
                <a:cs typeface="Courier New"/>
              </a:rPr>
              <a:t>                &lt;/</a:t>
            </a:r>
            <a:r>
              <a:rPr lang="en-US" sz="600" dirty="0" err="1">
                <a:latin typeface="Courier New"/>
                <a:cs typeface="Courier New"/>
              </a:rPr>
              <a:t>nav</a:t>
            </a:r>
            <a:r>
              <a:rPr lang="en-US" sz="600" dirty="0">
                <a:latin typeface="Courier New"/>
                <a:cs typeface="Courier New"/>
              </a:rPr>
              <a:t>&gt;</a:t>
            </a:r>
          </a:p>
          <a:p>
            <a:r>
              <a:rPr lang="en-US" sz="600" dirty="0">
                <a:latin typeface="Courier New"/>
                <a:cs typeface="Courier New"/>
              </a:rPr>
              <a:t>            &lt;/div&gt;</a:t>
            </a:r>
          </a:p>
          <a:p>
            <a:r>
              <a:rPr lang="en-US" sz="600" dirty="0">
                <a:latin typeface="Courier New"/>
                <a:cs typeface="Courier New"/>
              </a:rPr>
              <a:t>            &lt;div class="</a:t>
            </a:r>
            <a:r>
              <a:rPr lang="en-US" sz="600" dirty="0" err="1">
                <a:latin typeface="Courier New"/>
                <a:cs typeface="Courier New"/>
              </a:rPr>
              <a:t>rhsMenu</a:t>
            </a:r>
            <a:r>
              <a:rPr lang="en-US" sz="600" dirty="0">
                <a:latin typeface="Courier New"/>
                <a:cs typeface="Courier New"/>
              </a:rPr>
              <a:t>"&gt;</a:t>
            </a:r>
          </a:p>
          <a:p>
            <a:r>
              <a:rPr lang="en-US" sz="600" dirty="0">
                <a:latin typeface="Courier New"/>
                <a:cs typeface="Courier New"/>
              </a:rPr>
              <a:t>                &lt;a </a:t>
            </a:r>
            <a:r>
              <a:rPr lang="en-US" sz="600" dirty="0" err="1">
                <a:latin typeface="Courier New"/>
                <a:cs typeface="Courier New"/>
              </a:rPr>
              <a:t>href</a:t>
            </a:r>
            <a:r>
              <a:rPr lang="en-US" sz="600" dirty="0">
                <a:latin typeface="Courier New"/>
                <a:cs typeface="Courier New"/>
              </a:rPr>
              <a:t>='#'&gt;&lt;</a:t>
            </a:r>
            <a:r>
              <a:rPr lang="en-US" sz="600" dirty="0" err="1">
                <a:latin typeface="Courier New"/>
                <a:cs typeface="Courier New"/>
              </a:rPr>
              <a:t>img</a:t>
            </a:r>
            <a:r>
              <a:rPr lang="en-US" sz="600" dirty="0">
                <a:latin typeface="Courier New"/>
                <a:cs typeface="Courier New"/>
              </a:rPr>
              <a:t> id='</a:t>
            </a:r>
            <a:r>
              <a:rPr lang="en-US" sz="600" dirty="0" err="1">
                <a:latin typeface="Courier New"/>
                <a:cs typeface="Courier New"/>
              </a:rPr>
              <a:t>closeMenuRight</a:t>
            </a:r>
            <a:r>
              <a:rPr lang="en-US" sz="600" dirty="0">
                <a:latin typeface="Courier New"/>
                <a:cs typeface="Courier New"/>
              </a:rPr>
              <a:t>' class='</a:t>
            </a:r>
            <a:r>
              <a:rPr lang="en-US" sz="600" dirty="0" err="1">
                <a:latin typeface="Courier New"/>
                <a:cs typeface="Courier New"/>
              </a:rPr>
              <a:t>closeMenu</a:t>
            </a:r>
            <a:r>
              <a:rPr lang="en-US" sz="600" dirty="0">
                <a:latin typeface="Courier New"/>
                <a:cs typeface="Courier New"/>
              </a:rPr>
              <a:t>' </a:t>
            </a:r>
            <a:r>
              <a:rPr lang="en-US" sz="600" dirty="0" err="1">
                <a:latin typeface="Courier New"/>
                <a:cs typeface="Courier New"/>
              </a:rPr>
              <a:t>src</a:t>
            </a:r>
            <a:r>
              <a:rPr lang="en-US" sz="600" dirty="0">
                <a:latin typeface="Courier New"/>
                <a:cs typeface="Courier New"/>
              </a:rPr>
              <a:t>='</a:t>
            </a:r>
            <a:r>
              <a:rPr lang="en-US" sz="600" dirty="0" err="1">
                <a:latin typeface="Courier New"/>
                <a:cs typeface="Courier New"/>
              </a:rPr>
              <a:t>img</a:t>
            </a:r>
            <a:r>
              <a:rPr lang="en-US" sz="600" dirty="0">
                <a:latin typeface="Courier New"/>
                <a:cs typeface="Courier New"/>
              </a:rPr>
              <a:t>/menu-</a:t>
            </a:r>
            <a:r>
              <a:rPr lang="en-US" sz="600" dirty="0" err="1">
                <a:latin typeface="Courier New"/>
                <a:cs typeface="Courier New"/>
              </a:rPr>
              <a:t>white.png</a:t>
            </a:r>
            <a:r>
              <a:rPr lang="en-US" sz="600" dirty="0">
                <a:latin typeface="Courier New"/>
                <a:cs typeface="Courier New"/>
              </a:rPr>
              <a:t>'/&gt;&lt;/a&gt; </a:t>
            </a:r>
          </a:p>
          <a:p>
            <a:r>
              <a:rPr lang="en-US" sz="600" dirty="0">
                <a:latin typeface="Courier New"/>
                <a:cs typeface="Courier New"/>
              </a:rPr>
              <a:t>                &lt;</a:t>
            </a:r>
            <a:r>
              <a:rPr lang="en-US" sz="600" dirty="0" err="1">
                <a:latin typeface="Courier New"/>
                <a:cs typeface="Courier New"/>
              </a:rPr>
              <a:t>nav</a:t>
            </a:r>
            <a:r>
              <a:rPr lang="en-US" sz="600" dirty="0">
                <a:latin typeface="Courier New"/>
                <a:cs typeface="Courier New"/>
              </a:rPr>
              <a:t>&gt;</a:t>
            </a:r>
          </a:p>
          <a:p>
            <a:r>
              <a:rPr lang="en-US" sz="600" dirty="0">
                <a:latin typeface="Courier New"/>
                <a:cs typeface="Courier New"/>
              </a:rPr>
              <a:t>                    &lt;</a:t>
            </a:r>
            <a:r>
              <a:rPr lang="en-US" sz="600" dirty="0" err="1">
                <a:latin typeface="Courier New"/>
                <a:cs typeface="Courier New"/>
              </a:rPr>
              <a:t>ul</a:t>
            </a:r>
            <a:r>
              <a:rPr lang="en-US" sz="600" dirty="0">
                <a:latin typeface="Courier New"/>
                <a:cs typeface="Courier New"/>
              </a:rPr>
              <a:t>&gt;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="#"&gt;Menu#1&lt;/a&gt;&lt;/li&gt;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="#"&gt;Menu#2&lt;/a&gt;&lt;/li&gt;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="#"&gt;Menu#3&lt;/a&gt;&lt;/li&gt;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="#"&gt;Menu#4&lt;/a&gt;&lt;/li&gt;</a:t>
            </a:r>
          </a:p>
          <a:p>
            <a:r>
              <a:rPr lang="en-US" sz="600" dirty="0">
                <a:latin typeface="Courier New"/>
                <a:cs typeface="Courier New"/>
              </a:rPr>
              <a:t>                    &lt;/</a:t>
            </a:r>
            <a:r>
              <a:rPr lang="en-US" sz="600" dirty="0" err="1">
                <a:latin typeface="Courier New"/>
                <a:cs typeface="Courier New"/>
              </a:rPr>
              <a:t>ul</a:t>
            </a:r>
            <a:r>
              <a:rPr lang="en-US" sz="600" dirty="0">
                <a:latin typeface="Courier New"/>
                <a:cs typeface="Courier New"/>
              </a:rPr>
              <a:t>&gt;</a:t>
            </a:r>
          </a:p>
          <a:p>
            <a:r>
              <a:rPr lang="en-US" sz="600" dirty="0">
                <a:latin typeface="Courier New"/>
                <a:cs typeface="Courier New"/>
              </a:rPr>
              <a:t>                &lt;/</a:t>
            </a:r>
            <a:r>
              <a:rPr lang="en-US" sz="600" dirty="0" err="1">
                <a:latin typeface="Courier New"/>
                <a:cs typeface="Courier New"/>
              </a:rPr>
              <a:t>nav</a:t>
            </a:r>
            <a:r>
              <a:rPr lang="en-US" sz="600" dirty="0">
                <a:latin typeface="Courier New"/>
                <a:cs typeface="Courier New"/>
              </a:rPr>
              <a:t>&gt;</a:t>
            </a:r>
          </a:p>
          <a:p>
            <a:r>
              <a:rPr lang="en-US" sz="600" dirty="0">
                <a:latin typeface="Courier New"/>
                <a:cs typeface="Courier New"/>
              </a:rPr>
              <a:t>            &lt;/div&gt;</a:t>
            </a:r>
          </a:p>
          <a:p>
            <a:r>
              <a:rPr lang="en-US" sz="600" dirty="0">
                <a:latin typeface="Courier New"/>
                <a:cs typeface="Courier New"/>
              </a:rPr>
              <a:t>            &lt;div class="</a:t>
            </a:r>
            <a:r>
              <a:rPr lang="en-US" sz="600" dirty="0" err="1">
                <a:latin typeface="Courier New"/>
                <a:cs typeface="Courier New"/>
              </a:rPr>
              <a:t>bottomMenu</a:t>
            </a:r>
            <a:r>
              <a:rPr lang="en-US" sz="600" dirty="0">
                <a:latin typeface="Courier New"/>
                <a:cs typeface="Courier New"/>
              </a:rPr>
              <a:t>"&gt;</a:t>
            </a:r>
          </a:p>
          <a:p>
            <a:r>
              <a:rPr lang="en-US" sz="600" dirty="0">
                <a:latin typeface="Courier New"/>
                <a:cs typeface="Courier New"/>
              </a:rPr>
              <a:t>                &lt;a </a:t>
            </a:r>
            <a:r>
              <a:rPr lang="en-US" sz="600" dirty="0" err="1">
                <a:latin typeface="Courier New"/>
                <a:cs typeface="Courier New"/>
              </a:rPr>
              <a:t>href</a:t>
            </a:r>
            <a:r>
              <a:rPr lang="en-US" sz="600" dirty="0">
                <a:latin typeface="Courier New"/>
                <a:cs typeface="Courier New"/>
              </a:rPr>
              <a:t>='#'&gt;&lt;</a:t>
            </a:r>
            <a:r>
              <a:rPr lang="en-US" sz="600" dirty="0" err="1">
                <a:latin typeface="Courier New"/>
                <a:cs typeface="Courier New"/>
              </a:rPr>
              <a:t>img</a:t>
            </a:r>
            <a:r>
              <a:rPr lang="en-US" sz="600" dirty="0">
                <a:latin typeface="Courier New"/>
                <a:cs typeface="Courier New"/>
              </a:rPr>
              <a:t> id='</a:t>
            </a:r>
            <a:r>
              <a:rPr lang="en-US" sz="600" dirty="0" err="1">
                <a:latin typeface="Courier New"/>
                <a:cs typeface="Courier New"/>
              </a:rPr>
              <a:t>closeMenuBottom</a:t>
            </a:r>
            <a:r>
              <a:rPr lang="en-US" sz="600" dirty="0">
                <a:latin typeface="Courier New"/>
                <a:cs typeface="Courier New"/>
              </a:rPr>
              <a:t>' class='</a:t>
            </a:r>
            <a:r>
              <a:rPr lang="en-US" sz="600" dirty="0" err="1">
                <a:latin typeface="Courier New"/>
                <a:cs typeface="Courier New"/>
              </a:rPr>
              <a:t>closeMenu</a:t>
            </a:r>
            <a:r>
              <a:rPr lang="en-US" sz="600" dirty="0">
                <a:latin typeface="Courier New"/>
                <a:cs typeface="Courier New"/>
              </a:rPr>
              <a:t>' </a:t>
            </a:r>
            <a:r>
              <a:rPr lang="en-US" sz="600" dirty="0" err="1">
                <a:latin typeface="Courier New"/>
                <a:cs typeface="Courier New"/>
              </a:rPr>
              <a:t>src</a:t>
            </a:r>
            <a:r>
              <a:rPr lang="en-US" sz="600" dirty="0">
                <a:latin typeface="Courier New"/>
                <a:cs typeface="Courier New"/>
              </a:rPr>
              <a:t>='</a:t>
            </a:r>
            <a:r>
              <a:rPr lang="en-US" sz="600" dirty="0" err="1">
                <a:latin typeface="Courier New"/>
                <a:cs typeface="Courier New"/>
              </a:rPr>
              <a:t>img</a:t>
            </a:r>
            <a:r>
              <a:rPr lang="en-US" sz="600" dirty="0">
                <a:latin typeface="Courier New"/>
                <a:cs typeface="Courier New"/>
              </a:rPr>
              <a:t>/menu-</a:t>
            </a:r>
            <a:r>
              <a:rPr lang="en-US" sz="600" dirty="0" err="1">
                <a:latin typeface="Courier New"/>
                <a:cs typeface="Courier New"/>
              </a:rPr>
              <a:t>white.png</a:t>
            </a:r>
            <a:r>
              <a:rPr lang="en-US" sz="600" dirty="0">
                <a:latin typeface="Courier New"/>
                <a:cs typeface="Courier New"/>
              </a:rPr>
              <a:t>'/&gt;&lt;/a&gt; </a:t>
            </a:r>
          </a:p>
          <a:p>
            <a:r>
              <a:rPr lang="en-US" sz="600" dirty="0">
                <a:latin typeface="Courier New"/>
                <a:cs typeface="Courier New"/>
              </a:rPr>
              <a:t>                &lt;</a:t>
            </a:r>
            <a:r>
              <a:rPr lang="en-US" sz="600" dirty="0" err="1">
                <a:latin typeface="Courier New"/>
                <a:cs typeface="Courier New"/>
              </a:rPr>
              <a:t>nav</a:t>
            </a:r>
            <a:r>
              <a:rPr lang="en-US" sz="600" dirty="0">
                <a:latin typeface="Courier New"/>
                <a:cs typeface="Courier New"/>
              </a:rPr>
              <a:t>&gt;</a:t>
            </a:r>
          </a:p>
          <a:p>
            <a:r>
              <a:rPr lang="en-US" sz="600" dirty="0">
                <a:latin typeface="Courier New"/>
                <a:cs typeface="Courier New"/>
              </a:rPr>
              <a:t>                    &lt;</a:t>
            </a:r>
            <a:r>
              <a:rPr lang="en-US" sz="600" dirty="0" err="1">
                <a:latin typeface="Courier New"/>
                <a:cs typeface="Courier New"/>
              </a:rPr>
              <a:t>ul</a:t>
            </a:r>
            <a:r>
              <a:rPr lang="en-US" sz="600" dirty="0">
                <a:latin typeface="Courier New"/>
                <a:cs typeface="Courier New"/>
              </a:rPr>
              <a:t>&gt;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="#"&gt;Menu#1&lt;/a&gt;&lt;/li&gt;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="#"&gt;Menu#2&lt;/a&gt;&lt;/li&gt;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="#"&gt;Menu#3&lt;/a&gt;&lt;/li&gt;</a:t>
            </a:r>
          </a:p>
          <a:p>
            <a:r>
              <a:rPr lang="en-US" sz="600" dirty="0">
                <a:latin typeface="Courier New"/>
                <a:cs typeface="Courier New"/>
              </a:rPr>
              <a:t>                        &lt;li class='</a:t>
            </a:r>
            <a:r>
              <a:rPr lang="en-US" sz="600" dirty="0" err="1">
                <a:latin typeface="Courier New"/>
                <a:cs typeface="Courier New"/>
              </a:rPr>
              <a:t>menuItem</a:t>
            </a:r>
            <a:r>
              <a:rPr lang="en-US" sz="600" dirty="0">
                <a:latin typeface="Courier New"/>
                <a:cs typeface="Courier New"/>
              </a:rPr>
              <a:t>'&gt;&lt;a </a:t>
            </a:r>
            <a:r>
              <a:rPr lang="en-US" sz="600" dirty="0" err="1">
                <a:latin typeface="Courier New"/>
                <a:cs typeface="Courier New"/>
              </a:rPr>
              <a:t>href</a:t>
            </a:r>
            <a:r>
              <a:rPr lang="en-US" sz="600" dirty="0">
                <a:latin typeface="Courier New"/>
                <a:cs typeface="Courier New"/>
              </a:rPr>
              <a:t>="#"&gt;Menu#4&lt;/a&gt;&lt;/li&gt;</a:t>
            </a:r>
          </a:p>
          <a:p>
            <a:r>
              <a:rPr lang="en-US" sz="600" dirty="0">
                <a:latin typeface="Courier New"/>
                <a:cs typeface="Courier New"/>
              </a:rPr>
              <a:t>                    &lt;/</a:t>
            </a:r>
            <a:r>
              <a:rPr lang="en-US" sz="600" dirty="0" err="1">
                <a:latin typeface="Courier New"/>
                <a:cs typeface="Courier New"/>
              </a:rPr>
              <a:t>ul</a:t>
            </a:r>
            <a:r>
              <a:rPr lang="en-US" sz="600" dirty="0">
                <a:latin typeface="Courier New"/>
                <a:cs typeface="Courier New"/>
              </a:rPr>
              <a:t>&gt;</a:t>
            </a:r>
          </a:p>
          <a:p>
            <a:r>
              <a:rPr lang="en-US" sz="600" dirty="0">
                <a:latin typeface="Courier New"/>
                <a:cs typeface="Courier New"/>
              </a:rPr>
              <a:t>                &lt;/</a:t>
            </a:r>
            <a:r>
              <a:rPr lang="en-US" sz="600" dirty="0" err="1">
                <a:latin typeface="Courier New"/>
                <a:cs typeface="Courier New"/>
              </a:rPr>
              <a:t>nav</a:t>
            </a:r>
            <a:r>
              <a:rPr lang="en-US" sz="600" dirty="0">
                <a:latin typeface="Courier New"/>
                <a:cs typeface="Courier New"/>
              </a:rPr>
              <a:t>&gt;</a:t>
            </a:r>
          </a:p>
          <a:p>
            <a:r>
              <a:rPr lang="en-US" sz="600" dirty="0">
                <a:latin typeface="Courier New"/>
                <a:cs typeface="Courier New"/>
              </a:rPr>
              <a:t>            &lt;/div&gt;</a:t>
            </a:r>
          </a:p>
          <a:p>
            <a:r>
              <a:rPr lang="en-US" sz="600" dirty="0">
                <a:latin typeface="Courier New"/>
                <a:cs typeface="Courier New"/>
              </a:rPr>
              <a:t>        &lt;/div&gt;</a:t>
            </a:r>
          </a:p>
        </p:txBody>
      </p:sp>
    </p:spTree>
    <p:extLst>
      <p:ext uri="{BB962C8B-B14F-4D97-AF65-F5344CB8AC3E}">
        <p14:creationId xmlns:p14="http://schemas.microsoft.com/office/powerpoint/2010/main" val="39479054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JQuery</a:t>
            </a:r>
            <a:r>
              <a:rPr lang="en-US" dirty="0" smtClean="0"/>
              <a:t> </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9</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29/06/2014</a:t>
            </a:fld>
            <a:endParaRPr lang="en-US" sz="1100" dirty="0">
              <a:latin typeface="Candara" pitchFamily="34" charset="0"/>
            </a:endParaRPr>
          </a:p>
        </p:txBody>
      </p:sp>
      <p:sp>
        <p:nvSpPr>
          <p:cNvPr id="5" name="TextBox 4"/>
          <p:cNvSpPr txBox="1"/>
          <p:nvPr/>
        </p:nvSpPr>
        <p:spPr>
          <a:xfrm>
            <a:off x="457199" y="879697"/>
            <a:ext cx="8010061" cy="3139321"/>
          </a:xfrm>
          <a:prstGeom prst="rect">
            <a:avLst/>
          </a:prstGeom>
          <a:noFill/>
        </p:spPr>
        <p:txBody>
          <a:bodyPr wrap="square" rtlCol="0">
            <a:spAutoFit/>
          </a:bodyPr>
          <a:lstStyle/>
          <a:p>
            <a:r>
              <a:rPr lang="en-US" dirty="0" err="1" smtClean="0"/>
              <a:t>JQuery</a:t>
            </a:r>
            <a:r>
              <a:rPr lang="en-US" dirty="0" smtClean="0"/>
              <a:t> is a JavaScript library that helps designers manipulate everything in the DOM.</a:t>
            </a:r>
          </a:p>
          <a:p>
            <a:endParaRPr lang="en-US" dirty="0"/>
          </a:p>
          <a:p>
            <a:r>
              <a:rPr lang="en-US" dirty="0" err="1" smtClean="0"/>
              <a:t>Whats</a:t>
            </a:r>
            <a:r>
              <a:rPr lang="en-US" dirty="0" smtClean="0"/>
              <a:t> the DOM?</a:t>
            </a:r>
          </a:p>
          <a:p>
            <a:r>
              <a:rPr lang="en-US" dirty="0" smtClean="0"/>
              <a:t>DOM stands for Document Object Model which is the logical structure of everything that goes into building up your browsers view of the web page you have asked it to display. You can get a much better explanation of it here:</a:t>
            </a:r>
          </a:p>
          <a:p>
            <a:endParaRPr lang="en-US" dirty="0"/>
          </a:p>
          <a:p>
            <a:r>
              <a:rPr lang="en-US" dirty="0">
                <a:hlinkClick r:id="rId2"/>
              </a:rPr>
              <a:t>http://www.w3.org/TR/DOM-Level-2-Core/</a:t>
            </a:r>
            <a:r>
              <a:rPr lang="en-US" dirty="0" smtClean="0">
                <a:hlinkClick r:id="rId2"/>
              </a:rPr>
              <a:t>introduction.html</a:t>
            </a:r>
            <a:r>
              <a:rPr lang="en-US" dirty="0" smtClean="0"/>
              <a:t> </a:t>
            </a:r>
          </a:p>
          <a:p>
            <a:endParaRPr lang="en-US" dirty="0"/>
          </a:p>
          <a:p>
            <a:endParaRPr lang="en-US" dirty="0"/>
          </a:p>
        </p:txBody>
      </p:sp>
    </p:spTree>
    <p:extLst>
      <p:ext uri="{BB962C8B-B14F-4D97-AF65-F5344CB8AC3E}">
        <p14:creationId xmlns:p14="http://schemas.microsoft.com/office/powerpoint/2010/main" val="3046148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3255</TotalTime>
  <Words>3952</Words>
  <Application>Microsoft Macintosh PowerPoint</Application>
  <PresentationFormat>On-screen Show (4:3)</PresentationFormat>
  <Paragraphs>436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Responsive Web Design</vt:lpstr>
      <vt:lpstr>PowerPoint Presentation</vt:lpstr>
      <vt:lpstr>The Design Requirement (view this in slide mode)</vt:lpstr>
      <vt:lpstr>A Simple Site Layout - 1</vt:lpstr>
      <vt:lpstr>A Simple Site Layout - 2</vt:lpstr>
      <vt:lpstr>A Simple Slide Layout – 3 </vt:lpstr>
      <vt:lpstr>A Simple Slide Layout – 4</vt:lpstr>
      <vt:lpstr>A Simple Site Layout - 5</vt:lpstr>
      <vt:lpstr>Introducing JQuery </vt:lpstr>
      <vt:lpstr>Using JQuery</vt:lpstr>
      <vt:lpstr>First up in the script is .. All the RWD stuff ..</vt:lpstr>
      <vt:lpstr>Dealing with Adding the Menu Button</vt:lpstr>
      <vt:lpstr>The comparison looks like …</vt:lpstr>
      <vt:lpstr>Then we add some JQuery to the button …</vt:lpstr>
      <vt:lpstr>Repeat for the rest ..</vt:lpstr>
      <vt:lpstr>Hope this helps with Menus … EJK</vt:lpstr>
    </vt:vector>
  </TitlesOfParts>
  <Company>EJK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Eamonn Killian</dc:creator>
  <cp:lastModifiedBy>Eamonn Killian</cp:lastModifiedBy>
  <cp:revision>81</cp:revision>
  <cp:lastPrinted>2014-06-20T14:35:02Z</cp:lastPrinted>
  <dcterms:created xsi:type="dcterms:W3CDTF">2014-06-03T19:45:20Z</dcterms:created>
  <dcterms:modified xsi:type="dcterms:W3CDTF">2014-06-30T14:32:38Z</dcterms:modified>
</cp:coreProperties>
</file>