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512" y="-1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10"/>
          <p:cNvSpPr/>
          <p:nvPr userDrawn="1"/>
        </p:nvSpPr>
        <p:spPr>
          <a:xfrm flipV="1">
            <a:off x="2001630" y="-16822"/>
            <a:ext cx="7148678" cy="6896900"/>
          </a:xfrm>
          <a:custGeom>
            <a:avLst/>
            <a:gdLst>
              <a:gd name="connsiteX0" fmla="*/ 0 w 7148678"/>
              <a:gd name="connsiteY0" fmla="*/ 0 h 6896900"/>
              <a:gd name="connsiteX1" fmla="*/ 2228705 w 7148678"/>
              <a:gd name="connsiteY1" fmla="*/ 6896900 h 6896900"/>
              <a:gd name="connsiteX2" fmla="*/ 7140267 w 7148678"/>
              <a:gd name="connsiteY2" fmla="*/ 6896900 h 6896900"/>
              <a:gd name="connsiteX3" fmla="*/ 7148678 w 7148678"/>
              <a:gd name="connsiteY3" fmla="*/ 0 h 6896900"/>
              <a:gd name="connsiteX4" fmla="*/ 0 w 7148678"/>
              <a:gd name="connsiteY4" fmla="*/ 0 h 6896900"/>
              <a:gd name="connsiteX0" fmla="*/ 0 w 7148678"/>
              <a:gd name="connsiteY0" fmla="*/ 0 h 6896900"/>
              <a:gd name="connsiteX1" fmla="*/ 2237115 w 7148678"/>
              <a:gd name="connsiteY1" fmla="*/ 6888489 h 6896900"/>
              <a:gd name="connsiteX2" fmla="*/ 7140267 w 7148678"/>
              <a:gd name="connsiteY2" fmla="*/ 6896900 h 6896900"/>
              <a:gd name="connsiteX3" fmla="*/ 7148678 w 7148678"/>
              <a:gd name="connsiteY3" fmla="*/ 0 h 6896900"/>
              <a:gd name="connsiteX4" fmla="*/ 0 w 7148678"/>
              <a:gd name="connsiteY4" fmla="*/ 0 h 689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78" h="6896900">
                <a:moveTo>
                  <a:pt x="0" y="0"/>
                </a:moveTo>
                <a:lnTo>
                  <a:pt x="2237115" y="6888489"/>
                </a:lnTo>
                <a:lnTo>
                  <a:pt x="7140267" y="6896900"/>
                </a:lnTo>
                <a:cubicBezTo>
                  <a:pt x="7143071" y="4597933"/>
                  <a:pt x="7145874" y="2298967"/>
                  <a:pt x="7148678" y="0"/>
                </a:cubicBezTo>
                <a:lnTo>
                  <a:pt x="0" y="0"/>
                </a:lnTo>
                <a:close/>
              </a:path>
            </a:pathLst>
          </a:cu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userDrawn="1"/>
        </p:nvSpPr>
        <p:spPr>
          <a:xfrm flipV="1">
            <a:off x="-8410" y="-8412"/>
            <a:ext cx="4289207" cy="6871669"/>
          </a:xfrm>
          <a:custGeom>
            <a:avLst/>
            <a:gdLst>
              <a:gd name="connsiteX0" fmla="*/ 0 w 4289207"/>
              <a:gd name="connsiteY0" fmla="*/ 16822 h 6888490"/>
              <a:gd name="connsiteX1" fmla="*/ 2043681 w 4289207"/>
              <a:gd name="connsiteY1" fmla="*/ 0 h 6888490"/>
              <a:gd name="connsiteX2" fmla="*/ 4289207 w 4289207"/>
              <a:gd name="connsiteY2" fmla="*/ 6888490 h 6888490"/>
              <a:gd name="connsiteX3" fmla="*/ 0 w 4289207"/>
              <a:gd name="connsiteY3" fmla="*/ 6888490 h 6888490"/>
              <a:gd name="connsiteX4" fmla="*/ 0 w 4289207"/>
              <a:gd name="connsiteY4" fmla="*/ 16822 h 6888490"/>
              <a:gd name="connsiteX0" fmla="*/ 0 w 4289207"/>
              <a:gd name="connsiteY0" fmla="*/ 1 h 6871669"/>
              <a:gd name="connsiteX1" fmla="*/ 2052092 w 4289207"/>
              <a:gd name="connsiteY1" fmla="*/ 0 h 6871669"/>
              <a:gd name="connsiteX2" fmla="*/ 4289207 w 4289207"/>
              <a:gd name="connsiteY2" fmla="*/ 6871669 h 6871669"/>
              <a:gd name="connsiteX3" fmla="*/ 0 w 4289207"/>
              <a:gd name="connsiteY3" fmla="*/ 6871669 h 6871669"/>
              <a:gd name="connsiteX4" fmla="*/ 0 w 4289207"/>
              <a:gd name="connsiteY4" fmla="*/ 1 h 687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207" h="6871669">
                <a:moveTo>
                  <a:pt x="0" y="1"/>
                </a:moveTo>
                <a:lnTo>
                  <a:pt x="2052092" y="0"/>
                </a:lnTo>
                <a:lnTo>
                  <a:pt x="4289207" y="6871669"/>
                </a:lnTo>
                <a:lnTo>
                  <a:pt x="0" y="6871669"/>
                </a:lnTo>
                <a:lnTo>
                  <a:pt x="0" y="1"/>
                </a:lnTo>
                <a:close/>
              </a:path>
            </a:pathLst>
          </a:custGeom>
          <a:solidFill>
            <a:schemeClr val="tx1">
              <a:lumMod val="85000"/>
              <a:lumOff val="1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52906" y="3693533"/>
            <a:ext cx="5951958" cy="1160698"/>
          </a:xfrm>
        </p:spPr>
        <p:txBody>
          <a:bodyPr/>
          <a:lstStyle>
            <a:lvl1pPr algn="r">
              <a:defRPr>
                <a:latin typeface="Avenir Book"/>
                <a:cs typeface="Avenir Book"/>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3927568" y="4921904"/>
            <a:ext cx="5077296" cy="1752600"/>
          </a:xfrm>
        </p:spPr>
        <p:txBody>
          <a:bodyPr/>
          <a:lstStyle>
            <a:lvl1pPr marL="0" indent="0" algn="r">
              <a:buNone/>
              <a:defRPr>
                <a:solidFill>
                  <a:schemeClr val="tx1">
                    <a:tint val="75000"/>
                  </a:schemeClr>
                </a:solidFill>
                <a:latin typeface="Avenir Book"/>
                <a:cs typeface="Avenir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pic>
        <p:nvPicPr>
          <p:cNvPr id="4" name="Picture 3" descr="white-interne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320" y="365536"/>
            <a:ext cx="1328928" cy="1328928"/>
          </a:xfrm>
          <a:prstGeom prst="rect">
            <a:avLst/>
          </a:prstGeom>
        </p:spPr>
      </p:pic>
    </p:spTree>
    <p:extLst>
      <p:ext uri="{BB962C8B-B14F-4D97-AF65-F5344CB8AC3E}">
        <p14:creationId xmlns:p14="http://schemas.microsoft.com/office/powerpoint/2010/main" val="306559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20/06/2014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2604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20/06/2014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90054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Slide Number Placeholder 3"/>
          <p:cNvSpPr>
            <a:spLocks noGrp="1"/>
          </p:cNvSpPr>
          <p:nvPr>
            <p:ph type="sldNum" sz="quarter" idx="10"/>
          </p:nvPr>
        </p:nvSpPr>
        <p:spPr>
          <a:xfrm>
            <a:off x="30163" y="6576695"/>
            <a:ext cx="1606550" cy="320675"/>
          </a:xfrm>
        </p:spPr>
        <p:txBody>
          <a:bodyPr/>
          <a:lstStyle>
            <a:lvl1pPr>
              <a:defRPr sz="1100">
                <a:latin typeface="Candara" pitchFamily="34" charset="0"/>
              </a:defRPr>
            </a:lvl1pPr>
          </a:lstStyle>
          <a:p>
            <a:r>
              <a:rPr lang="en-US" smtClean="0"/>
              <a:t>Page </a:t>
            </a:r>
            <a:fld id="{2377FD0F-36AB-4F6B-9DD6-A9815952D3EA}" type="slidenum">
              <a:rPr lang="en-US" smtClean="0"/>
              <a:pPr/>
              <a:t>‹#›</a:t>
            </a:fld>
            <a:endParaRPr lang="en-US"/>
          </a:p>
        </p:txBody>
      </p:sp>
    </p:spTree>
    <p:extLst>
      <p:ext uri="{BB962C8B-B14F-4D97-AF65-F5344CB8AC3E}">
        <p14:creationId xmlns:p14="http://schemas.microsoft.com/office/powerpoint/2010/main" val="235914535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smtClean="0"/>
              <a:t>Click to edit Master title style</a:t>
            </a:r>
            <a:endParaRPr lang="en-US"/>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00E6BAD-4332-D644-8217-18EF78458362}" type="datetimeFigureOut">
              <a:rPr lang="en-US" smtClean="0"/>
              <a:t>20/06/2014</a:t>
            </a:fld>
            <a:endParaRPr lang="en-US"/>
          </a:p>
        </p:txBody>
      </p:sp>
      <p:sp>
        <p:nvSpPr>
          <p:cNvPr id="6" name="Slide Number Placeholder 5"/>
          <p:cNvSpPr>
            <a:spLocks noGrp="1"/>
          </p:cNvSpPr>
          <p:nvPr>
            <p:ph type="sldNum" sz="quarter" idx="12"/>
          </p:nvPr>
        </p:nvSpPr>
        <p:spPr>
          <a:xfrm>
            <a:off x="6469650" y="6356350"/>
            <a:ext cx="2133600" cy="365125"/>
          </a:xfrm>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428152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00E6BAD-4332-D644-8217-18EF78458362}" type="datetimeFigureOut">
              <a:rPr lang="en-US" smtClean="0"/>
              <a:t>20/06/2014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240019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00E6BAD-4332-D644-8217-18EF78458362}" type="datetimeFigureOut">
              <a:rPr lang="en-US" smtClean="0"/>
              <a:t>20/06/2014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13497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00E6BAD-4332-D644-8217-18EF78458362}" type="datetimeFigureOut">
              <a:rPr lang="en-US" smtClean="0"/>
              <a:t>20/06/2014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17083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00E6BAD-4332-D644-8217-18EF78458362}" type="datetimeFigureOut">
              <a:rPr lang="en-US" smtClean="0"/>
              <a:t>20/06/2014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30389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6BAD-4332-D644-8217-18EF78458362}" type="datetimeFigureOut">
              <a:rPr lang="en-US" smtClean="0"/>
              <a:t>20/06/2014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300292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00E6BAD-4332-D644-8217-18EF78458362}" type="datetimeFigureOut">
              <a:rPr lang="en-US" smtClean="0"/>
              <a:t>20/06/2014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154853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00E6BAD-4332-D644-8217-18EF78458362}" type="datetimeFigureOut">
              <a:rPr lang="en-US" smtClean="0"/>
              <a:t>20/06/2014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81813-0D61-3245-B164-3E12C4F8F3F5}" type="slidenum">
              <a:rPr lang="en-US" smtClean="0"/>
              <a:t>‹#›</a:t>
            </a:fld>
            <a:endParaRPr lang="en-US"/>
          </a:p>
        </p:txBody>
      </p:sp>
    </p:spTree>
    <p:extLst>
      <p:ext uri="{BB962C8B-B14F-4D97-AF65-F5344CB8AC3E}">
        <p14:creationId xmlns:p14="http://schemas.microsoft.com/office/powerpoint/2010/main" val="2332559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rot="10800000">
            <a:off x="4854793" y="0"/>
            <a:ext cx="4289207" cy="6871669"/>
          </a:xfrm>
          <a:custGeom>
            <a:avLst/>
            <a:gdLst>
              <a:gd name="connsiteX0" fmla="*/ 0 w 4289207"/>
              <a:gd name="connsiteY0" fmla="*/ 16822 h 6888490"/>
              <a:gd name="connsiteX1" fmla="*/ 2043681 w 4289207"/>
              <a:gd name="connsiteY1" fmla="*/ 0 h 6888490"/>
              <a:gd name="connsiteX2" fmla="*/ 4289207 w 4289207"/>
              <a:gd name="connsiteY2" fmla="*/ 6888490 h 6888490"/>
              <a:gd name="connsiteX3" fmla="*/ 0 w 4289207"/>
              <a:gd name="connsiteY3" fmla="*/ 6888490 h 6888490"/>
              <a:gd name="connsiteX4" fmla="*/ 0 w 4289207"/>
              <a:gd name="connsiteY4" fmla="*/ 16822 h 6888490"/>
              <a:gd name="connsiteX0" fmla="*/ 0 w 4289207"/>
              <a:gd name="connsiteY0" fmla="*/ 1 h 6871669"/>
              <a:gd name="connsiteX1" fmla="*/ 2052092 w 4289207"/>
              <a:gd name="connsiteY1" fmla="*/ 0 h 6871669"/>
              <a:gd name="connsiteX2" fmla="*/ 4289207 w 4289207"/>
              <a:gd name="connsiteY2" fmla="*/ 6871669 h 6871669"/>
              <a:gd name="connsiteX3" fmla="*/ 0 w 4289207"/>
              <a:gd name="connsiteY3" fmla="*/ 6871669 h 6871669"/>
              <a:gd name="connsiteX4" fmla="*/ 0 w 4289207"/>
              <a:gd name="connsiteY4" fmla="*/ 1 h 687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207" h="6871669">
                <a:moveTo>
                  <a:pt x="0" y="1"/>
                </a:moveTo>
                <a:lnTo>
                  <a:pt x="2052092" y="0"/>
                </a:lnTo>
                <a:lnTo>
                  <a:pt x="4289207" y="6871669"/>
                </a:lnTo>
                <a:lnTo>
                  <a:pt x="0" y="6871669"/>
                </a:lnTo>
                <a:lnTo>
                  <a:pt x="0" y="1"/>
                </a:lnTo>
                <a:close/>
              </a:path>
            </a:pathLst>
          </a:cu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0" y="6215621"/>
            <a:ext cx="9144000" cy="656048"/>
          </a:xfrm>
          <a:prstGeom prst="rect">
            <a:avLst/>
          </a:prstGeom>
          <a:solidFill>
            <a:schemeClr val="tx1">
              <a:lumMod val="85000"/>
              <a:lumOff val="1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6678358" cy="577651"/>
          </a:xfrm>
          <a:prstGeom prst="rect">
            <a:avLst/>
          </a:prstGeom>
        </p:spPr>
        <p:txBody>
          <a:bodyPr vert="horz" lIns="91440" tIns="45720" rIns="91440" bIns="45720" rtlCol="0" anchor="ctr">
            <a:no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latin typeface="Avenir Book"/>
                <a:cs typeface="Avenir Book"/>
              </a:defRPr>
            </a:lvl1pPr>
          </a:lstStyle>
          <a:p>
            <a:fld id="{100E6BAD-4332-D644-8217-18EF78458362}" type="datetimeFigureOut">
              <a:rPr lang="en-US" smtClean="0"/>
              <a:pPr/>
              <a:t>20/06/2014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Avenir Book"/>
                <a:cs typeface="Avenir Book"/>
              </a:defRPr>
            </a:lvl1pPr>
          </a:lstStyle>
          <a:p>
            <a:endParaRPr lang="en-US"/>
          </a:p>
        </p:txBody>
      </p:sp>
      <p:sp>
        <p:nvSpPr>
          <p:cNvPr id="6" name="Slide Number Placeholder 5"/>
          <p:cNvSpPr>
            <a:spLocks noGrp="1"/>
          </p:cNvSpPr>
          <p:nvPr>
            <p:ph type="sldNum" sz="quarter" idx="4"/>
          </p:nvPr>
        </p:nvSpPr>
        <p:spPr>
          <a:xfrm>
            <a:off x="6444585"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mtClean="0"/>
              <a:pPr/>
              <a:t>‹#›</a:t>
            </a:fld>
            <a:endParaRPr lang="en-US"/>
          </a:p>
        </p:txBody>
      </p:sp>
      <p:pic>
        <p:nvPicPr>
          <p:cNvPr id="12" name="Picture 11" descr="white-internet.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29229" y="6322926"/>
            <a:ext cx="456286" cy="456286"/>
          </a:xfrm>
          <a:prstGeom prst="rect">
            <a:avLst/>
          </a:prstGeom>
        </p:spPr>
      </p:pic>
    </p:spTree>
    <p:extLst>
      <p:ext uri="{BB962C8B-B14F-4D97-AF65-F5344CB8AC3E}">
        <p14:creationId xmlns:p14="http://schemas.microsoft.com/office/powerpoint/2010/main" val="119439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l" defTabSz="457200" rtl="0" eaLnBrk="1" latinLnBrk="0" hangingPunct="1">
        <a:spcBef>
          <a:spcPct val="0"/>
        </a:spcBef>
        <a:buNone/>
        <a:defRPr sz="3200" kern="1200">
          <a:solidFill>
            <a:schemeClr val="tx1"/>
          </a:solidFill>
          <a:latin typeface="Avenir Book"/>
          <a:ea typeface="+mj-ea"/>
          <a:cs typeface="Avenir Boo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org/TR/DOM-Level-2-Core/introduction.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google.com/speed/libraries/devguide%23jquery" TargetMode="External"/><Relationship Id="rId4" Type="http://schemas.openxmlformats.org/officeDocument/2006/relationships/hyperlink" Target="http://ajax.googleapis.com/ajax/libs/jquery/1.11.1/jquery.min.js" TargetMode="External"/><Relationship Id="rId1" Type="http://schemas.openxmlformats.org/officeDocument/2006/relationships/slideLayout" Target="../slideLayouts/slideLayout6.xml"/><Relationship Id="rId2" Type="http://schemas.openxmlformats.org/officeDocument/2006/relationships/hyperlink" Target="http://jquery.com/downlo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Responsive Web Design</a:t>
            </a:r>
            <a:endParaRPr lang="en-US" dirty="0"/>
          </a:p>
        </p:txBody>
      </p:sp>
      <p:sp>
        <p:nvSpPr>
          <p:cNvPr id="3" name="Subtitle 2"/>
          <p:cNvSpPr>
            <a:spLocks noGrp="1"/>
          </p:cNvSpPr>
          <p:nvPr>
            <p:ph type="subTitle" idx="1"/>
          </p:nvPr>
        </p:nvSpPr>
        <p:spPr>
          <a:xfrm>
            <a:off x="3526002" y="4921904"/>
            <a:ext cx="5478862" cy="1752600"/>
          </a:xfrm>
        </p:spPr>
        <p:txBody>
          <a:bodyPr>
            <a:noAutofit/>
          </a:bodyPr>
          <a:lstStyle/>
          <a:p>
            <a:r>
              <a:rPr lang="en-US" sz="1600" dirty="0" smtClean="0"/>
              <a:t>An approach to create a responsive web site with menus and icons that is entirely responsive </a:t>
            </a:r>
            <a:r>
              <a:rPr lang="en-US" sz="1600" dirty="0" err="1" smtClean="0"/>
              <a:t>utilising</a:t>
            </a:r>
            <a:r>
              <a:rPr lang="en-US" sz="1600" dirty="0" smtClean="0"/>
              <a:t> </a:t>
            </a:r>
            <a:r>
              <a:rPr lang="en-US" sz="1600" dirty="0" err="1" smtClean="0"/>
              <a:t>JQuery</a:t>
            </a:r>
            <a:endParaRPr lang="en-US" sz="1600" dirty="0"/>
          </a:p>
        </p:txBody>
      </p:sp>
    </p:spTree>
    <p:extLst>
      <p:ext uri="{BB962C8B-B14F-4D97-AF65-F5344CB8AC3E}">
        <p14:creationId xmlns:p14="http://schemas.microsoft.com/office/powerpoint/2010/main" val="10001876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- 7</a:t>
            </a:r>
            <a:endParaRPr lang="en-US" dirty="0"/>
          </a:p>
        </p:txBody>
      </p:sp>
      <p:sp>
        <p:nvSpPr>
          <p:cNvPr id="3" name="TextBox 2"/>
          <p:cNvSpPr txBox="1"/>
          <p:nvPr/>
        </p:nvSpPr>
        <p:spPr>
          <a:xfrm>
            <a:off x="457200" y="950184"/>
            <a:ext cx="5323362" cy="4832092"/>
          </a:xfrm>
          <a:prstGeom prst="rect">
            <a:avLst/>
          </a:prstGeom>
          <a:noFill/>
        </p:spPr>
        <p:txBody>
          <a:bodyPr wrap="square" rtlCol="0">
            <a:spAutoFit/>
          </a:bodyPr>
          <a:lstStyle/>
          <a:p>
            <a:r>
              <a:rPr lang="en-US" dirty="0" smtClean="0"/>
              <a:t>Not bad actually (in terms of what we were seeking) but the problems begin when we start to re-size the browser window .. </a:t>
            </a:r>
          </a:p>
          <a:p>
            <a:endParaRPr lang="en-US" dirty="0" smtClean="0"/>
          </a:p>
          <a:p>
            <a:r>
              <a:rPr lang="en-US" dirty="0"/>
              <a:t>W</a:t>
            </a:r>
            <a:r>
              <a:rPr lang="en-US" dirty="0" smtClean="0"/>
              <a:t>ide and tall thin browser windows:</a:t>
            </a:r>
            <a:r>
              <a:rPr lang="en-US" dirty="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Problems:</a:t>
            </a:r>
          </a:p>
          <a:p>
            <a:pPr marL="342900" indent="-342900">
              <a:buAutoNum type="arabicParenR"/>
            </a:pPr>
            <a:r>
              <a:rPr lang="en-US" sz="1200" dirty="0" smtClean="0"/>
              <a:t>Logo is responding but ugly;</a:t>
            </a:r>
          </a:p>
          <a:p>
            <a:pPr marL="342900" indent="-342900">
              <a:buAutoNum type="arabicParenR"/>
            </a:pPr>
            <a:r>
              <a:rPr lang="en-US" sz="1200" dirty="0" smtClean="0"/>
              <a:t>Fonts are the same size rather than scaling to the view size;</a:t>
            </a:r>
          </a:p>
          <a:p>
            <a:pPr marL="342900" indent="-342900">
              <a:buAutoNum type="arabicParenR"/>
            </a:pPr>
            <a:r>
              <a:rPr lang="en-US" sz="1200" dirty="0" smtClean="0"/>
              <a:t>My middle section even when set to a % is only the height necessary for the text rather than a set height …</a:t>
            </a:r>
          </a:p>
        </p:txBody>
      </p:sp>
      <p:pic>
        <p:nvPicPr>
          <p:cNvPr id="4" name="Picture 3"/>
          <p:cNvPicPr>
            <a:picLocks noChangeAspect="1"/>
          </p:cNvPicPr>
          <p:nvPr/>
        </p:nvPicPr>
        <p:blipFill>
          <a:blip r:embed="rId2"/>
          <a:stretch>
            <a:fillRect/>
          </a:stretch>
        </p:blipFill>
        <p:spPr>
          <a:xfrm>
            <a:off x="7055363" y="2426069"/>
            <a:ext cx="1897451" cy="3331355"/>
          </a:xfrm>
          <a:prstGeom prst="rect">
            <a:avLst/>
          </a:prstGeom>
        </p:spPr>
      </p:pic>
      <p:pic>
        <p:nvPicPr>
          <p:cNvPr id="5" name="Picture 4"/>
          <p:cNvPicPr>
            <a:picLocks noChangeAspect="1"/>
          </p:cNvPicPr>
          <p:nvPr/>
        </p:nvPicPr>
        <p:blipFill>
          <a:blip r:embed="rId3"/>
          <a:stretch>
            <a:fillRect/>
          </a:stretch>
        </p:blipFill>
        <p:spPr>
          <a:xfrm>
            <a:off x="548229" y="2426069"/>
            <a:ext cx="6375444" cy="2013298"/>
          </a:xfrm>
          <a:prstGeom prst="rect">
            <a:avLst/>
          </a:prstGeom>
        </p:spPr>
      </p:pic>
      <p:sp>
        <p:nvSpPr>
          <p:cNvPr id="6" name="TextBox 5"/>
          <p:cNvSpPr txBox="1"/>
          <p:nvPr/>
        </p:nvSpPr>
        <p:spPr>
          <a:xfrm>
            <a:off x="457200" y="5652426"/>
            <a:ext cx="4614214" cy="461665"/>
          </a:xfrm>
          <a:prstGeom prst="rect">
            <a:avLst/>
          </a:prstGeom>
          <a:noFill/>
        </p:spPr>
        <p:txBody>
          <a:bodyPr wrap="none" rtlCol="0">
            <a:spAutoFit/>
          </a:bodyPr>
          <a:lstStyle/>
          <a:p>
            <a:r>
              <a:rPr lang="en-US" sz="2400" dirty="0" smtClean="0"/>
              <a:t>Bottom Line “I want more control!”</a:t>
            </a:r>
            <a:endParaRPr lang="en-US" sz="2400" dirty="0"/>
          </a:p>
        </p:txBody>
      </p:sp>
      <p:sp>
        <p:nvSpPr>
          <p:cNvPr id="7"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10</a:t>
            </a:fld>
            <a:endParaRPr lang="en-US" sz="1100" dirty="0">
              <a:latin typeface="Candara" pitchFamily="34" charset="0"/>
            </a:endParaRPr>
          </a:p>
        </p:txBody>
      </p:sp>
      <p:sp>
        <p:nvSpPr>
          <p:cNvPr id="8"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Tree>
    <p:extLst>
      <p:ext uri="{BB962C8B-B14F-4D97-AF65-F5344CB8AC3E}">
        <p14:creationId xmlns:p14="http://schemas.microsoft.com/office/powerpoint/2010/main" val="111970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JQuery</a:t>
            </a:r>
            <a:r>
              <a:rPr lang="en-US" dirty="0" smtClean="0"/>
              <a:t>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11</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5" name="TextBox 4"/>
          <p:cNvSpPr txBox="1"/>
          <p:nvPr/>
        </p:nvSpPr>
        <p:spPr>
          <a:xfrm>
            <a:off x="457199" y="879697"/>
            <a:ext cx="8010061" cy="3139321"/>
          </a:xfrm>
          <a:prstGeom prst="rect">
            <a:avLst/>
          </a:prstGeom>
          <a:noFill/>
        </p:spPr>
        <p:txBody>
          <a:bodyPr wrap="square" rtlCol="0">
            <a:spAutoFit/>
          </a:bodyPr>
          <a:lstStyle/>
          <a:p>
            <a:r>
              <a:rPr lang="en-US" dirty="0" err="1" smtClean="0"/>
              <a:t>JQuery</a:t>
            </a:r>
            <a:r>
              <a:rPr lang="en-US" dirty="0" smtClean="0"/>
              <a:t> is a JavaScript library that helps designers manipulate everything in the DOM.</a:t>
            </a:r>
          </a:p>
          <a:p>
            <a:endParaRPr lang="en-US" dirty="0"/>
          </a:p>
          <a:p>
            <a:r>
              <a:rPr lang="en-US" dirty="0" err="1" smtClean="0"/>
              <a:t>Whats</a:t>
            </a:r>
            <a:r>
              <a:rPr lang="en-US" dirty="0" smtClean="0"/>
              <a:t> the DOM?</a:t>
            </a:r>
          </a:p>
          <a:p>
            <a:r>
              <a:rPr lang="en-US" dirty="0" smtClean="0"/>
              <a:t>DOM stands for Document Object Model which is the logical structure of everything that goes into building up your browsers view of the web page you have asked it to display. You can get a much better explanation of it here:</a:t>
            </a:r>
          </a:p>
          <a:p>
            <a:endParaRPr lang="en-US" dirty="0"/>
          </a:p>
          <a:p>
            <a:r>
              <a:rPr lang="en-US" dirty="0">
                <a:hlinkClick r:id="rId2"/>
              </a:rPr>
              <a:t>http://www.w3.org/TR/DOM-Level-2-Core/</a:t>
            </a:r>
            <a:r>
              <a:rPr lang="en-US" dirty="0" smtClean="0">
                <a:hlinkClick r:id="rId2"/>
              </a:rPr>
              <a:t>introduction.html</a:t>
            </a:r>
            <a:r>
              <a:rPr lang="en-US" dirty="0" smtClean="0"/>
              <a:t> </a:t>
            </a:r>
          </a:p>
          <a:p>
            <a:endParaRPr lang="en-US" dirty="0"/>
          </a:p>
          <a:p>
            <a:endParaRPr lang="en-US" dirty="0"/>
          </a:p>
        </p:txBody>
      </p:sp>
    </p:spTree>
    <p:extLst>
      <p:ext uri="{BB962C8B-B14F-4D97-AF65-F5344CB8AC3E}">
        <p14:creationId xmlns:p14="http://schemas.microsoft.com/office/powerpoint/2010/main" val="304614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JQuery</a:t>
            </a:r>
            <a:endParaRPr lang="en-US" dirty="0"/>
          </a:p>
        </p:txBody>
      </p:sp>
      <p:sp>
        <p:nvSpPr>
          <p:cNvPr id="3" name="TextBox 2"/>
          <p:cNvSpPr txBox="1"/>
          <p:nvPr/>
        </p:nvSpPr>
        <p:spPr>
          <a:xfrm>
            <a:off x="457200" y="852289"/>
            <a:ext cx="8022890" cy="2585323"/>
          </a:xfrm>
          <a:prstGeom prst="rect">
            <a:avLst/>
          </a:prstGeom>
          <a:noFill/>
        </p:spPr>
        <p:txBody>
          <a:bodyPr wrap="square" rtlCol="0">
            <a:spAutoFit/>
          </a:bodyPr>
          <a:lstStyle/>
          <a:p>
            <a:r>
              <a:rPr lang="en-US" dirty="0" smtClean="0"/>
              <a:t>First we need to tell the browser we are going to be using </a:t>
            </a:r>
            <a:r>
              <a:rPr lang="en-US" dirty="0" err="1" smtClean="0"/>
              <a:t>JQuery</a:t>
            </a:r>
            <a:r>
              <a:rPr lang="en-US" dirty="0" smtClean="0"/>
              <a:t>. We do this in the main header. There are two ways to link in the </a:t>
            </a:r>
            <a:r>
              <a:rPr lang="en-US" dirty="0" err="1" smtClean="0"/>
              <a:t>JQuery</a:t>
            </a:r>
            <a:r>
              <a:rPr lang="en-US" dirty="0" smtClean="0"/>
              <a:t> library:</a:t>
            </a:r>
          </a:p>
          <a:p>
            <a:endParaRPr lang="en-US" dirty="0"/>
          </a:p>
          <a:p>
            <a:pPr marL="342900" indent="-342900">
              <a:buAutoNum type="arabicParenR"/>
            </a:pPr>
            <a:r>
              <a:rPr lang="en-US" dirty="0" smtClean="0"/>
              <a:t>Download it and include it;</a:t>
            </a:r>
          </a:p>
          <a:p>
            <a:endParaRPr lang="en-US" dirty="0" smtClean="0"/>
          </a:p>
          <a:p>
            <a:endParaRPr lang="en-US" dirty="0"/>
          </a:p>
          <a:p>
            <a:endParaRPr lang="en-US" dirty="0" smtClean="0"/>
          </a:p>
          <a:p>
            <a:endParaRPr lang="en-US" dirty="0" smtClean="0"/>
          </a:p>
          <a:p>
            <a:pPr marL="342900" indent="-342900">
              <a:buAutoNum type="arabicParenR"/>
            </a:pPr>
            <a:r>
              <a:rPr lang="en-US" dirty="0" smtClean="0"/>
              <a:t>Link to it on the web;</a:t>
            </a:r>
            <a:endParaRPr lang="en-US" dirty="0"/>
          </a:p>
        </p:txBody>
      </p:sp>
      <p:sp>
        <p:nvSpPr>
          <p:cNvPr id="4" name="TextBox 3"/>
          <p:cNvSpPr txBox="1"/>
          <p:nvPr/>
        </p:nvSpPr>
        <p:spPr>
          <a:xfrm>
            <a:off x="808237" y="1962635"/>
            <a:ext cx="5865708" cy="830997"/>
          </a:xfrm>
          <a:prstGeom prst="rect">
            <a:avLst/>
          </a:prstGeom>
          <a:noFill/>
        </p:spPr>
        <p:txBody>
          <a:bodyPr wrap="none" rtlCol="0">
            <a:spAutoFit/>
          </a:bodyPr>
          <a:lstStyle/>
          <a:p>
            <a:r>
              <a:rPr lang="en-US" sz="1600" dirty="0" smtClean="0"/>
              <a:t>You can download </a:t>
            </a:r>
            <a:r>
              <a:rPr lang="en-US" sz="1600" dirty="0" err="1" smtClean="0"/>
              <a:t>JQuery</a:t>
            </a:r>
            <a:r>
              <a:rPr lang="en-US" sz="1600" dirty="0" smtClean="0"/>
              <a:t> library straight from these sites:</a:t>
            </a:r>
          </a:p>
          <a:p>
            <a:pPr marL="285750" indent="-285750">
              <a:buFont typeface="Arial"/>
              <a:buChar char="•"/>
            </a:pPr>
            <a:r>
              <a:rPr lang="en-US" sz="1600" dirty="0">
                <a:hlinkClick r:id="rId2"/>
              </a:rPr>
              <a:t>http://jquery.com/download</a:t>
            </a:r>
            <a:r>
              <a:rPr lang="en-US" sz="1600" dirty="0" smtClean="0">
                <a:hlinkClick r:id="rId2"/>
              </a:rPr>
              <a:t>/</a:t>
            </a:r>
            <a:endParaRPr lang="en-US" sz="1600" dirty="0" smtClean="0"/>
          </a:p>
          <a:p>
            <a:pPr marL="285750" indent="-285750">
              <a:buFont typeface="Arial"/>
              <a:buChar char="•"/>
            </a:pPr>
            <a:r>
              <a:rPr lang="en-US" sz="1600" dirty="0">
                <a:hlinkClick r:id="rId3"/>
              </a:rPr>
              <a:t>https://developers.google.com/speed/libraries/devguide#</a:t>
            </a:r>
            <a:r>
              <a:rPr lang="en-US" sz="1600" dirty="0" smtClean="0">
                <a:hlinkClick r:id="rId3"/>
              </a:rPr>
              <a:t>jquery</a:t>
            </a:r>
            <a:r>
              <a:rPr lang="en-US" sz="1600" dirty="0" smtClean="0"/>
              <a:t> </a:t>
            </a:r>
            <a:endParaRPr lang="en-US" sz="1600" dirty="0"/>
          </a:p>
        </p:txBody>
      </p:sp>
      <p:sp>
        <p:nvSpPr>
          <p:cNvPr id="5" name="TextBox 4"/>
          <p:cNvSpPr txBox="1"/>
          <p:nvPr/>
        </p:nvSpPr>
        <p:spPr>
          <a:xfrm>
            <a:off x="808237" y="3320837"/>
            <a:ext cx="7673896" cy="584776"/>
          </a:xfrm>
          <a:prstGeom prst="rect">
            <a:avLst/>
          </a:prstGeom>
          <a:noFill/>
        </p:spPr>
        <p:txBody>
          <a:bodyPr wrap="none" rtlCol="0">
            <a:spAutoFit/>
          </a:bodyPr>
          <a:lstStyle/>
          <a:p>
            <a:r>
              <a:rPr lang="en-US" sz="1600" dirty="0" smtClean="0"/>
              <a:t>You can link to the </a:t>
            </a:r>
            <a:r>
              <a:rPr lang="en-US" sz="1600" dirty="0" err="1" smtClean="0"/>
              <a:t>JQuery</a:t>
            </a:r>
            <a:r>
              <a:rPr lang="en-US" sz="1600" dirty="0" smtClean="0"/>
              <a:t> library online by adding this line into the header:</a:t>
            </a:r>
          </a:p>
          <a:p>
            <a:pPr marL="285750" indent="-285750">
              <a:buFont typeface="Arial"/>
              <a:buChar char="•"/>
            </a:pPr>
            <a:r>
              <a:rPr lang="en-US" sz="1600" dirty="0" smtClean="0"/>
              <a:t>&lt;script </a:t>
            </a:r>
            <a:r>
              <a:rPr lang="en-US" sz="1600" dirty="0" err="1" smtClean="0"/>
              <a:t>src</a:t>
            </a:r>
            <a:r>
              <a:rPr lang="en-US" sz="1600" dirty="0" smtClean="0"/>
              <a:t>=</a:t>
            </a:r>
            <a:r>
              <a:rPr lang="en-US" sz="1600" dirty="0" smtClean="0">
                <a:hlinkClick r:id="rId4"/>
              </a:rPr>
              <a:t>http://ajax.googleapis.com/ajax/libs/jquery/1.11.1/jquery.min.js</a:t>
            </a:r>
            <a:r>
              <a:rPr lang="en-US" sz="1600" dirty="0" smtClean="0"/>
              <a:t>&gt;&lt;/script&gt;</a:t>
            </a:r>
          </a:p>
        </p:txBody>
      </p:sp>
      <p:sp>
        <p:nvSpPr>
          <p:cNvPr id="6" name="TextBox 5"/>
          <p:cNvSpPr txBox="1"/>
          <p:nvPr/>
        </p:nvSpPr>
        <p:spPr>
          <a:xfrm>
            <a:off x="457200" y="4117686"/>
            <a:ext cx="7780289" cy="1661993"/>
          </a:xfrm>
          <a:prstGeom prst="rect">
            <a:avLst/>
          </a:prstGeom>
          <a:noFill/>
        </p:spPr>
        <p:txBody>
          <a:bodyPr wrap="none" rtlCol="0">
            <a:spAutoFit/>
          </a:bodyPr>
          <a:lstStyle/>
          <a:p>
            <a:r>
              <a:rPr lang="en-US" dirty="0" smtClean="0"/>
              <a:t>Lets link to it like this:</a:t>
            </a:r>
          </a:p>
          <a:p>
            <a:r>
              <a:rPr lang="en-US" sz="1050" dirty="0">
                <a:latin typeface="Courier New"/>
                <a:cs typeface="Courier New"/>
              </a:rPr>
              <a:t>&lt;!DOCTYPE html&gt;</a:t>
            </a:r>
          </a:p>
          <a:p>
            <a:r>
              <a:rPr lang="en-US" sz="1050" dirty="0">
                <a:latin typeface="Courier New"/>
                <a:cs typeface="Courier New"/>
              </a:rPr>
              <a:t>&lt;html&gt;</a:t>
            </a:r>
          </a:p>
          <a:p>
            <a:r>
              <a:rPr lang="en-US" sz="1050" dirty="0">
                <a:latin typeface="Courier New"/>
                <a:cs typeface="Courier New"/>
              </a:rPr>
              <a:t>    &lt;head&gt;</a:t>
            </a:r>
          </a:p>
          <a:p>
            <a:r>
              <a:rPr lang="en-US" sz="1050" dirty="0">
                <a:latin typeface="Courier New"/>
                <a:cs typeface="Courier New"/>
              </a:rPr>
              <a:t>        &lt;meta charset="UTF-8"&gt;</a:t>
            </a:r>
          </a:p>
          <a:p>
            <a:r>
              <a:rPr lang="en-US" sz="1050" dirty="0">
                <a:latin typeface="Courier New"/>
                <a:cs typeface="Courier New"/>
              </a:rPr>
              <a:t>        &lt;link </a:t>
            </a:r>
            <a:r>
              <a:rPr lang="en-US" sz="1050" dirty="0" err="1">
                <a:latin typeface="Courier New"/>
                <a:cs typeface="Courier New"/>
              </a:rPr>
              <a:t>rel</a:t>
            </a:r>
            <a:r>
              <a:rPr lang="en-US" sz="1050" dirty="0">
                <a:latin typeface="Courier New"/>
                <a:cs typeface="Courier New"/>
              </a:rPr>
              <a:t>='</a:t>
            </a:r>
            <a:r>
              <a:rPr lang="en-US" sz="1050" dirty="0" err="1">
                <a:latin typeface="Courier New"/>
                <a:cs typeface="Courier New"/>
              </a:rPr>
              <a:t>stylesheet</a:t>
            </a:r>
            <a:r>
              <a:rPr lang="en-US" sz="1050" dirty="0">
                <a:latin typeface="Courier New"/>
                <a:cs typeface="Courier New"/>
              </a:rPr>
              <a:t>' </a:t>
            </a:r>
            <a:r>
              <a:rPr lang="en-US" sz="1050" dirty="0" err="1">
                <a:latin typeface="Courier New"/>
                <a:cs typeface="Courier New"/>
              </a:rPr>
              <a:t>href</a:t>
            </a:r>
            <a:r>
              <a:rPr lang="en-US" sz="1050" dirty="0">
                <a:latin typeface="Courier New"/>
                <a:cs typeface="Courier New"/>
              </a:rPr>
              <a:t>='</a:t>
            </a:r>
            <a:r>
              <a:rPr lang="en-US" sz="1050" dirty="0" err="1">
                <a:latin typeface="Courier New"/>
                <a:cs typeface="Courier New"/>
              </a:rPr>
              <a:t>css</a:t>
            </a:r>
            <a:r>
              <a:rPr lang="en-US" sz="1050" dirty="0">
                <a:latin typeface="Courier New"/>
                <a:cs typeface="Courier New"/>
              </a:rPr>
              <a:t>/</a:t>
            </a:r>
            <a:r>
              <a:rPr lang="en-US" sz="1050" dirty="0" err="1">
                <a:latin typeface="Courier New"/>
                <a:cs typeface="Courier New"/>
              </a:rPr>
              <a:t>simplesite.css</a:t>
            </a:r>
            <a:r>
              <a:rPr lang="en-US" sz="1050" dirty="0">
                <a:latin typeface="Courier New"/>
                <a:cs typeface="Courier New"/>
              </a:rPr>
              <a:t>' /&gt;</a:t>
            </a:r>
          </a:p>
          <a:p>
            <a:r>
              <a:rPr lang="en-US" sz="1050" dirty="0">
                <a:latin typeface="Courier New"/>
                <a:cs typeface="Courier New"/>
              </a:rPr>
              <a:t>        &lt;script </a:t>
            </a:r>
            <a:r>
              <a:rPr lang="en-US" sz="1050" dirty="0" err="1">
                <a:latin typeface="Courier New"/>
                <a:cs typeface="Courier New"/>
              </a:rPr>
              <a:t>src</a:t>
            </a:r>
            <a:r>
              <a:rPr lang="en-US" sz="1050" dirty="0">
                <a:latin typeface="Courier New"/>
                <a:cs typeface="Courier New"/>
              </a:rPr>
              <a:t>=http://</a:t>
            </a:r>
            <a:r>
              <a:rPr lang="en-US" sz="1050" dirty="0" err="1">
                <a:latin typeface="Courier New"/>
                <a:cs typeface="Courier New"/>
              </a:rPr>
              <a:t>ajax.googleapis.com</a:t>
            </a:r>
            <a:r>
              <a:rPr lang="en-US" sz="1050" dirty="0">
                <a:latin typeface="Courier New"/>
                <a:cs typeface="Courier New"/>
              </a:rPr>
              <a:t>/</a:t>
            </a:r>
            <a:r>
              <a:rPr lang="en-US" sz="1050" dirty="0" err="1">
                <a:latin typeface="Courier New"/>
                <a:cs typeface="Courier New"/>
              </a:rPr>
              <a:t>ajax</a:t>
            </a:r>
            <a:r>
              <a:rPr lang="en-US" sz="1050" dirty="0">
                <a:latin typeface="Courier New"/>
                <a:cs typeface="Courier New"/>
              </a:rPr>
              <a:t>/libs/</a:t>
            </a:r>
            <a:r>
              <a:rPr lang="en-US" sz="1050" dirty="0" err="1">
                <a:latin typeface="Courier New"/>
                <a:cs typeface="Courier New"/>
              </a:rPr>
              <a:t>jquery</a:t>
            </a:r>
            <a:r>
              <a:rPr lang="en-US" sz="1050" dirty="0">
                <a:latin typeface="Courier New"/>
                <a:cs typeface="Courier New"/>
              </a:rPr>
              <a:t>/1.11.1/</a:t>
            </a:r>
            <a:r>
              <a:rPr lang="en-US" sz="1050" dirty="0" err="1">
                <a:latin typeface="Courier New"/>
                <a:cs typeface="Courier New"/>
              </a:rPr>
              <a:t>jquery.min.js</a:t>
            </a:r>
            <a:r>
              <a:rPr lang="en-US" sz="1050" dirty="0">
                <a:latin typeface="Courier New"/>
                <a:cs typeface="Courier New"/>
              </a:rPr>
              <a:t>&gt;&lt;/script&gt;</a:t>
            </a:r>
          </a:p>
          <a:p>
            <a:r>
              <a:rPr lang="en-US" sz="1050" dirty="0">
                <a:latin typeface="Courier New"/>
                <a:cs typeface="Courier New"/>
              </a:rPr>
              <a:t>        &lt;title&gt;Simple site layout - The HTML&lt;/title&gt;</a:t>
            </a:r>
          </a:p>
          <a:p>
            <a:r>
              <a:rPr lang="en-US" sz="1050" dirty="0">
                <a:latin typeface="Courier New"/>
                <a:cs typeface="Courier New"/>
              </a:rPr>
              <a:t>    &lt;/head&gt;</a:t>
            </a:r>
          </a:p>
        </p:txBody>
      </p:sp>
      <p:sp>
        <p:nvSpPr>
          <p:cNvPr id="7"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12</a:t>
            </a:fld>
            <a:endParaRPr lang="en-US" sz="1100" dirty="0">
              <a:latin typeface="Candara" pitchFamily="34" charset="0"/>
            </a:endParaRPr>
          </a:p>
        </p:txBody>
      </p:sp>
      <p:sp>
        <p:nvSpPr>
          <p:cNvPr id="8"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224908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know its working?</a:t>
            </a:r>
            <a:endParaRPr lang="en-US" dirty="0"/>
          </a:p>
        </p:txBody>
      </p:sp>
      <p:sp>
        <p:nvSpPr>
          <p:cNvPr id="3" name="TextBox 2"/>
          <p:cNvSpPr txBox="1"/>
          <p:nvPr/>
        </p:nvSpPr>
        <p:spPr>
          <a:xfrm>
            <a:off x="457200" y="852289"/>
            <a:ext cx="7494359" cy="2954655"/>
          </a:xfrm>
          <a:prstGeom prst="rect">
            <a:avLst/>
          </a:prstGeom>
          <a:noFill/>
        </p:spPr>
        <p:txBody>
          <a:bodyPr wrap="none" rtlCol="0">
            <a:spAutoFit/>
          </a:bodyPr>
          <a:lstStyle/>
          <a:p>
            <a:r>
              <a:rPr lang="en-US" dirty="0" smtClean="0"/>
              <a:t>So we’ve added a </a:t>
            </a:r>
            <a:r>
              <a:rPr lang="en-US" dirty="0" err="1" smtClean="0"/>
              <a:t>javascript</a:t>
            </a:r>
            <a:r>
              <a:rPr lang="en-US" dirty="0" smtClean="0"/>
              <a:t> library but how do we know whether its working?</a:t>
            </a:r>
          </a:p>
          <a:p>
            <a:r>
              <a:rPr lang="en-US" dirty="0" smtClean="0"/>
              <a:t>Simple – lets add a little test script in the body of our HTML … like this:</a:t>
            </a:r>
          </a:p>
          <a:p>
            <a:endParaRPr lang="en-US" sz="1200" dirty="0">
              <a:latin typeface="Courier New"/>
              <a:cs typeface="Courier New"/>
            </a:endParaRPr>
          </a:p>
          <a:p>
            <a:r>
              <a:rPr lang="en-US" sz="1200" dirty="0">
                <a:latin typeface="Courier New"/>
                <a:cs typeface="Courier New"/>
              </a:rPr>
              <a:t>&lt;body&gt;</a:t>
            </a:r>
          </a:p>
          <a:p>
            <a:r>
              <a:rPr lang="en-US" sz="1200" dirty="0">
                <a:latin typeface="Courier New"/>
                <a:cs typeface="Courier New"/>
              </a:rPr>
              <a:t>        &lt;script type="text/</a:t>
            </a:r>
            <a:r>
              <a:rPr lang="en-US" sz="1200" dirty="0" err="1">
                <a:latin typeface="Courier New"/>
                <a:cs typeface="Courier New"/>
              </a:rPr>
              <a:t>javascript</a:t>
            </a:r>
            <a:r>
              <a:rPr lang="en-US" sz="1200" dirty="0">
                <a:latin typeface="Courier New"/>
                <a:cs typeface="Courier New"/>
              </a:rPr>
              <a:t>"&gt;</a:t>
            </a:r>
          </a:p>
          <a:p>
            <a:r>
              <a:rPr lang="en-US" sz="1200" dirty="0">
                <a:latin typeface="Courier New"/>
                <a:cs typeface="Courier New"/>
              </a:rPr>
              <a:t>            $(document).ready(function(){</a:t>
            </a:r>
          </a:p>
          <a:p>
            <a:r>
              <a:rPr lang="en-US" sz="1200" dirty="0">
                <a:latin typeface="Courier New"/>
                <a:cs typeface="Courier New"/>
              </a:rPr>
              <a:t>               alert("</a:t>
            </a:r>
            <a:r>
              <a:rPr lang="en-US" sz="1200" dirty="0" err="1">
                <a:latin typeface="Courier New"/>
                <a:cs typeface="Courier New"/>
              </a:rPr>
              <a:t>JQuery</a:t>
            </a:r>
            <a:r>
              <a:rPr lang="en-US" sz="1200" dirty="0">
                <a:latin typeface="Courier New"/>
                <a:cs typeface="Courier New"/>
              </a:rPr>
              <a:t> working!"); </a:t>
            </a:r>
          </a:p>
          <a:p>
            <a:r>
              <a:rPr lang="en-US" sz="1200" dirty="0">
                <a:latin typeface="Courier New"/>
                <a:cs typeface="Courier New"/>
              </a:rPr>
              <a:t>            });</a:t>
            </a:r>
          </a:p>
          <a:p>
            <a:r>
              <a:rPr lang="en-US" sz="1200" dirty="0">
                <a:latin typeface="Courier New"/>
                <a:cs typeface="Courier New"/>
              </a:rPr>
              <a:t>        &lt;/script&gt;</a:t>
            </a:r>
          </a:p>
          <a:p>
            <a:endParaRPr lang="en-US" sz="1200" dirty="0">
              <a:latin typeface="Courier New"/>
              <a:cs typeface="Courier New"/>
            </a:endParaRPr>
          </a:p>
          <a:p>
            <a:r>
              <a:rPr lang="en-US" sz="1200" dirty="0">
                <a:latin typeface="Courier New"/>
                <a:cs typeface="Courier New"/>
              </a:rPr>
              <a:t>        &lt;!-- Lets first define the total container --&gt;</a:t>
            </a:r>
          </a:p>
          <a:p>
            <a:r>
              <a:rPr lang="en-US" sz="1200" dirty="0">
                <a:latin typeface="Courier New"/>
                <a:cs typeface="Courier New"/>
              </a:rPr>
              <a:t>        &lt;div class="</a:t>
            </a:r>
            <a:r>
              <a:rPr lang="en-US" sz="1200" dirty="0" err="1">
                <a:latin typeface="Courier New"/>
                <a:cs typeface="Courier New"/>
              </a:rPr>
              <a:t>mainContainer</a:t>
            </a:r>
            <a:r>
              <a:rPr lang="en-US" sz="1200" dirty="0">
                <a:latin typeface="Courier New"/>
                <a:cs typeface="Courier New"/>
              </a:rPr>
              <a:t>"</a:t>
            </a:r>
            <a:r>
              <a:rPr lang="en-US" sz="1200" dirty="0" smtClean="0">
                <a:latin typeface="Courier New"/>
                <a:cs typeface="Courier New"/>
              </a:rPr>
              <a:t>&gt;</a:t>
            </a:r>
          </a:p>
          <a:p>
            <a:endParaRPr lang="en-US" sz="1200" dirty="0">
              <a:latin typeface="Courier New"/>
              <a:cs typeface="Courier New"/>
            </a:endParaRPr>
          </a:p>
          <a:p>
            <a:r>
              <a:rPr lang="en-US" dirty="0" smtClean="0"/>
              <a:t>… then reload the page and “voila!” you should have a message from </a:t>
            </a:r>
            <a:r>
              <a:rPr lang="en-US" dirty="0" err="1" smtClean="0"/>
              <a:t>JQuery</a:t>
            </a:r>
            <a:r>
              <a:rPr lang="en-US" dirty="0" smtClean="0"/>
              <a:t>!</a:t>
            </a:r>
            <a:endParaRPr lang="en-US" dirty="0"/>
          </a:p>
        </p:txBody>
      </p:sp>
      <p:pic>
        <p:nvPicPr>
          <p:cNvPr id="4" name="Picture 3"/>
          <p:cNvPicPr>
            <a:picLocks noChangeAspect="1"/>
          </p:cNvPicPr>
          <p:nvPr/>
        </p:nvPicPr>
        <p:blipFill>
          <a:blip r:embed="rId2"/>
          <a:stretch>
            <a:fillRect/>
          </a:stretch>
        </p:blipFill>
        <p:spPr>
          <a:xfrm>
            <a:off x="2628225" y="3806944"/>
            <a:ext cx="4065400" cy="2235626"/>
          </a:xfrm>
          <a:prstGeom prst="rect">
            <a:avLst/>
          </a:prstGeom>
        </p:spPr>
      </p:pic>
      <p:sp>
        <p:nvSpPr>
          <p:cNvPr id="5"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13</a:t>
            </a:fld>
            <a:endParaRPr lang="en-US" sz="1100" dirty="0">
              <a:latin typeface="Candara" pitchFamily="34" charset="0"/>
            </a:endParaRPr>
          </a:p>
        </p:txBody>
      </p:sp>
      <p:sp>
        <p:nvSpPr>
          <p:cNvPr id="6"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100643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our responsive script</a:t>
            </a:r>
            <a:endParaRPr lang="en-US" dirty="0"/>
          </a:p>
        </p:txBody>
      </p:sp>
      <p:sp>
        <p:nvSpPr>
          <p:cNvPr id="3" name="TextBox 2"/>
          <p:cNvSpPr txBox="1"/>
          <p:nvPr/>
        </p:nvSpPr>
        <p:spPr>
          <a:xfrm>
            <a:off x="457199" y="877945"/>
            <a:ext cx="8253815" cy="1754327"/>
          </a:xfrm>
          <a:prstGeom prst="rect">
            <a:avLst/>
          </a:prstGeom>
          <a:noFill/>
        </p:spPr>
        <p:txBody>
          <a:bodyPr wrap="square" rtlCol="0">
            <a:spAutoFit/>
          </a:bodyPr>
          <a:lstStyle/>
          <a:p>
            <a:r>
              <a:rPr lang="en-US" dirty="0" smtClean="0"/>
              <a:t>Clearly we could write all of the code straight in between the &lt;script&gt; tags, but that would probably make the HTML document look a bit messy and its better to extract it out to a separate </a:t>
            </a:r>
            <a:r>
              <a:rPr lang="en-US" dirty="0" err="1" smtClean="0"/>
              <a:t>javascript</a:t>
            </a:r>
            <a:r>
              <a:rPr lang="en-US" dirty="0" smtClean="0"/>
              <a:t> file. </a:t>
            </a:r>
          </a:p>
          <a:p>
            <a:endParaRPr lang="en-US" dirty="0"/>
          </a:p>
          <a:p>
            <a:r>
              <a:rPr lang="en-US" dirty="0" smtClean="0"/>
              <a:t>So I create a </a:t>
            </a:r>
            <a:r>
              <a:rPr lang="en-US" dirty="0" err="1" smtClean="0"/>
              <a:t>simplesite.js</a:t>
            </a:r>
            <a:r>
              <a:rPr lang="en-US" dirty="0" smtClean="0"/>
              <a:t> file and link to it from the header … so the HTML document now looks like this …   </a:t>
            </a:r>
            <a:endParaRPr lang="en-US" dirty="0"/>
          </a:p>
        </p:txBody>
      </p:sp>
      <p:sp>
        <p:nvSpPr>
          <p:cNvPr id="4"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14</a:t>
            </a:fld>
            <a:endParaRPr lang="en-US" sz="1100" dirty="0">
              <a:latin typeface="Candara" pitchFamily="34" charset="0"/>
            </a:endParaRPr>
          </a:p>
        </p:txBody>
      </p:sp>
      <p:sp>
        <p:nvSpPr>
          <p:cNvPr id="5"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
        <p:nvSpPr>
          <p:cNvPr id="6" name="TextBox 5"/>
          <p:cNvSpPr txBox="1"/>
          <p:nvPr/>
        </p:nvSpPr>
        <p:spPr>
          <a:xfrm>
            <a:off x="444182" y="2988850"/>
            <a:ext cx="8141985" cy="1446550"/>
          </a:xfrm>
          <a:prstGeom prst="rect">
            <a:avLst/>
          </a:prstGeom>
          <a:noFill/>
        </p:spPr>
        <p:txBody>
          <a:bodyPr wrap="none" rtlCol="0">
            <a:spAutoFit/>
          </a:bodyPr>
          <a:lstStyle/>
          <a:p>
            <a:r>
              <a:rPr lang="en-US" sz="1100" dirty="0">
                <a:latin typeface="Courier New"/>
                <a:cs typeface="Courier New"/>
              </a:rPr>
              <a:t>&lt;html&gt;</a:t>
            </a:r>
          </a:p>
          <a:p>
            <a:r>
              <a:rPr lang="en-US" sz="1100" dirty="0">
                <a:latin typeface="Courier New"/>
                <a:cs typeface="Courier New"/>
              </a:rPr>
              <a:t>    &lt;head&gt;</a:t>
            </a:r>
          </a:p>
          <a:p>
            <a:r>
              <a:rPr lang="en-US" sz="1100" dirty="0">
                <a:latin typeface="Courier New"/>
                <a:cs typeface="Courier New"/>
              </a:rPr>
              <a:t>        &lt;meta charset="UTF-8"&gt;</a:t>
            </a:r>
          </a:p>
          <a:p>
            <a:r>
              <a:rPr lang="en-US" sz="1100" dirty="0">
                <a:latin typeface="Courier New"/>
                <a:cs typeface="Courier New"/>
              </a:rPr>
              <a:t>        &lt;link </a:t>
            </a:r>
            <a:r>
              <a:rPr lang="en-US" sz="1100" dirty="0" err="1">
                <a:latin typeface="Courier New"/>
                <a:cs typeface="Courier New"/>
              </a:rPr>
              <a:t>rel</a:t>
            </a:r>
            <a:r>
              <a:rPr lang="en-US" sz="1100" dirty="0">
                <a:latin typeface="Courier New"/>
                <a:cs typeface="Courier New"/>
              </a:rPr>
              <a:t>='</a:t>
            </a:r>
            <a:r>
              <a:rPr lang="en-US" sz="1100" dirty="0" err="1">
                <a:latin typeface="Courier New"/>
                <a:cs typeface="Courier New"/>
              </a:rPr>
              <a:t>stylesheet</a:t>
            </a:r>
            <a:r>
              <a:rPr lang="en-US" sz="1100" dirty="0">
                <a:latin typeface="Courier New"/>
                <a:cs typeface="Courier New"/>
              </a:rPr>
              <a:t>' </a:t>
            </a:r>
            <a:r>
              <a:rPr lang="en-US" sz="1100" dirty="0" err="1">
                <a:latin typeface="Courier New"/>
                <a:cs typeface="Courier New"/>
              </a:rPr>
              <a:t>href</a:t>
            </a:r>
            <a:r>
              <a:rPr lang="en-US" sz="1100" dirty="0">
                <a:latin typeface="Courier New"/>
                <a:cs typeface="Courier New"/>
              </a:rPr>
              <a:t>='</a:t>
            </a:r>
            <a:r>
              <a:rPr lang="en-US" sz="1100" dirty="0" err="1">
                <a:latin typeface="Courier New"/>
                <a:cs typeface="Courier New"/>
              </a:rPr>
              <a:t>css</a:t>
            </a:r>
            <a:r>
              <a:rPr lang="en-US" sz="1100" dirty="0">
                <a:latin typeface="Courier New"/>
                <a:cs typeface="Courier New"/>
              </a:rPr>
              <a:t>/</a:t>
            </a:r>
            <a:r>
              <a:rPr lang="en-US" sz="1100" dirty="0" err="1">
                <a:latin typeface="Courier New"/>
                <a:cs typeface="Courier New"/>
              </a:rPr>
              <a:t>simplesite.css</a:t>
            </a:r>
            <a:r>
              <a:rPr lang="en-US" sz="1100" dirty="0">
                <a:latin typeface="Courier New"/>
                <a:cs typeface="Courier New"/>
              </a:rPr>
              <a:t>' /&gt;</a:t>
            </a:r>
          </a:p>
          <a:p>
            <a:r>
              <a:rPr lang="en-US" sz="1100" dirty="0">
                <a:latin typeface="Courier New"/>
                <a:cs typeface="Courier New"/>
              </a:rPr>
              <a:t>        &lt;script </a:t>
            </a:r>
            <a:r>
              <a:rPr lang="en-US" sz="1100" dirty="0" err="1">
                <a:latin typeface="Courier New"/>
                <a:cs typeface="Courier New"/>
              </a:rPr>
              <a:t>src</a:t>
            </a:r>
            <a:r>
              <a:rPr lang="en-US" sz="1100" dirty="0">
                <a:latin typeface="Courier New"/>
                <a:cs typeface="Courier New"/>
              </a:rPr>
              <a:t>=http://</a:t>
            </a:r>
            <a:r>
              <a:rPr lang="en-US" sz="1100" dirty="0" err="1">
                <a:latin typeface="Courier New"/>
                <a:cs typeface="Courier New"/>
              </a:rPr>
              <a:t>ajax.googleapis.com</a:t>
            </a:r>
            <a:r>
              <a:rPr lang="en-US" sz="1100" dirty="0">
                <a:latin typeface="Courier New"/>
                <a:cs typeface="Courier New"/>
              </a:rPr>
              <a:t>/</a:t>
            </a:r>
            <a:r>
              <a:rPr lang="en-US" sz="1100" dirty="0" err="1">
                <a:latin typeface="Courier New"/>
                <a:cs typeface="Courier New"/>
              </a:rPr>
              <a:t>ajax</a:t>
            </a:r>
            <a:r>
              <a:rPr lang="en-US" sz="1100" dirty="0">
                <a:latin typeface="Courier New"/>
                <a:cs typeface="Courier New"/>
              </a:rPr>
              <a:t>/libs/</a:t>
            </a:r>
            <a:r>
              <a:rPr lang="en-US" sz="1100" dirty="0" err="1">
                <a:latin typeface="Courier New"/>
                <a:cs typeface="Courier New"/>
              </a:rPr>
              <a:t>jquery</a:t>
            </a:r>
            <a:r>
              <a:rPr lang="en-US" sz="1100" dirty="0">
                <a:latin typeface="Courier New"/>
                <a:cs typeface="Courier New"/>
              </a:rPr>
              <a:t>/1.11.1/</a:t>
            </a:r>
            <a:r>
              <a:rPr lang="en-US" sz="1100" dirty="0" err="1">
                <a:latin typeface="Courier New"/>
                <a:cs typeface="Courier New"/>
              </a:rPr>
              <a:t>jquery.min.js</a:t>
            </a:r>
            <a:r>
              <a:rPr lang="en-US" sz="1100" dirty="0">
                <a:latin typeface="Courier New"/>
                <a:cs typeface="Courier New"/>
              </a:rPr>
              <a:t>&gt;&lt;/script&gt;</a:t>
            </a:r>
          </a:p>
          <a:p>
            <a:r>
              <a:rPr lang="en-US" sz="1100" dirty="0">
                <a:latin typeface="Courier New"/>
                <a:cs typeface="Courier New"/>
              </a:rPr>
              <a:t>        &lt;script type="text/</a:t>
            </a:r>
            <a:r>
              <a:rPr lang="en-US" sz="1100" dirty="0" err="1">
                <a:latin typeface="Courier New"/>
                <a:cs typeface="Courier New"/>
              </a:rPr>
              <a:t>javascript</a:t>
            </a:r>
            <a:r>
              <a:rPr lang="en-US" sz="1100" dirty="0">
                <a:latin typeface="Courier New"/>
                <a:cs typeface="Courier New"/>
              </a:rPr>
              <a:t>" </a:t>
            </a:r>
            <a:r>
              <a:rPr lang="en-US" sz="1100" dirty="0" err="1">
                <a:latin typeface="Courier New"/>
                <a:cs typeface="Courier New"/>
              </a:rPr>
              <a:t>src</a:t>
            </a:r>
            <a:r>
              <a:rPr lang="en-US" sz="1100" dirty="0">
                <a:latin typeface="Courier New"/>
                <a:cs typeface="Courier New"/>
              </a:rPr>
              <a:t>="</a:t>
            </a:r>
            <a:r>
              <a:rPr lang="en-US" sz="1100" dirty="0" err="1">
                <a:latin typeface="Courier New"/>
                <a:cs typeface="Courier New"/>
              </a:rPr>
              <a:t>js</a:t>
            </a:r>
            <a:r>
              <a:rPr lang="en-US" sz="1100" dirty="0">
                <a:latin typeface="Courier New"/>
                <a:cs typeface="Courier New"/>
              </a:rPr>
              <a:t>/</a:t>
            </a:r>
            <a:r>
              <a:rPr lang="en-US" sz="1100" dirty="0" err="1">
                <a:latin typeface="Courier New"/>
                <a:cs typeface="Courier New"/>
              </a:rPr>
              <a:t>simplesite.js</a:t>
            </a:r>
            <a:r>
              <a:rPr lang="en-US" sz="1100" dirty="0">
                <a:latin typeface="Courier New"/>
                <a:cs typeface="Courier New"/>
              </a:rPr>
              <a:t>"&gt;&lt;/script&gt;</a:t>
            </a:r>
          </a:p>
          <a:p>
            <a:r>
              <a:rPr lang="en-US" sz="1100" dirty="0">
                <a:latin typeface="Courier New"/>
                <a:cs typeface="Courier New"/>
              </a:rPr>
              <a:t>        &lt;title&gt;Simple site layout - The HTML&lt;/title&gt;</a:t>
            </a:r>
          </a:p>
          <a:p>
            <a:r>
              <a:rPr lang="en-US" sz="1100" dirty="0">
                <a:latin typeface="Courier New"/>
                <a:cs typeface="Courier New"/>
              </a:rPr>
              <a:t>    &lt;/head&gt;</a:t>
            </a:r>
          </a:p>
        </p:txBody>
      </p:sp>
    </p:spTree>
    <p:extLst>
      <p:ext uri="{BB962C8B-B14F-4D97-AF65-F5344CB8AC3E}">
        <p14:creationId xmlns:p14="http://schemas.microsoft.com/office/powerpoint/2010/main" val="333316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up in the script is ..</a:t>
            </a:r>
            <a:endParaRPr lang="en-US" dirty="0"/>
          </a:p>
        </p:txBody>
      </p:sp>
      <p:sp>
        <p:nvSpPr>
          <p:cNvPr id="3" name="TextBox 2"/>
          <p:cNvSpPr txBox="1"/>
          <p:nvPr/>
        </p:nvSpPr>
        <p:spPr>
          <a:xfrm>
            <a:off x="457200" y="897935"/>
            <a:ext cx="8189669" cy="646331"/>
          </a:xfrm>
          <a:prstGeom prst="rect">
            <a:avLst/>
          </a:prstGeom>
          <a:noFill/>
        </p:spPr>
        <p:txBody>
          <a:bodyPr wrap="square" rtlCol="0">
            <a:spAutoFit/>
          </a:bodyPr>
          <a:lstStyle/>
          <a:p>
            <a:r>
              <a:rPr lang="en-US" dirty="0" smtClean="0"/>
              <a:t>Lets wait until the full document is loaded and then find out what size we are dealing with … </a:t>
            </a:r>
            <a:endParaRPr lang="en-US" dirty="0"/>
          </a:p>
        </p:txBody>
      </p:sp>
      <p:sp>
        <p:nvSpPr>
          <p:cNvPr id="4" name="TextBox 3"/>
          <p:cNvSpPr txBox="1"/>
          <p:nvPr/>
        </p:nvSpPr>
        <p:spPr>
          <a:xfrm>
            <a:off x="457200" y="1608404"/>
            <a:ext cx="6002590" cy="2246769"/>
          </a:xfrm>
          <a:prstGeom prst="rect">
            <a:avLst/>
          </a:prstGeom>
          <a:noFill/>
        </p:spPr>
        <p:txBody>
          <a:bodyPr wrap="none" rtlCol="0">
            <a:spAutoFit/>
          </a:bodyPr>
          <a:lstStyle/>
          <a:p>
            <a:r>
              <a:rPr lang="en-US" sz="1400" dirty="0">
                <a:latin typeface="Courier New"/>
                <a:cs typeface="Courier New"/>
              </a:rPr>
              <a:t>$(document).ready(function() {</a:t>
            </a:r>
          </a:p>
          <a:p>
            <a:r>
              <a:rPr lang="en-US" sz="1400" dirty="0">
                <a:latin typeface="Courier New"/>
                <a:cs typeface="Courier New"/>
              </a:rPr>
              <a:t>    </a:t>
            </a:r>
          </a:p>
          <a:p>
            <a:r>
              <a:rPr lang="en-US" sz="1400" dirty="0">
                <a:latin typeface="Courier New"/>
                <a:cs typeface="Courier New"/>
              </a:rPr>
              <a:t>    // </a:t>
            </a:r>
          </a:p>
          <a:p>
            <a:r>
              <a:rPr lang="en-US" sz="1400" dirty="0">
                <a:latin typeface="Courier New"/>
                <a:cs typeface="Courier New"/>
              </a:rPr>
              <a:t>    // Lets get the window height and width attributes</a:t>
            </a:r>
          </a:p>
          <a:p>
            <a:r>
              <a:rPr lang="en-US" sz="1400" dirty="0">
                <a:latin typeface="Courier New"/>
                <a:cs typeface="Courier New"/>
              </a:rPr>
              <a:t>    //</a:t>
            </a:r>
          </a:p>
          <a:p>
            <a:endParaRPr lang="en-US" sz="1400" dirty="0">
              <a:latin typeface="Courier New"/>
              <a:cs typeface="Courier New"/>
            </a:endParaRPr>
          </a:p>
          <a:p>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windowWidth</a:t>
            </a:r>
            <a:r>
              <a:rPr lang="en-US" sz="1400" dirty="0">
                <a:latin typeface="Courier New"/>
                <a:cs typeface="Courier New"/>
              </a:rPr>
              <a:t> = $(window).width();</a:t>
            </a:r>
          </a:p>
          <a:p>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windowHeight</a:t>
            </a:r>
            <a:r>
              <a:rPr lang="en-US" sz="1400" dirty="0">
                <a:latin typeface="Courier New"/>
                <a:cs typeface="Courier New"/>
              </a:rPr>
              <a:t> = $(window).height();</a:t>
            </a:r>
          </a:p>
          <a:p>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windowArea</a:t>
            </a:r>
            <a:r>
              <a:rPr lang="en-US" sz="1400" dirty="0">
                <a:latin typeface="Courier New"/>
                <a:cs typeface="Courier New"/>
              </a:rPr>
              <a:t> = </a:t>
            </a:r>
            <a:r>
              <a:rPr lang="en-US" sz="1400" dirty="0" err="1">
                <a:latin typeface="Courier New"/>
                <a:cs typeface="Courier New"/>
              </a:rPr>
              <a:t>windowWidth</a:t>
            </a:r>
            <a:r>
              <a:rPr lang="en-US" sz="1400" dirty="0">
                <a:latin typeface="Courier New"/>
                <a:cs typeface="Courier New"/>
              </a:rPr>
              <a:t>*</a:t>
            </a:r>
            <a:r>
              <a:rPr lang="en-US" sz="1400" dirty="0" err="1">
                <a:latin typeface="Courier New"/>
                <a:cs typeface="Courier New"/>
              </a:rPr>
              <a:t>windowHeight</a:t>
            </a:r>
            <a:r>
              <a:rPr lang="en-US" sz="1400" dirty="0">
                <a:latin typeface="Courier New"/>
                <a:cs typeface="Courier New"/>
              </a:rPr>
              <a:t>;</a:t>
            </a:r>
          </a:p>
          <a:p>
            <a:endParaRPr lang="en-US" sz="1400" dirty="0">
              <a:latin typeface="Courier New"/>
              <a:cs typeface="Courier New"/>
            </a:endParaRPr>
          </a:p>
        </p:txBody>
      </p:sp>
      <p:sp>
        <p:nvSpPr>
          <p:cNvPr id="5" name="TextBox 4"/>
          <p:cNvSpPr txBox="1"/>
          <p:nvPr/>
        </p:nvSpPr>
        <p:spPr>
          <a:xfrm>
            <a:off x="457200" y="3761923"/>
            <a:ext cx="8189669" cy="646331"/>
          </a:xfrm>
          <a:prstGeom prst="rect">
            <a:avLst/>
          </a:prstGeom>
          <a:noFill/>
        </p:spPr>
        <p:txBody>
          <a:bodyPr wrap="square" rtlCol="0">
            <a:spAutoFit/>
          </a:bodyPr>
          <a:lstStyle/>
          <a:p>
            <a:r>
              <a:rPr lang="en-US" dirty="0" smtClean="0"/>
              <a:t>Lets also remove all mentions of Heights, Widths, Margins, Padding and Font-Sizes from the CSS file … we will be dealing with all of them from within </a:t>
            </a:r>
            <a:r>
              <a:rPr lang="en-US" dirty="0" err="1" smtClean="0"/>
              <a:t>JQuery</a:t>
            </a:r>
            <a:r>
              <a:rPr lang="en-US" dirty="0" smtClean="0"/>
              <a:t> …</a:t>
            </a:r>
            <a:endParaRPr lang="en-US" dirty="0"/>
          </a:p>
        </p:txBody>
      </p:sp>
      <p:sp>
        <p:nvSpPr>
          <p:cNvPr id="6"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15</a:t>
            </a:fld>
            <a:endParaRPr lang="en-US" sz="1100" dirty="0">
              <a:latin typeface="Candara" pitchFamily="34" charset="0"/>
            </a:endParaRPr>
          </a:p>
        </p:txBody>
      </p:sp>
      <p:sp>
        <p:nvSpPr>
          <p:cNvPr id="7"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87765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Fonts</a:t>
            </a:r>
            <a:endParaRPr lang="en-US" dirty="0"/>
          </a:p>
        </p:txBody>
      </p:sp>
      <p:sp>
        <p:nvSpPr>
          <p:cNvPr id="3" name="TextBox 2"/>
          <p:cNvSpPr txBox="1"/>
          <p:nvPr/>
        </p:nvSpPr>
        <p:spPr>
          <a:xfrm>
            <a:off x="457200" y="897935"/>
            <a:ext cx="8189669" cy="646331"/>
          </a:xfrm>
          <a:prstGeom prst="rect">
            <a:avLst/>
          </a:prstGeom>
          <a:noFill/>
        </p:spPr>
        <p:txBody>
          <a:bodyPr wrap="square" rtlCol="0">
            <a:spAutoFit/>
          </a:bodyPr>
          <a:lstStyle/>
          <a:p>
            <a:r>
              <a:rPr lang="en-US" dirty="0" smtClean="0"/>
              <a:t>On the basis of the window area we can define a specific font-size for the body which will flow to all of the components of the site … </a:t>
            </a:r>
            <a:endParaRPr lang="en-US" dirty="0"/>
          </a:p>
        </p:txBody>
      </p:sp>
      <p:sp>
        <p:nvSpPr>
          <p:cNvPr id="4" name="TextBox 3"/>
          <p:cNvSpPr txBox="1"/>
          <p:nvPr/>
        </p:nvSpPr>
        <p:spPr>
          <a:xfrm>
            <a:off x="470029" y="1564974"/>
            <a:ext cx="3447628" cy="4524317"/>
          </a:xfrm>
          <a:prstGeom prst="rect">
            <a:avLst/>
          </a:prstGeom>
          <a:noFill/>
        </p:spPr>
        <p:txBody>
          <a:bodyPr wrap="none" rtlCol="0">
            <a:spAutoFit/>
          </a:bodyPr>
          <a:lstStyle/>
          <a:p>
            <a:r>
              <a:rPr lang="en-US" sz="800" dirty="0" err="1">
                <a:latin typeface="Courier New"/>
                <a:cs typeface="Courier New"/>
              </a:rPr>
              <a:t>var</a:t>
            </a:r>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'10px';</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&lt; 99999) {</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100000 &amp;&amp; </a:t>
            </a:r>
            <a:r>
              <a:rPr lang="en-US" sz="800" dirty="0" err="1">
                <a:latin typeface="Courier New"/>
                <a:cs typeface="Courier New"/>
              </a:rPr>
              <a:t>windowArea</a:t>
            </a:r>
            <a:r>
              <a:rPr lang="en-US" sz="800" dirty="0">
                <a:latin typeface="Courier New"/>
                <a:cs typeface="Courier New"/>
              </a:rPr>
              <a:t> &lt; 249999)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'12px';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250000 &amp;&amp; </a:t>
            </a:r>
            <a:r>
              <a:rPr lang="en-US" sz="800" dirty="0" err="1">
                <a:latin typeface="Courier New"/>
                <a:cs typeface="Courier New"/>
              </a:rPr>
              <a:t>windowArea</a:t>
            </a:r>
            <a:r>
              <a:rPr lang="en-US" sz="800" dirty="0">
                <a:latin typeface="Courier New"/>
                <a:cs typeface="Courier New"/>
              </a:rPr>
              <a:t> &lt; 383999)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'14px';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384000 &amp;&amp; </a:t>
            </a:r>
            <a:r>
              <a:rPr lang="en-US" sz="800" dirty="0" err="1">
                <a:latin typeface="Courier New"/>
                <a:cs typeface="Courier New"/>
              </a:rPr>
              <a:t>windowArea</a:t>
            </a:r>
            <a:r>
              <a:rPr lang="en-US" sz="800" dirty="0">
                <a:latin typeface="Courier New"/>
                <a:cs typeface="Courier New"/>
              </a:rPr>
              <a:t> &lt; 467999)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'16px';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468000 &amp;&amp; </a:t>
            </a:r>
            <a:r>
              <a:rPr lang="en-US" sz="800" dirty="0" err="1">
                <a:latin typeface="Courier New"/>
                <a:cs typeface="Courier New"/>
              </a:rPr>
              <a:t>windowArea</a:t>
            </a:r>
            <a:r>
              <a:rPr lang="en-US" sz="800" dirty="0">
                <a:latin typeface="Courier New"/>
                <a:cs typeface="Courier New"/>
              </a:rPr>
              <a:t> &lt; 537599)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'18px';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537600 &amp;&amp; </a:t>
            </a:r>
            <a:r>
              <a:rPr lang="en-US" sz="800" dirty="0" err="1">
                <a:latin typeface="Courier New"/>
                <a:cs typeface="Courier New"/>
              </a:rPr>
              <a:t>windowArea</a:t>
            </a:r>
            <a:r>
              <a:rPr lang="en-US" sz="800" dirty="0">
                <a:latin typeface="Courier New"/>
                <a:cs typeface="Courier New"/>
              </a:rPr>
              <a:t> &lt; 614399)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'20px';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614400 &amp;&amp; </a:t>
            </a:r>
            <a:r>
              <a:rPr lang="en-US" sz="800" dirty="0" err="1">
                <a:latin typeface="Courier New"/>
                <a:cs typeface="Courier New"/>
              </a:rPr>
              <a:t>windowArea</a:t>
            </a:r>
            <a:r>
              <a:rPr lang="en-US" sz="800" dirty="0">
                <a:latin typeface="Courier New"/>
                <a:cs typeface="Courier New"/>
              </a:rPr>
              <a:t> &lt; 691199)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'22px';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691200 &amp;&amp; </a:t>
            </a:r>
            <a:r>
              <a:rPr lang="en-US" sz="800" dirty="0" err="1">
                <a:latin typeface="Courier New"/>
                <a:cs typeface="Courier New"/>
              </a:rPr>
              <a:t>windowArea</a:t>
            </a:r>
            <a:r>
              <a:rPr lang="en-US" sz="800" dirty="0">
                <a:latin typeface="Courier New"/>
                <a:cs typeface="Courier New"/>
              </a:rPr>
              <a:t> &lt; 786431)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'24px';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a:t>
            </a:r>
            <a:r>
              <a:rPr lang="en-US" sz="800" dirty="0" err="1">
                <a:latin typeface="Courier New"/>
                <a:cs typeface="Courier New"/>
              </a:rPr>
              <a:t>fontSize</a:t>
            </a:r>
            <a:r>
              <a:rPr lang="en-US" sz="800" dirty="0">
                <a:latin typeface="Courier New"/>
                <a:cs typeface="Courier New"/>
              </a:rPr>
              <a:t>);</a:t>
            </a:r>
          </a:p>
          <a:p>
            <a:r>
              <a:rPr lang="en-US" sz="800" dirty="0">
                <a:latin typeface="Courier New"/>
                <a:cs typeface="Courier New"/>
              </a:rPr>
              <a:t>    }</a:t>
            </a:r>
          </a:p>
          <a:p>
            <a:r>
              <a:rPr lang="en-US" sz="800" dirty="0">
                <a:latin typeface="Courier New"/>
                <a:cs typeface="Courier New"/>
              </a:rPr>
              <a:t>    if (</a:t>
            </a:r>
            <a:r>
              <a:rPr lang="en-US" sz="800" dirty="0" err="1">
                <a:latin typeface="Courier New"/>
                <a:cs typeface="Courier New"/>
              </a:rPr>
              <a:t>windowArea</a:t>
            </a:r>
            <a:r>
              <a:rPr lang="en-US" sz="800" dirty="0">
                <a:latin typeface="Courier New"/>
                <a:cs typeface="Courier New"/>
              </a:rPr>
              <a:t> &gt; 786432) {</a:t>
            </a:r>
          </a:p>
          <a:p>
            <a:r>
              <a:rPr lang="en-US" sz="800" dirty="0">
                <a:latin typeface="Courier New"/>
                <a:cs typeface="Courier New"/>
              </a:rPr>
              <a:t>        </a:t>
            </a:r>
            <a:r>
              <a:rPr lang="en-US" sz="800" dirty="0" err="1">
                <a:latin typeface="Courier New"/>
                <a:cs typeface="Courier New"/>
              </a:rPr>
              <a:t>fontSize</a:t>
            </a:r>
            <a:r>
              <a:rPr lang="en-US" sz="800" dirty="0">
                <a:latin typeface="Courier New"/>
                <a:cs typeface="Courier New"/>
              </a:rPr>
              <a:t> = '24px';</a:t>
            </a:r>
          </a:p>
          <a:p>
            <a:r>
              <a:rPr lang="en-US" sz="800" dirty="0">
                <a:latin typeface="Courier New"/>
                <a:cs typeface="Courier New"/>
              </a:rPr>
              <a:t>        $('body').</a:t>
            </a:r>
            <a:r>
              <a:rPr lang="en-US" sz="800" dirty="0" err="1">
                <a:latin typeface="Courier New"/>
                <a:cs typeface="Courier New"/>
              </a:rPr>
              <a:t>css</a:t>
            </a:r>
            <a:r>
              <a:rPr lang="en-US" sz="800" dirty="0">
                <a:latin typeface="Courier New"/>
                <a:cs typeface="Courier New"/>
              </a:rPr>
              <a:t>('font-size', '24px');</a:t>
            </a:r>
          </a:p>
          <a:p>
            <a:r>
              <a:rPr lang="en-US" sz="800" dirty="0">
                <a:latin typeface="Courier New"/>
                <a:cs typeface="Courier New"/>
              </a:rPr>
              <a:t>    }</a:t>
            </a:r>
          </a:p>
        </p:txBody>
      </p:sp>
      <p:sp>
        <p:nvSpPr>
          <p:cNvPr id="5" name="TextBox 4"/>
          <p:cNvSpPr txBox="1"/>
          <p:nvPr/>
        </p:nvSpPr>
        <p:spPr>
          <a:xfrm>
            <a:off x="4490215" y="2232016"/>
            <a:ext cx="4054022" cy="646331"/>
          </a:xfrm>
          <a:prstGeom prst="rect">
            <a:avLst/>
          </a:prstGeom>
          <a:noFill/>
        </p:spPr>
        <p:txBody>
          <a:bodyPr wrap="square" rtlCol="0">
            <a:spAutoFit/>
          </a:bodyPr>
          <a:lstStyle/>
          <a:p>
            <a:r>
              <a:rPr lang="en-US" dirty="0" smtClean="0"/>
              <a:t>Now our fonts will change as the window size changes!</a:t>
            </a:r>
            <a:endParaRPr lang="en-US" dirty="0"/>
          </a:p>
        </p:txBody>
      </p:sp>
      <p:sp>
        <p:nvSpPr>
          <p:cNvPr id="6"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16</a:t>
            </a:fld>
            <a:endParaRPr lang="en-US" sz="1100" dirty="0">
              <a:latin typeface="Candara" pitchFamily="34" charset="0"/>
            </a:endParaRPr>
          </a:p>
        </p:txBody>
      </p:sp>
      <p:sp>
        <p:nvSpPr>
          <p:cNvPr id="7"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253036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the height of items …</a:t>
            </a:r>
            <a:endParaRPr lang="en-US" dirty="0"/>
          </a:p>
        </p:txBody>
      </p:sp>
      <p:sp>
        <p:nvSpPr>
          <p:cNvPr id="3" name="TextBox 2"/>
          <p:cNvSpPr txBox="1"/>
          <p:nvPr/>
        </p:nvSpPr>
        <p:spPr>
          <a:xfrm>
            <a:off x="457200" y="897935"/>
            <a:ext cx="8189669" cy="1200329"/>
          </a:xfrm>
          <a:prstGeom prst="rect">
            <a:avLst/>
          </a:prstGeom>
          <a:noFill/>
        </p:spPr>
        <p:txBody>
          <a:bodyPr wrap="square" rtlCol="0">
            <a:spAutoFit/>
          </a:bodyPr>
          <a:lstStyle/>
          <a:p>
            <a:r>
              <a:rPr lang="en-US" dirty="0" smtClean="0"/>
              <a:t>For items like the strapline, the logo, the menu items and the footer information we want to have these centered height-wise in their respective boxes … clearly this means a margin or padding from the top of their container … now we can figure this out precisely …</a:t>
            </a:r>
            <a:endParaRPr lang="en-US" dirty="0"/>
          </a:p>
        </p:txBody>
      </p:sp>
      <p:sp>
        <p:nvSpPr>
          <p:cNvPr id="4" name="TextBox 3"/>
          <p:cNvSpPr txBox="1"/>
          <p:nvPr/>
        </p:nvSpPr>
        <p:spPr>
          <a:xfrm>
            <a:off x="457200" y="2098264"/>
            <a:ext cx="8409874" cy="3508653"/>
          </a:xfrm>
          <a:prstGeom prst="rect">
            <a:avLst/>
          </a:prstGeom>
          <a:noFill/>
        </p:spPr>
        <p:txBody>
          <a:bodyPr wrap="none" rtlCol="0">
            <a:spAutoFit/>
          </a:bodyPr>
          <a:lstStyle/>
          <a:p>
            <a:r>
              <a:rPr lang="en-US" dirty="0" smtClean="0"/>
              <a:t>Get the height of the item – in this case the strapline …</a:t>
            </a:r>
          </a:p>
          <a:p>
            <a:endParaRPr lang="en-US" dirty="0" smtClean="0"/>
          </a:p>
          <a:p>
            <a:r>
              <a:rPr lang="en-US" sz="1200" dirty="0" err="1">
                <a:latin typeface="Courier New"/>
                <a:cs typeface="Courier New"/>
              </a:rPr>
              <a:t>var</a:t>
            </a:r>
            <a:r>
              <a:rPr lang="en-US" sz="1200" dirty="0">
                <a:latin typeface="Courier New"/>
                <a:cs typeface="Courier New"/>
              </a:rPr>
              <a:t> </a:t>
            </a:r>
            <a:r>
              <a:rPr lang="en-US" sz="1200" dirty="0" err="1">
                <a:latin typeface="Courier New"/>
                <a:cs typeface="Courier New"/>
              </a:rPr>
              <a:t>straplineHeight</a:t>
            </a:r>
            <a:r>
              <a:rPr lang="en-US" sz="1200" dirty="0">
                <a:latin typeface="Courier New"/>
                <a:cs typeface="Courier New"/>
              </a:rPr>
              <a:t> = $('.</a:t>
            </a:r>
            <a:r>
              <a:rPr lang="en-US" sz="1200" dirty="0" err="1">
                <a:latin typeface="Courier New"/>
                <a:cs typeface="Courier New"/>
              </a:rPr>
              <a:t>mainTitle</a:t>
            </a:r>
            <a:r>
              <a:rPr lang="en-US" sz="1200" dirty="0">
                <a:latin typeface="Courier New"/>
                <a:cs typeface="Courier New"/>
              </a:rPr>
              <a:t>').height()</a:t>
            </a:r>
            <a:r>
              <a:rPr lang="en-US" sz="1200" dirty="0">
                <a:latin typeface="Courier New"/>
                <a:cs typeface="Courier New"/>
              </a:rPr>
              <a:t>;</a:t>
            </a:r>
          </a:p>
          <a:p>
            <a:endParaRPr lang="en-US" dirty="0"/>
          </a:p>
          <a:p>
            <a:r>
              <a:rPr lang="en-US" dirty="0" smtClean="0"/>
              <a:t>Then get the height of its container …</a:t>
            </a:r>
          </a:p>
          <a:p>
            <a:endParaRPr lang="en-US" dirty="0"/>
          </a:p>
          <a:p>
            <a:r>
              <a:rPr lang="en-US" sz="1200" dirty="0" err="1">
                <a:latin typeface="Courier New"/>
                <a:cs typeface="Courier New"/>
              </a:rPr>
              <a:t>var</a:t>
            </a:r>
            <a:r>
              <a:rPr lang="en-US" sz="1200" dirty="0">
                <a:latin typeface="Courier New"/>
                <a:cs typeface="Courier New"/>
              </a:rPr>
              <a:t> </a:t>
            </a:r>
            <a:r>
              <a:rPr lang="en-US" sz="1200" dirty="0" err="1">
                <a:latin typeface="Courier New"/>
                <a:cs typeface="Courier New"/>
              </a:rPr>
              <a:t>mainheadingHeight</a:t>
            </a:r>
            <a:r>
              <a:rPr lang="en-US" sz="1200" dirty="0">
                <a:latin typeface="Courier New"/>
                <a:cs typeface="Courier New"/>
              </a:rPr>
              <a:t> = </a:t>
            </a:r>
            <a:r>
              <a:rPr lang="en-US" sz="1200" dirty="0" err="1">
                <a:latin typeface="Courier New"/>
                <a:cs typeface="Courier New"/>
              </a:rPr>
              <a:t>mainContainerHeight</a:t>
            </a:r>
            <a:r>
              <a:rPr lang="en-US" sz="1200" dirty="0">
                <a:latin typeface="Courier New"/>
                <a:cs typeface="Courier New"/>
              </a:rPr>
              <a:t> * .2</a:t>
            </a:r>
            <a:r>
              <a:rPr lang="en-US" sz="1200" dirty="0">
                <a:latin typeface="Courier New"/>
                <a:cs typeface="Courier New"/>
              </a:rPr>
              <a:t>;</a:t>
            </a:r>
          </a:p>
          <a:p>
            <a:endParaRPr lang="en-US" dirty="0"/>
          </a:p>
          <a:p>
            <a:r>
              <a:rPr lang="en-US" dirty="0" smtClean="0"/>
              <a:t>Then calculate its margin-top and set it …</a:t>
            </a:r>
          </a:p>
          <a:p>
            <a:endParaRPr lang="en-US" dirty="0"/>
          </a:p>
          <a:p>
            <a:r>
              <a:rPr lang="en-US" sz="1200" dirty="0">
                <a:latin typeface="Courier New"/>
                <a:cs typeface="Courier New"/>
              </a:rPr>
              <a:t>$('.</a:t>
            </a:r>
            <a:r>
              <a:rPr lang="en-US" sz="1200" dirty="0" err="1">
                <a:latin typeface="Courier New"/>
                <a:cs typeface="Courier New"/>
              </a:rPr>
              <a:t>mainTitle</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('margin-top', (</a:t>
            </a:r>
            <a:r>
              <a:rPr lang="en-US" sz="1200" dirty="0" err="1">
                <a:latin typeface="Courier New"/>
                <a:cs typeface="Courier New"/>
              </a:rPr>
              <a:t>mainheadingHeight</a:t>
            </a:r>
            <a:r>
              <a:rPr lang="en-US" sz="1200" dirty="0">
                <a:latin typeface="Courier New"/>
                <a:cs typeface="Courier New"/>
              </a:rPr>
              <a:t> - </a:t>
            </a:r>
            <a:r>
              <a:rPr lang="en-US" sz="1200" dirty="0" err="1">
                <a:latin typeface="Courier New"/>
                <a:cs typeface="Courier New"/>
              </a:rPr>
              <a:t>straplineHeight</a:t>
            </a:r>
            <a:r>
              <a:rPr lang="en-US" sz="1200" dirty="0">
                <a:latin typeface="Courier New"/>
                <a:cs typeface="Courier New"/>
              </a:rPr>
              <a:t>) / 2);</a:t>
            </a:r>
          </a:p>
          <a:p>
            <a:r>
              <a:rPr lang="en-US" sz="1200" dirty="0" smtClean="0">
                <a:latin typeface="Courier New"/>
                <a:cs typeface="Courier New"/>
              </a:rPr>
              <a:t>$</a:t>
            </a:r>
            <a:r>
              <a:rPr lang="en-US" sz="1200" dirty="0">
                <a:latin typeface="Courier New"/>
                <a:cs typeface="Courier New"/>
              </a:rPr>
              <a:t>('.</a:t>
            </a:r>
            <a:r>
              <a:rPr lang="en-US" sz="1200" dirty="0" err="1">
                <a:latin typeface="Courier New"/>
                <a:cs typeface="Courier New"/>
              </a:rPr>
              <a:t>mainTitle</a:t>
            </a:r>
            <a:r>
              <a:rPr lang="en-US" sz="1200" dirty="0">
                <a:latin typeface="Courier New"/>
                <a:cs typeface="Courier New"/>
              </a:rPr>
              <a:t>').</a:t>
            </a:r>
            <a:r>
              <a:rPr lang="en-US" sz="1200" dirty="0" err="1">
                <a:latin typeface="Courier New"/>
                <a:cs typeface="Courier New"/>
              </a:rPr>
              <a:t>css</a:t>
            </a:r>
            <a:r>
              <a:rPr lang="en-US" sz="1200" dirty="0">
                <a:latin typeface="Courier New"/>
                <a:cs typeface="Courier New"/>
              </a:rPr>
              <a:t>('margin-left', </a:t>
            </a:r>
            <a:r>
              <a:rPr lang="en-US" sz="1200" dirty="0" err="1">
                <a:latin typeface="Courier New"/>
                <a:cs typeface="Courier New"/>
              </a:rPr>
              <a:t>mainContainerWidth</a:t>
            </a:r>
            <a:r>
              <a:rPr lang="en-US" sz="1200" dirty="0">
                <a:latin typeface="Courier New"/>
                <a:cs typeface="Courier New"/>
              </a:rPr>
              <a:t> * 0.05)</a:t>
            </a:r>
            <a:r>
              <a:rPr lang="en-US" sz="1200" dirty="0" smtClean="0">
                <a:latin typeface="Courier New"/>
                <a:cs typeface="Courier New"/>
              </a:rPr>
              <a:t>;</a:t>
            </a:r>
          </a:p>
          <a:p>
            <a:endParaRPr lang="en-US" sz="1200" dirty="0">
              <a:latin typeface="Courier New"/>
              <a:cs typeface="Courier New"/>
            </a:endParaRPr>
          </a:p>
          <a:p>
            <a:r>
              <a:rPr lang="en-US" dirty="0"/>
              <a:t>Repeat this process for other items that need to be centered from a height perspective!</a:t>
            </a:r>
            <a:endParaRPr lang="en-US" dirty="0"/>
          </a:p>
        </p:txBody>
      </p:sp>
      <p:sp>
        <p:nvSpPr>
          <p:cNvPr id="5"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17</a:t>
            </a:fld>
            <a:endParaRPr lang="en-US" sz="1100" dirty="0">
              <a:latin typeface="Candara" pitchFamily="34" charset="0"/>
            </a:endParaRPr>
          </a:p>
        </p:txBody>
      </p:sp>
      <p:sp>
        <p:nvSpPr>
          <p:cNvPr id="6"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301203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going and test it!</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18</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
        <p:nvSpPr>
          <p:cNvPr id="5" name="TextBox 4"/>
          <p:cNvSpPr txBox="1"/>
          <p:nvPr/>
        </p:nvSpPr>
        <p:spPr>
          <a:xfrm>
            <a:off x="457200" y="897935"/>
            <a:ext cx="8189669" cy="646331"/>
          </a:xfrm>
          <a:prstGeom prst="rect">
            <a:avLst/>
          </a:prstGeom>
          <a:noFill/>
        </p:spPr>
        <p:txBody>
          <a:bodyPr wrap="square" rtlCol="0">
            <a:spAutoFit/>
          </a:bodyPr>
          <a:lstStyle/>
          <a:p>
            <a:r>
              <a:rPr lang="en-US" dirty="0" smtClean="0"/>
              <a:t>Keep working through all the items on the site until you have the finished </a:t>
            </a:r>
            <a:r>
              <a:rPr lang="en-US" dirty="0" err="1" smtClean="0"/>
              <a:t>javascript</a:t>
            </a:r>
            <a:r>
              <a:rPr lang="en-US" dirty="0" smtClean="0"/>
              <a:t> … then resize the window and hit reload to see the results …</a:t>
            </a:r>
            <a:endParaRPr lang="en-US" dirty="0"/>
          </a:p>
        </p:txBody>
      </p:sp>
      <p:sp>
        <p:nvSpPr>
          <p:cNvPr id="6" name="TextBox 5"/>
          <p:cNvSpPr txBox="1"/>
          <p:nvPr/>
        </p:nvSpPr>
        <p:spPr>
          <a:xfrm>
            <a:off x="457200" y="1544266"/>
            <a:ext cx="1627707" cy="369332"/>
          </a:xfrm>
          <a:prstGeom prst="rect">
            <a:avLst/>
          </a:prstGeom>
          <a:noFill/>
        </p:spPr>
        <p:txBody>
          <a:bodyPr wrap="none" rtlCol="0">
            <a:spAutoFit/>
          </a:bodyPr>
          <a:lstStyle/>
          <a:p>
            <a:r>
              <a:rPr lang="en-US" dirty="0" smtClean="0"/>
              <a:t>Wide and short</a:t>
            </a:r>
            <a:endParaRPr lang="en-US" dirty="0"/>
          </a:p>
        </p:txBody>
      </p:sp>
      <p:pic>
        <p:nvPicPr>
          <p:cNvPr id="7" name="Picture 6"/>
          <p:cNvPicPr>
            <a:picLocks noChangeAspect="1"/>
          </p:cNvPicPr>
          <p:nvPr/>
        </p:nvPicPr>
        <p:blipFill>
          <a:blip r:embed="rId2"/>
          <a:stretch>
            <a:fillRect/>
          </a:stretch>
        </p:blipFill>
        <p:spPr>
          <a:xfrm>
            <a:off x="490652" y="1913598"/>
            <a:ext cx="8079178" cy="1138804"/>
          </a:xfrm>
          <a:prstGeom prst="rect">
            <a:avLst/>
          </a:prstGeom>
        </p:spPr>
      </p:pic>
      <p:sp>
        <p:nvSpPr>
          <p:cNvPr id="8" name="TextBox 7"/>
          <p:cNvSpPr txBox="1"/>
          <p:nvPr/>
        </p:nvSpPr>
        <p:spPr>
          <a:xfrm>
            <a:off x="5173303" y="3420654"/>
            <a:ext cx="1678427" cy="369332"/>
          </a:xfrm>
          <a:prstGeom prst="rect">
            <a:avLst/>
          </a:prstGeom>
          <a:noFill/>
        </p:spPr>
        <p:txBody>
          <a:bodyPr wrap="none" rtlCol="0">
            <a:spAutoFit/>
          </a:bodyPr>
          <a:lstStyle/>
          <a:p>
            <a:r>
              <a:rPr lang="en-US" dirty="0" smtClean="0"/>
              <a:t>Tall and Narrow</a:t>
            </a:r>
            <a:endParaRPr lang="en-US" dirty="0"/>
          </a:p>
        </p:txBody>
      </p:sp>
      <p:pic>
        <p:nvPicPr>
          <p:cNvPr id="9" name="Picture 8"/>
          <p:cNvPicPr>
            <a:picLocks noChangeAspect="1"/>
          </p:cNvPicPr>
          <p:nvPr/>
        </p:nvPicPr>
        <p:blipFill>
          <a:blip r:embed="rId3"/>
          <a:stretch>
            <a:fillRect/>
          </a:stretch>
        </p:blipFill>
        <p:spPr>
          <a:xfrm>
            <a:off x="7005617" y="1660167"/>
            <a:ext cx="1564213" cy="4453828"/>
          </a:xfrm>
          <a:prstGeom prst="rect">
            <a:avLst/>
          </a:prstGeom>
        </p:spPr>
      </p:pic>
    </p:spTree>
    <p:extLst>
      <p:ext uri="{BB962C8B-B14F-4D97-AF65-F5344CB8AC3E}">
        <p14:creationId xmlns:p14="http://schemas.microsoft.com/office/powerpoint/2010/main" val="146884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the real magic of </a:t>
            </a:r>
            <a:r>
              <a:rPr lang="en-US" dirty="0" err="1" smtClean="0"/>
              <a:t>JQuery</a:t>
            </a:r>
            <a:r>
              <a:rPr lang="en-US" dirty="0" smtClean="0"/>
              <a:t>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19</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
        <p:nvSpPr>
          <p:cNvPr id="5" name="TextBox 4"/>
          <p:cNvSpPr txBox="1"/>
          <p:nvPr/>
        </p:nvSpPr>
        <p:spPr>
          <a:xfrm>
            <a:off x="457200" y="890772"/>
            <a:ext cx="8459082" cy="1477328"/>
          </a:xfrm>
          <a:prstGeom prst="rect">
            <a:avLst/>
          </a:prstGeom>
          <a:noFill/>
        </p:spPr>
        <p:txBody>
          <a:bodyPr wrap="square" rtlCol="0">
            <a:spAutoFit/>
          </a:bodyPr>
          <a:lstStyle/>
          <a:p>
            <a:r>
              <a:rPr lang="en-US" dirty="0" smtClean="0"/>
              <a:t>The final set is the one that really adds the magic … we’ve tested by reloading the page which is okay but too static for our dynamic web world … what we need is to run this re-sizing if the user ever changes the size of the window … fortunately </a:t>
            </a:r>
            <a:r>
              <a:rPr lang="en-US" dirty="0" err="1" smtClean="0"/>
              <a:t>JQuery</a:t>
            </a:r>
            <a:r>
              <a:rPr lang="en-US" dirty="0" smtClean="0"/>
              <a:t> comes with an event handler that </a:t>
            </a:r>
            <a:r>
              <a:rPr lang="en-US" dirty="0" err="1" smtClean="0"/>
              <a:t>recognises</a:t>
            </a:r>
            <a:r>
              <a:rPr lang="en-US" dirty="0" smtClean="0"/>
              <a:t> if the page is re-sized! Fantastic! So lets make all of our code into a function and call it (a) At load time and (b) any time the page is re-sized!</a:t>
            </a:r>
          </a:p>
        </p:txBody>
      </p:sp>
      <p:sp>
        <p:nvSpPr>
          <p:cNvPr id="6" name="TextBox 5"/>
          <p:cNvSpPr txBox="1"/>
          <p:nvPr/>
        </p:nvSpPr>
        <p:spPr>
          <a:xfrm>
            <a:off x="470029" y="2475740"/>
            <a:ext cx="5633198" cy="646331"/>
          </a:xfrm>
          <a:prstGeom prst="rect">
            <a:avLst/>
          </a:prstGeom>
          <a:noFill/>
        </p:spPr>
        <p:txBody>
          <a:bodyPr wrap="none" rtlCol="0">
            <a:spAutoFit/>
          </a:bodyPr>
          <a:lstStyle/>
          <a:p>
            <a:r>
              <a:rPr lang="en-US" sz="1200" dirty="0">
                <a:latin typeface="Courier New"/>
                <a:cs typeface="Courier New"/>
              </a:rPr>
              <a:t>function </a:t>
            </a:r>
            <a:r>
              <a:rPr lang="en-US" sz="1200" dirty="0" err="1">
                <a:latin typeface="Courier New"/>
                <a:cs typeface="Courier New"/>
              </a:rPr>
              <a:t>resizeMySite</a:t>
            </a:r>
            <a:r>
              <a:rPr lang="en-US" sz="1200" dirty="0">
                <a:latin typeface="Courier New"/>
                <a:cs typeface="Courier New"/>
              </a:rPr>
              <a:t>() </a:t>
            </a:r>
            <a:r>
              <a:rPr lang="en-US" sz="1200" dirty="0" smtClean="0">
                <a:latin typeface="Courier New"/>
                <a:cs typeface="Courier New"/>
              </a:rPr>
              <a:t>{ </a:t>
            </a:r>
          </a:p>
          <a:p>
            <a:r>
              <a:rPr lang="en-US" sz="1200" dirty="0" smtClean="0">
                <a:latin typeface="Courier New"/>
                <a:cs typeface="Courier New"/>
              </a:rPr>
              <a:t>     “put all our code in here surrounded by the brackets!”</a:t>
            </a:r>
            <a:endParaRPr lang="en-US" sz="1200" dirty="0">
              <a:latin typeface="Courier New"/>
              <a:cs typeface="Courier New"/>
            </a:endParaRPr>
          </a:p>
          <a:p>
            <a:r>
              <a:rPr lang="en-US" sz="1200" dirty="0" smtClean="0">
                <a:latin typeface="Courier New"/>
                <a:cs typeface="Courier New"/>
              </a:rPr>
              <a:t>}</a:t>
            </a:r>
            <a:endParaRPr lang="en-US" sz="1200" dirty="0">
              <a:latin typeface="Courier New"/>
              <a:cs typeface="Courier New"/>
            </a:endParaRPr>
          </a:p>
        </p:txBody>
      </p:sp>
      <p:sp>
        <p:nvSpPr>
          <p:cNvPr id="7" name="TextBox 6"/>
          <p:cNvSpPr txBox="1"/>
          <p:nvPr/>
        </p:nvSpPr>
        <p:spPr>
          <a:xfrm>
            <a:off x="2303052" y="3348025"/>
            <a:ext cx="6464330" cy="2677656"/>
          </a:xfrm>
          <a:prstGeom prst="rect">
            <a:avLst/>
          </a:prstGeom>
          <a:noFill/>
        </p:spPr>
        <p:txBody>
          <a:bodyPr wrap="none" rtlCol="0">
            <a:spAutoFit/>
          </a:bodyPr>
          <a:lstStyle/>
          <a:p>
            <a:endParaRPr lang="en-US" sz="1200" dirty="0">
              <a:latin typeface="Courier New"/>
              <a:cs typeface="Courier New"/>
            </a:endParaRPr>
          </a:p>
          <a:p>
            <a:r>
              <a:rPr lang="en-US" sz="1200" dirty="0">
                <a:latin typeface="Courier New"/>
                <a:cs typeface="Courier New"/>
              </a:rPr>
              <a:t>    //</a:t>
            </a:r>
          </a:p>
          <a:p>
            <a:r>
              <a:rPr lang="en-US" sz="1200" dirty="0">
                <a:latin typeface="Courier New"/>
                <a:cs typeface="Courier New"/>
              </a:rPr>
              <a:t>    // Call the sizing function once the document is loaded ..</a:t>
            </a:r>
          </a:p>
          <a:p>
            <a:r>
              <a:rPr lang="en-US" sz="1200" dirty="0">
                <a:latin typeface="Courier New"/>
                <a:cs typeface="Courier New"/>
              </a:rPr>
              <a:t>    // </a:t>
            </a:r>
          </a:p>
          <a:p>
            <a:r>
              <a:rPr lang="en-US" sz="1200" dirty="0">
                <a:latin typeface="Courier New"/>
                <a:cs typeface="Courier New"/>
              </a:rPr>
              <a:t>    </a:t>
            </a:r>
          </a:p>
          <a:p>
            <a:r>
              <a:rPr lang="en-US" sz="1200" dirty="0">
                <a:latin typeface="Courier New"/>
                <a:cs typeface="Courier New"/>
              </a:rPr>
              <a:t>    </a:t>
            </a:r>
            <a:r>
              <a:rPr lang="en-US" sz="1200" dirty="0" err="1">
                <a:latin typeface="Courier New"/>
                <a:cs typeface="Courier New"/>
              </a:rPr>
              <a:t>resizeMySite</a:t>
            </a:r>
            <a:r>
              <a:rPr lang="en-US" sz="1200" dirty="0">
                <a:latin typeface="Courier New"/>
                <a:cs typeface="Courier New"/>
              </a:rPr>
              <a:t>();</a:t>
            </a:r>
          </a:p>
          <a:p>
            <a:r>
              <a:rPr lang="en-US" sz="1200" dirty="0">
                <a:latin typeface="Courier New"/>
                <a:cs typeface="Courier New"/>
              </a:rPr>
              <a:t>    </a:t>
            </a:r>
          </a:p>
          <a:p>
            <a:r>
              <a:rPr lang="en-US" sz="1200" dirty="0">
                <a:latin typeface="Courier New"/>
                <a:cs typeface="Courier New"/>
              </a:rPr>
              <a:t>    //</a:t>
            </a:r>
          </a:p>
          <a:p>
            <a:r>
              <a:rPr lang="en-US" sz="1200" dirty="0">
                <a:latin typeface="Courier New"/>
                <a:cs typeface="Courier New"/>
              </a:rPr>
              <a:t>    // Call the sizing function if the window is ever re-sized!!! ..</a:t>
            </a:r>
          </a:p>
          <a:p>
            <a:r>
              <a:rPr lang="en-US" sz="1200" dirty="0">
                <a:latin typeface="Courier New"/>
                <a:cs typeface="Courier New"/>
              </a:rPr>
              <a:t>    // </a:t>
            </a:r>
          </a:p>
          <a:p>
            <a:endParaRPr lang="en-US" sz="1200" dirty="0">
              <a:latin typeface="Courier New"/>
              <a:cs typeface="Courier New"/>
            </a:endParaRPr>
          </a:p>
          <a:p>
            <a:r>
              <a:rPr lang="en-US" sz="1200" dirty="0">
                <a:latin typeface="Courier New"/>
                <a:cs typeface="Courier New"/>
              </a:rPr>
              <a:t>    $(window).resize(function() {</a:t>
            </a:r>
          </a:p>
          <a:p>
            <a:r>
              <a:rPr lang="en-US" sz="1200" dirty="0">
                <a:latin typeface="Courier New"/>
                <a:cs typeface="Courier New"/>
              </a:rPr>
              <a:t>        </a:t>
            </a:r>
            <a:r>
              <a:rPr lang="en-US" sz="1200" dirty="0" err="1">
                <a:latin typeface="Courier New"/>
                <a:cs typeface="Courier New"/>
              </a:rPr>
              <a:t>resizeMySite</a:t>
            </a:r>
            <a:r>
              <a:rPr lang="en-US" sz="1200" dirty="0">
                <a:latin typeface="Courier New"/>
                <a:cs typeface="Courier New"/>
              </a:rPr>
              <a:t>();</a:t>
            </a:r>
          </a:p>
          <a:p>
            <a:r>
              <a:rPr lang="en-US" sz="1200" dirty="0">
                <a:latin typeface="Courier New"/>
                <a:cs typeface="Courier New"/>
              </a:rPr>
              <a:t>    });</a:t>
            </a:r>
          </a:p>
        </p:txBody>
      </p:sp>
      <p:sp>
        <p:nvSpPr>
          <p:cNvPr id="9" name="TextBox 8"/>
          <p:cNvSpPr txBox="1"/>
          <p:nvPr/>
        </p:nvSpPr>
        <p:spPr>
          <a:xfrm>
            <a:off x="2667774" y="3163359"/>
            <a:ext cx="3259088" cy="369332"/>
          </a:xfrm>
          <a:prstGeom prst="rect">
            <a:avLst/>
          </a:prstGeom>
          <a:noFill/>
        </p:spPr>
        <p:txBody>
          <a:bodyPr wrap="none" rtlCol="0">
            <a:spAutoFit/>
          </a:bodyPr>
          <a:lstStyle/>
          <a:p>
            <a:r>
              <a:rPr lang="en-US" dirty="0" smtClean="0"/>
              <a:t>Add this code to the </a:t>
            </a:r>
            <a:r>
              <a:rPr lang="en-US" dirty="0" err="1" smtClean="0"/>
              <a:t>javascript</a:t>
            </a:r>
            <a:r>
              <a:rPr lang="en-US" dirty="0" smtClean="0"/>
              <a:t> …</a:t>
            </a:r>
            <a:endParaRPr lang="en-US" dirty="0"/>
          </a:p>
        </p:txBody>
      </p:sp>
    </p:spTree>
    <p:extLst>
      <p:ext uri="{BB962C8B-B14F-4D97-AF65-F5344CB8AC3E}">
        <p14:creationId xmlns:p14="http://schemas.microsoft.com/office/powerpoint/2010/main" val="16109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1636" y="377152"/>
            <a:ext cx="7255164" cy="5749011"/>
          </a:xfrm>
        </p:spPr>
        <p:txBody>
          <a:bodyPr/>
          <a:lstStyle/>
          <a:p>
            <a:pPr marL="0" indent="0" algn="r">
              <a:buNone/>
            </a:pPr>
            <a:r>
              <a:rPr lang="en-US" dirty="0" smtClean="0">
                <a:solidFill>
                  <a:schemeClr val="bg1">
                    <a:lumMod val="50000"/>
                  </a:schemeClr>
                </a:solidFill>
              </a:rPr>
              <a:t>The Design Requirement…</a:t>
            </a:r>
            <a:endParaRPr lang="en-US" dirty="0">
              <a:solidFill>
                <a:schemeClr val="bg1">
                  <a:lumMod val="50000"/>
                </a:schemeClr>
              </a:solidFill>
            </a:endParaRPr>
          </a:p>
          <a:p>
            <a:pPr marL="0" indent="0" algn="r">
              <a:buNone/>
            </a:pPr>
            <a:r>
              <a:rPr lang="en-US" dirty="0" smtClean="0">
                <a:solidFill>
                  <a:schemeClr val="bg1">
                    <a:lumMod val="50000"/>
                  </a:schemeClr>
                </a:solidFill>
              </a:rPr>
              <a:t>A Simple Site Layout…</a:t>
            </a:r>
            <a:endParaRPr lang="en-US" dirty="0" smtClean="0">
              <a:solidFill>
                <a:schemeClr val="bg1">
                  <a:lumMod val="50000"/>
                </a:schemeClr>
              </a:solidFill>
            </a:endParaRPr>
          </a:p>
          <a:p>
            <a:pPr marL="0" indent="0" algn="r">
              <a:buNone/>
            </a:pPr>
            <a:r>
              <a:rPr lang="en-US" dirty="0" smtClean="0">
                <a:solidFill>
                  <a:schemeClr val="bg1">
                    <a:lumMod val="50000"/>
                  </a:schemeClr>
                </a:solidFill>
              </a:rPr>
              <a:t>The Basic HTML…</a:t>
            </a:r>
            <a:endParaRPr lang="en-US" dirty="0" smtClean="0">
              <a:solidFill>
                <a:schemeClr val="bg1">
                  <a:lumMod val="50000"/>
                </a:schemeClr>
              </a:solidFill>
            </a:endParaRPr>
          </a:p>
          <a:p>
            <a:pPr marL="0" indent="0" algn="r">
              <a:buNone/>
            </a:pPr>
            <a:r>
              <a:rPr lang="en-US" dirty="0" smtClean="0">
                <a:solidFill>
                  <a:schemeClr val="bg1">
                    <a:lumMod val="50000"/>
                  </a:schemeClr>
                </a:solidFill>
              </a:rPr>
              <a:t>The </a:t>
            </a:r>
            <a:r>
              <a:rPr lang="en-US" dirty="0" err="1" smtClean="0">
                <a:solidFill>
                  <a:schemeClr val="bg1">
                    <a:lumMod val="50000"/>
                  </a:schemeClr>
                </a:solidFill>
              </a:rPr>
              <a:t>Jquery</a:t>
            </a:r>
            <a:r>
              <a:rPr lang="en-US" dirty="0" smtClean="0">
                <a:solidFill>
                  <a:schemeClr val="bg1">
                    <a:lumMod val="50000"/>
                  </a:schemeClr>
                </a:solidFill>
              </a:rPr>
              <a:t>…</a:t>
            </a:r>
            <a:endParaRPr lang="en-US" dirty="0" smtClean="0">
              <a:solidFill>
                <a:schemeClr val="bg1">
                  <a:lumMod val="50000"/>
                </a:schemeClr>
              </a:solidFill>
            </a:endParaRPr>
          </a:p>
          <a:p>
            <a:pPr marL="0" indent="0" algn="r">
              <a:buNone/>
            </a:pPr>
            <a:r>
              <a:rPr lang="en-US" dirty="0" smtClean="0">
                <a:solidFill>
                  <a:schemeClr val="bg1">
                    <a:lumMod val="50000"/>
                  </a:schemeClr>
                </a:solidFill>
              </a:rPr>
              <a:t>The Final Result…</a:t>
            </a:r>
            <a:endParaRPr lang="en-US" dirty="0" smtClean="0">
              <a:solidFill>
                <a:schemeClr val="bg1">
                  <a:lumMod val="50000"/>
                </a:schemeClr>
              </a:solidFill>
            </a:endParaRPr>
          </a:p>
        </p:txBody>
      </p:sp>
      <p:sp>
        <p:nvSpPr>
          <p:cNvPr id="5"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2</a:t>
            </a:fld>
            <a:endParaRPr lang="en-US" sz="1100" dirty="0">
              <a:latin typeface="Candara" pitchFamily="34" charset="0"/>
            </a:endParaRPr>
          </a:p>
        </p:txBody>
      </p:sp>
      <p:sp>
        <p:nvSpPr>
          <p:cNvPr id="6"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Tree>
    <p:extLst>
      <p:ext uri="{BB962C8B-B14F-4D97-AF65-F5344CB8AC3E}">
        <p14:creationId xmlns:p14="http://schemas.microsoft.com/office/powerpoint/2010/main" val="33508924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838" y="2609277"/>
            <a:ext cx="6678358" cy="577651"/>
          </a:xfrm>
        </p:spPr>
        <p:txBody>
          <a:bodyPr/>
          <a:lstStyle/>
          <a:p>
            <a:pPr algn="r"/>
            <a:r>
              <a:rPr lang="en-US" dirty="0" smtClean="0"/>
              <a:t>Hope this helps with RWD … EJK</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20</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21/06/2014</a:t>
            </a:fld>
            <a:endParaRPr lang="en-US" sz="1100" dirty="0">
              <a:latin typeface="Candara" pitchFamily="34" charset="0"/>
            </a:endParaRPr>
          </a:p>
        </p:txBody>
      </p:sp>
    </p:spTree>
    <p:extLst>
      <p:ext uri="{BB962C8B-B14F-4D97-AF65-F5344CB8AC3E}">
        <p14:creationId xmlns:p14="http://schemas.microsoft.com/office/powerpoint/2010/main" val="187976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Requirement</a:t>
            </a:r>
            <a:endParaRPr lang="en-US" dirty="0"/>
          </a:p>
        </p:txBody>
      </p:sp>
      <p:grpSp>
        <p:nvGrpSpPr>
          <p:cNvPr id="5" name="Group 4"/>
          <p:cNvGrpSpPr/>
          <p:nvPr/>
        </p:nvGrpSpPr>
        <p:grpSpPr>
          <a:xfrm>
            <a:off x="1258896" y="1870474"/>
            <a:ext cx="825278" cy="847971"/>
            <a:chOff x="3851359" y="4355431"/>
            <a:chExt cx="1441939" cy="2217307"/>
          </a:xfrm>
          <a:solidFill>
            <a:schemeClr val="tx1"/>
          </a:solidFill>
        </p:grpSpPr>
        <p:sp>
          <p:nvSpPr>
            <p:cNvPr id="6" name="Oval 10"/>
            <p:cNvSpPr/>
            <p:nvPr/>
          </p:nvSpPr>
          <p:spPr>
            <a:xfrm>
              <a:off x="4065423" y="4355431"/>
              <a:ext cx="962404" cy="1041092"/>
            </a:xfrm>
            <a:custGeom>
              <a:avLst/>
              <a:gdLst/>
              <a:ahLst/>
              <a:cxnLst/>
              <a:rect l="l" t="t" r="r" b="b"/>
              <a:pathLst>
                <a:path w="962404" h="1041092">
                  <a:moveTo>
                    <a:pt x="487674" y="0"/>
                  </a:moveTo>
                  <a:cubicBezTo>
                    <a:pt x="667844" y="0"/>
                    <a:pt x="822320" y="113061"/>
                    <a:pt x="887410" y="273996"/>
                  </a:cubicBezTo>
                  <a:cubicBezTo>
                    <a:pt x="922748" y="314258"/>
                    <a:pt x="952474" y="444108"/>
                    <a:pt x="959538" y="599056"/>
                  </a:cubicBezTo>
                  <a:cubicBezTo>
                    <a:pt x="963362" y="682926"/>
                    <a:pt x="959903" y="760078"/>
                    <a:pt x="950606" y="820107"/>
                  </a:cubicBezTo>
                  <a:lnTo>
                    <a:pt x="962404" y="945776"/>
                  </a:lnTo>
                  <a:lnTo>
                    <a:pt x="776600" y="945776"/>
                  </a:lnTo>
                  <a:cubicBezTo>
                    <a:pt x="749975" y="1000169"/>
                    <a:pt x="634095" y="1041092"/>
                    <a:pt x="495182" y="1041092"/>
                  </a:cubicBezTo>
                  <a:cubicBezTo>
                    <a:pt x="356269" y="1041092"/>
                    <a:pt x="240390" y="1000169"/>
                    <a:pt x="213765" y="945776"/>
                  </a:cubicBezTo>
                  <a:lnTo>
                    <a:pt x="6411" y="945776"/>
                  </a:lnTo>
                  <a:lnTo>
                    <a:pt x="12938" y="876257"/>
                  </a:lnTo>
                  <a:cubicBezTo>
                    <a:pt x="-1300" y="812428"/>
                    <a:pt x="-4437" y="709651"/>
                    <a:pt x="6788" y="594944"/>
                  </a:cubicBezTo>
                  <a:cubicBezTo>
                    <a:pt x="20221" y="457666"/>
                    <a:pt x="50521" y="341140"/>
                    <a:pt x="83179" y="289757"/>
                  </a:cubicBezTo>
                  <a:cubicBezTo>
                    <a:pt x="143315" y="120301"/>
                    <a:pt x="301826" y="0"/>
                    <a:pt x="4876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p:cNvSpPr/>
            <p:nvPr/>
          </p:nvSpPr>
          <p:spPr>
            <a:xfrm>
              <a:off x="3851359" y="5422906"/>
              <a:ext cx="1441939" cy="1149832"/>
            </a:xfrm>
            <a:custGeom>
              <a:avLst/>
              <a:gdLst/>
              <a:ahLst/>
              <a:cxnLst/>
              <a:rect l="l" t="t" r="r" b="b"/>
              <a:pathLst>
                <a:path w="1441939" h="1149832">
                  <a:moveTo>
                    <a:pt x="984389" y="0"/>
                  </a:moveTo>
                  <a:lnTo>
                    <a:pt x="1285631" y="59586"/>
                  </a:lnTo>
                  <a:lnTo>
                    <a:pt x="1441939" y="1145925"/>
                  </a:lnTo>
                  <a:lnTo>
                    <a:pt x="1182473" y="1146628"/>
                  </a:lnTo>
                  <a:lnTo>
                    <a:pt x="1159819" y="793477"/>
                  </a:lnTo>
                  <a:lnTo>
                    <a:pt x="1137157" y="1146751"/>
                  </a:lnTo>
                  <a:lnTo>
                    <a:pt x="335996" y="1148922"/>
                  </a:lnTo>
                  <a:lnTo>
                    <a:pt x="313195" y="793477"/>
                  </a:lnTo>
                  <a:lnTo>
                    <a:pt x="290386" y="1149045"/>
                  </a:lnTo>
                  <a:lnTo>
                    <a:pt x="0" y="1149832"/>
                  </a:lnTo>
                  <a:lnTo>
                    <a:pt x="128954" y="98663"/>
                  </a:lnTo>
                  <a:lnTo>
                    <a:pt x="451990" y="6368"/>
                  </a:lnTo>
                  <a:cubicBezTo>
                    <a:pt x="462766" y="40435"/>
                    <a:pt x="551590" y="67600"/>
                    <a:pt x="666576" y="72311"/>
                  </a:cubicBezTo>
                  <a:lnTo>
                    <a:pt x="722923" y="102571"/>
                  </a:lnTo>
                  <a:lnTo>
                    <a:pt x="779480" y="71625"/>
                  </a:lnTo>
                  <a:cubicBezTo>
                    <a:pt x="896163" y="65182"/>
                    <a:pt x="983107" y="35527"/>
                    <a:pt x="98438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576000" y="1657054"/>
            <a:ext cx="860945" cy="1210713"/>
            <a:chOff x="3742123" y="653144"/>
            <a:chExt cx="1813432" cy="3165820"/>
          </a:xfrm>
        </p:grpSpPr>
        <p:sp>
          <p:nvSpPr>
            <p:cNvPr id="9" name="Pie 8"/>
            <p:cNvSpPr/>
            <p:nvPr/>
          </p:nvSpPr>
          <p:spPr>
            <a:xfrm rot="10800000">
              <a:off x="3742123" y="1675117"/>
              <a:ext cx="1813432" cy="2143847"/>
            </a:xfrm>
            <a:prstGeom prst="pie">
              <a:avLst>
                <a:gd name="adj1" fmla="val 0"/>
                <a:gd name="adj2" fmla="val 107850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Freeform 9"/>
            <p:cNvSpPr/>
            <p:nvPr/>
          </p:nvSpPr>
          <p:spPr>
            <a:xfrm>
              <a:off x="4268478" y="1690485"/>
              <a:ext cx="760720" cy="791456"/>
            </a:xfrm>
            <a:custGeom>
              <a:avLst/>
              <a:gdLst>
                <a:gd name="connsiteX0" fmla="*/ 0 w 714616"/>
                <a:gd name="connsiteY0" fmla="*/ 30737 h 791456"/>
                <a:gd name="connsiteX1" fmla="*/ 284310 w 714616"/>
                <a:gd name="connsiteY1" fmla="*/ 791456 h 791456"/>
                <a:gd name="connsiteX2" fmla="*/ 461043 w 714616"/>
                <a:gd name="connsiteY2" fmla="*/ 791456 h 791456"/>
                <a:gd name="connsiteX3" fmla="*/ 714616 w 714616"/>
                <a:gd name="connsiteY3" fmla="*/ 15368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30737 h 791456"/>
                <a:gd name="connsiteX0" fmla="*/ 0 w 714616"/>
                <a:gd name="connsiteY0" fmla="*/ 30737 h 791456"/>
                <a:gd name="connsiteX1" fmla="*/ 284310 w 714616"/>
                <a:gd name="connsiteY1" fmla="*/ 791456 h 791456"/>
                <a:gd name="connsiteX2" fmla="*/ 461043 w 714616"/>
                <a:gd name="connsiteY2" fmla="*/ 791456 h 791456"/>
                <a:gd name="connsiteX3" fmla="*/ 714616 w 714616"/>
                <a:gd name="connsiteY3" fmla="*/ 69157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30737 h 791456"/>
                <a:gd name="connsiteX0" fmla="*/ 0 w 714616"/>
                <a:gd name="connsiteY0" fmla="*/ 76841 h 791456"/>
                <a:gd name="connsiteX1" fmla="*/ 284310 w 714616"/>
                <a:gd name="connsiteY1" fmla="*/ 791456 h 791456"/>
                <a:gd name="connsiteX2" fmla="*/ 461043 w 714616"/>
                <a:gd name="connsiteY2" fmla="*/ 791456 h 791456"/>
                <a:gd name="connsiteX3" fmla="*/ 714616 w 714616"/>
                <a:gd name="connsiteY3" fmla="*/ 69157 h 791456"/>
                <a:gd name="connsiteX4" fmla="*/ 583987 w 714616"/>
                <a:gd name="connsiteY4" fmla="*/ 0 h 791456"/>
                <a:gd name="connsiteX5" fmla="*/ 361150 w 714616"/>
                <a:gd name="connsiteY5" fmla="*/ 215153 h 791456"/>
                <a:gd name="connsiteX6" fmla="*/ 153681 w 714616"/>
                <a:gd name="connsiteY6" fmla="*/ 7684 h 791456"/>
                <a:gd name="connsiteX7" fmla="*/ 0 w 714616"/>
                <a:gd name="connsiteY7" fmla="*/ 76841 h 791456"/>
                <a:gd name="connsiteX0" fmla="*/ 0 w 737668"/>
                <a:gd name="connsiteY0" fmla="*/ 69157 h 791456"/>
                <a:gd name="connsiteX1" fmla="*/ 307362 w 737668"/>
                <a:gd name="connsiteY1" fmla="*/ 791456 h 791456"/>
                <a:gd name="connsiteX2" fmla="*/ 484095 w 737668"/>
                <a:gd name="connsiteY2" fmla="*/ 791456 h 791456"/>
                <a:gd name="connsiteX3" fmla="*/ 737668 w 737668"/>
                <a:gd name="connsiteY3" fmla="*/ 69157 h 791456"/>
                <a:gd name="connsiteX4" fmla="*/ 607039 w 737668"/>
                <a:gd name="connsiteY4" fmla="*/ 0 h 791456"/>
                <a:gd name="connsiteX5" fmla="*/ 384202 w 737668"/>
                <a:gd name="connsiteY5" fmla="*/ 215153 h 791456"/>
                <a:gd name="connsiteX6" fmla="*/ 176733 w 737668"/>
                <a:gd name="connsiteY6" fmla="*/ 7684 h 791456"/>
                <a:gd name="connsiteX7" fmla="*/ 0 w 737668"/>
                <a:gd name="connsiteY7" fmla="*/ 69157 h 791456"/>
                <a:gd name="connsiteX0" fmla="*/ 0 w 760720"/>
                <a:gd name="connsiteY0" fmla="*/ 69157 h 791456"/>
                <a:gd name="connsiteX1" fmla="*/ 307362 w 760720"/>
                <a:gd name="connsiteY1" fmla="*/ 791456 h 791456"/>
                <a:gd name="connsiteX2" fmla="*/ 484095 w 760720"/>
                <a:gd name="connsiteY2" fmla="*/ 791456 h 791456"/>
                <a:gd name="connsiteX3" fmla="*/ 760720 w 760720"/>
                <a:gd name="connsiteY3" fmla="*/ 61473 h 791456"/>
                <a:gd name="connsiteX4" fmla="*/ 607039 w 760720"/>
                <a:gd name="connsiteY4" fmla="*/ 0 h 791456"/>
                <a:gd name="connsiteX5" fmla="*/ 384202 w 760720"/>
                <a:gd name="connsiteY5" fmla="*/ 215153 h 791456"/>
                <a:gd name="connsiteX6" fmla="*/ 176733 w 760720"/>
                <a:gd name="connsiteY6" fmla="*/ 7684 h 791456"/>
                <a:gd name="connsiteX7" fmla="*/ 0 w 760720"/>
                <a:gd name="connsiteY7" fmla="*/ 69157 h 79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720" h="791456">
                  <a:moveTo>
                    <a:pt x="0" y="69157"/>
                  </a:moveTo>
                  <a:lnTo>
                    <a:pt x="307362" y="791456"/>
                  </a:lnTo>
                  <a:lnTo>
                    <a:pt x="484095" y="791456"/>
                  </a:lnTo>
                  <a:lnTo>
                    <a:pt x="760720" y="61473"/>
                  </a:lnTo>
                  <a:lnTo>
                    <a:pt x="607039" y="0"/>
                  </a:lnTo>
                  <a:lnTo>
                    <a:pt x="384202" y="215153"/>
                  </a:lnTo>
                  <a:lnTo>
                    <a:pt x="176733" y="7684"/>
                  </a:lnTo>
                  <a:lnTo>
                    <a:pt x="0" y="6915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p:cNvSpPr/>
            <p:nvPr/>
          </p:nvSpPr>
          <p:spPr>
            <a:xfrm>
              <a:off x="4610583" y="1855693"/>
              <a:ext cx="76510" cy="62624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8"/>
            <p:cNvSpPr/>
            <p:nvPr/>
          </p:nvSpPr>
          <p:spPr>
            <a:xfrm rot="5400000">
              <a:off x="4007221" y="837561"/>
              <a:ext cx="1283233" cy="914400"/>
            </a:xfrm>
            <a:custGeom>
              <a:avLst/>
              <a:gdLst/>
              <a:ahLst/>
              <a:cxnLst/>
              <a:rect l="l" t="t" r="r" b="b"/>
              <a:pathLst>
                <a:path w="1283233" h="914400">
                  <a:moveTo>
                    <a:pt x="0" y="457200"/>
                  </a:moveTo>
                  <a:cubicBezTo>
                    <a:pt x="0" y="204695"/>
                    <a:pt x="232217" y="0"/>
                    <a:pt x="518671" y="0"/>
                  </a:cubicBezTo>
                  <a:cubicBezTo>
                    <a:pt x="721472" y="0"/>
                    <a:pt x="897088" y="102597"/>
                    <a:pt x="980530" y="253168"/>
                  </a:cubicBezTo>
                  <a:lnTo>
                    <a:pt x="1079606" y="253168"/>
                  </a:lnTo>
                  <a:lnTo>
                    <a:pt x="1283233" y="456795"/>
                  </a:lnTo>
                  <a:lnTo>
                    <a:pt x="1079606" y="660422"/>
                  </a:lnTo>
                  <a:lnTo>
                    <a:pt x="981029" y="660422"/>
                  </a:lnTo>
                  <a:cubicBezTo>
                    <a:pt x="897738" y="811423"/>
                    <a:pt x="721847" y="914400"/>
                    <a:pt x="518671" y="914400"/>
                  </a:cubicBezTo>
                  <a:cubicBezTo>
                    <a:pt x="232217" y="914400"/>
                    <a:pt x="0" y="709705"/>
                    <a:pt x="0" y="45720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ight Arrow 12"/>
          <p:cNvSpPr/>
          <p:nvPr/>
        </p:nvSpPr>
        <p:spPr bwMode="auto">
          <a:xfrm>
            <a:off x="2276946" y="2042621"/>
            <a:ext cx="408227" cy="249485"/>
          </a:xfrm>
          <a:prstGeom prst="rightArrow">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nvGrpSpPr>
          <p:cNvPr id="17" name="Group 16"/>
          <p:cNvGrpSpPr/>
          <p:nvPr/>
        </p:nvGrpSpPr>
        <p:grpSpPr>
          <a:xfrm>
            <a:off x="3100462" y="1561158"/>
            <a:ext cx="372256" cy="729865"/>
            <a:chOff x="3131332" y="1810067"/>
            <a:chExt cx="372256" cy="729865"/>
          </a:xfrm>
        </p:grpSpPr>
        <p:sp>
          <p:nvSpPr>
            <p:cNvPr id="14" name="Rounded Rectangle 13"/>
            <p:cNvSpPr/>
            <p:nvPr/>
          </p:nvSpPr>
          <p:spPr bwMode="auto">
            <a:xfrm>
              <a:off x="3131332" y="1810067"/>
              <a:ext cx="372256" cy="729865"/>
            </a:xfrm>
            <a:prstGeom prst="round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15" name="Rounded Rectangle 14"/>
            <p:cNvSpPr/>
            <p:nvPr/>
          </p:nvSpPr>
          <p:spPr bwMode="auto">
            <a:xfrm>
              <a:off x="3171477" y="1861157"/>
              <a:ext cx="291966" cy="532802"/>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16" name="Oval 15"/>
            <p:cNvSpPr/>
            <p:nvPr/>
          </p:nvSpPr>
          <p:spPr bwMode="auto">
            <a:xfrm>
              <a:off x="3276494" y="2431301"/>
              <a:ext cx="80285" cy="80285"/>
            </a:xfrm>
            <a:prstGeom prst="ellipse">
              <a:avLst/>
            </a:prstGeom>
            <a:solidFill>
              <a:schemeClr val="tx1">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grpSp>
        <p:nvGrpSpPr>
          <p:cNvPr id="23" name="Group 22"/>
          <p:cNvGrpSpPr/>
          <p:nvPr/>
        </p:nvGrpSpPr>
        <p:grpSpPr>
          <a:xfrm>
            <a:off x="3582663" y="1556045"/>
            <a:ext cx="865863" cy="1173041"/>
            <a:chOff x="3613533" y="1804954"/>
            <a:chExt cx="865863" cy="1173041"/>
          </a:xfrm>
        </p:grpSpPr>
        <p:grpSp>
          <p:nvGrpSpPr>
            <p:cNvPr id="18" name="Group 17"/>
            <p:cNvGrpSpPr/>
            <p:nvPr/>
          </p:nvGrpSpPr>
          <p:grpSpPr>
            <a:xfrm>
              <a:off x="3613533" y="1804954"/>
              <a:ext cx="865863" cy="1173041"/>
              <a:chOff x="3131332" y="1810067"/>
              <a:chExt cx="372256" cy="729865"/>
            </a:xfrm>
          </p:grpSpPr>
          <p:sp>
            <p:nvSpPr>
              <p:cNvPr id="19" name="Rounded Rectangle 18"/>
              <p:cNvSpPr/>
              <p:nvPr/>
            </p:nvSpPr>
            <p:spPr bwMode="auto">
              <a:xfrm>
                <a:off x="3131332" y="1810067"/>
                <a:ext cx="372256" cy="729865"/>
              </a:xfrm>
              <a:prstGeom prst="round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20" name="Rounded Rectangle 19"/>
              <p:cNvSpPr/>
              <p:nvPr/>
            </p:nvSpPr>
            <p:spPr bwMode="auto">
              <a:xfrm>
                <a:off x="3152288" y="1832458"/>
                <a:ext cx="330138" cy="581904"/>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sp>
          <p:nvSpPr>
            <p:cNvPr id="22" name="Oval 21"/>
            <p:cNvSpPr/>
            <p:nvPr/>
          </p:nvSpPr>
          <p:spPr bwMode="auto">
            <a:xfrm>
              <a:off x="4004816" y="2844583"/>
              <a:ext cx="80285" cy="80285"/>
            </a:xfrm>
            <a:prstGeom prst="ellipse">
              <a:avLst/>
            </a:prstGeom>
            <a:solidFill>
              <a:schemeClr val="tx1">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grpSp>
        <p:nvGrpSpPr>
          <p:cNvPr id="29" name="Group 28"/>
          <p:cNvGrpSpPr/>
          <p:nvPr/>
        </p:nvGrpSpPr>
        <p:grpSpPr>
          <a:xfrm>
            <a:off x="4660190" y="1557576"/>
            <a:ext cx="1575173" cy="1452078"/>
            <a:chOff x="4691060" y="1806485"/>
            <a:chExt cx="1575173" cy="1452078"/>
          </a:xfrm>
        </p:grpSpPr>
        <p:sp>
          <p:nvSpPr>
            <p:cNvPr id="25" name="Rectangle 24"/>
            <p:cNvSpPr/>
            <p:nvPr/>
          </p:nvSpPr>
          <p:spPr bwMode="auto">
            <a:xfrm>
              <a:off x="4786378" y="1806485"/>
              <a:ext cx="1384536" cy="1053374"/>
            </a:xfrm>
            <a:prstGeom prst="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26" name="Trapezoid 25"/>
            <p:cNvSpPr/>
            <p:nvPr/>
          </p:nvSpPr>
          <p:spPr bwMode="auto">
            <a:xfrm>
              <a:off x="4691060" y="2889390"/>
              <a:ext cx="1575173" cy="369173"/>
            </a:xfrm>
            <a:prstGeom prst="trapezoid">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27" name="Rectangle 26"/>
            <p:cNvSpPr/>
            <p:nvPr/>
          </p:nvSpPr>
          <p:spPr bwMode="auto">
            <a:xfrm>
              <a:off x="4819044" y="1845864"/>
              <a:ext cx="1314284" cy="974616"/>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28" name="Trapezoid 27"/>
            <p:cNvSpPr/>
            <p:nvPr/>
          </p:nvSpPr>
          <p:spPr bwMode="auto">
            <a:xfrm>
              <a:off x="4833811" y="2918926"/>
              <a:ext cx="1294595" cy="275649"/>
            </a:xfrm>
            <a:prstGeom prst="trapezoid">
              <a:avLst/>
            </a:prstGeom>
            <a:solidFill>
              <a:schemeClr val="tx1">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grpSp>
      <p:grpSp>
        <p:nvGrpSpPr>
          <p:cNvPr id="39" name="Group 38"/>
          <p:cNvGrpSpPr/>
          <p:nvPr/>
        </p:nvGrpSpPr>
        <p:grpSpPr>
          <a:xfrm>
            <a:off x="6309004" y="1557383"/>
            <a:ext cx="1806711" cy="1675365"/>
            <a:chOff x="6339874" y="1806292"/>
            <a:chExt cx="1806711" cy="1675365"/>
          </a:xfrm>
        </p:grpSpPr>
        <p:sp>
          <p:nvSpPr>
            <p:cNvPr id="31" name="Rectangle 30"/>
            <p:cNvSpPr/>
            <p:nvPr/>
          </p:nvSpPr>
          <p:spPr bwMode="auto">
            <a:xfrm>
              <a:off x="6571482" y="1806292"/>
              <a:ext cx="1384536" cy="1053374"/>
            </a:xfrm>
            <a:prstGeom prst="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2" name="Trapezoid 31"/>
            <p:cNvSpPr/>
            <p:nvPr/>
          </p:nvSpPr>
          <p:spPr bwMode="auto">
            <a:xfrm>
              <a:off x="6339874" y="3046701"/>
              <a:ext cx="1575173" cy="369173"/>
            </a:xfrm>
            <a:prstGeom prst="trapezoid">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3" name="Rectangle 32"/>
            <p:cNvSpPr/>
            <p:nvPr/>
          </p:nvSpPr>
          <p:spPr bwMode="auto">
            <a:xfrm>
              <a:off x="6604148" y="1845671"/>
              <a:ext cx="1314284" cy="974616"/>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4" name="Trapezoid 33"/>
            <p:cNvSpPr/>
            <p:nvPr/>
          </p:nvSpPr>
          <p:spPr bwMode="auto">
            <a:xfrm>
              <a:off x="6482625" y="3076237"/>
              <a:ext cx="1294595" cy="275649"/>
            </a:xfrm>
            <a:prstGeom prst="trapezoid">
              <a:avLst/>
            </a:prstGeom>
            <a:solidFill>
              <a:schemeClr val="tx1">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5" name="Rectangle 34"/>
            <p:cNvSpPr/>
            <p:nvPr/>
          </p:nvSpPr>
          <p:spPr bwMode="auto">
            <a:xfrm>
              <a:off x="6939067" y="2909082"/>
              <a:ext cx="639914" cy="63990"/>
            </a:xfrm>
            <a:prstGeom prst="rect">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6" name="Rectangle 35"/>
            <p:cNvSpPr/>
            <p:nvPr/>
          </p:nvSpPr>
          <p:spPr bwMode="auto">
            <a:xfrm>
              <a:off x="7214722" y="2840169"/>
              <a:ext cx="83681" cy="113213"/>
            </a:xfrm>
            <a:prstGeom prst="rect">
              <a:avLst/>
            </a:prstGeom>
            <a:solidFill>
              <a:srgbClr val="000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sp>
          <p:nvSpPr>
            <p:cNvPr id="38" name="Pie 37"/>
            <p:cNvSpPr/>
            <p:nvPr/>
          </p:nvSpPr>
          <p:spPr bwMode="auto">
            <a:xfrm rot="10800000">
              <a:off x="7981586" y="3148246"/>
              <a:ext cx="164999" cy="333411"/>
            </a:xfrm>
            <a:prstGeom prst="pie">
              <a:avLst>
                <a:gd name="adj1" fmla="val 0"/>
                <a:gd name="adj2" fmla="val 10797983"/>
              </a:avLst>
            </a:prstGeom>
            <a:solidFill>
              <a:srgbClr val="00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pPr>
              <a:endParaRPr kumimoji="0" lang="en-US" sz="2000" b="0" i="0" u="none" strike="noStrike" cap="none" normalizeH="0" baseline="0" smtClean="0">
                <a:ln>
                  <a:noFill/>
                </a:ln>
                <a:solidFill>
                  <a:schemeClr val="tx1"/>
                </a:solidFill>
                <a:effectLst/>
                <a:latin typeface="Gill Sans" pitchFamily="34" charset="0"/>
              </a:endParaRPr>
            </a:p>
          </p:txBody>
        </p:sp>
      </p:grpSp>
      <p:sp>
        <p:nvSpPr>
          <p:cNvPr id="68"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3</a:t>
            </a:fld>
            <a:endParaRPr lang="en-US" sz="1100" dirty="0">
              <a:latin typeface="Candara" pitchFamily="34" charset="0"/>
            </a:endParaRPr>
          </a:p>
        </p:txBody>
      </p:sp>
      <p:sp>
        <p:nvSpPr>
          <p:cNvPr id="69" name="Date Placeholder 3"/>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bg1"/>
                </a:solidFill>
                <a:latin typeface="Candara" pitchFamily="34" charset="0"/>
                <a:ea typeface="+mn-ea"/>
                <a:cs typeface="Avenir 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00E6BAD-4332-D644-8217-18EF78458362}" type="datetimeFigureOut">
              <a:rPr lang="en-US" smtClean="0"/>
              <a:pPr algn="l"/>
              <a:t>20/06/2014</a:t>
            </a:fld>
            <a:endParaRPr lang="en-US" dirty="0"/>
          </a:p>
        </p:txBody>
      </p:sp>
      <p:sp>
        <p:nvSpPr>
          <p:cNvPr id="70" name="TextBox 69"/>
          <p:cNvSpPr txBox="1"/>
          <p:nvPr/>
        </p:nvSpPr>
        <p:spPr>
          <a:xfrm>
            <a:off x="522955" y="3467646"/>
            <a:ext cx="8274469" cy="1200329"/>
          </a:xfrm>
          <a:prstGeom prst="rect">
            <a:avLst/>
          </a:prstGeom>
          <a:noFill/>
        </p:spPr>
        <p:txBody>
          <a:bodyPr wrap="square" rtlCol="0">
            <a:spAutoFit/>
          </a:bodyPr>
          <a:lstStyle/>
          <a:p>
            <a:r>
              <a:rPr lang="en-US" dirty="0" smtClean="0"/>
              <a:t>A significant challenge in web design whether for a web site or a web application is to account for the plethora or devices that people could use to view the site or application. In particular the ability to control the user experience making it usable and viewable no matter what size of screen the device they are using is set at. </a:t>
            </a:r>
            <a:endParaRPr lang="en-US" dirty="0"/>
          </a:p>
        </p:txBody>
      </p:sp>
    </p:spTree>
    <p:extLst>
      <p:ext uri="{BB962C8B-B14F-4D97-AF65-F5344CB8AC3E}">
        <p14:creationId xmlns:p14="http://schemas.microsoft.com/office/powerpoint/2010/main" val="38000471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- 1</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4</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5" name="TextBox 4"/>
          <p:cNvSpPr txBox="1"/>
          <p:nvPr/>
        </p:nvSpPr>
        <p:spPr>
          <a:xfrm>
            <a:off x="522955" y="1027760"/>
            <a:ext cx="8274469" cy="646331"/>
          </a:xfrm>
          <a:prstGeom prst="rect">
            <a:avLst/>
          </a:prstGeom>
          <a:noFill/>
        </p:spPr>
        <p:txBody>
          <a:bodyPr wrap="square" rtlCol="0">
            <a:spAutoFit/>
          </a:bodyPr>
          <a:lstStyle/>
          <a:p>
            <a:r>
              <a:rPr lang="en-US" dirty="0" smtClean="0"/>
              <a:t>Lets begin with a simple layout – from here on in this presentation the following diagram denotes the browser window:</a:t>
            </a:r>
            <a:endParaRPr lang="en-US" dirty="0"/>
          </a:p>
        </p:txBody>
      </p:sp>
      <p:sp>
        <p:nvSpPr>
          <p:cNvPr id="6" name="Rounded Rectangle 5"/>
          <p:cNvSpPr/>
          <p:nvPr/>
        </p:nvSpPr>
        <p:spPr>
          <a:xfrm>
            <a:off x="2941120" y="1921828"/>
            <a:ext cx="3559423" cy="3818588"/>
          </a:xfrm>
          <a:prstGeom prst="roundRect">
            <a:avLst>
              <a:gd name="adj" fmla="val 8216"/>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740589" y="1818730"/>
            <a:ext cx="526393" cy="518058"/>
            <a:chOff x="1763001" y="1980318"/>
            <a:chExt cx="526393" cy="518058"/>
          </a:xfrm>
        </p:grpSpPr>
        <p:sp>
          <p:nvSpPr>
            <p:cNvPr id="8" name="Oval 7"/>
            <p:cNvSpPr/>
            <p:nvPr/>
          </p:nvSpPr>
          <p:spPr>
            <a:xfrm>
              <a:off x="1763001" y="1980318"/>
              <a:ext cx="526393" cy="51805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white-intern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9" y="2077759"/>
              <a:ext cx="323176" cy="323176"/>
            </a:xfrm>
            <a:prstGeom prst="rect">
              <a:avLst/>
            </a:prstGeom>
          </p:spPr>
        </p:pic>
      </p:grpSp>
    </p:spTree>
    <p:extLst>
      <p:ext uri="{BB962C8B-B14F-4D97-AF65-F5344CB8AC3E}">
        <p14:creationId xmlns:p14="http://schemas.microsoft.com/office/powerpoint/2010/main" val="283517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5010407" y="1921828"/>
            <a:ext cx="3559423" cy="3818588"/>
          </a:xfrm>
          <a:prstGeom prst="roundRect">
            <a:avLst>
              <a:gd name="adj" fmla="val 4838"/>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 Same Side Corner Rectangle 22"/>
          <p:cNvSpPr/>
          <p:nvPr/>
        </p:nvSpPr>
        <p:spPr>
          <a:xfrm flipV="1">
            <a:off x="5004048" y="5391144"/>
            <a:ext cx="3565782" cy="347810"/>
          </a:xfrm>
          <a:prstGeom prst="round2SameRect">
            <a:avLst>
              <a:gd name="adj1" fmla="val 38387"/>
              <a:gd name="adj2" fmla="val 0"/>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Simple Site Layout - 2</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5</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5" name="TextBox 4"/>
          <p:cNvSpPr txBox="1"/>
          <p:nvPr/>
        </p:nvSpPr>
        <p:spPr>
          <a:xfrm>
            <a:off x="522955" y="1027760"/>
            <a:ext cx="8274469" cy="369332"/>
          </a:xfrm>
          <a:prstGeom prst="rect">
            <a:avLst/>
          </a:prstGeom>
          <a:noFill/>
        </p:spPr>
        <p:txBody>
          <a:bodyPr wrap="square" rtlCol="0">
            <a:spAutoFit/>
          </a:bodyPr>
          <a:lstStyle/>
          <a:p>
            <a:r>
              <a:rPr lang="en-US" dirty="0" smtClean="0"/>
              <a:t>Within our browser window we will want to position the main aspects of a site. </a:t>
            </a:r>
            <a:endParaRPr lang="en-US" dirty="0"/>
          </a:p>
        </p:txBody>
      </p:sp>
      <p:sp>
        <p:nvSpPr>
          <p:cNvPr id="11" name="TextBox 10"/>
          <p:cNvSpPr txBox="1"/>
          <p:nvPr/>
        </p:nvSpPr>
        <p:spPr>
          <a:xfrm>
            <a:off x="543108" y="1300019"/>
            <a:ext cx="3659685" cy="3631763"/>
          </a:xfrm>
          <a:prstGeom prst="rect">
            <a:avLst/>
          </a:prstGeom>
          <a:noFill/>
        </p:spPr>
        <p:txBody>
          <a:bodyPr wrap="square" rtlCol="0">
            <a:spAutoFit/>
          </a:bodyPr>
          <a:lstStyle/>
          <a:p>
            <a:r>
              <a:rPr lang="en-US" dirty="0"/>
              <a:t>This usually </a:t>
            </a:r>
            <a:r>
              <a:rPr lang="en-US" dirty="0" smtClean="0"/>
              <a:t>begins with:</a:t>
            </a:r>
          </a:p>
          <a:p>
            <a:pPr marL="285750" indent="-285750">
              <a:buFont typeface="Arial"/>
              <a:buChar char="•"/>
            </a:pPr>
            <a:r>
              <a:rPr lang="en-US" sz="1600" dirty="0"/>
              <a:t>T</a:t>
            </a:r>
            <a:r>
              <a:rPr lang="en-US" sz="1600" dirty="0" smtClean="0"/>
              <a:t>he placement of a </a:t>
            </a:r>
            <a:r>
              <a:rPr lang="en-US" sz="1600" dirty="0"/>
              <a:t>banner </a:t>
            </a:r>
            <a:r>
              <a:rPr lang="en-US" sz="1600" dirty="0" smtClean="0"/>
              <a:t>bar;</a:t>
            </a:r>
          </a:p>
          <a:p>
            <a:pPr marL="285750" indent="-285750">
              <a:buFont typeface="Arial"/>
              <a:buChar char="•"/>
            </a:pPr>
            <a:r>
              <a:rPr lang="en-US" sz="1600" dirty="0"/>
              <a:t>W</a:t>
            </a:r>
            <a:r>
              <a:rPr lang="en-US" sz="1600" dirty="0" smtClean="0"/>
              <a:t>ith </a:t>
            </a:r>
            <a:r>
              <a:rPr lang="en-US" sz="1600" dirty="0"/>
              <a:t>the logo of your company on either the right or left of the </a:t>
            </a:r>
            <a:r>
              <a:rPr lang="en-US" sz="1600" dirty="0" smtClean="0"/>
              <a:t>screen;</a:t>
            </a:r>
          </a:p>
          <a:p>
            <a:pPr marL="285750" indent="-285750">
              <a:buFont typeface="Arial"/>
              <a:buChar char="•"/>
            </a:pPr>
            <a:r>
              <a:rPr lang="en-US" sz="1600" dirty="0" smtClean="0"/>
              <a:t>Perhaps a strapline welcoming visitors or with the mission statement for your company or organization;</a:t>
            </a:r>
          </a:p>
          <a:p>
            <a:pPr marL="285750" indent="-285750">
              <a:buFont typeface="Arial"/>
              <a:buChar char="•"/>
            </a:pPr>
            <a:r>
              <a:rPr lang="en-US" sz="1600" dirty="0" smtClean="0"/>
              <a:t>This </a:t>
            </a:r>
            <a:r>
              <a:rPr lang="en-US" sz="1600" dirty="0"/>
              <a:t>is shortly followed by a menu </a:t>
            </a:r>
            <a:r>
              <a:rPr lang="en-US" sz="1600" dirty="0" smtClean="0"/>
              <a:t>of some kind either on a single line or as a dropdown;</a:t>
            </a:r>
          </a:p>
          <a:p>
            <a:pPr marL="285750" indent="-285750">
              <a:buFont typeface="Arial"/>
              <a:buChar char="•"/>
            </a:pPr>
            <a:r>
              <a:rPr lang="en-US" sz="1600" dirty="0" smtClean="0"/>
              <a:t>Then a footer at the bottom with copyright and contact information;</a:t>
            </a:r>
          </a:p>
          <a:p>
            <a:pPr marL="285750" indent="-285750">
              <a:buFont typeface="Arial"/>
              <a:buChar char="•"/>
            </a:pPr>
            <a:r>
              <a:rPr lang="en-US" sz="1600" dirty="0" smtClean="0"/>
              <a:t>Leaving you the center screen as viewing area …</a:t>
            </a:r>
            <a:endParaRPr lang="en-US" sz="1600" dirty="0"/>
          </a:p>
        </p:txBody>
      </p:sp>
      <p:sp>
        <p:nvSpPr>
          <p:cNvPr id="12" name="Round Same Side Corner Rectangle 11"/>
          <p:cNvSpPr/>
          <p:nvPr/>
        </p:nvSpPr>
        <p:spPr>
          <a:xfrm>
            <a:off x="5021678" y="1933099"/>
            <a:ext cx="3538800" cy="420617"/>
          </a:xfrm>
          <a:prstGeom prst="round2SameRect">
            <a:avLst>
              <a:gd name="adj1" fmla="val 38387"/>
              <a:gd name="adj2" fmla="val 0"/>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7871668" y="2010152"/>
            <a:ext cx="601178" cy="266767"/>
          </a:xfrm>
          <a:prstGeom prst="diamond">
            <a:avLst/>
          </a:prstGeom>
          <a:solidFill>
            <a:schemeClr val="accent2">
              <a:lumMod val="75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7946810" y="2010152"/>
            <a:ext cx="459149" cy="261610"/>
          </a:xfrm>
          <a:prstGeom prst="rect">
            <a:avLst/>
          </a:prstGeom>
          <a:noFill/>
        </p:spPr>
        <p:txBody>
          <a:bodyPr wrap="none" rtlCol="0">
            <a:spAutoFit/>
          </a:bodyPr>
          <a:lstStyle/>
          <a:p>
            <a:r>
              <a:rPr lang="en-US" sz="1050" dirty="0" smtClean="0">
                <a:solidFill>
                  <a:schemeClr val="bg1"/>
                </a:solidFill>
              </a:rPr>
              <a:t>Logo</a:t>
            </a:r>
            <a:endParaRPr lang="en-US" sz="1050" dirty="0">
              <a:solidFill>
                <a:schemeClr val="bg1"/>
              </a:solidFill>
            </a:endParaRPr>
          </a:p>
        </p:txBody>
      </p:sp>
      <p:sp>
        <p:nvSpPr>
          <p:cNvPr id="15" name="TextBox 14"/>
          <p:cNvSpPr txBox="1"/>
          <p:nvPr/>
        </p:nvSpPr>
        <p:spPr>
          <a:xfrm>
            <a:off x="5388052" y="2017667"/>
            <a:ext cx="757426" cy="246221"/>
          </a:xfrm>
          <a:prstGeom prst="rect">
            <a:avLst/>
          </a:prstGeom>
          <a:noFill/>
        </p:spPr>
        <p:txBody>
          <a:bodyPr wrap="none" rtlCol="0">
            <a:spAutoFit/>
          </a:bodyPr>
          <a:lstStyle/>
          <a:p>
            <a:r>
              <a:rPr lang="en-US" sz="1000" dirty="0" smtClean="0"/>
              <a:t>“Strapline”</a:t>
            </a:r>
            <a:endParaRPr lang="en-US" sz="1000" dirty="0"/>
          </a:p>
        </p:txBody>
      </p:sp>
      <p:sp>
        <p:nvSpPr>
          <p:cNvPr id="16" name="Rectangle 15"/>
          <p:cNvSpPr/>
          <p:nvPr/>
        </p:nvSpPr>
        <p:spPr>
          <a:xfrm>
            <a:off x="5021678" y="2353716"/>
            <a:ext cx="3548152" cy="179618"/>
          </a:xfrm>
          <a:prstGeom prst="rect">
            <a:avLst/>
          </a:prstGeom>
          <a:solidFill>
            <a:schemeClr val="accent4">
              <a:lumMod val="75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p:cNvGrpSpPr/>
          <p:nvPr/>
        </p:nvGrpSpPr>
        <p:grpSpPr>
          <a:xfrm>
            <a:off x="4809876" y="1818730"/>
            <a:ext cx="3759954" cy="3921686"/>
            <a:chOff x="4809876" y="1818730"/>
            <a:chExt cx="3759954" cy="3921686"/>
          </a:xfrm>
        </p:grpSpPr>
        <p:sp>
          <p:nvSpPr>
            <p:cNvPr id="6" name="Rounded Rectangle 5"/>
            <p:cNvSpPr/>
            <p:nvPr/>
          </p:nvSpPr>
          <p:spPr>
            <a:xfrm>
              <a:off x="5010407" y="1921828"/>
              <a:ext cx="3559423" cy="3818588"/>
            </a:xfrm>
            <a:prstGeom prst="roundRect">
              <a:avLst>
                <a:gd name="adj" fmla="val 4838"/>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4809876" y="1818730"/>
              <a:ext cx="526393" cy="518058"/>
              <a:chOff x="1763001" y="1980318"/>
              <a:chExt cx="526393" cy="518058"/>
            </a:xfrm>
          </p:grpSpPr>
          <p:sp>
            <p:nvSpPr>
              <p:cNvPr id="8" name="Oval 7"/>
              <p:cNvSpPr/>
              <p:nvPr/>
            </p:nvSpPr>
            <p:spPr>
              <a:xfrm>
                <a:off x="1763001" y="1980318"/>
                <a:ext cx="526393" cy="51805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white-intern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9" y="2077759"/>
                <a:ext cx="323176" cy="323176"/>
              </a:xfrm>
              <a:prstGeom prst="rect">
                <a:avLst/>
              </a:prstGeom>
            </p:spPr>
          </p:pic>
        </p:grpSp>
      </p:grpSp>
      <p:sp>
        <p:nvSpPr>
          <p:cNvPr id="19" name="TextBox 18"/>
          <p:cNvSpPr txBox="1"/>
          <p:nvPr/>
        </p:nvSpPr>
        <p:spPr>
          <a:xfrm>
            <a:off x="5055331" y="2309620"/>
            <a:ext cx="665442" cy="261610"/>
          </a:xfrm>
          <a:prstGeom prst="rect">
            <a:avLst/>
          </a:prstGeom>
          <a:noFill/>
        </p:spPr>
        <p:txBody>
          <a:bodyPr wrap="none" rtlCol="0">
            <a:spAutoFit/>
          </a:bodyPr>
          <a:lstStyle/>
          <a:p>
            <a:r>
              <a:rPr lang="en-US" sz="1050" dirty="0" smtClean="0">
                <a:solidFill>
                  <a:srgbClr val="FFFFFF"/>
                </a:solidFill>
              </a:rPr>
              <a:t>Menu#1</a:t>
            </a:r>
            <a:endParaRPr lang="en-US" sz="1050" dirty="0">
              <a:solidFill>
                <a:srgbClr val="FFFFFF"/>
              </a:solidFill>
            </a:endParaRPr>
          </a:p>
        </p:txBody>
      </p:sp>
      <p:sp>
        <p:nvSpPr>
          <p:cNvPr id="20" name="TextBox 19"/>
          <p:cNvSpPr txBox="1"/>
          <p:nvPr/>
        </p:nvSpPr>
        <p:spPr>
          <a:xfrm>
            <a:off x="5718721" y="2309620"/>
            <a:ext cx="643588" cy="253916"/>
          </a:xfrm>
          <a:prstGeom prst="rect">
            <a:avLst/>
          </a:prstGeom>
          <a:noFill/>
        </p:spPr>
        <p:txBody>
          <a:bodyPr wrap="none" rtlCol="0">
            <a:spAutoFit/>
          </a:bodyPr>
          <a:lstStyle/>
          <a:p>
            <a:r>
              <a:rPr lang="en-US" sz="1050" dirty="0" smtClean="0">
                <a:solidFill>
                  <a:srgbClr val="FFFFFF"/>
                </a:solidFill>
              </a:rPr>
              <a:t>Menu#2</a:t>
            </a:r>
            <a:endParaRPr lang="en-US" sz="1050" dirty="0">
              <a:solidFill>
                <a:srgbClr val="FFFFFF"/>
              </a:solidFill>
            </a:endParaRPr>
          </a:p>
        </p:txBody>
      </p:sp>
      <p:sp>
        <p:nvSpPr>
          <p:cNvPr id="21" name="TextBox 20"/>
          <p:cNvSpPr txBox="1"/>
          <p:nvPr/>
        </p:nvSpPr>
        <p:spPr>
          <a:xfrm>
            <a:off x="6383298" y="2309620"/>
            <a:ext cx="643588" cy="253916"/>
          </a:xfrm>
          <a:prstGeom prst="rect">
            <a:avLst/>
          </a:prstGeom>
          <a:noFill/>
        </p:spPr>
        <p:txBody>
          <a:bodyPr wrap="none" rtlCol="0">
            <a:spAutoFit/>
          </a:bodyPr>
          <a:lstStyle/>
          <a:p>
            <a:r>
              <a:rPr lang="en-US" sz="1050" dirty="0" smtClean="0">
                <a:solidFill>
                  <a:srgbClr val="FFFFFF"/>
                </a:solidFill>
              </a:rPr>
              <a:t>Menu#3</a:t>
            </a:r>
            <a:endParaRPr lang="en-US" sz="1050" dirty="0">
              <a:solidFill>
                <a:srgbClr val="FFFFFF"/>
              </a:solidFill>
            </a:endParaRPr>
          </a:p>
        </p:txBody>
      </p:sp>
      <p:sp>
        <p:nvSpPr>
          <p:cNvPr id="22" name="TextBox 21"/>
          <p:cNvSpPr txBox="1"/>
          <p:nvPr/>
        </p:nvSpPr>
        <p:spPr>
          <a:xfrm>
            <a:off x="7045072" y="2307126"/>
            <a:ext cx="646331" cy="253916"/>
          </a:xfrm>
          <a:prstGeom prst="rect">
            <a:avLst/>
          </a:prstGeom>
          <a:noFill/>
        </p:spPr>
        <p:txBody>
          <a:bodyPr wrap="none" rtlCol="0">
            <a:spAutoFit/>
          </a:bodyPr>
          <a:lstStyle/>
          <a:p>
            <a:r>
              <a:rPr lang="en-US" sz="1050" dirty="0" smtClean="0">
                <a:solidFill>
                  <a:srgbClr val="FFFFFF"/>
                </a:solidFill>
              </a:rPr>
              <a:t>Menu#4</a:t>
            </a:r>
            <a:endParaRPr lang="en-US" sz="1050" dirty="0">
              <a:solidFill>
                <a:srgbClr val="FFFFFF"/>
              </a:solidFill>
            </a:endParaRPr>
          </a:p>
        </p:txBody>
      </p:sp>
      <p:sp>
        <p:nvSpPr>
          <p:cNvPr id="24" name="TextBox 23"/>
          <p:cNvSpPr txBox="1"/>
          <p:nvPr/>
        </p:nvSpPr>
        <p:spPr>
          <a:xfrm>
            <a:off x="7734611" y="5460467"/>
            <a:ext cx="825867" cy="246221"/>
          </a:xfrm>
          <a:prstGeom prst="rect">
            <a:avLst/>
          </a:prstGeom>
          <a:noFill/>
        </p:spPr>
        <p:txBody>
          <a:bodyPr wrap="none" rtlCol="0">
            <a:spAutoFit/>
          </a:bodyPr>
          <a:lstStyle/>
          <a:p>
            <a:r>
              <a:rPr lang="en-US" sz="1000" dirty="0" smtClean="0"/>
              <a:t>Contact Info</a:t>
            </a:r>
            <a:endParaRPr lang="en-US" sz="1000" dirty="0"/>
          </a:p>
        </p:txBody>
      </p:sp>
      <p:sp>
        <p:nvSpPr>
          <p:cNvPr id="25" name="TextBox 24"/>
          <p:cNvSpPr txBox="1"/>
          <p:nvPr/>
        </p:nvSpPr>
        <p:spPr>
          <a:xfrm>
            <a:off x="5031960" y="5460467"/>
            <a:ext cx="781346" cy="246221"/>
          </a:xfrm>
          <a:prstGeom prst="rect">
            <a:avLst/>
          </a:prstGeom>
          <a:noFill/>
        </p:spPr>
        <p:txBody>
          <a:bodyPr wrap="none" rtlCol="0">
            <a:spAutoFit/>
          </a:bodyPr>
          <a:lstStyle/>
          <a:p>
            <a:r>
              <a:rPr lang="en-US" sz="1000" dirty="0" smtClean="0"/>
              <a:t>©2014 - Us</a:t>
            </a:r>
            <a:endParaRPr lang="en-US" sz="1000" dirty="0"/>
          </a:p>
        </p:txBody>
      </p:sp>
      <p:sp>
        <p:nvSpPr>
          <p:cNvPr id="26" name="Rectangle 25"/>
          <p:cNvSpPr/>
          <p:nvPr/>
        </p:nvSpPr>
        <p:spPr>
          <a:xfrm>
            <a:off x="5152854" y="2571230"/>
            <a:ext cx="3253105" cy="2760381"/>
          </a:xfrm>
          <a:prstGeom prst="rect">
            <a:avLst/>
          </a:prstGeom>
          <a:solidFill>
            <a:srgbClr val="FFFF66"/>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Viewing Area</a:t>
            </a:r>
            <a:endParaRPr lang="en-US" sz="1400" dirty="0">
              <a:solidFill>
                <a:schemeClr val="tx1"/>
              </a:solidFill>
            </a:endParaRPr>
          </a:p>
        </p:txBody>
      </p:sp>
      <p:sp>
        <p:nvSpPr>
          <p:cNvPr id="27" name="TextBox 26"/>
          <p:cNvSpPr txBox="1"/>
          <p:nvPr/>
        </p:nvSpPr>
        <p:spPr>
          <a:xfrm>
            <a:off x="543108" y="4826019"/>
            <a:ext cx="3659685" cy="1015663"/>
          </a:xfrm>
          <a:prstGeom prst="rect">
            <a:avLst/>
          </a:prstGeom>
          <a:noFill/>
        </p:spPr>
        <p:txBody>
          <a:bodyPr wrap="square" rtlCol="0">
            <a:spAutoFit/>
          </a:bodyPr>
          <a:lstStyle/>
          <a:p>
            <a:r>
              <a:rPr lang="en-US" dirty="0" smtClean="0"/>
              <a:t>And there you have it – a simple web site set up! </a:t>
            </a:r>
          </a:p>
          <a:p>
            <a:r>
              <a:rPr lang="en-US" sz="1100" dirty="0" smtClean="0"/>
              <a:t>Note: The awful colors are so we can see where every container is …</a:t>
            </a:r>
          </a:p>
        </p:txBody>
      </p:sp>
    </p:spTree>
    <p:extLst>
      <p:ext uri="{BB962C8B-B14F-4D97-AF65-F5344CB8AC3E}">
        <p14:creationId xmlns:p14="http://schemas.microsoft.com/office/powerpoint/2010/main" val="378555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Slide Layout – 3 </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6</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5" name="TextBox 4"/>
          <p:cNvSpPr txBox="1"/>
          <p:nvPr/>
        </p:nvSpPr>
        <p:spPr>
          <a:xfrm>
            <a:off x="522956" y="1027760"/>
            <a:ext cx="3670996" cy="646331"/>
          </a:xfrm>
          <a:prstGeom prst="rect">
            <a:avLst/>
          </a:prstGeom>
          <a:noFill/>
        </p:spPr>
        <p:txBody>
          <a:bodyPr wrap="square" rtlCol="0">
            <a:spAutoFit/>
          </a:bodyPr>
          <a:lstStyle/>
          <a:p>
            <a:r>
              <a:rPr lang="en-US" dirty="0" smtClean="0"/>
              <a:t>Lets have a look at the HTML that generates this simple site …</a:t>
            </a:r>
          </a:p>
        </p:txBody>
      </p:sp>
      <p:pic>
        <p:nvPicPr>
          <p:cNvPr id="6" name="Picture 5"/>
          <p:cNvPicPr>
            <a:picLocks noChangeAspect="1"/>
          </p:cNvPicPr>
          <p:nvPr/>
        </p:nvPicPr>
        <p:blipFill>
          <a:blip r:embed="rId2"/>
          <a:stretch>
            <a:fillRect/>
          </a:stretch>
        </p:blipFill>
        <p:spPr>
          <a:xfrm>
            <a:off x="4929952" y="2211006"/>
            <a:ext cx="3793740" cy="2307004"/>
          </a:xfrm>
          <a:prstGeom prst="rect">
            <a:avLst/>
          </a:prstGeom>
        </p:spPr>
      </p:pic>
      <p:sp>
        <p:nvSpPr>
          <p:cNvPr id="7" name="TextBox 6"/>
          <p:cNvSpPr txBox="1"/>
          <p:nvPr/>
        </p:nvSpPr>
        <p:spPr>
          <a:xfrm>
            <a:off x="529955" y="1671964"/>
            <a:ext cx="3955543" cy="4293482"/>
          </a:xfrm>
          <a:prstGeom prst="rect">
            <a:avLst/>
          </a:prstGeom>
          <a:noFill/>
        </p:spPr>
        <p:txBody>
          <a:bodyPr wrap="none" rtlCol="0">
            <a:spAutoFit/>
          </a:bodyPr>
          <a:lstStyle/>
          <a:p>
            <a:r>
              <a:rPr lang="en-US" sz="700" dirty="0">
                <a:latin typeface="Courier New"/>
                <a:cs typeface="Courier New"/>
              </a:rPr>
              <a:t>&lt;!DOCTYPE html&gt;</a:t>
            </a:r>
          </a:p>
          <a:p>
            <a:r>
              <a:rPr lang="en-US" sz="700" dirty="0">
                <a:latin typeface="Courier New"/>
                <a:cs typeface="Courier New"/>
              </a:rPr>
              <a:t>&lt;html&gt;</a:t>
            </a:r>
          </a:p>
          <a:p>
            <a:r>
              <a:rPr lang="en-US" sz="700" dirty="0">
                <a:latin typeface="Courier New"/>
                <a:cs typeface="Courier New"/>
              </a:rPr>
              <a:t>    &lt;head&gt;</a:t>
            </a:r>
          </a:p>
          <a:p>
            <a:r>
              <a:rPr lang="en-US" sz="700" dirty="0">
                <a:latin typeface="Courier New"/>
                <a:cs typeface="Courier New"/>
              </a:rPr>
              <a:t>        &lt;meta charset="UTF-8"&gt;</a:t>
            </a:r>
          </a:p>
          <a:p>
            <a:r>
              <a:rPr lang="en-US" sz="700" dirty="0">
                <a:latin typeface="Courier New"/>
                <a:cs typeface="Courier New"/>
              </a:rPr>
              <a:t>        &lt;title&gt;Simple site layout - The HTML&lt;/title&gt;</a:t>
            </a:r>
          </a:p>
          <a:p>
            <a:r>
              <a:rPr lang="en-US" sz="700" dirty="0">
                <a:latin typeface="Courier New"/>
                <a:cs typeface="Courier New"/>
              </a:rPr>
              <a:t>    &lt;/head&gt;</a:t>
            </a:r>
          </a:p>
          <a:p>
            <a:r>
              <a:rPr lang="en-US" sz="700" dirty="0">
                <a:latin typeface="Courier New"/>
                <a:cs typeface="Courier New"/>
              </a:rPr>
              <a:t>    &lt;body&gt;</a:t>
            </a:r>
          </a:p>
          <a:p>
            <a:r>
              <a:rPr lang="en-US" sz="700" dirty="0">
                <a:latin typeface="Courier New"/>
                <a:cs typeface="Courier New"/>
              </a:rPr>
              <a:t>        &lt;!-- Lets first define the total container --&gt;</a:t>
            </a:r>
          </a:p>
          <a:p>
            <a:r>
              <a:rPr lang="en-US" sz="700" dirty="0">
                <a:latin typeface="Courier New"/>
                <a:cs typeface="Courier New"/>
              </a:rPr>
              <a:t>        &lt;div class</a:t>
            </a:r>
            <a:r>
              <a:rPr lang="en-US" sz="700" dirty="0" smtClean="0">
                <a:latin typeface="Courier New"/>
                <a:cs typeface="Courier New"/>
              </a:rPr>
              <a:t>=“</a:t>
            </a:r>
            <a:r>
              <a:rPr lang="en-US" sz="700" dirty="0" err="1" smtClean="0">
                <a:latin typeface="Courier New"/>
                <a:cs typeface="Courier New"/>
              </a:rPr>
              <a:t>mainContainer</a:t>
            </a:r>
            <a:r>
              <a:rPr lang="en-US" sz="700" dirty="0">
                <a:latin typeface="Courier New"/>
                <a:cs typeface="Courier New"/>
              </a:rPr>
              <a:t>"&gt;</a:t>
            </a:r>
          </a:p>
          <a:p>
            <a:r>
              <a:rPr lang="en-US" sz="700" dirty="0">
                <a:latin typeface="Courier New"/>
                <a:cs typeface="Courier New"/>
              </a:rPr>
              <a:t>            &lt;!-- First up in the container is the heading section --&gt;</a:t>
            </a:r>
          </a:p>
          <a:p>
            <a:r>
              <a:rPr lang="en-US" sz="700" dirty="0">
                <a:latin typeface="Courier New"/>
                <a:cs typeface="Courier New"/>
              </a:rPr>
              <a:t>            &lt;div class="</a:t>
            </a:r>
            <a:r>
              <a:rPr lang="en-US" sz="700" dirty="0" err="1">
                <a:latin typeface="Courier New"/>
                <a:cs typeface="Courier New"/>
              </a:rPr>
              <a:t>mainHeader</a:t>
            </a:r>
            <a:r>
              <a:rPr lang="en-US" sz="700" dirty="0">
                <a:latin typeface="Courier New"/>
                <a:cs typeface="Courier New"/>
              </a:rPr>
              <a:t>"&gt;</a:t>
            </a:r>
          </a:p>
          <a:p>
            <a:r>
              <a:rPr lang="en-US" sz="700" dirty="0">
                <a:latin typeface="Courier New"/>
                <a:cs typeface="Courier New"/>
              </a:rPr>
              <a:t>                &lt;!-- The title for the site --&gt;</a:t>
            </a:r>
          </a:p>
          <a:p>
            <a:r>
              <a:rPr lang="en-US" sz="700" dirty="0">
                <a:latin typeface="Courier New"/>
                <a:cs typeface="Courier New"/>
              </a:rPr>
              <a:t>                &lt;span class="</a:t>
            </a:r>
            <a:r>
              <a:rPr lang="en-US" sz="700" dirty="0" err="1">
                <a:latin typeface="Courier New"/>
                <a:cs typeface="Courier New"/>
              </a:rPr>
              <a:t>mainTitle</a:t>
            </a:r>
            <a:r>
              <a:rPr lang="en-US" sz="700" dirty="0">
                <a:latin typeface="Courier New"/>
                <a:cs typeface="Courier New"/>
              </a:rPr>
              <a:t>"&gt;Simple Site Layout&lt;/span&gt;</a:t>
            </a:r>
          </a:p>
          <a:p>
            <a:r>
              <a:rPr lang="en-US" sz="700" dirty="0">
                <a:latin typeface="Courier New"/>
                <a:cs typeface="Courier New"/>
              </a:rPr>
              <a:t>                &lt;!-- The Logo for the simple site --&gt;</a:t>
            </a:r>
          </a:p>
          <a:p>
            <a:r>
              <a:rPr lang="en-US" sz="700" dirty="0">
                <a:latin typeface="Courier New"/>
                <a:cs typeface="Courier New"/>
              </a:rPr>
              <a:t>                &lt;</a:t>
            </a:r>
            <a:r>
              <a:rPr lang="en-US" sz="700" dirty="0" err="1">
                <a:latin typeface="Courier New"/>
                <a:cs typeface="Courier New"/>
              </a:rPr>
              <a:t>img</a:t>
            </a:r>
            <a:r>
              <a:rPr lang="en-US" sz="700" dirty="0">
                <a:latin typeface="Courier New"/>
                <a:cs typeface="Courier New"/>
              </a:rPr>
              <a:t> </a:t>
            </a:r>
            <a:r>
              <a:rPr lang="en-US" sz="700" dirty="0" err="1">
                <a:latin typeface="Courier New"/>
                <a:cs typeface="Courier New"/>
              </a:rPr>
              <a:t>src</a:t>
            </a:r>
            <a:r>
              <a:rPr lang="en-US" sz="700" dirty="0">
                <a:latin typeface="Courier New"/>
                <a:cs typeface="Courier New"/>
              </a:rPr>
              <a:t>="" /&gt;    </a:t>
            </a:r>
          </a:p>
          <a:p>
            <a:r>
              <a:rPr lang="en-US" sz="700" dirty="0">
                <a:latin typeface="Courier New"/>
                <a:cs typeface="Courier New"/>
              </a:rPr>
              <a:t>            &lt;/div&gt;</a:t>
            </a:r>
          </a:p>
          <a:p>
            <a:r>
              <a:rPr lang="en-US" sz="700" dirty="0">
                <a:latin typeface="Courier New"/>
                <a:cs typeface="Courier New"/>
              </a:rPr>
              <a:t>            &lt;!-- Next up the menu area --&gt;</a:t>
            </a:r>
          </a:p>
          <a:p>
            <a:r>
              <a:rPr lang="en-US" sz="700" dirty="0">
                <a:latin typeface="Courier New"/>
                <a:cs typeface="Courier New"/>
              </a:rPr>
              <a:t>            &lt;div class="</a:t>
            </a:r>
            <a:r>
              <a:rPr lang="en-US" sz="700" dirty="0" err="1">
                <a:latin typeface="Courier New"/>
                <a:cs typeface="Courier New"/>
              </a:rPr>
              <a:t>mainMenu</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nav</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ul</a:t>
            </a:r>
            <a:r>
              <a:rPr lang="en-US" sz="700" dirty="0">
                <a:latin typeface="Courier New"/>
                <a:cs typeface="Courier New"/>
              </a:rPr>
              <a:t>&gt;</a:t>
            </a:r>
          </a:p>
          <a:p>
            <a:r>
              <a:rPr lang="en-US" sz="700" dirty="0">
                <a:latin typeface="Courier New"/>
                <a:cs typeface="Courier New"/>
              </a:rPr>
              <a:t>                        &lt;li&gt;Menu#1&lt;/li&gt;</a:t>
            </a:r>
          </a:p>
          <a:p>
            <a:r>
              <a:rPr lang="en-US" sz="700" dirty="0">
                <a:latin typeface="Courier New"/>
                <a:cs typeface="Courier New"/>
              </a:rPr>
              <a:t>                        &lt;li&gt;Menu#2&lt;/li&gt;</a:t>
            </a:r>
          </a:p>
          <a:p>
            <a:r>
              <a:rPr lang="en-US" sz="700" dirty="0">
                <a:latin typeface="Courier New"/>
                <a:cs typeface="Courier New"/>
              </a:rPr>
              <a:t>                        &lt;li&gt;Menu#3&lt;/li&gt;</a:t>
            </a:r>
          </a:p>
          <a:p>
            <a:r>
              <a:rPr lang="en-US" sz="700" dirty="0">
                <a:latin typeface="Courier New"/>
                <a:cs typeface="Courier New"/>
              </a:rPr>
              <a:t>                        &lt;li&gt;Menu#4&lt;/li&gt;</a:t>
            </a:r>
          </a:p>
          <a:p>
            <a:r>
              <a:rPr lang="en-US" sz="700" dirty="0">
                <a:latin typeface="Courier New"/>
                <a:cs typeface="Courier New"/>
              </a:rPr>
              <a:t>                    &lt;/</a:t>
            </a:r>
            <a:r>
              <a:rPr lang="en-US" sz="700" dirty="0" err="1">
                <a:latin typeface="Courier New"/>
                <a:cs typeface="Courier New"/>
              </a:rPr>
              <a:t>ul</a:t>
            </a:r>
            <a:r>
              <a:rPr lang="en-US" sz="700" dirty="0">
                <a:latin typeface="Courier New"/>
                <a:cs typeface="Courier New"/>
              </a:rPr>
              <a:t>&gt;</a:t>
            </a:r>
          </a:p>
          <a:p>
            <a:r>
              <a:rPr lang="en-US" sz="700" dirty="0">
                <a:latin typeface="Courier New"/>
                <a:cs typeface="Courier New"/>
              </a:rPr>
              <a:t>                &lt;/</a:t>
            </a:r>
            <a:r>
              <a:rPr lang="en-US" sz="700" dirty="0" err="1">
                <a:latin typeface="Courier New"/>
                <a:cs typeface="Courier New"/>
              </a:rPr>
              <a:t>nav</a:t>
            </a:r>
            <a:r>
              <a:rPr lang="en-US" sz="700" dirty="0">
                <a:latin typeface="Courier New"/>
                <a:cs typeface="Courier New"/>
              </a:rPr>
              <a:t>&gt;</a:t>
            </a:r>
          </a:p>
          <a:p>
            <a:r>
              <a:rPr lang="en-US" sz="700" dirty="0">
                <a:latin typeface="Courier New"/>
                <a:cs typeface="Courier New"/>
              </a:rPr>
              <a:t>            &lt;/div&gt;</a:t>
            </a:r>
          </a:p>
          <a:p>
            <a:r>
              <a:rPr lang="en-US" sz="700" dirty="0">
                <a:latin typeface="Courier New"/>
                <a:cs typeface="Courier New"/>
              </a:rPr>
              <a:t>            &lt;!-- Next the viewing area --&gt;</a:t>
            </a:r>
          </a:p>
          <a:p>
            <a:r>
              <a:rPr lang="en-US" sz="700" dirty="0">
                <a:latin typeface="Courier New"/>
                <a:cs typeface="Courier New"/>
              </a:rPr>
              <a:t>            &lt;div class="</a:t>
            </a:r>
            <a:r>
              <a:rPr lang="en-US" sz="700" dirty="0" err="1">
                <a:latin typeface="Courier New"/>
                <a:cs typeface="Courier New"/>
              </a:rPr>
              <a:t>mainView</a:t>
            </a:r>
            <a:r>
              <a:rPr lang="en-US" sz="700" dirty="0">
                <a:latin typeface="Courier New"/>
                <a:cs typeface="Courier New"/>
              </a:rPr>
              <a:t>"&gt;&lt;/div&gt;</a:t>
            </a:r>
          </a:p>
          <a:p>
            <a:r>
              <a:rPr lang="en-US" sz="700" dirty="0">
                <a:latin typeface="Courier New"/>
                <a:cs typeface="Courier New"/>
              </a:rPr>
              <a:t>            &lt;!-- Finally the footer section --&gt;</a:t>
            </a:r>
          </a:p>
          <a:p>
            <a:r>
              <a:rPr lang="en-US" sz="700" dirty="0">
                <a:latin typeface="Courier New"/>
                <a:cs typeface="Courier New"/>
              </a:rPr>
              <a:t>            &lt;div class="</a:t>
            </a:r>
            <a:r>
              <a:rPr lang="en-US" sz="700" dirty="0" err="1">
                <a:latin typeface="Courier New"/>
                <a:cs typeface="Courier New"/>
              </a:rPr>
              <a:t>mainFooter</a:t>
            </a:r>
            <a:r>
              <a:rPr lang="en-US" sz="700" dirty="0">
                <a:latin typeface="Courier New"/>
                <a:cs typeface="Courier New"/>
              </a:rPr>
              <a:t>"&gt;</a:t>
            </a:r>
          </a:p>
          <a:p>
            <a:r>
              <a:rPr lang="en-US" sz="700" dirty="0">
                <a:latin typeface="Courier New"/>
                <a:cs typeface="Courier New"/>
              </a:rPr>
              <a:t>                &lt;!-- The copyright information --&gt;</a:t>
            </a:r>
          </a:p>
          <a:p>
            <a:r>
              <a:rPr lang="en-US" sz="700" dirty="0">
                <a:latin typeface="Courier New"/>
                <a:cs typeface="Courier New"/>
              </a:rPr>
              <a:t>                &lt;span class="</a:t>
            </a:r>
            <a:r>
              <a:rPr lang="en-US" sz="700" dirty="0" err="1">
                <a:latin typeface="Courier New"/>
                <a:cs typeface="Courier New"/>
              </a:rPr>
              <a:t>mainCopyright</a:t>
            </a:r>
            <a:r>
              <a:rPr lang="en-US" sz="700" dirty="0">
                <a:latin typeface="Courier New"/>
                <a:cs typeface="Courier New"/>
              </a:rPr>
              <a:t>"&gt;&amp;#169; 2014&lt;/span&gt;</a:t>
            </a:r>
          </a:p>
          <a:p>
            <a:r>
              <a:rPr lang="en-US" sz="700" dirty="0">
                <a:latin typeface="Courier New"/>
                <a:cs typeface="Courier New"/>
              </a:rPr>
              <a:t>                &lt;!-- The contact information --&gt;</a:t>
            </a:r>
          </a:p>
          <a:p>
            <a:r>
              <a:rPr lang="en-US" sz="700" dirty="0">
                <a:latin typeface="Courier New"/>
                <a:cs typeface="Courier New"/>
              </a:rPr>
              <a:t>                &lt;span class="</a:t>
            </a:r>
            <a:r>
              <a:rPr lang="en-US" sz="700" dirty="0" err="1">
                <a:latin typeface="Courier New"/>
                <a:cs typeface="Courier New"/>
              </a:rPr>
              <a:t>mainContactInfo</a:t>
            </a:r>
            <a:r>
              <a:rPr lang="en-US" sz="700" dirty="0">
                <a:latin typeface="Courier New"/>
                <a:cs typeface="Courier New"/>
              </a:rPr>
              <a:t>"&gt;Contact: D. Smith&lt;/span&gt;</a:t>
            </a:r>
          </a:p>
          <a:p>
            <a:r>
              <a:rPr lang="en-US" sz="700" dirty="0">
                <a:latin typeface="Courier New"/>
                <a:cs typeface="Courier New"/>
              </a:rPr>
              <a:t>            &lt;/div&gt;</a:t>
            </a:r>
          </a:p>
          <a:p>
            <a:r>
              <a:rPr lang="en-US" sz="700" dirty="0">
                <a:latin typeface="Courier New"/>
                <a:cs typeface="Courier New"/>
              </a:rPr>
              <a:t>        &lt;/div&gt;</a:t>
            </a:r>
          </a:p>
          <a:p>
            <a:r>
              <a:rPr lang="en-US" sz="700" dirty="0">
                <a:latin typeface="Courier New"/>
                <a:cs typeface="Courier New"/>
              </a:rPr>
              <a:t>    &lt;/body&gt;</a:t>
            </a:r>
          </a:p>
          <a:p>
            <a:r>
              <a:rPr lang="en-US" sz="700" dirty="0">
                <a:latin typeface="Courier New"/>
                <a:cs typeface="Courier New"/>
              </a:rPr>
              <a:t>&lt;/html&gt;</a:t>
            </a:r>
          </a:p>
        </p:txBody>
      </p:sp>
      <p:sp>
        <p:nvSpPr>
          <p:cNvPr id="8" name="Isosceles Triangle 7"/>
          <p:cNvSpPr/>
          <p:nvPr/>
        </p:nvSpPr>
        <p:spPr>
          <a:xfrm rot="5400000">
            <a:off x="3709679" y="3225146"/>
            <a:ext cx="1772053" cy="237546"/>
          </a:xfrm>
          <a:prstGeom prst="triangl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860963" y="1841674"/>
            <a:ext cx="3942105" cy="369332"/>
          </a:xfrm>
          <a:prstGeom prst="rect">
            <a:avLst/>
          </a:prstGeom>
          <a:noFill/>
        </p:spPr>
        <p:txBody>
          <a:bodyPr wrap="none" rtlCol="0">
            <a:spAutoFit/>
          </a:bodyPr>
          <a:lstStyle/>
          <a:p>
            <a:r>
              <a:rPr lang="en-US" dirty="0" smtClean="0"/>
              <a:t>The resulting browser view of the HTML</a:t>
            </a:r>
            <a:endParaRPr lang="en-US" dirty="0"/>
          </a:p>
        </p:txBody>
      </p:sp>
      <p:sp>
        <p:nvSpPr>
          <p:cNvPr id="10" name="TextBox 9"/>
          <p:cNvSpPr txBox="1"/>
          <p:nvPr/>
        </p:nvSpPr>
        <p:spPr>
          <a:xfrm>
            <a:off x="4929952" y="4546985"/>
            <a:ext cx="3670996" cy="369332"/>
          </a:xfrm>
          <a:prstGeom prst="rect">
            <a:avLst/>
          </a:prstGeom>
          <a:noFill/>
        </p:spPr>
        <p:txBody>
          <a:bodyPr wrap="square" rtlCol="0">
            <a:spAutoFit/>
          </a:bodyPr>
          <a:lstStyle/>
          <a:p>
            <a:r>
              <a:rPr lang="en-US" dirty="0" smtClean="0"/>
              <a:t>Not very web like … we need styles!</a:t>
            </a:r>
          </a:p>
        </p:txBody>
      </p:sp>
    </p:spTree>
    <p:extLst>
      <p:ext uri="{BB962C8B-B14F-4D97-AF65-F5344CB8AC3E}">
        <p14:creationId xmlns:p14="http://schemas.microsoft.com/office/powerpoint/2010/main" val="4598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- 4</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7</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8" name="TextBox 7"/>
          <p:cNvSpPr txBox="1"/>
          <p:nvPr/>
        </p:nvSpPr>
        <p:spPr>
          <a:xfrm>
            <a:off x="522956" y="1027760"/>
            <a:ext cx="3670996" cy="1754327"/>
          </a:xfrm>
          <a:prstGeom prst="rect">
            <a:avLst/>
          </a:prstGeom>
          <a:noFill/>
        </p:spPr>
        <p:txBody>
          <a:bodyPr wrap="square" rtlCol="0">
            <a:spAutoFit/>
          </a:bodyPr>
          <a:lstStyle/>
          <a:p>
            <a:r>
              <a:rPr lang="en-US" dirty="0" smtClean="0"/>
              <a:t>Lets start building in the styles that will really generate this simple site …</a:t>
            </a:r>
          </a:p>
          <a:p>
            <a:endParaRPr lang="en-US" dirty="0"/>
          </a:p>
          <a:p>
            <a:r>
              <a:rPr lang="en-US" dirty="0" smtClean="0"/>
              <a:t>First lets add a link in the header of the original HTML file to include the styles ..</a:t>
            </a:r>
          </a:p>
        </p:txBody>
      </p:sp>
      <p:sp>
        <p:nvSpPr>
          <p:cNvPr id="9" name="Rectangle 8"/>
          <p:cNvSpPr/>
          <p:nvPr/>
        </p:nvSpPr>
        <p:spPr>
          <a:xfrm>
            <a:off x="522956" y="2803480"/>
            <a:ext cx="4572000" cy="954107"/>
          </a:xfrm>
          <a:prstGeom prst="rect">
            <a:avLst/>
          </a:prstGeom>
        </p:spPr>
        <p:txBody>
          <a:bodyPr>
            <a:spAutoFit/>
          </a:bodyPr>
          <a:lstStyle/>
          <a:p>
            <a:r>
              <a:rPr lang="en-US" sz="800" dirty="0">
                <a:latin typeface="Courier New"/>
                <a:cs typeface="Courier New"/>
              </a:rPr>
              <a:t>&lt;!DOCTYPE html&gt;</a:t>
            </a:r>
          </a:p>
          <a:p>
            <a:r>
              <a:rPr lang="en-US" sz="800" dirty="0">
                <a:latin typeface="Courier New"/>
                <a:cs typeface="Courier New"/>
              </a:rPr>
              <a:t>&lt;html&gt;</a:t>
            </a:r>
          </a:p>
          <a:p>
            <a:r>
              <a:rPr lang="en-US" sz="800" dirty="0">
                <a:latin typeface="Courier New"/>
                <a:cs typeface="Courier New"/>
              </a:rPr>
              <a:t>    &lt;head&gt;</a:t>
            </a:r>
          </a:p>
          <a:p>
            <a:r>
              <a:rPr lang="en-US" sz="800" dirty="0">
                <a:latin typeface="Courier New"/>
                <a:cs typeface="Courier New"/>
              </a:rPr>
              <a:t>        &lt;meta charset="UTF-8"</a:t>
            </a:r>
            <a:r>
              <a:rPr lang="en-US" sz="800" dirty="0" smtClean="0">
                <a:latin typeface="Courier New"/>
                <a:cs typeface="Courier New"/>
              </a:rPr>
              <a:t>&gt;</a:t>
            </a:r>
          </a:p>
          <a:p>
            <a:r>
              <a:rPr lang="en-US" sz="800" dirty="0" smtClean="0">
                <a:latin typeface="Courier New"/>
                <a:cs typeface="Courier New"/>
              </a:rPr>
              <a:t>	</a:t>
            </a:r>
            <a:r>
              <a:rPr lang="en-US" sz="800" dirty="0">
                <a:latin typeface="Courier New"/>
                <a:cs typeface="Courier New"/>
              </a:rPr>
              <a:t>&lt;link </a:t>
            </a:r>
            <a:r>
              <a:rPr lang="en-US" sz="800" dirty="0" err="1">
                <a:latin typeface="Courier New"/>
                <a:cs typeface="Courier New"/>
              </a:rPr>
              <a:t>rel</a:t>
            </a:r>
            <a:r>
              <a:rPr lang="en-US" sz="800" dirty="0">
                <a:latin typeface="Courier New"/>
                <a:cs typeface="Courier New"/>
              </a:rPr>
              <a:t>='</a:t>
            </a:r>
            <a:r>
              <a:rPr lang="en-US" sz="800" dirty="0" err="1">
                <a:latin typeface="Courier New"/>
                <a:cs typeface="Courier New"/>
              </a:rPr>
              <a:t>stylesheet</a:t>
            </a:r>
            <a:r>
              <a:rPr lang="en-US" sz="800" dirty="0">
                <a:latin typeface="Courier New"/>
                <a:cs typeface="Courier New"/>
              </a:rPr>
              <a:t>' </a:t>
            </a:r>
            <a:r>
              <a:rPr lang="en-US" sz="800" dirty="0" err="1">
                <a:latin typeface="Courier New"/>
                <a:cs typeface="Courier New"/>
              </a:rPr>
              <a:t>href</a:t>
            </a:r>
            <a:r>
              <a:rPr lang="en-US" sz="800" dirty="0">
                <a:latin typeface="Courier New"/>
                <a:cs typeface="Courier New"/>
              </a:rPr>
              <a:t>='</a:t>
            </a:r>
            <a:r>
              <a:rPr lang="en-US" sz="800" dirty="0" err="1">
                <a:latin typeface="Courier New"/>
                <a:cs typeface="Courier New"/>
              </a:rPr>
              <a:t>css</a:t>
            </a:r>
            <a:r>
              <a:rPr lang="en-US" sz="800" dirty="0">
                <a:latin typeface="Courier New"/>
                <a:cs typeface="Courier New"/>
              </a:rPr>
              <a:t>/</a:t>
            </a:r>
            <a:r>
              <a:rPr lang="en-US" sz="800" dirty="0" err="1">
                <a:latin typeface="Courier New"/>
                <a:cs typeface="Courier New"/>
              </a:rPr>
              <a:t>simplesite.css</a:t>
            </a:r>
            <a:r>
              <a:rPr lang="en-US" sz="800" dirty="0">
                <a:latin typeface="Courier New"/>
                <a:cs typeface="Courier New"/>
              </a:rPr>
              <a:t>' /&gt;</a:t>
            </a:r>
          </a:p>
          <a:p>
            <a:r>
              <a:rPr lang="en-US" sz="800" dirty="0">
                <a:latin typeface="Courier New"/>
                <a:cs typeface="Courier New"/>
              </a:rPr>
              <a:t>        &lt;title&gt;Simple site layout - The HTML&lt;/title&gt;</a:t>
            </a:r>
          </a:p>
          <a:p>
            <a:r>
              <a:rPr lang="en-US" sz="800" dirty="0">
                <a:latin typeface="Courier New"/>
                <a:cs typeface="Courier New"/>
              </a:rPr>
              <a:t>    &lt;/head&gt;</a:t>
            </a:r>
            <a:endParaRPr lang="en-US" dirty="0"/>
          </a:p>
        </p:txBody>
      </p:sp>
      <p:sp>
        <p:nvSpPr>
          <p:cNvPr id="10" name="TextBox 9"/>
          <p:cNvSpPr txBox="1"/>
          <p:nvPr/>
        </p:nvSpPr>
        <p:spPr>
          <a:xfrm>
            <a:off x="522956" y="3911939"/>
            <a:ext cx="3670996" cy="923330"/>
          </a:xfrm>
          <a:prstGeom prst="rect">
            <a:avLst/>
          </a:prstGeom>
          <a:noFill/>
        </p:spPr>
        <p:txBody>
          <a:bodyPr wrap="square" rtlCol="0">
            <a:spAutoFit/>
          </a:bodyPr>
          <a:lstStyle/>
          <a:p>
            <a:r>
              <a:rPr lang="en-US" dirty="0" smtClean="0"/>
              <a:t>Then we’ll open a new file </a:t>
            </a:r>
            <a:r>
              <a:rPr lang="en-US" dirty="0" err="1" smtClean="0"/>
              <a:t>simplesite.css</a:t>
            </a:r>
            <a:r>
              <a:rPr lang="en-US" dirty="0" smtClean="0"/>
              <a:t> and start formatting the site …</a:t>
            </a:r>
          </a:p>
        </p:txBody>
      </p:sp>
      <p:sp>
        <p:nvSpPr>
          <p:cNvPr id="11" name="Rectangle 10"/>
          <p:cNvSpPr/>
          <p:nvPr/>
        </p:nvSpPr>
        <p:spPr>
          <a:xfrm>
            <a:off x="522956" y="4993153"/>
            <a:ext cx="4572000" cy="954107"/>
          </a:xfrm>
          <a:prstGeom prst="rect">
            <a:avLst/>
          </a:prstGeom>
        </p:spPr>
        <p:txBody>
          <a:bodyPr>
            <a:spAutoFit/>
          </a:bodyPr>
          <a:lstStyle/>
          <a:p>
            <a:r>
              <a:rPr lang="en-US" sz="800" dirty="0">
                <a:latin typeface="Courier New"/>
                <a:cs typeface="Courier New"/>
              </a:rPr>
              <a:t>/* ------------------------------------</a:t>
            </a:r>
          </a:p>
          <a:p>
            <a:r>
              <a:rPr lang="en-US" sz="800" dirty="0">
                <a:latin typeface="Courier New"/>
                <a:cs typeface="Courier New"/>
              </a:rPr>
              <a:t>    Set up a font for the Simple Site</a:t>
            </a:r>
          </a:p>
          <a:p>
            <a:r>
              <a:rPr lang="en-US" sz="800" dirty="0">
                <a:latin typeface="Courier New"/>
                <a:cs typeface="Courier New"/>
              </a:rPr>
              <a:t>    Check out </a:t>
            </a:r>
            <a:r>
              <a:rPr lang="en-US" sz="800" dirty="0" err="1">
                <a:latin typeface="Courier New"/>
                <a:cs typeface="Courier New"/>
              </a:rPr>
              <a:t>www.google.com</a:t>
            </a:r>
            <a:r>
              <a:rPr lang="en-US" sz="800" dirty="0">
                <a:latin typeface="Courier New"/>
                <a:cs typeface="Courier New"/>
              </a:rPr>
              <a:t>/fonts for </a:t>
            </a:r>
          </a:p>
          <a:p>
            <a:r>
              <a:rPr lang="en-US" sz="800" dirty="0">
                <a:latin typeface="Courier New"/>
                <a:cs typeface="Courier New"/>
              </a:rPr>
              <a:t>    examples of all kinds of fonts...</a:t>
            </a:r>
          </a:p>
          <a:p>
            <a:r>
              <a:rPr lang="en-US" sz="800" dirty="0">
                <a:latin typeface="Courier New"/>
                <a:cs typeface="Courier New"/>
              </a:rPr>
              <a:t>--------------------------------------- */</a:t>
            </a:r>
          </a:p>
          <a:p>
            <a:endParaRPr lang="en-US" sz="800" dirty="0">
              <a:latin typeface="Courier New"/>
              <a:cs typeface="Courier New"/>
            </a:endParaRPr>
          </a:p>
          <a:p>
            <a:r>
              <a:rPr lang="en-US" sz="800" dirty="0">
                <a:latin typeface="Courier New"/>
                <a:cs typeface="Courier New"/>
              </a:rPr>
              <a:t>@import </a:t>
            </a:r>
            <a:r>
              <a:rPr lang="en-US" sz="800" dirty="0" err="1">
                <a:latin typeface="Courier New"/>
                <a:cs typeface="Courier New"/>
              </a:rPr>
              <a:t>url</a:t>
            </a:r>
            <a:r>
              <a:rPr lang="en-US" sz="800" dirty="0">
                <a:latin typeface="Courier New"/>
                <a:cs typeface="Courier New"/>
              </a:rPr>
              <a:t>(http://</a:t>
            </a:r>
            <a:r>
              <a:rPr lang="en-US" sz="800" dirty="0" err="1">
                <a:latin typeface="Courier New"/>
                <a:cs typeface="Courier New"/>
              </a:rPr>
              <a:t>fonts.googleapis.com</a:t>
            </a:r>
            <a:r>
              <a:rPr lang="en-US" sz="800" dirty="0">
                <a:latin typeface="Courier New"/>
                <a:cs typeface="Courier New"/>
              </a:rPr>
              <a:t>/</a:t>
            </a:r>
            <a:r>
              <a:rPr lang="en-US" sz="800" dirty="0" err="1">
                <a:latin typeface="Courier New"/>
                <a:cs typeface="Courier New"/>
              </a:rPr>
              <a:t>css?family</a:t>
            </a:r>
            <a:r>
              <a:rPr lang="en-US" sz="800" dirty="0">
                <a:latin typeface="Courier New"/>
                <a:cs typeface="Courier New"/>
              </a:rPr>
              <a:t>=Cabin);</a:t>
            </a:r>
            <a:endParaRPr lang="en-US" dirty="0"/>
          </a:p>
        </p:txBody>
      </p:sp>
      <p:sp>
        <p:nvSpPr>
          <p:cNvPr id="12" name="Rectangle 11"/>
          <p:cNvSpPr/>
          <p:nvPr/>
        </p:nvSpPr>
        <p:spPr>
          <a:xfrm>
            <a:off x="4572000" y="724077"/>
            <a:ext cx="4572000" cy="3046989"/>
          </a:xfrm>
          <a:prstGeom prst="rect">
            <a:avLst/>
          </a:prstGeom>
        </p:spPr>
        <p:txBody>
          <a:bodyPr>
            <a:spAutoFit/>
          </a:bodyPr>
          <a:lstStyle/>
          <a:p>
            <a:r>
              <a:rPr lang="en-US" sz="800" dirty="0">
                <a:latin typeface="Courier New"/>
                <a:cs typeface="Courier New"/>
              </a:rPr>
              <a:t>/* ------------------------------------</a:t>
            </a:r>
          </a:p>
          <a:p>
            <a:r>
              <a:rPr lang="en-US" sz="800" dirty="0">
                <a:latin typeface="Courier New"/>
                <a:cs typeface="Courier New"/>
              </a:rPr>
              <a:t>    We will ensure there are no </a:t>
            </a:r>
            <a:r>
              <a:rPr lang="en-US" sz="800" dirty="0" smtClean="0">
                <a:latin typeface="Courier New"/>
                <a:cs typeface="Courier New"/>
              </a:rPr>
              <a:t>margins or </a:t>
            </a:r>
            <a:r>
              <a:rPr lang="en-US" sz="800" dirty="0">
                <a:latin typeface="Courier New"/>
                <a:cs typeface="Courier New"/>
              </a:rPr>
              <a:t>padding set from the outset ...</a:t>
            </a:r>
          </a:p>
          <a:p>
            <a:r>
              <a:rPr lang="en-US" sz="800" dirty="0">
                <a:latin typeface="Courier New"/>
                <a:cs typeface="Courier New"/>
              </a:rPr>
              <a:t>--------------------------------------- */</a:t>
            </a:r>
          </a:p>
          <a:p>
            <a:endParaRPr lang="en-US" sz="800" dirty="0">
              <a:latin typeface="Courier New"/>
              <a:cs typeface="Courier New"/>
            </a:endParaRPr>
          </a:p>
          <a:p>
            <a:r>
              <a:rPr lang="en-US" sz="800" dirty="0">
                <a:latin typeface="Courier New"/>
                <a:cs typeface="Courier New"/>
              </a:rPr>
              <a:t>* {</a:t>
            </a:r>
          </a:p>
          <a:p>
            <a:r>
              <a:rPr lang="en-US" sz="800" dirty="0">
                <a:latin typeface="Courier New"/>
                <a:cs typeface="Courier New"/>
              </a:rPr>
              <a:t>    margin:0;</a:t>
            </a:r>
          </a:p>
          <a:p>
            <a:r>
              <a:rPr lang="en-US" sz="800" dirty="0">
                <a:latin typeface="Courier New"/>
                <a:cs typeface="Courier New"/>
              </a:rPr>
              <a:t>    padding:0;</a:t>
            </a:r>
          </a:p>
          <a:p>
            <a:r>
              <a:rPr lang="en-US" sz="800" dirty="0">
                <a:latin typeface="Courier New"/>
                <a:cs typeface="Courier New"/>
              </a:rPr>
              <a:t>}</a:t>
            </a:r>
          </a:p>
          <a:p>
            <a:endParaRPr lang="en-US" sz="800" dirty="0">
              <a:latin typeface="Courier New"/>
              <a:cs typeface="Courier New"/>
            </a:endParaRPr>
          </a:p>
          <a:p>
            <a:r>
              <a:rPr lang="en-US" sz="800" dirty="0">
                <a:latin typeface="Courier New"/>
                <a:cs typeface="Courier New"/>
              </a:rPr>
              <a:t>/* ------------------------------------</a:t>
            </a:r>
          </a:p>
          <a:p>
            <a:r>
              <a:rPr lang="en-US" sz="800" dirty="0">
                <a:latin typeface="Courier New"/>
                <a:cs typeface="Courier New"/>
              </a:rPr>
              <a:t>    And to create a major contrast </a:t>
            </a:r>
            <a:r>
              <a:rPr lang="en-US" sz="800" dirty="0" smtClean="0">
                <a:latin typeface="Courier New"/>
                <a:cs typeface="Courier New"/>
              </a:rPr>
              <a:t>we'll use </a:t>
            </a:r>
            <a:r>
              <a:rPr lang="en-US" sz="800" dirty="0">
                <a:latin typeface="Courier New"/>
                <a:cs typeface="Courier New"/>
              </a:rPr>
              <a:t>the font we loaded above set a </a:t>
            </a:r>
            <a:r>
              <a:rPr lang="en-US" sz="800" dirty="0" smtClean="0">
                <a:latin typeface="Courier New"/>
                <a:cs typeface="Courier New"/>
              </a:rPr>
              <a:t>background </a:t>
            </a:r>
            <a:r>
              <a:rPr lang="en-US" sz="800" dirty="0">
                <a:latin typeface="Courier New"/>
                <a:cs typeface="Courier New"/>
              </a:rPr>
              <a:t>color for the whole </a:t>
            </a:r>
            <a:r>
              <a:rPr lang="en-US" sz="800" dirty="0" smtClean="0">
                <a:latin typeface="Courier New"/>
                <a:cs typeface="Courier New"/>
              </a:rPr>
              <a:t>page of </a:t>
            </a:r>
            <a:r>
              <a:rPr lang="en-US" sz="800" dirty="0">
                <a:latin typeface="Courier New"/>
                <a:cs typeface="Courier New"/>
              </a:rPr>
              <a:t>red, </a:t>
            </a:r>
            <a:r>
              <a:rPr lang="en-US" sz="800" dirty="0" smtClean="0">
                <a:latin typeface="Courier New"/>
                <a:cs typeface="Courier New"/>
              </a:rPr>
              <a:t>a margin of 5% to create a border type effect, a </a:t>
            </a:r>
            <a:r>
              <a:rPr lang="en-US" sz="800" dirty="0">
                <a:latin typeface="Courier New"/>
                <a:cs typeface="Courier New"/>
              </a:rPr>
              <a:t>font color black and </a:t>
            </a:r>
            <a:r>
              <a:rPr lang="en-US" sz="800" dirty="0" smtClean="0">
                <a:latin typeface="Courier New"/>
                <a:cs typeface="Courier New"/>
              </a:rPr>
              <a:t>no overflow </a:t>
            </a:r>
            <a:r>
              <a:rPr lang="en-US" sz="800" dirty="0">
                <a:latin typeface="Courier New"/>
                <a:cs typeface="Courier New"/>
              </a:rPr>
              <a:t>(scrolling up and down, </a:t>
            </a:r>
            <a:r>
              <a:rPr lang="en-US" sz="800" dirty="0" smtClean="0">
                <a:latin typeface="Courier New"/>
                <a:cs typeface="Courier New"/>
              </a:rPr>
              <a:t>left or </a:t>
            </a:r>
            <a:r>
              <a:rPr lang="en-US" sz="800" dirty="0">
                <a:latin typeface="Courier New"/>
                <a:cs typeface="Courier New"/>
              </a:rPr>
              <a:t>right) ...</a:t>
            </a:r>
          </a:p>
          <a:p>
            <a:r>
              <a:rPr lang="en-US" sz="800" dirty="0">
                <a:latin typeface="Courier New"/>
                <a:cs typeface="Courier New"/>
              </a:rPr>
              <a:t>--------------------------------------- */</a:t>
            </a:r>
          </a:p>
          <a:p>
            <a:endParaRPr lang="en-US" sz="800" dirty="0">
              <a:latin typeface="Courier New"/>
              <a:cs typeface="Courier New"/>
            </a:endParaRPr>
          </a:p>
          <a:p>
            <a:r>
              <a:rPr lang="en-US" sz="800" dirty="0">
                <a:latin typeface="Courier New"/>
                <a:cs typeface="Courier New"/>
              </a:rPr>
              <a:t>body {</a:t>
            </a:r>
          </a:p>
          <a:p>
            <a:r>
              <a:rPr lang="en-US" sz="800" dirty="0">
                <a:latin typeface="Courier New"/>
                <a:cs typeface="Courier New"/>
              </a:rPr>
              <a:t>    background-color: #ff0000;</a:t>
            </a:r>
          </a:p>
          <a:p>
            <a:r>
              <a:rPr lang="en-US" sz="800" dirty="0">
                <a:latin typeface="Courier New"/>
                <a:cs typeface="Courier New"/>
              </a:rPr>
              <a:t>    color:</a:t>
            </a:r>
            <a:r>
              <a:rPr lang="en-US" sz="800" dirty="0" smtClean="0">
                <a:latin typeface="Courier New"/>
                <a:cs typeface="Courier New"/>
              </a:rPr>
              <a:t>#000;</a:t>
            </a:r>
            <a:endParaRPr lang="en-US" sz="800" dirty="0">
              <a:latin typeface="Courier New"/>
              <a:cs typeface="Courier New"/>
            </a:endParaRPr>
          </a:p>
          <a:p>
            <a:r>
              <a:rPr lang="en-US" sz="800" dirty="0">
                <a:latin typeface="Courier New"/>
                <a:cs typeface="Courier New"/>
              </a:rPr>
              <a:t>    font-family: 'Cabin', sans-serif</a:t>
            </a:r>
            <a:r>
              <a:rPr lang="en-US" sz="800" dirty="0" smtClean="0">
                <a:latin typeface="Courier New"/>
                <a:cs typeface="Courier New"/>
              </a:rPr>
              <a:t>;</a:t>
            </a:r>
          </a:p>
          <a:p>
            <a:r>
              <a:rPr lang="en-US" sz="800" dirty="0" smtClean="0">
                <a:latin typeface="Courier New"/>
                <a:cs typeface="Courier New"/>
              </a:rPr>
              <a:t>    margin: 5%;</a:t>
            </a:r>
            <a:endParaRPr lang="en-US" sz="800" dirty="0">
              <a:latin typeface="Courier New"/>
              <a:cs typeface="Courier New"/>
            </a:endParaRPr>
          </a:p>
          <a:p>
            <a:r>
              <a:rPr lang="en-US" sz="800" dirty="0">
                <a:latin typeface="Courier New"/>
                <a:cs typeface="Courier New"/>
              </a:rPr>
              <a:t>    overflow-x: hidden;</a:t>
            </a:r>
          </a:p>
          <a:p>
            <a:r>
              <a:rPr lang="en-US" sz="800" dirty="0">
                <a:latin typeface="Courier New"/>
                <a:cs typeface="Courier New"/>
              </a:rPr>
              <a:t>}</a:t>
            </a:r>
            <a:endParaRPr lang="en-US" dirty="0"/>
          </a:p>
        </p:txBody>
      </p:sp>
      <p:sp>
        <p:nvSpPr>
          <p:cNvPr id="13" name="TextBox 12"/>
          <p:cNvSpPr txBox="1"/>
          <p:nvPr/>
        </p:nvSpPr>
        <p:spPr>
          <a:xfrm>
            <a:off x="4681596" y="3666677"/>
            <a:ext cx="2778037" cy="369332"/>
          </a:xfrm>
          <a:prstGeom prst="rect">
            <a:avLst/>
          </a:prstGeom>
          <a:noFill/>
        </p:spPr>
        <p:txBody>
          <a:bodyPr wrap="none" rtlCol="0">
            <a:spAutoFit/>
          </a:bodyPr>
          <a:lstStyle/>
          <a:p>
            <a:r>
              <a:rPr lang="en-US" dirty="0" smtClean="0"/>
              <a:t>The result in our browser …</a:t>
            </a:r>
            <a:endParaRPr lang="en-US" dirty="0"/>
          </a:p>
        </p:txBody>
      </p:sp>
      <p:pic>
        <p:nvPicPr>
          <p:cNvPr id="15" name="Picture 14"/>
          <p:cNvPicPr>
            <a:picLocks noChangeAspect="1"/>
          </p:cNvPicPr>
          <p:nvPr/>
        </p:nvPicPr>
        <p:blipFill>
          <a:blip r:embed="rId2"/>
          <a:stretch>
            <a:fillRect/>
          </a:stretch>
        </p:blipFill>
        <p:spPr>
          <a:xfrm>
            <a:off x="4681596" y="4046048"/>
            <a:ext cx="3040386" cy="1939878"/>
          </a:xfrm>
          <a:prstGeom prst="rect">
            <a:avLst/>
          </a:prstGeom>
        </p:spPr>
      </p:pic>
    </p:spTree>
    <p:extLst>
      <p:ext uri="{BB962C8B-B14F-4D97-AF65-F5344CB8AC3E}">
        <p14:creationId xmlns:p14="http://schemas.microsoft.com/office/powerpoint/2010/main" val="91225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- 5</a:t>
            </a:r>
            <a:endParaRPr lang="en-US" dirty="0"/>
          </a:p>
        </p:txBody>
      </p:sp>
      <p:sp>
        <p:nvSpPr>
          <p:cNvPr id="3"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8</a:t>
            </a:fld>
            <a:endParaRPr lang="en-US" sz="1100" dirty="0">
              <a:latin typeface="Candara" pitchFamily="34" charset="0"/>
            </a:endParaRPr>
          </a:p>
        </p:txBody>
      </p:sp>
      <p:sp>
        <p:nvSpPr>
          <p:cNvPr id="4"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
        <p:nvSpPr>
          <p:cNvPr id="5" name="TextBox 4"/>
          <p:cNvSpPr txBox="1"/>
          <p:nvPr/>
        </p:nvSpPr>
        <p:spPr>
          <a:xfrm>
            <a:off x="522956" y="2370809"/>
            <a:ext cx="2428343" cy="2031325"/>
          </a:xfrm>
          <a:prstGeom prst="rect">
            <a:avLst/>
          </a:prstGeom>
          <a:noFill/>
        </p:spPr>
        <p:txBody>
          <a:bodyPr wrap="square" rtlCol="0">
            <a:spAutoFit/>
          </a:bodyPr>
          <a:lstStyle/>
          <a:p>
            <a:r>
              <a:rPr lang="en-US" dirty="0" smtClean="0"/>
              <a:t>We continue adding the main container, the heading section, the strapline, the image, </a:t>
            </a:r>
            <a:r>
              <a:rPr lang="en-US" dirty="0"/>
              <a:t>the menu section, </a:t>
            </a:r>
            <a:r>
              <a:rPr lang="en-US" dirty="0" smtClean="0"/>
              <a:t>the main view, and the footer to get to this …</a:t>
            </a:r>
          </a:p>
        </p:txBody>
      </p:sp>
      <p:pic>
        <p:nvPicPr>
          <p:cNvPr id="9" name="Picture 8"/>
          <p:cNvPicPr>
            <a:picLocks noChangeAspect="1"/>
          </p:cNvPicPr>
          <p:nvPr/>
        </p:nvPicPr>
        <p:blipFill>
          <a:blip r:embed="rId2"/>
          <a:stretch>
            <a:fillRect/>
          </a:stretch>
        </p:blipFill>
        <p:spPr>
          <a:xfrm>
            <a:off x="3074085" y="1691950"/>
            <a:ext cx="5742448" cy="3326752"/>
          </a:xfrm>
          <a:prstGeom prst="rect">
            <a:avLst/>
          </a:prstGeom>
        </p:spPr>
      </p:pic>
    </p:spTree>
    <p:extLst>
      <p:ext uri="{BB962C8B-B14F-4D97-AF65-F5344CB8AC3E}">
        <p14:creationId xmlns:p14="http://schemas.microsoft.com/office/powerpoint/2010/main" val="35813657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Site Layout - 6</a:t>
            </a:r>
            <a:endParaRPr lang="en-US" dirty="0"/>
          </a:p>
        </p:txBody>
      </p:sp>
      <p:sp>
        <p:nvSpPr>
          <p:cNvPr id="3" name="TextBox 2"/>
          <p:cNvSpPr txBox="1"/>
          <p:nvPr/>
        </p:nvSpPr>
        <p:spPr>
          <a:xfrm>
            <a:off x="457200" y="852289"/>
            <a:ext cx="3808052" cy="923330"/>
          </a:xfrm>
          <a:prstGeom prst="rect">
            <a:avLst/>
          </a:prstGeom>
          <a:noFill/>
        </p:spPr>
        <p:txBody>
          <a:bodyPr wrap="square" rtlCol="0">
            <a:spAutoFit/>
          </a:bodyPr>
          <a:lstStyle/>
          <a:p>
            <a:r>
              <a:rPr lang="en-US" dirty="0" smtClean="0"/>
              <a:t>After a little bit more fiddling with CSS styles to pad items and space things it yields a visible site such as this ..</a:t>
            </a:r>
          </a:p>
        </p:txBody>
      </p:sp>
      <p:pic>
        <p:nvPicPr>
          <p:cNvPr id="4" name="Picture 3"/>
          <p:cNvPicPr>
            <a:picLocks noChangeAspect="1"/>
          </p:cNvPicPr>
          <p:nvPr/>
        </p:nvPicPr>
        <p:blipFill>
          <a:blip r:embed="rId2"/>
          <a:stretch>
            <a:fillRect/>
          </a:stretch>
        </p:blipFill>
        <p:spPr>
          <a:xfrm>
            <a:off x="530296" y="1994893"/>
            <a:ext cx="4523483" cy="3450394"/>
          </a:xfrm>
          <a:prstGeom prst="rect">
            <a:avLst/>
          </a:prstGeom>
        </p:spPr>
      </p:pic>
      <p:sp>
        <p:nvSpPr>
          <p:cNvPr id="5" name="TextBox 4"/>
          <p:cNvSpPr txBox="1"/>
          <p:nvPr/>
        </p:nvSpPr>
        <p:spPr>
          <a:xfrm>
            <a:off x="5473151" y="164454"/>
            <a:ext cx="2216322" cy="5940083"/>
          </a:xfrm>
          <a:prstGeom prst="rect">
            <a:avLst/>
          </a:prstGeom>
          <a:noFill/>
        </p:spPr>
        <p:txBody>
          <a:bodyPr wrap="none" rtlCol="0">
            <a:spAutoFit/>
          </a:bodyPr>
          <a:lstStyle/>
          <a:p>
            <a:r>
              <a:rPr lang="en-US" sz="400" dirty="0">
                <a:latin typeface="Courier New"/>
                <a:cs typeface="Courier New"/>
              </a:rPr>
              <a:t>/* -------------------------------------</a:t>
            </a:r>
          </a:p>
          <a:p>
            <a:r>
              <a:rPr lang="en-US" sz="400" dirty="0">
                <a:latin typeface="Courier New"/>
                <a:cs typeface="Courier New"/>
              </a:rPr>
              <a:t>    The main container </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mainContainer</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top: 0;</a:t>
            </a:r>
          </a:p>
          <a:p>
            <a:r>
              <a:rPr lang="en-US" sz="400" dirty="0">
                <a:latin typeface="Courier New"/>
                <a:cs typeface="Courier New"/>
              </a:rPr>
              <a:t>    width: 100%;</a:t>
            </a:r>
          </a:p>
          <a:p>
            <a:r>
              <a:rPr lang="en-US" sz="400" dirty="0">
                <a:latin typeface="Courier New"/>
                <a:cs typeface="Courier New"/>
              </a:rPr>
              <a:t>    height: 100%;</a:t>
            </a:r>
          </a:p>
          <a:p>
            <a:r>
              <a:rPr lang="en-US" sz="400" dirty="0">
                <a:latin typeface="Courier New"/>
                <a:cs typeface="Courier New"/>
              </a:rPr>
              <a:t>    background-color: #</a:t>
            </a:r>
            <a:r>
              <a:rPr lang="en-US" sz="400" dirty="0" err="1">
                <a:latin typeface="Courier New"/>
                <a:cs typeface="Courier New"/>
              </a:rPr>
              <a:t>fff</a:t>
            </a:r>
            <a:r>
              <a:rPr lang="en-US" sz="400" dirty="0">
                <a:latin typeface="Courier New"/>
                <a:cs typeface="Courier New"/>
              </a:rPr>
              <a:t>;</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 -------------------------------------</a:t>
            </a:r>
          </a:p>
          <a:p>
            <a:r>
              <a:rPr lang="en-US" sz="400" dirty="0">
                <a:latin typeface="Courier New"/>
                <a:cs typeface="Courier New"/>
              </a:rPr>
              <a:t>    The heading section</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mainHeader</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top: 0;</a:t>
            </a:r>
          </a:p>
          <a:p>
            <a:r>
              <a:rPr lang="en-US" sz="400" dirty="0">
                <a:latin typeface="Courier New"/>
                <a:cs typeface="Courier New"/>
              </a:rPr>
              <a:t>    width: 100%;</a:t>
            </a:r>
          </a:p>
          <a:p>
            <a:r>
              <a:rPr lang="en-US" sz="400" dirty="0">
                <a:latin typeface="Courier New"/>
                <a:cs typeface="Courier New"/>
              </a:rPr>
              <a:t>    height: 12%;</a:t>
            </a:r>
          </a:p>
          <a:p>
            <a:r>
              <a:rPr lang="en-US" sz="400" dirty="0">
                <a:latin typeface="Courier New"/>
                <a:cs typeface="Courier New"/>
              </a:rPr>
              <a:t>    background-color: #ff9966;</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mainTitle</a:t>
            </a:r>
            <a:r>
              <a:rPr lang="en-US" sz="400" dirty="0">
                <a:latin typeface="Courier New"/>
                <a:cs typeface="Courier New"/>
              </a:rPr>
              <a:t> {</a:t>
            </a:r>
          </a:p>
          <a:p>
            <a:r>
              <a:rPr lang="en-US" sz="400" dirty="0">
                <a:latin typeface="Courier New"/>
                <a:cs typeface="Courier New"/>
              </a:rPr>
              <a:t>    position: absolute;</a:t>
            </a:r>
          </a:p>
          <a:p>
            <a:r>
              <a:rPr lang="en-US" sz="400" dirty="0">
                <a:latin typeface="Courier New"/>
                <a:cs typeface="Courier New"/>
              </a:rPr>
              <a:t>    top: 50%;</a:t>
            </a:r>
          </a:p>
          <a:p>
            <a:r>
              <a:rPr lang="en-US" sz="400" dirty="0">
                <a:latin typeface="Courier New"/>
                <a:cs typeface="Courier New"/>
              </a:rPr>
              <a:t>    margin-top: -10px;</a:t>
            </a:r>
          </a:p>
          <a:p>
            <a:r>
              <a:rPr lang="en-US" sz="400" dirty="0">
                <a:latin typeface="Courier New"/>
                <a:cs typeface="Courier New"/>
              </a:rPr>
              <a:t>    padding-left: 2%;</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logoImage</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right;</a:t>
            </a:r>
          </a:p>
          <a:p>
            <a:r>
              <a:rPr lang="en-US" sz="400" dirty="0">
                <a:latin typeface="Courier New"/>
                <a:cs typeface="Courier New"/>
              </a:rPr>
              <a:t>    width: 20%;</a:t>
            </a:r>
          </a:p>
          <a:p>
            <a:r>
              <a:rPr lang="en-US" sz="400" dirty="0">
                <a:latin typeface="Courier New"/>
                <a:cs typeface="Courier New"/>
              </a:rPr>
              <a:t>    height: 10%;</a:t>
            </a:r>
          </a:p>
          <a:p>
            <a:r>
              <a:rPr lang="en-US" sz="400" dirty="0">
                <a:latin typeface="Courier New"/>
                <a:cs typeface="Courier New"/>
              </a:rPr>
              <a:t>    padding: 1%;</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 -------------------------------------</a:t>
            </a:r>
          </a:p>
          <a:p>
            <a:r>
              <a:rPr lang="en-US" sz="400" dirty="0">
                <a:latin typeface="Courier New"/>
                <a:cs typeface="Courier New"/>
              </a:rPr>
              <a:t>    The menu section</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mainMenu</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width: 100%;</a:t>
            </a:r>
          </a:p>
          <a:p>
            <a:r>
              <a:rPr lang="en-US" sz="400" dirty="0">
                <a:latin typeface="Courier New"/>
                <a:cs typeface="Courier New"/>
              </a:rPr>
              <a:t>    height: 12%;</a:t>
            </a:r>
          </a:p>
          <a:p>
            <a:r>
              <a:rPr lang="en-US" sz="400" dirty="0">
                <a:latin typeface="Courier New"/>
                <a:cs typeface="Courier New"/>
              </a:rPr>
              <a:t>    background-color: #cc66ff;</a:t>
            </a:r>
          </a:p>
          <a:p>
            <a:r>
              <a:rPr lang="en-US" sz="400" dirty="0">
                <a:latin typeface="Courier New"/>
                <a:cs typeface="Courier New"/>
              </a:rPr>
              <a:t>}</a:t>
            </a:r>
          </a:p>
          <a:p>
            <a:endParaRPr lang="en-US" sz="400" dirty="0">
              <a:latin typeface="Courier New"/>
              <a:cs typeface="Courier New"/>
            </a:endParaRPr>
          </a:p>
          <a:p>
            <a:r>
              <a:rPr lang="en-US" sz="400" dirty="0" err="1">
                <a:latin typeface="Courier New"/>
                <a:cs typeface="Courier New"/>
              </a:rPr>
              <a:t>nav</a:t>
            </a:r>
            <a:r>
              <a:rPr lang="en-US" sz="400" dirty="0">
                <a:latin typeface="Courier New"/>
                <a:cs typeface="Courier New"/>
              </a:rPr>
              <a:t> </a:t>
            </a:r>
            <a:r>
              <a:rPr lang="en-US" sz="400" dirty="0" err="1">
                <a:latin typeface="Courier New"/>
                <a:cs typeface="Courier New"/>
              </a:rPr>
              <a:t>ul</a:t>
            </a:r>
            <a:r>
              <a:rPr lang="en-US" sz="400" dirty="0">
                <a:latin typeface="Courier New"/>
                <a:cs typeface="Courier New"/>
              </a:rPr>
              <a:t> li {</a:t>
            </a:r>
          </a:p>
          <a:p>
            <a:r>
              <a:rPr lang="en-US" sz="400" dirty="0">
                <a:latin typeface="Courier New"/>
                <a:cs typeface="Courier New"/>
              </a:rPr>
              <a:t>    display: inline-block;</a:t>
            </a:r>
          </a:p>
          <a:p>
            <a:r>
              <a:rPr lang="en-US" sz="400" dirty="0">
                <a:latin typeface="Courier New"/>
                <a:cs typeface="Courier New"/>
              </a:rPr>
              <a:t>    padding: 2%;</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 -------------------------------------</a:t>
            </a:r>
          </a:p>
          <a:p>
            <a:r>
              <a:rPr lang="en-US" sz="400" dirty="0">
                <a:latin typeface="Courier New"/>
                <a:cs typeface="Courier New"/>
              </a:rPr>
              <a:t>    The menu section</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mainView</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width: 96%; // make this the 100% minus the margin either side </a:t>
            </a:r>
          </a:p>
          <a:p>
            <a:r>
              <a:rPr lang="en-US" sz="400" dirty="0">
                <a:latin typeface="Courier New"/>
                <a:cs typeface="Courier New"/>
              </a:rPr>
              <a:t>    height: 50%;</a:t>
            </a:r>
          </a:p>
          <a:p>
            <a:r>
              <a:rPr lang="en-US" sz="400" dirty="0">
                <a:latin typeface="Courier New"/>
                <a:cs typeface="Courier New"/>
              </a:rPr>
              <a:t>    margin: 2%;</a:t>
            </a:r>
          </a:p>
          <a:p>
            <a:r>
              <a:rPr lang="en-US" sz="400" dirty="0">
                <a:latin typeface="Courier New"/>
                <a:cs typeface="Courier New"/>
              </a:rPr>
              <a:t>    background-color: #</a:t>
            </a:r>
            <a:r>
              <a:rPr lang="en-US" sz="400" dirty="0" err="1">
                <a:latin typeface="Courier New"/>
                <a:cs typeface="Courier New"/>
              </a:rPr>
              <a:t>ffffcc</a:t>
            </a:r>
            <a:r>
              <a:rPr lang="en-US" sz="400" dirty="0">
                <a:latin typeface="Courier New"/>
                <a:cs typeface="Courier New"/>
              </a:rPr>
              <a:t>;</a:t>
            </a:r>
          </a:p>
          <a:p>
            <a:r>
              <a:rPr lang="en-US" sz="400" dirty="0">
                <a:latin typeface="Courier New"/>
                <a:cs typeface="Courier New"/>
              </a:rPr>
              <a:t>}</a:t>
            </a:r>
          </a:p>
          <a:p>
            <a:endParaRPr lang="en-US" sz="400" dirty="0">
              <a:latin typeface="Courier New"/>
              <a:cs typeface="Courier New"/>
            </a:endParaRPr>
          </a:p>
          <a:p>
            <a:endParaRPr lang="en-US" sz="400" dirty="0">
              <a:latin typeface="Courier New"/>
              <a:cs typeface="Courier New"/>
            </a:endParaRPr>
          </a:p>
          <a:p>
            <a:r>
              <a:rPr lang="en-US" sz="400" dirty="0">
                <a:latin typeface="Courier New"/>
                <a:cs typeface="Courier New"/>
              </a:rPr>
              <a:t>/* -------------------------------------</a:t>
            </a:r>
          </a:p>
          <a:p>
            <a:r>
              <a:rPr lang="en-US" sz="400" dirty="0">
                <a:latin typeface="Courier New"/>
                <a:cs typeface="Courier New"/>
              </a:rPr>
              <a:t>    The footer section</a:t>
            </a:r>
          </a:p>
          <a:p>
            <a:r>
              <a:rPr lang="en-US" sz="400" dirty="0">
                <a:latin typeface="Courier New"/>
                <a:cs typeface="Courier New"/>
              </a:rPr>
              <a:t>---------------------------------------- */</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mainFooter</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width: 100%;</a:t>
            </a:r>
          </a:p>
          <a:p>
            <a:r>
              <a:rPr lang="en-US" sz="400" dirty="0">
                <a:latin typeface="Courier New"/>
                <a:cs typeface="Courier New"/>
              </a:rPr>
              <a:t>    height: 12%;</a:t>
            </a:r>
          </a:p>
          <a:p>
            <a:r>
              <a:rPr lang="en-US" sz="400" dirty="0">
                <a:latin typeface="Courier New"/>
                <a:cs typeface="Courier New"/>
              </a:rPr>
              <a:t>    background-color: #99ff99;</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mainCopyright</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left;</a:t>
            </a:r>
          </a:p>
          <a:p>
            <a:r>
              <a:rPr lang="en-US" sz="400" dirty="0">
                <a:latin typeface="Courier New"/>
                <a:cs typeface="Courier New"/>
              </a:rPr>
              <a:t>    padding: 2%;</a:t>
            </a:r>
          </a:p>
          <a:p>
            <a:r>
              <a:rPr lang="en-US" sz="400" dirty="0">
                <a:latin typeface="Courier New"/>
                <a:cs typeface="Courier New"/>
              </a:rPr>
              <a:t>}</a:t>
            </a:r>
          </a:p>
          <a:p>
            <a:endParaRPr lang="en-US" sz="400" dirty="0">
              <a:latin typeface="Courier New"/>
              <a:cs typeface="Courier New"/>
            </a:endParaRPr>
          </a:p>
          <a:p>
            <a:r>
              <a:rPr lang="en-US" sz="400" dirty="0">
                <a:latin typeface="Courier New"/>
                <a:cs typeface="Courier New"/>
              </a:rPr>
              <a:t>.</a:t>
            </a:r>
            <a:r>
              <a:rPr lang="en-US" sz="400" dirty="0" err="1">
                <a:latin typeface="Courier New"/>
                <a:cs typeface="Courier New"/>
              </a:rPr>
              <a:t>mainContactInfo</a:t>
            </a:r>
            <a:r>
              <a:rPr lang="en-US" sz="400" dirty="0">
                <a:latin typeface="Courier New"/>
                <a:cs typeface="Courier New"/>
              </a:rPr>
              <a:t> {</a:t>
            </a:r>
          </a:p>
          <a:p>
            <a:r>
              <a:rPr lang="en-US" sz="400" dirty="0">
                <a:latin typeface="Courier New"/>
                <a:cs typeface="Courier New"/>
              </a:rPr>
              <a:t>    position: relative;</a:t>
            </a:r>
          </a:p>
          <a:p>
            <a:r>
              <a:rPr lang="en-US" sz="400" dirty="0">
                <a:latin typeface="Courier New"/>
                <a:cs typeface="Courier New"/>
              </a:rPr>
              <a:t>    float: right;</a:t>
            </a:r>
          </a:p>
          <a:p>
            <a:r>
              <a:rPr lang="en-US" sz="400" dirty="0">
                <a:latin typeface="Courier New"/>
                <a:cs typeface="Courier New"/>
              </a:rPr>
              <a:t>    padding: 2%;</a:t>
            </a:r>
          </a:p>
          <a:p>
            <a:r>
              <a:rPr lang="en-US" sz="400" dirty="0">
                <a:latin typeface="Courier New"/>
                <a:cs typeface="Courier New"/>
              </a:rPr>
              <a:t>}</a:t>
            </a:r>
          </a:p>
        </p:txBody>
      </p:sp>
      <p:sp>
        <p:nvSpPr>
          <p:cNvPr id="6" name="Slide Number Placeholder 5"/>
          <p:cNvSpPr>
            <a:spLocks noGrp="1"/>
          </p:cNvSpPr>
          <p:nvPr>
            <p:ph type="sldNum" sz="quarter" idx="4294967295"/>
          </p:nvPr>
        </p:nvSpPr>
        <p:spPr>
          <a:xfrm>
            <a:off x="6436230" y="6356350"/>
            <a:ext cx="2133600" cy="365125"/>
          </a:xfrm>
          <a:prstGeom prst="rect">
            <a:avLst/>
          </a:prstGeom>
        </p:spPr>
        <p:txBody>
          <a:bodyPr vert="horz" lIns="91440" tIns="45720" rIns="91440" bIns="45720" rtlCol="0" anchor="ctr"/>
          <a:lstStyle>
            <a:lvl1pPr algn="r">
              <a:defRPr sz="1200">
                <a:solidFill>
                  <a:schemeClr val="bg1"/>
                </a:solidFill>
                <a:latin typeface="Avenir Book"/>
                <a:cs typeface="Avenir Book"/>
              </a:defRPr>
            </a:lvl1pPr>
          </a:lstStyle>
          <a:p>
            <a:fld id="{45281813-0D61-3245-B164-3E12C4F8F3F5}" type="slidenum">
              <a:rPr lang="en-US" sz="1100">
                <a:latin typeface="Candara" pitchFamily="34" charset="0"/>
              </a:rPr>
              <a:pPr/>
              <a:t>9</a:t>
            </a:fld>
            <a:endParaRPr lang="en-US" sz="1100" dirty="0">
              <a:latin typeface="Candara" pitchFamily="34" charset="0"/>
            </a:endParaRPr>
          </a:p>
        </p:txBody>
      </p:sp>
      <p:sp>
        <p:nvSpPr>
          <p:cNvPr id="7" name="Date Placeholder 3"/>
          <p:cNvSpPr>
            <a:spLocks noGrp="1"/>
          </p:cNvSpPr>
          <p:nvPr>
            <p:ph type="dt" sz="half" idx="10"/>
          </p:nvPr>
        </p:nvSpPr>
        <p:spPr>
          <a:xfrm>
            <a:off x="457200" y="6356350"/>
            <a:ext cx="2133600" cy="365125"/>
          </a:xfrm>
        </p:spPr>
        <p:txBody>
          <a:bodyPr/>
          <a:lstStyle/>
          <a:p>
            <a:fld id="{100E6BAD-4332-D644-8217-18EF78458362}" type="datetimeFigureOut">
              <a:rPr lang="en-US" sz="1100">
                <a:latin typeface="Candara" pitchFamily="34" charset="0"/>
              </a:rPr>
              <a:t>20/06/2014</a:t>
            </a:fld>
            <a:endParaRPr lang="en-US" sz="1100" dirty="0">
              <a:latin typeface="Candara" pitchFamily="34" charset="0"/>
            </a:endParaRPr>
          </a:p>
        </p:txBody>
      </p:sp>
    </p:spTree>
    <p:extLst>
      <p:ext uri="{BB962C8B-B14F-4D97-AF65-F5344CB8AC3E}">
        <p14:creationId xmlns:p14="http://schemas.microsoft.com/office/powerpoint/2010/main" val="23124124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2048</TotalTime>
  <Words>3681</Words>
  <Application>Microsoft Macintosh PowerPoint</Application>
  <PresentationFormat>On-screen Show (4:3)</PresentationFormat>
  <Paragraphs>417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Responsive Web Design</vt:lpstr>
      <vt:lpstr>PowerPoint Presentation</vt:lpstr>
      <vt:lpstr>The Design Requirement</vt:lpstr>
      <vt:lpstr>A Simple Site Layout - 1</vt:lpstr>
      <vt:lpstr>A Simple Site Layout - 2</vt:lpstr>
      <vt:lpstr>A Simple Slide Layout – 3 </vt:lpstr>
      <vt:lpstr>A Simple Site Layout - 4</vt:lpstr>
      <vt:lpstr>A Simple Site Layout - 5</vt:lpstr>
      <vt:lpstr>A Simple Site Layout - 6</vt:lpstr>
      <vt:lpstr>A Simple Site Layout - 7</vt:lpstr>
      <vt:lpstr>Introducing JQuery </vt:lpstr>
      <vt:lpstr>Using JQuery</vt:lpstr>
      <vt:lpstr>How do I know its working?</vt:lpstr>
      <vt:lpstr>Now for our responsive script</vt:lpstr>
      <vt:lpstr>First up in the script is ..</vt:lpstr>
      <vt:lpstr>Dealing with Fonts</vt:lpstr>
      <vt:lpstr>Centering the height of items …</vt:lpstr>
      <vt:lpstr>Keep going and test it!</vt:lpstr>
      <vt:lpstr>Now for the real magic of JQuery ..</vt:lpstr>
      <vt:lpstr>Hope this helps with RWD … EJK</vt:lpstr>
    </vt:vector>
  </TitlesOfParts>
  <Company>EJK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Eamonn Killian</dc:creator>
  <cp:lastModifiedBy>Eamonn Killian</cp:lastModifiedBy>
  <cp:revision>64</cp:revision>
  <cp:lastPrinted>2014-06-20T14:35:02Z</cp:lastPrinted>
  <dcterms:created xsi:type="dcterms:W3CDTF">2014-06-03T19:45:20Z</dcterms:created>
  <dcterms:modified xsi:type="dcterms:W3CDTF">2014-06-21T07:38:03Z</dcterms:modified>
</cp:coreProperties>
</file>