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E60"/>
    <a:srgbClr val="9B59B6"/>
    <a:srgbClr val="9B495E"/>
    <a:srgbClr val="34495E"/>
    <a:srgbClr val="C0504D"/>
    <a:srgbClr val="F1C40F"/>
    <a:srgbClr val="F1AE60"/>
    <a:srgbClr val="2980B9"/>
    <a:srgbClr val="9990E1"/>
    <a:srgbClr val="16A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2040" y="-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59543-D7AF-7349-BBB7-2C7FA26F20FD}" type="datetimeFigureOut">
              <a:rPr lang="en-US" smtClean="0"/>
              <a:t>14/10/2014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55C34-9E84-7641-AFD7-B42B145D1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0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26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332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Light"/>
                <a:cs typeface="Avenir Light"/>
              </a:defRPr>
            </a:lvl1pPr>
          </a:lstStyle>
          <a:p>
            <a:fld id="{6CC447D6-41B0-104D-9C5C-6651AF5767E4}" type="datetimeFigureOut">
              <a:rPr lang="en-US" smtClean="0"/>
              <a:pPr/>
              <a:t>14/10/2014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Light"/>
                <a:cs typeface="Avenir Ligh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Light"/>
                <a:cs typeface="Avenir Light"/>
              </a:defRPr>
            </a:lvl1pPr>
          </a:lstStyle>
          <a:p>
            <a:fld id="{783ACD6B-171B-AB43-BAAD-E49CA9F84A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4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Light"/>
          <a:ea typeface="+mj-ea"/>
          <a:cs typeface="Avenir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venir Light"/>
          <a:ea typeface="+mn-ea"/>
          <a:cs typeface="Avenir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venir Light"/>
          <a:ea typeface="+mn-ea"/>
          <a:cs typeface="Avenir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Light"/>
          <a:ea typeface="+mn-ea"/>
          <a:cs typeface="Avenir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Light"/>
          <a:ea typeface="+mn-ea"/>
          <a:cs typeface="Avenir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Light"/>
          <a:ea typeface="+mn-ea"/>
          <a:cs typeface="Avenir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80000" cy="6894000"/>
          </a:xfrm>
          <a:prstGeom prst="rect">
            <a:avLst/>
          </a:prstGeom>
          <a:solidFill>
            <a:srgbClr val="E67E2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22221" y="2257778"/>
            <a:ext cx="3339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venir Light"/>
                <a:cs typeface="Avenir Light"/>
              </a:rPr>
              <a:t>Introducing the API for,</a:t>
            </a:r>
            <a:endParaRPr lang="en-US" sz="2400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22221" y="2906889"/>
            <a:ext cx="3414889" cy="646331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US" sz="3600" spc="700" dirty="0" smtClean="0">
                <a:solidFill>
                  <a:schemeClr val="bg1"/>
                </a:solidFill>
                <a:latin typeface="Avenir Light"/>
                <a:cs typeface="Avenir Light"/>
              </a:rPr>
              <a:t>SOFTLAYER</a:t>
            </a:r>
            <a:endParaRPr lang="en-US" sz="3600" spc="700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355688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80000" cy="6894000"/>
          </a:xfrm>
          <a:prstGeom prst="rect">
            <a:avLst/>
          </a:prstGeom>
          <a:solidFill>
            <a:srgbClr val="E67E2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6146" y="688003"/>
            <a:ext cx="777912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</a:rPr>
              <a:t>What you’ll need: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FFFFFF"/>
                </a:solidFill>
              </a:rPr>
              <a:t>A local (or virtual machine) running Linux/OS-X or Windows;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FFFFFF"/>
                </a:solidFill>
              </a:rPr>
              <a:t>An Apache web server;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FFFFFF"/>
                </a:solidFill>
              </a:rPr>
              <a:t>Apache configured for PHP;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Note: LAMP or WAMP implementations work great …</a:t>
            </a:r>
            <a:endParaRPr lang="en-US" sz="1600" dirty="0">
              <a:solidFill>
                <a:srgbClr val="FFFFFF"/>
              </a:solidFill>
            </a:endParaRPr>
          </a:p>
          <a:p>
            <a:endParaRPr lang="en-US" sz="2400" dirty="0" smtClean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arenR" startAt="4"/>
            </a:pPr>
            <a:r>
              <a:rPr lang="en-US" sz="2400" dirty="0" smtClean="0">
                <a:solidFill>
                  <a:srgbClr val="FFFFFF"/>
                </a:solidFill>
              </a:rPr>
              <a:t>An IDE (I use </a:t>
            </a:r>
            <a:r>
              <a:rPr lang="en-US" sz="2400" dirty="0" err="1" smtClean="0">
                <a:solidFill>
                  <a:srgbClr val="FFFFFF"/>
                </a:solidFill>
              </a:rPr>
              <a:t>NetBeans</a:t>
            </a:r>
            <a:r>
              <a:rPr lang="en-US" sz="2400" dirty="0" smtClean="0">
                <a:solidFill>
                  <a:srgbClr val="FFFFFF"/>
                </a:solidFill>
              </a:rPr>
              <a:t>) but </a:t>
            </a:r>
            <a:r>
              <a:rPr lang="en-US" sz="2400" dirty="0" err="1" smtClean="0">
                <a:solidFill>
                  <a:srgbClr val="FFFFFF"/>
                </a:solidFill>
              </a:rPr>
              <a:t>SublimeText</a:t>
            </a:r>
            <a:r>
              <a:rPr lang="en-US" sz="2400" dirty="0" smtClean="0">
                <a:solidFill>
                  <a:srgbClr val="FFFFFF"/>
                </a:solidFill>
              </a:rPr>
              <a:t> or other text editor would suffice;</a:t>
            </a:r>
          </a:p>
          <a:p>
            <a:pPr marL="457200" indent="-457200">
              <a:buFont typeface="+mj-lt"/>
              <a:buAutoNum type="arabicParenR" startAt="4"/>
            </a:pPr>
            <a:r>
              <a:rPr lang="en-US" sz="2400" dirty="0" err="1" smtClean="0">
                <a:solidFill>
                  <a:srgbClr val="FFFFFF"/>
                </a:solidFill>
              </a:rPr>
              <a:t>Jquery</a:t>
            </a:r>
            <a:r>
              <a:rPr lang="en-US" sz="2400" dirty="0" smtClean="0">
                <a:solidFill>
                  <a:srgbClr val="FFFFFF"/>
                </a:solidFill>
              </a:rPr>
              <a:t> 2-1 minimized library </a:t>
            </a:r>
            <a:r>
              <a:rPr lang="en-US" sz="1600" dirty="0" smtClean="0">
                <a:solidFill>
                  <a:srgbClr val="FFFFFF"/>
                </a:solidFill>
              </a:rPr>
              <a:t>(http</a:t>
            </a:r>
            <a:r>
              <a:rPr lang="en-US" sz="1600" dirty="0">
                <a:solidFill>
                  <a:srgbClr val="FFFFFF"/>
                </a:solidFill>
              </a:rPr>
              <a:t>://</a:t>
            </a:r>
            <a:r>
              <a:rPr lang="en-US" sz="1600" dirty="0" err="1" smtClean="0">
                <a:solidFill>
                  <a:srgbClr val="FFFFFF"/>
                </a:solidFill>
              </a:rPr>
              <a:t>jquery.com</a:t>
            </a:r>
            <a:r>
              <a:rPr lang="en-US" sz="1600" dirty="0">
                <a:solidFill>
                  <a:srgbClr val="FFFFFF"/>
                </a:solidFill>
              </a:rPr>
              <a:t>/</a:t>
            </a:r>
            <a:r>
              <a:rPr lang="en-US" sz="1600" dirty="0" smtClean="0">
                <a:solidFill>
                  <a:srgbClr val="FFFFFF"/>
                </a:solidFill>
              </a:rPr>
              <a:t>download/)</a:t>
            </a:r>
            <a:r>
              <a:rPr lang="en-US" sz="2400" dirty="0" smtClean="0">
                <a:solidFill>
                  <a:srgbClr val="FFFFFF"/>
                </a:solidFill>
              </a:rPr>
              <a:t>;</a:t>
            </a:r>
          </a:p>
          <a:p>
            <a:pPr marL="457200" indent="-457200">
              <a:buFont typeface="+mj-lt"/>
              <a:buAutoNum type="arabicParenR" startAt="4"/>
            </a:pPr>
            <a:r>
              <a:rPr lang="en-US" sz="2400" dirty="0" smtClean="0">
                <a:solidFill>
                  <a:srgbClr val="FFFFFF"/>
                </a:solidFill>
              </a:rPr>
              <a:t>The SoftLayer </a:t>
            </a:r>
            <a:r>
              <a:rPr lang="en-US" sz="2400" dirty="0">
                <a:solidFill>
                  <a:srgbClr val="FFFFFF"/>
                </a:solidFill>
              </a:rPr>
              <a:t>API Client </a:t>
            </a:r>
            <a:r>
              <a:rPr lang="en-US" sz="1600" dirty="0">
                <a:solidFill>
                  <a:srgbClr val="FFFFFF"/>
                </a:solidFill>
              </a:rPr>
              <a:t>(http://</a:t>
            </a:r>
            <a:r>
              <a:rPr lang="en-US" sz="1600" dirty="0" err="1">
                <a:solidFill>
                  <a:srgbClr val="FFFFFF"/>
                </a:solidFill>
              </a:rPr>
              <a:t>sldn.softlayer.com</a:t>
            </a:r>
            <a:r>
              <a:rPr lang="en-US" sz="1600" dirty="0">
                <a:solidFill>
                  <a:srgbClr val="FFFFFF"/>
                </a:solidFill>
              </a:rPr>
              <a:t>/article/</a:t>
            </a:r>
            <a:r>
              <a:rPr lang="en-US" sz="1600" dirty="0" smtClean="0">
                <a:solidFill>
                  <a:srgbClr val="FFFFFF"/>
                </a:solidFill>
              </a:rPr>
              <a:t>PHP)</a:t>
            </a:r>
            <a:r>
              <a:rPr lang="en-US" sz="2400" dirty="0" smtClean="0">
                <a:solidFill>
                  <a:srgbClr val="FFFFFF"/>
                </a:solidFill>
              </a:rPr>
              <a:t>;</a:t>
            </a:r>
          </a:p>
          <a:p>
            <a:pPr marL="457200" indent="-457200">
              <a:buFont typeface="+mj-lt"/>
              <a:buAutoNum type="arabicParenR" startAt="4"/>
            </a:pPr>
            <a:r>
              <a:rPr lang="en-US" sz="2400" dirty="0" smtClean="0">
                <a:solidFill>
                  <a:srgbClr val="FFFFFF"/>
                </a:solidFill>
              </a:rPr>
              <a:t>Some Knowledge of </a:t>
            </a:r>
            <a:r>
              <a:rPr lang="en-US" sz="2400" dirty="0" err="1" smtClean="0">
                <a:solidFill>
                  <a:srgbClr val="FFFFFF"/>
                </a:solidFill>
              </a:rPr>
              <a:t>Jquery</a:t>
            </a:r>
            <a:r>
              <a:rPr lang="en-US" sz="2400" dirty="0" smtClean="0">
                <a:solidFill>
                  <a:srgbClr val="FFFFFF"/>
                </a:solidFill>
              </a:rPr>
              <a:t>, PHP, CSS &amp; HTML</a:t>
            </a:r>
          </a:p>
          <a:p>
            <a:pPr marL="342900" indent="-342900">
              <a:buAutoNum type="arabicParenR" startAt="4"/>
            </a:pP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458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80000" cy="6894000"/>
          </a:xfrm>
          <a:prstGeom prst="rect">
            <a:avLst/>
          </a:prstGeom>
          <a:solidFill>
            <a:srgbClr val="E67E2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6146" y="688003"/>
            <a:ext cx="777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</a:rPr>
              <a:t>What we’ll be building:</a:t>
            </a:r>
          </a:p>
        </p:txBody>
      </p:sp>
      <p:sp>
        <p:nvSpPr>
          <p:cNvPr id="3" name="Rectangle 2"/>
          <p:cNvSpPr/>
          <p:nvPr/>
        </p:nvSpPr>
        <p:spPr>
          <a:xfrm>
            <a:off x="728205" y="4015195"/>
            <a:ext cx="2249995" cy="1325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559408" y="4251867"/>
            <a:ext cx="2559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venir Book"/>
                <a:cs typeface="Avenir Book"/>
              </a:rPr>
              <a:t>Local (or Virtual Machine)</a:t>
            </a:r>
            <a:endParaRPr lang="en-US" sz="2400" dirty="0">
              <a:latin typeface="Avenir Book"/>
              <a:cs typeface="Avenir Book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28204" y="3310425"/>
            <a:ext cx="2249995" cy="56096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59408" y="3342777"/>
            <a:ext cx="2559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venir Book"/>
                <a:cs typeface="Avenir Book"/>
              </a:rPr>
              <a:t>HTTP Server</a:t>
            </a:r>
            <a:endParaRPr lang="en-US" sz="2400" dirty="0">
              <a:latin typeface="Avenir Book"/>
              <a:cs typeface="Avenir Book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8204" y="2594163"/>
            <a:ext cx="2249995" cy="56096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559408" y="2644156"/>
            <a:ext cx="2559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venir Book"/>
                <a:cs typeface="Avenir Book"/>
              </a:rPr>
              <a:t>HTML/CSS</a:t>
            </a:r>
            <a:endParaRPr lang="en-US" sz="2400" dirty="0">
              <a:latin typeface="Avenir Book"/>
              <a:cs typeface="Avenir Book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28204" y="1887130"/>
            <a:ext cx="2249995" cy="56096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559408" y="1919482"/>
            <a:ext cx="2559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venir Book"/>
                <a:cs typeface="Avenir Book"/>
              </a:rPr>
              <a:t>PHP Scripts</a:t>
            </a:r>
            <a:endParaRPr lang="en-US" sz="2400" dirty="0">
              <a:latin typeface="Avenir Book"/>
              <a:cs typeface="Avenir Book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3327649" y="2869836"/>
            <a:ext cx="2472919" cy="1029558"/>
          </a:xfrm>
          <a:custGeom>
            <a:avLst/>
            <a:gdLst/>
            <a:ahLst/>
            <a:cxnLst/>
            <a:rect l="l" t="t" r="r" b="b"/>
            <a:pathLst>
              <a:path w="2472919" h="1029558">
                <a:moveTo>
                  <a:pt x="1144213" y="476696"/>
                </a:moveTo>
                <a:lnTo>
                  <a:pt x="1137437" y="482247"/>
                </a:lnTo>
                <a:lnTo>
                  <a:pt x="1156865" y="484241"/>
                </a:lnTo>
                <a:lnTo>
                  <a:pt x="1151730" y="481846"/>
                </a:lnTo>
                <a:close/>
                <a:moveTo>
                  <a:pt x="1504846" y="0"/>
                </a:moveTo>
                <a:cubicBezTo>
                  <a:pt x="1780647" y="0"/>
                  <a:pt x="2004227" y="126372"/>
                  <a:pt x="2004227" y="282259"/>
                </a:cubicBezTo>
                <a:cubicBezTo>
                  <a:pt x="2004227" y="321231"/>
                  <a:pt x="1990253" y="358358"/>
                  <a:pt x="1964983" y="392127"/>
                </a:cubicBezTo>
                <a:lnTo>
                  <a:pt x="1951178" y="406502"/>
                </a:lnTo>
                <a:lnTo>
                  <a:pt x="2044292" y="418127"/>
                </a:lnTo>
                <a:cubicBezTo>
                  <a:pt x="2296178" y="460977"/>
                  <a:pt x="2472919" y="561290"/>
                  <a:pt x="2472919" y="678205"/>
                </a:cubicBezTo>
                <a:cubicBezTo>
                  <a:pt x="2472919" y="834092"/>
                  <a:pt x="2158713" y="960464"/>
                  <a:pt x="1771120" y="960464"/>
                </a:cubicBezTo>
                <a:cubicBezTo>
                  <a:pt x="1674222" y="960464"/>
                  <a:pt x="1581910" y="952566"/>
                  <a:pt x="1497948" y="938283"/>
                </a:cubicBezTo>
                <a:lnTo>
                  <a:pt x="1485493" y="935564"/>
                </a:lnTo>
                <a:lnTo>
                  <a:pt x="1457241" y="946886"/>
                </a:lnTo>
                <a:cubicBezTo>
                  <a:pt x="1302764" y="997965"/>
                  <a:pt x="1089356" y="1029558"/>
                  <a:pt x="853632" y="1029558"/>
                </a:cubicBezTo>
                <a:cubicBezTo>
                  <a:pt x="382184" y="1029558"/>
                  <a:pt x="0" y="903186"/>
                  <a:pt x="0" y="747299"/>
                </a:cubicBezTo>
                <a:cubicBezTo>
                  <a:pt x="0" y="688841"/>
                  <a:pt x="53745" y="634534"/>
                  <a:pt x="145787" y="589486"/>
                </a:cubicBezTo>
                <a:lnTo>
                  <a:pt x="191448" y="571187"/>
                </a:lnTo>
                <a:lnTo>
                  <a:pt x="168545" y="521926"/>
                </a:lnTo>
                <a:cubicBezTo>
                  <a:pt x="162913" y="503552"/>
                  <a:pt x="159956" y="484527"/>
                  <a:pt x="159956" y="465041"/>
                </a:cubicBezTo>
                <a:cubicBezTo>
                  <a:pt x="159956" y="348126"/>
                  <a:pt x="266423" y="247813"/>
                  <a:pt x="418156" y="204963"/>
                </a:cubicBezTo>
                <a:lnTo>
                  <a:pt x="492034" y="189652"/>
                </a:lnTo>
                <a:lnTo>
                  <a:pt x="525382" y="148129"/>
                </a:lnTo>
                <a:cubicBezTo>
                  <a:pt x="596398" y="77089"/>
                  <a:pt x="716661" y="30382"/>
                  <a:pt x="853065" y="30382"/>
                </a:cubicBezTo>
                <a:cubicBezTo>
                  <a:pt x="934908" y="30382"/>
                  <a:pt x="1010939" y="47196"/>
                  <a:pt x="1074009" y="75993"/>
                </a:cubicBezTo>
                <a:lnTo>
                  <a:pt x="1122230" y="102881"/>
                </a:lnTo>
                <a:lnTo>
                  <a:pt x="1151730" y="82672"/>
                </a:lnTo>
                <a:cubicBezTo>
                  <a:pt x="1242100" y="31593"/>
                  <a:pt x="1366946" y="0"/>
                  <a:pt x="1504846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Book"/>
                <a:cs typeface="Avenir Book"/>
              </a:rPr>
              <a:t>Internet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190166" y="2207058"/>
            <a:ext cx="2249995" cy="2364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6021369" y="2594163"/>
            <a:ext cx="2559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venir Book"/>
                <a:cs typeface="Avenir Book"/>
              </a:rPr>
              <a:t>SoftLayer API</a:t>
            </a:r>
            <a:endParaRPr lang="en-US" sz="2400" dirty="0">
              <a:latin typeface="Avenir Book"/>
              <a:cs typeface="Avenir Book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3327649" y="2144439"/>
            <a:ext cx="2630247" cy="499717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 flipV="1">
            <a:off x="3210560" y="2381148"/>
            <a:ext cx="2590008" cy="488688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4386409" y="2245632"/>
            <a:ext cx="370552" cy="404923"/>
            <a:chOff x="5130800" y="4069080"/>
            <a:chExt cx="1036320" cy="1417320"/>
          </a:xfrm>
        </p:grpSpPr>
        <p:sp>
          <p:nvSpPr>
            <p:cNvPr id="106" name="Rectangle 38"/>
            <p:cNvSpPr/>
            <p:nvPr/>
          </p:nvSpPr>
          <p:spPr>
            <a:xfrm>
              <a:off x="5130800" y="4612640"/>
              <a:ext cx="1036320" cy="873760"/>
            </a:xfrm>
            <a:custGeom>
              <a:avLst/>
              <a:gdLst/>
              <a:ahLst/>
              <a:cxnLst/>
              <a:rect l="l" t="t" r="r" b="b"/>
              <a:pathLst>
                <a:path w="1036320" h="873760">
                  <a:moveTo>
                    <a:pt x="513080" y="157480"/>
                  </a:moveTo>
                  <a:cubicBezTo>
                    <a:pt x="437329" y="157480"/>
                    <a:pt x="375920" y="218889"/>
                    <a:pt x="375920" y="294640"/>
                  </a:cubicBezTo>
                  <a:cubicBezTo>
                    <a:pt x="375920" y="332515"/>
                    <a:pt x="391272" y="366806"/>
                    <a:pt x="416094" y="391627"/>
                  </a:cubicBezTo>
                  <a:lnTo>
                    <a:pt x="432523" y="402704"/>
                  </a:lnTo>
                  <a:lnTo>
                    <a:pt x="375920" y="721360"/>
                  </a:lnTo>
                  <a:lnTo>
                    <a:pt x="650240" y="721360"/>
                  </a:lnTo>
                  <a:lnTo>
                    <a:pt x="593637" y="402704"/>
                  </a:lnTo>
                  <a:lnTo>
                    <a:pt x="610067" y="391627"/>
                  </a:lnTo>
                  <a:cubicBezTo>
                    <a:pt x="634888" y="366806"/>
                    <a:pt x="650240" y="332515"/>
                    <a:pt x="650240" y="294640"/>
                  </a:cubicBezTo>
                  <a:cubicBezTo>
                    <a:pt x="650240" y="218889"/>
                    <a:pt x="588831" y="157480"/>
                    <a:pt x="513080" y="157480"/>
                  </a:cubicBezTo>
                  <a:close/>
                  <a:moveTo>
                    <a:pt x="0" y="0"/>
                  </a:moveTo>
                  <a:lnTo>
                    <a:pt x="1036320" y="0"/>
                  </a:lnTo>
                  <a:lnTo>
                    <a:pt x="1036320" y="873760"/>
                  </a:lnTo>
                  <a:lnTo>
                    <a:pt x="0" y="87376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Block Arc 106"/>
            <p:cNvSpPr/>
            <p:nvPr/>
          </p:nvSpPr>
          <p:spPr>
            <a:xfrm>
              <a:off x="5267299" y="4069080"/>
              <a:ext cx="763322" cy="787400"/>
            </a:xfrm>
            <a:prstGeom prst="blockArc">
              <a:avLst>
                <a:gd name="adj1" fmla="val 10800000"/>
                <a:gd name="adj2" fmla="val 61985"/>
                <a:gd name="adj3" fmla="val 25868"/>
              </a:avLst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267298" y="4452480"/>
              <a:ext cx="171158" cy="314960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861025" y="4434101"/>
              <a:ext cx="171158" cy="314960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6527744" y="3105821"/>
            <a:ext cx="1912417" cy="131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 smtClean="0">
                <a:latin typeface="Avenir Book"/>
                <a:cs typeface="Avenir Book"/>
              </a:rPr>
              <a:t>getAccountInfo</a:t>
            </a:r>
          </a:p>
          <a:p>
            <a:pPr>
              <a:spcAft>
                <a:spcPts val="300"/>
              </a:spcAft>
            </a:pPr>
            <a:r>
              <a:rPr lang="en-US" dirty="0" err="1" smtClean="0">
                <a:latin typeface="Avenir Book"/>
                <a:cs typeface="Avenir Book"/>
              </a:rPr>
              <a:t>getUserInfo</a:t>
            </a:r>
            <a:endParaRPr lang="en-US" dirty="0" smtClean="0">
              <a:latin typeface="Avenir Book"/>
              <a:cs typeface="Avenir Book"/>
            </a:endParaRPr>
          </a:p>
          <a:p>
            <a:pPr>
              <a:spcAft>
                <a:spcPts val="300"/>
              </a:spcAft>
            </a:pPr>
            <a:r>
              <a:rPr lang="en-US" dirty="0" err="1" smtClean="0">
                <a:latin typeface="Avenir Book"/>
                <a:cs typeface="Avenir Book"/>
              </a:rPr>
              <a:t>getHardwareInfo</a:t>
            </a:r>
            <a:endParaRPr lang="en-US" dirty="0" smtClean="0">
              <a:latin typeface="Avenir Book"/>
              <a:cs typeface="Avenir Book"/>
            </a:endParaRPr>
          </a:p>
          <a:p>
            <a:pPr>
              <a:spcAft>
                <a:spcPts val="300"/>
              </a:spcAft>
            </a:pPr>
            <a:r>
              <a:rPr lang="en-US" dirty="0" err="1" smtClean="0">
                <a:latin typeface="Avenir Book"/>
                <a:cs typeface="Avenir Book"/>
              </a:rPr>
              <a:t>makeMachine</a:t>
            </a:r>
            <a:endParaRPr lang="en-US" dirty="0">
              <a:latin typeface="Avenir Book"/>
              <a:cs typeface="Avenir Book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6334704" y="3118288"/>
            <a:ext cx="233680" cy="1136255"/>
            <a:chOff x="9448800" y="2018872"/>
            <a:chExt cx="233680" cy="1136255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9448800" y="2018872"/>
              <a:ext cx="0" cy="1136255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9458960" y="2235879"/>
              <a:ext cx="213360" cy="0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9458960" y="2548375"/>
              <a:ext cx="213360" cy="0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9458960" y="2850711"/>
              <a:ext cx="213360" cy="0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9469120" y="3142886"/>
              <a:ext cx="213360" cy="0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3051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80000" cy="6894000"/>
          </a:xfrm>
          <a:prstGeom prst="rect">
            <a:avLst/>
          </a:prstGeom>
          <a:solidFill>
            <a:srgbClr val="E67E2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6146" y="484803"/>
            <a:ext cx="777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</a:rPr>
              <a:t>This is what it will look like:</a:t>
            </a:r>
          </a:p>
        </p:txBody>
      </p:sp>
      <p:pic>
        <p:nvPicPr>
          <p:cNvPr id="4" name="Picture 3" descr="Screen Shot 2014-10-14 at 09.03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34" y="1222574"/>
            <a:ext cx="7377386" cy="517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0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80000" cy="6894000"/>
          </a:xfrm>
          <a:prstGeom prst="rect">
            <a:avLst/>
          </a:prstGeom>
          <a:solidFill>
            <a:srgbClr val="E67E2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9667" y="747855"/>
            <a:ext cx="7047760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</a:rPr>
              <a:t>Other great resources out there!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The simple programs used in this tutorial are based on the fabulous work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of “</a:t>
            </a:r>
            <a:r>
              <a:rPr lang="en-US" dirty="0" err="1" smtClean="0">
                <a:solidFill>
                  <a:srgbClr val="FFFFFF"/>
                </a:solidFill>
              </a:rPr>
              <a:t>underscorephil</a:t>
            </a:r>
            <a:r>
              <a:rPr lang="en-US" dirty="0" smtClean="0">
                <a:solidFill>
                  <a:srgbClr val="FFFFFF"/>
                </a:solidFill>
              </a:rPr>
              <a:t>” one of the SoftLayer API gurus. In addition though I'd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also </a:t>
            </a:r>
            <a:r>
              <a:rPr lang="en-US" dirty="0">
                <a:solidFill>
                  <a:srgbClr val="FFFFFF"/>
                </a:solidFill>
              </a:rPr>
              <a:t>highly recommend checking out these addresses for some great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reference</a:t>
            </a:r>
            <a:r>
              <a:rPr lang="en-US" dirty="0">
                <a:solidFill>
                  <a:srgbClr val="FFFFFF"/>
                </a:solidFill>
              </a:rPr>
              <a:t>/learning materials/scripts: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        </a:t>
            </a:r>
            <a:r>
              <a:rPr lang="en-US" dirty="0" err="1">
                <a:solidFill>
                  <a:srgbClr val="FFFFFF"/>
                </a:solidFill>
              </a:rPr>
              <a:t>www.github.com</a:t>
            </a:r>
            <a:r>
              <a:rPr lang="en-US" dirty="0">
                <a:solidFill>
                  <a:srgbClr val="FFFFFF"/>
                </a:solidFill>
              </a:rPr>
              <a:t>/</a:t>
            </a:r>
            <a:r>
              <a:rPr lang="en-US" dirty="0" err="1">
                <a:solidFill>
                  <a:srgbClr val="FFFFFF"/>
                </a:solidFill>
              </a:rPr>
              <a:t>softlayer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        </a:t>
            </a:r>
            <a:r>
              <a:rPr lang="en-US" dirty="0" err="1">
                <a:solidFill>
                  <a:srgbClr val="FFFFFF"/>
                </a:solidFill>
              </a:rPr>
              <a:t>www.github.com</a:t>
            </a:r>
            <a:r>
              <a:rPr lang="en-US" dirty="0">
                <a:solidFill>
                  <a:srgbClr val="FFFFFF"/>
                </a:solidFill>
              </a:rPr>
              <a:t>/SL-</a:t>
            </a:r>
            <a:r>
              <a:rPr lang="en-US" dirty="0" err="1">
                <a:solidFill>
                  <a:srgbClr val="FFFFFF"/>
                </a:solidFill>
              </a:rPr>
              <a:t>AshleyW</a:t>
            </a:r>
            <a:r>
              <a:rPr lang="en-US" dirty="0">
                <a:solidFill>
                  <a:srgbClr val="FFFFFF"/>
                </a:solidFill>
              </a:rPr>
              <a:t>/API-PHP-Scripts</a:t>
            </a:r>
          </a:p>
          <a:p>
            <a:r>
              <a:rPr lang="en-US" dirty="0">
                <a:solidFill>
                  <a:srgbClr val="FFFFFF"/>
                </a:solidFill>
              </a:rPr>
              <a:t>        </a:t>
            </a:r>
            <a:r>
              <a:rPr lang="en-US" dirty="0" err="1">
                <a:solidFill>
                  <a:srgbClr val="FFFFFF"/>
                </a:solidFill>
              </a:rPr>
              <a:t>www.github.com</a:t>
            </a:r>
            <a:r>
              <a:rPr lang="en-US" dirty="0">
                <a:solidFill>
                  <a:srgbClr val="FFFFFF"/>
                </a:solidFill>
              </a:rPr>
              <a:t>/shift31/</a:t>
            </a:r>
            <a:r>
              <a:rPr lang="en-US" dirty="0" err="1">
                <a:solidFill>
                  <a:srgbClr val="FFFFFF"/>
                </a:solidFill>
              </a:rPr>
              <a:t>hostbase</a:t>
            </a:r>
            <a:r>
              <a:rPr lang="en-US" dirty="0">
                <a:solidFill>
                  <a:srgbClr val="FFFFFF"/>
                </a:solidFill>
              </a:rPr>
              <a:t>-importer-</a:t>
            </a:r>
            <a:r>
              <a:rPr lang="en-US" dirty="0" err="1">
                <a:solidFill>
                  <a:srgbClr val="FFFFFF"/>
                </a:solidFill>
              </a:rPr>
              <a:t>softlayer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        </a:t>
            </a:r>
            <a:r>
              <a:rPr lang="en-US" dirty="0" err="1">
                <a:solidFill>
                  <a:srgbClr val="FFFFFF"/>
                </a:solidFill>
              </a:rPr>
              <a:t>www.github.com</a:t>
            </a:r>
            <a:r>
              <a:rPr lang="en-US" dirty="0">
                <a:solidFill>
                  <a:srgbClr val="FFFFFF"/>
                </a:solidFill>
              </a:rPr>
              <a:t>/ycs334/</a:t>
            </a:r>
            <a:r>
              <a:rPr lang="en-US" dirty="0" err="1">
                <a:solidFill>
                  <a:srgbClr val="FFFFFF"/>
                </a:solidFill>
              </a:rPr>
              <a:t>softlayer</a:t>
            </a:r>
            <a:r>
              <a:rPr lang="en-US" dirty="0">
                <a:solidFill>
                  <a:srgbClr val="FFFFFF"/>
                </a:solidFill>
              </a:rPr>
              <a:t>-</a:t>
            </a:r>
            <a:r>
              <a:rPr lang="en-US" dirty="0" err="1">
                <a:solidFill>
                  <a:srgbClr val="FFFFFF"/>
                </a:solidFill>
              </a:rPr>
              <a:t>api</a:t>
            </a:r>
            <a:r>
              <a:rPr lang="en-US" dirty="0">
                <a:solidFill>
                  <a:srgbClr val="FFFFFF"/>
                </a:solidFill>
              </a:rPr>
              <a:t>-portal</a:t>
            </a:r>
          </a:p>
          <a:p>
            <a:r>
              <a:rPr lang="en-US" dirty="0">
                <a:solidFill>
                  <a:srgbClr val="FFFFFF"/>
                </a:solidFill>
              </a:rPr>
              <a:t>        </a:t>
            </a:r>
            <a:r>
              <a:rPr lang="en-US" dirty="0" err="1">
                <a:solidFill>
                  <a:srgbClr val="FFFFFF"/>
                </a:solidFill>
              </a:rPr>
              <a:t>www.github.com</a:t>
            </a:r>
            <a:r>
              <a:rPr lang="en-US" dirty="0">
                <a:solidFill>
                  <a:srgbClr val="FFFFFF"/>
                </a:solidFill>
              </a:rPr>
              <a:t>/</a:t>
            </a:r>
            <a:r>
              <a:rPr lang="en-US" dirty="0" err="1">
                <a:solidFill>
                  <a:srgbClr val="FFFFFF"/>
                </a:solidFill>
              </a:rPr>
              <a:t>yendor</a:t>
            </a:r>
            <a:r>
              <a:rPr lang="en-US" dirty="0">
                <a:solidFill>
                  <a:srgbClr val="FFFFFF"/>
                </a:solidFill>
              </a:rPr>
              <a:t>/</a:t>
            </a:r>
            <a:r>
              <a:rPr lang="en-US" dirty="0" err="1">
                <a:solidFill>
                  <a:srgbClr val="FFFFFF"/>
                </a:solidFill>
              </a:rPr>
              <a:t>softlayer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        </a:t>
            </a:r>
            <a:r>
              <a:rPr lang="en-US" dirty="0" err="1">
                <a:solidFill>
                  <a:srgbClr val="FFFFFF"/>
                </a:solidFill>
              </a:rPr>
              <a:t>www.github.com</a:t>
            </a:r>
            <a:r>
              <a:rPr lang="en-US" dirty="0">
                <a:solidFill>
                  <a:srgbClr val="FFFFFF"/>
                </a:solidFill>
              </a:rPr>
              <a:t>/</a:t>
            </a:r>
            <a:r>
              <a:rPr lang="en-US" dirty="0" err="1">
                <a:solidFill>
                  <a:srgbClr val="FFFFFF"/>
                </a:solidFill>
              </a:rPr>
              <a:t>lboaretto</a:t>
            </a:r>
            <a:r>
              <a:rPr lang="en-US" dirty="0">
                <a:solidFill>
                  <a:srgbClr val="FFFFFF"/>
                </a:solidFill>
              </a:rPr>
              <a:t>/</a:t>
            </a:r>
            <a:r>
              <a:rPr lang="en-US" dirty="0" err="1">
                <a:solidFill>
                  <a:srgbClr val="FFFFFF"/>
                </a:solidFill>
              </a:rPr>
              <a:t>Stratos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        </a:t>
            </a:r>
            <a:r>
              <a:rPr lang="en-US" dirty="0" err="1">
                <a:solidFill>
                  <a:srgbClr val="FFFFFF"/>
                </a:solidFill>
              </a:rPr>
              <a:t>www.github.com</a:t>
            </a:r>
            <a:r>
              <a:rPr lang="en-US" dirty="0">
                <a:solidFill>
                  <a:srgbClr val="FFFFFF"/>
                </a:solidFill>
              </a:rPr>
              <a:t>/tenthirtyone1031/</a:t>
            </a:r>
            <a:r>
              <a:rPr lang="en-US" dirty="0" err="1">
                <a:solidFill>
                  <a:srgbClr val="FFFFFF"/>
                </a:solidFill>
              </a:rPr>
              <a:t>coinzen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        </a:t>
            </a:r>
            <a:r>
              <a:rPr lang="en-US" dirty="0" err="1">
                <a:solidFill>
                  <a:srgbClr val="FFFFFF"/>
                </a:solidFill>
              </a:rPr>
              <a:t>www.github.com</a:t>
            </a:r>
            <a:r>
              <a:rPr lang="en-US" dirty="0">
                <a:solidFill>
                  <a:srgbClr val="FFFFFF"/>
                </a:solidFill>
              </a:rPr>
              <a:t>/</a:t>
            </a:r>
            <a:r>
              <a:rPr lang="en-US" dirty="0" err="1">
                <a:solidFill>
                  <a:srgbClr val="FFFFFF"/>
                </a:solidFill>
              </a:rPr>
              <a:t>tylerflint</a:t>
            </a:r>
            <a:r>
              <a:rPr lang="en-US" dirty="0">
                <a:solidFill>
                  <a:srgbClr val="FFFFFF"/>
                </a:solidFill>
              </a:rPr>
              <a:t>/sandbox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        ... and many more!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849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bg1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38100" cmpd="sng">
          <a:solidFill>
            <a:srgbClr val="A6A6A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6912</TotalTime>
  <Words>256</Words>
  <Application>Microsoft Macintosh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EJK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Eamonn Killian</dc:creator>
  <cp:lastModifiedBy>Eamonn Killian</cp:lastModifiedBy>
  <cp:revision>145</cp:revision>
  <dcterms:created xsi:type="dcterms:W3CDTF">2014-08-11T16:51:34Z</dcterms:created>
  <dcterms:modified xsi:type="dcterms:W3CDTF">2014-10-14T08:07:42Z</dcterms:modified>
</cp:coreProperties>
</file>