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88825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9AB0F0-B312-47D0-B244-200F2EF87AC8}">
  <a:tblStyle styleId="{729AB0F0-B312-47D0-B244-200F2EF87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085f55b4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085f55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085f55b4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0865331e4_1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0865331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0865331e4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865331e4_1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0865331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40865331e4_1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fd81874bf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fd81874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fd81874bf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fd81874bf_2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fd81874b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fd81874bf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fd81874bf_2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fd81874b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fd81874bf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085f55b48_1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085f55b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4085f55b48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d81874b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d8187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fd81874b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fd81874bf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fd81874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fd81874b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0865331e4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0865331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40865331e4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db0fa740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db0fa7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fdb0fa74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08357d63b_2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08357d63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408357d63b_2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fd81874bf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fd81874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fd81874b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db0fa74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db0fa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fdb0fa74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8357d63b_2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8357d63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08357d63b_2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Map of South America" id="16" name="Google Shape;16;p2"/>
          <p:cNvGrpSpPr/>
          <p:nvPr/>
        </p:nvGrpSpPr>
        <p:grpSpPr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702" y="3884"/>
                <a:ext cx="4" cy="12"/>
              </a:xfrm>
              <a:custGeom>
                <a:rect b="b" l="l" r="r" t="t"/>
                <a:pathLst>
                  <a:path extrusionOk="0" h="6" w="2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694" y="3904"/>
                <a:ext cx="28" cy="20"/>
              </a:xfrm>
              <a:custGeom>
                <a:rect b="b" l="l" r="r" t="t"/>
                <a:pathLst>
                  <a:path extrusionOk="0" h="10" w="14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732" y="3910"/>
                <a:ext cx="12" cy="4"/>
              </a:xfrm>
              <a:custGeom>
                <a:rect b="b" l="l" r="r" t="t"/>
                <a:pathLst>
                  <a:path extrusionOk="0" h="2" w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686" y="3922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670" y="3838"/>
                <a:ext cx="38" cy="48"/>
              </a:xfrm>
              <a:custGeom>
                <a:rect b="b" l="l" r="r" t="t"/>
                <a:pathLst>
                  <a:path extrusionOk="0" h="24" w="19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572" y="296"/>
                <a:ext cx="14" cy="26"/>
              </a:xfrm>
              <a:custGeom>
                <a:rect b="b" l="l" r="r" t="t"/>
                <a:pathLst>
                  <a:path extrusionOk="0" h="13" w="7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04" y="748"/>
                <a:ext cx="50" cy="48"/>
              </a:xfrm>
              <a:custGeom>
                <a:rect b="b" l="l" r="r" t="t"/>
                <a:pathLst>
                  <a:path extrusionOk="0" h="24" w="25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568" y="126"/>
                <a:ext cx="18" cy="74"/>
              </a:xfrm>
              <a:custGeom>
                <a:rect b="b" l="l" r="r" t="t"/>
                <a:pathLst>
                  <a:path extrusionOk="0" h="37" w="9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728" y="3958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18" y="2696"/>
                <a:ext cx="76" cy="96"/>
              </a:xfrm>
              <a:custGeom>
                <a:rect b="b" l="l" r="r" t="t"/>
                <a:pathLst>
                  <a:path extrusionOk="0" h="48" w="3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2" y="800"/>
                <a:ext cx="14" cy="10"/>
              </a:xfrm>
              <a:custGeom>
                <a:rect b="b" l="l" r="r" t="t"/>
                <a:pathLst>
                  <a:path extrusionOk="0" h="5" w="7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618" y="3698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570" y="0"/>
                <a:ext cx="36" cy="102"/>
              </a:xfrm>
              <a:custGeom>
                <a:rect b="b" l="l" r="r" t="t"/>
                <a:pathLst>
                  <a:path extrusionOk="0" h="51" w="18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90" y="254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74" y="244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52" y="13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04" y="260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64" y="24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44" y="14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318" y="156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32" y="150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342" y="232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16" y="58"/>
                <a:ext cx="50" cy="18"/>
              </a:xfrm>
              <a:custGeom>
                <a:rect b="b" l="l" r="r" t="t"/>
                <a:pathLst>
                  <a:path extrusionOk="0" h="9" w="25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54" y="182"/>
                <a:ext cx="44" cy="32"/>
              </a:xfrm>
              <a:custGeom>
                <a:rect b="b" l="l" r="r" t="t"/>
                <a:pathLst>
                  <a:path extrusionOk="0" h="16" w="22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62" y="52"/>
                <a:ext cx="42" cy="58"/>
              </a:xfrm>
              <a:custGeom>
                <a:rect b="b" l="l" r="r" t="t"/>
                <a:pathLst>
                  <a:path extrusionOk="0" h="29" w="21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58" y="158"/>
                <a:ext cx="24" cy="30"/>
              </a:xfrm>
              <a:custGeom>
                <a:rect b="b" l="l" r="r" t="t"/>
                <a:pathLst>
                  <a:path extrusionOk="0" h="15" w="12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542" y="200"/>
                <a:ext cx="34" cy="22"/>
              </a:xfrm>
              <a:custGeom>
                <a:rect b="b" l="l" r="r" t="t"/>
                <a:pathLst>
                  <a:path extrusionOk="0" h="11" w="17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52" y="230"/>
                <a:ext cx="18" cy="50"/>
              </a:xfrm>
              <a:custGeom>
                <a:rect b="b" l="l" r="r" t="t"/>
                <a:pathLst>
                  <a:path extrusionOk="0" h="25" w="9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96" y="206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578" y="206"/>
                <a:ext cx="24" cy="42"/>
              </a:xfrm>
              <a:custGeom>
                <a:rect b="b" l="l" r="r" t="t"/>
                <a:pathLst>
                  <a:path extrusionOk="0" h="21" w="12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10" y="118"/>
                <a:ext cx="36" cy="46"/>
              </a:xfrm>
              <a:custGeom>
                <a:rect b="b" l="l" r="r" t="t"/>
                <a:pathLst>
                  <a:path extrusionOk="0" h="23" w="18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306" y="16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58" y="310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304" y="412"/>
                <a:ext cx="16" cy="10"/>
              </a:xfrm>
              <a:custGeom>
                <a:rect b="b" l="l" r="r" t="t"/>
                <a:pathLst>
                  <a:path extrusionOk="0" h="5" w="8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76" y="398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74" y="308"/>
                <a:ext cx="12" cy="6"/>
              </a:xfrm>
              <a:custGeom>
                <a:rect b="b" l="l" r="r" t="t"/>
                <a:pathLst>
                  <a:path extrusionOk="0" h="3" w="6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92" y="30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364" y="40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816" y="724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752" y="494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292" y="164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46" y="234"/>
                <a:ext cx="490" cy="160"/>
              </a:xfrm>
              <a:custGeom>
                <a:rect b="b" l="l" r="r" t="t"/>
                <a:pathLst>
                  <a:path extrusionOk="0" h="80" w="245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656" y="47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42" y="450"/>
                <a:ext cx="100" cy="40"/>
              </a:xfrm>
              <a:custGeom>
                <a:rect b="b" l="l" r="r" t="t"/>
                <a:pathLst>
                  <a:path extrusionOk="0" h="20" w="5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54" y="170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72" y="168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68" y="74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06" y="29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62" y="26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226" y="294"/>
                <a:ext cx="32" cy="24"/>
              </a:xfrm>
              <a:custGeom>
                <a:rect b="b" l="l" r="r" t="t"/>
                <a:pathLst>
                  <a:path extrusionOk="0" h="12" w="16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14" y="292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500" y="14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224" y="3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70" y="550"/>
                <a:ext cx="16" cy="8"/>
              </a:xfrm>
              <a:custGeom>
                <a:rect b="b" l="l" r="r" t="t"/>
                <a:pathLst>
                  <a:path extrusionOk="0" h="4" w="8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052" y="354"/>
                <a:ext cx="14" cy="20"/>
              </a:xfrm>
              <a:custGeom>
                <a:rect b="b" l="l" r="r" t="t"/>
                <a:pathLst>
                  <a:path extrusionOk="0" h="10" w="7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890" y="738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100" y="544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842" y="44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012" y="50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008" y="468"/>
                <a:ext cx="12" cy="14"/>
              </a:xfrm>
              <a:custGeom>
                <a:rect b="b" l="l" r="r" t="t"/>
                <a:pathLst>
                  <a:path extrusionOk="0" h="7" w="6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858" y="734"/>
                <a:ext cx="16" cy="16"/>
              </a:xfrm>
              <a:custGeom>
                <a:rect b="b" l="l" r="r" t="t"/>
                <a:pathLst>
                  <a:path extrusionOk="0" h="8" w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12" y="302"/>
                <a:ext cx="12" cy="12"/>
              </a:xfrm>
              <a:custGeom>
                <a:rect b="b" l="l" r="r" t="t"/>
                <a:pathLst>
                  <a:path extrusionOk="0" h="6" w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704" y="288"/>
                <a:ext cx="46" cy="26"/>
              </a:xfrm>
              <a:custGeom>
                <a:rect b="b" l="l" r="r" t="t"/>
                <a:pathLst>
                  <a:path extrusionOk="0" h="13" w="2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652" y="318"/>
                <a:ext cx="32" cy="22"/>
              </a:xfrm>
              <a:custGeom>
                <a:rect b="b" l="l" r="r" t="t"/>
                <a:pathLst>
                  <a:path extrusionOk="0" h="11" w="16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504" y="164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20" y="318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748" y="31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442" y="134"/>
                <a:ext cx="40" cy="74"/>
              </a:xfrm>
              <a:custGeom>
                <a:rect b="b" l="l" r="r" t="t"/>
                <a:pathLst>
                  <a:path extrusionOk="0" h="37" w="20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10" y="182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500" y="18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478" y="140"/>
                <a:ext cx="22" cy="8"/>
              </a:xfrm>
              <a:custGeom>
                <a:rect b="b" l="l" r="r" t="t"/>
                <a:pathLst>
                  <a:path extrusionOk="0" h="4" w="11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642" y="230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624" y="25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622" y="244"/>
                <a:ext cx="26" cy="34"/>
              </a:xfrm>
              <a:custGeom>
                <a:rect b="b" l="l" r="r" t="t"/>
                <a:pathLst>
                  <a:path extrusionOk="0" h="17" w="13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5674" y="430"/>
                <a:ext cx="26" cy="14"/>
              </a:xfrm>
              <a:custGeom>
                <a:rect b="b" l="l" r="r" t="t"/>
                <a:pathLst>
                  <a:path extrusionOk="0" h="7" w="13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5762" y="310"/>
                <a:ext cx="4" cy="10"/>
              </a:xfrm>
              <a:custGeom>
                <a:rect b="b" l="l" r="r" t="t"/>
                <a:pathLst>
                  <a:path extrusionOk="0" h="5" w="2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622" y="256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674" y="262"/>
                <a:ext cx="22" cy="12"/>
              </a:xfrm>
              <a:custGeom>
                <a:rect b="b" l="l" r="r" t="t"/>
                <a:pathLst>
                  <a:path extrusionOk="0" h="6" w="11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656" y="25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678" y="308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652" y="44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686" y="378"/>
                <a:ext cx="18" cy="6"/>
              </a:xfrm>
              <a:custGeom>
                <a:rect b="b" l="l" r="r" t="t"/>
                <a:pathLst>
                  <a:path extrusionOk="0" h="3" w="9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022" y="178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02" y="17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5620" y="384"/>
                <a:ext cx="278" cy="114"/>
              </a:xfrm>
              <a:custGeom>
                <a:rect b="b" l="l" r="r" t="t"/>
                <a:pathLst>
                  <a:path extrusionOk="0" h="57" w="139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132" y="49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072" y="788"/>
                <a:ext cx="26" cy="20"/>
              </a:xfrm>
              <a:custGeom>
                <a:rect b="b" l="l" r="r" t="t"/>
                <a:pathLst>
                  <a:path extrusionOk="0" h="10" w="13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066" y="45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6124" y="47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6066" y="440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140" y="504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150" y="514"/>
                <a:ext cx="6" cy="8"/>
              </a:xfrm>
              <a:custGeom>
                <a:rect b="b" l="l" r="r" t="t"/>
                <a:pathLst>
                  <a:path extrusionOk="0" h="4" w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146" y="51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6136" y="48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6170" y="53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6126" y="462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020" y="798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024" y="45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036" y="45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916" y="46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938" y="454"/>
                <a:ext cx="76" cy="30"/>
              </a:xfrm>
              <a:custGeom>
                <a:rect b="b" l="l" r="r" t="t"/>
                <a:pathLst>
                  <a:path extrusionOk="0" h="15" w="38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050" y="452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058" y="45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6048" y="48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6222" y="650"/>
                <a:ext cx="12" cy="24"/>
              </a:xfrm>
              <a:custGeom>
                <a:rect b="b" l="l" r="r" t="t"/>
                <a:pathLst>
                  <a:path extrusionOk="0" h="12" w="6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182" y="804"/>
                <a:ext cx="46" cy="38"/>
              </a:xfrm>
              <a:custGeom>
                <a:rect b="b" l="l" r="r" t="t"/>
                <a:pathLst>
                  <a:path extrusionOk="0" h="19" w="23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188" y="740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186" y="550"/>
                <a:ext cx="14" cy="22"/>
              </a:xfrm>
              <a:custGeom>
                <a:rect b="b" l="l" r="r" t="t"/>
                <a:pathLst>
                  <a:path extrusionOk="0" h="11" w="7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286" y="690"/>
                <a:ext cx="10" cy="16"/>
              </a:xfrm>
              <a:custGeom>
                <a:rect b="b" l="l" r="r" t="t"/>
                <a:pathLst>
                  <a:path extrusionOk="0" h="8" w="5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230" y="780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84" y="51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202" y="586"/>
                <a:ext cx="12" cy="24"/>
              </a:xfrm>
              <a:custGeom>
                <a:rect b="b" l="l" r="r" t="t"/>
                <a:pathLst>
                  <a:path extrusionOk="0" h="12" w="6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210" y="566"/>
                <a:ext cx="6" cy="12"/>
              </a:xfrm>
              <a:custGeom>
                <a:rect b="b" l="l" r="r" t="t"/>
                <a:pathLst>
                  <a:path extrusionOk="0" h="6" w="3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214" y="70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208" y="728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184" y="488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212" y="718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214" y="686"/>
                <a:ext cx="10" cy="18"/>
              </a:xfrm>
              <a:custGeom>
                <a:rect b="b" l="l" r="r" t="t"/>
                <a:pathLst>
                  <a:path extrusionOk="0" h="9" w="5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214" y="618"/>
                <a:ext cx="20" cy="24"/>
              </a:xfrm>
              <a:custGeom>
                <a:rect b="b" l="l" r="r" t="t"/>
                <a:pathLst>
                  <a:path extrusionOk="0" h="12" w="10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6198" y="544"/>
                <a:ext cx="20" cy="16"/>
              </a:xfrm>
              <a:custGeom>
                <a:rect b="b" l="l" r="r" t="t"/>
                <a:pathLst>
                  <a:path extrusionOk="0" h="8" w="10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222" y="548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988" y="140"/>
                <a:ext cx="6" cy="14"/>
              </a:xfrm>
              <a:custGeom>
                <a:rect b="b" l="l" r="r" t="t"/>
                <a:pathLst>
                  <a:path extrusionOk="0" h="7" w="3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014" y="468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775" y="276"/>
                <a:ext cx="24" cy="18"/>
              </a:xfrm>
              <a:custGeom>
                <a:rect b="b" l="l" r="r" t="t"/>
                <a:pathLst>
                  <a:path extrusionOk="0" h="9" w="12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755" y="286"/>
                <a:ext cx="8" cy="14"/>
              </a:xfrm>
              <a:custGeom>
                <a:rect b="b" l="l" r="r" t="t"/>
                <a:pathLst>
                  <a:path extrusionOk="0" h="7" w="4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917" y="334"/>
                <a:ext cx="34" cy="22"/>
              </a:xfrm>
              <a:custGeom>
                <a:rect b="b" l="l" r="r" t="t"/>
                <a:pathLst>
                  <a:path extrusionOk="0" h="11" w="17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901" y="338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917" y="354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889" y="324"/>
                <a:ext cx="28" cy="10"/>
              </a:xfrm>
              <a:custGeom>
                <a:rect b="b" l="l" r="r" t="t"/>
                <a:pathLst>
                  <a:path extrusionOk="0" h="5" w="14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845" y="302"/>
                <a:ext cx="28" cy="22"/>
              </a:xfrm>
              <a:custGeom>
                <a:rect b="b" l="l" r="r" t="t"/>
                <a:pathLst>
                  <a:path extrusionOk="0" h="11" w="14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489" y="20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667" y="234"/>
                <a:ext cx="14" cy="8"/>
              </a:xfrm>
              <a:custGeom>
                <a:rect b="b" l="l" r="r" t="t"/>
                <a:pathLst>
                  <a:path extrusionOk="0" h="4" w="7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547" y="20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799" y="452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755" y="142"/>
                <a:ext cx="6" cy="12"/>
              </a:xfrm>
              <a:custGeom>
                <a:rect b="b" l="l" r="r" t="t"/>
                <a:pathLst>
                  <a:path extrusionOk="0" h="6" w="3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168" y="302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112" y="770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947" y="370"/>
                <a:ext cx="58" cy="64"/>
              </a:xfrm>
              <a:custGeom>
                <a:rect b="b" l="l" r="r" t="t"/>
                <a:pathLst>
                  <a:path extrusionOk="0" h="32" w="29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632" y="3492"/>
                <a:ext cx="14" cy="14"/>
              </a:xfrm>
              <a:custGeom>
                <a:rect b="b" l="l" r="r" t="t"/>
                <a:pathLst>
                  <a:path extrusionOk="0" h="7" w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610" y="350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610" y="344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588" y="3456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602" y="344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02" y="3388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8" y="3492"/>
                <a:ext cx="8" cy="18"/>
              </a:xfrm>
              <a:custGeom>
                <a:rect b="b" l="l" r="r" t="t"/>
                <a:pathLst>
                  <a:path extrusionOk="0" h="9" w="4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32" y="3480"/>
                <a:ext cx="18" cy="8"/>
              </a:xfrm>
              <a:custGeom>
                <a:rect b="b" l="l" r="r" t="t"/>
                <a:pathLst>
                  <a:path extrusionOk="0" h="4" w="9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620" y="3584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28" y="384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618" y="3446"/>
                <a:ext cx="26" cy="14"/>
              </a:xfrm>
              <a:custGeom>
                <a:rect b="b" l="l" r="r" t="t"/>
                <a:pathLst>
                  <a:path extrusionOk="0" h="7" w="13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634" y="3438"/>
                <a:ext cx="6" cy="8"/>
              </a:xfrm>
              <a:custGeom>
                <a:rect b="b" l="l" r="r" t="t"/>
                <a:pathLst>
                  <a:path extrusionOk="0" h="4" w="3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628" y="3460"/>
                <a:ext cx="26" cy="26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614" y="3434"/>
                <a:ext cx="16" cy="6"/>
              </a:xfrm>
              <a:custGeom>
                <a:rect b="b" l="l" r="r" t="t"/>
                <a:pathLst>
                  <a:path extrusionOk="0" h="3" w="8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616" y="3492"/>
                <a:ext cx="14" cy="18"/>
              </a:xfrm>
              <a:custGeom>
                <a:rect b="b" l="l" r="r" t="t"/>
                <a:pathLst>
                  <a:path extrusionOk="0" h="9" w="7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618" y="3476"/>
                <a:ext cx="8" cy="14"/>
              </a:xfrm>
              <a:custGeom>
                <a:rect b="b" l="l" r="r" t="t"/>
                <a:pathLst>
                  <a:path extrusionOk="0" h="7" w="4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644" y="3456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636" y="3418"/>
                <a:ext cx="10" cy="14"/>
              </a:xfrm>
              <a:custGeom>
                <a:rect b="b" l="l" r="r" t="t"/>
                <a:pathLst>
                  <a:path extrusionOk="0" h="7" w="5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648" y="3442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634" y="3400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64" y="3662"/>
                <a:ext cx="16" cy="18"/>
              </a:xfrm>
              <a:custGeom>
                <a:rect b="b" l="l" r="r" t="t"/>
                <a:pathLst>
                  <a:path extrusionOk="0" h="9" w="8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582" y="3642"/>
                <a:ext cx="20" cy="20"/>
              </a:xfrm>
              <a:custGeom>
                <a:rect b="b" l="l" r="r" t="t"/>
                <a:pathLst>
                  <a:path extrusionOk="0" h="10" w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564" y="3684"/>
                <a:ext cx="20" cy="28"/>
              </a:xfrm>
              <a:custGeom>
                <a:rect b="b" l="l" r="r" t="t"/>
                <a:pathLst>
                  <a:path extrusionOk="0" h="14" w="10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582" y="3622"/>
                <a:ext cx="10" cy="10"/>
              </a:xfrm>
              <a:custGeom>
                <a:rect b="b" l="l" r="r" t="t"/>
                <a:pathLst>
                  <a:path extrusionOk="0" h="5" w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566" y="3728"/>
                <a:ext cx="20" cy="22"/>
              </a:xfrm>
              <a:custGeom>
                <a:rect b="b" l="l" r="r" t="t"/>
                <a:pathLst>
                  <a:path extrusionOk="0" h="11" w="10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5568" y="3638"/>
                <a:ext cx="24" cy="42"/>
              </a:xfrm>
              <a:custGeom>
                <a:rect b="b" l="l" r="r" t="t"/>
                <a:pathLst>
                  <a:path extrusionOk="0" h="21" w="12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5576" y="3752"/>
                <a:ext cx="28" cy="32"/>
              </a:xfrm>
              <a:custGeom>
                <a:rect b="b" l="l" r="r" t="t"/>
                <a:pathLst>
                  <a:path extrusionOk="0" h="16" w="14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582" y="3628"/>
                <a:ext cx="20" cy="14"/>
              </a:xfrm>
              <a:custGeom>
                <a:rect b="b" l="l" r="r" t="t"/>
                <a:pathLst>
                  <a:path extrusionOk="0" h="7" w="10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646" y="3962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632" y="394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620" y="3874"/>
                <a:ext cx="20" cy="22"/>
              </a:xfrm>
              <a:custGeom>
                <a:rect b="b" l="l" r="r" t="t"/>
                <a:pathLst>
                  <a:path extrusionOk="0" h="11" w="10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5604" y="3916"/>
                <a:ext cx="74" cy="40"/>
              </a:xfrm>
              <a:custGeom>
                <a:rect b="b" l="l" r="r" t="t"/>
                <a:pathLst>
                  <a:path extrusionOk="0" h="20" w="37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5598" y="3882"/>
                <a:ext cx="14" cy="12"/>
              </a:xfrm>
              <a:custGeom>
                <a:rect b="b" l="l" r="r" t="t"/>
                <a:pathLst>
                  <a:path extrusionOk="0" h="6" w="7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572" y="3780"/>
                <a:ext cx="18" cy="22"/>
              </a:xfrm>
              <a:custGeom>
                <a:rect b="b" l="l" r="r" t="t"/>
                <a:pathLst>
                  <a:path extrusionOk="0" h="11" w="9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590" y="3848"/>
                <a:ext cx="14" cy="32"/>
              </a:xfrm>
              <a:custGeom>
                <a:rect b="b" l="l" r="r" t="t"/>
                <a:pathLst>
                  <a:path extrusionOk="0" h="16" w="7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596" y="3778"/>
                <a:ext cx="36" cy="42"/>
              </a:xfrm>
              <a:custGeom>
                <a:rect b="b" l="l" r="r" t="t"/>
                <a:pathLst>
                  <a:path extrusionOk="0" h="21" w="18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592" y="3820"/>
                <a:ext cx="24" cy="22"/>
              </a:xfrm>
              <a:custGeom>
                <a:rect b="b" l="l" r="r" t="t"/>
                <a:pathLst>
                  <a:path extrusionOk="0" h="11" w="12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578" y="3826"/>
                <a:ext cx="16" cy="24"/>
              </a:xfrm>
              <a:custGeom>
                <a:rect b="b" l="l" r="r" t="t"/>
                <a:pathLst>
                  <a:path extrusionOk="0" h="12" w="8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664" y="399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056" y="4038"/>
                <a:ext cx="42" cy="14"/>
              </a:xfrm>
              <a:custGeom>
                <a:rect b="b" l="l" r="r" t="t"/>
                <a:pathLst>
                  <a:path extrusionOk="0" h="7" w="21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928" y="4094"/>
                <a:ext cx="14" cy="14"/>
              </a:xfrm>
              <a:custGeom>
                <a:rect b="b" l="l" r="r" t="t"/>
                <a:pathLst>
                  <a:path extrusionOk="0" h="7" w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894" y="4048"/>
                <a:ext cx="58" cy="30"/>
              </a:xfrm>
              <a:custGeom>
                <a:rect b="b" l="l" r="r" t="t"/>
                <a:pathLst>
                  <a:path extrusionOk="0" h="15" w="29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654" y="3956"/>
                <a:ext cx="70" cy="48"/>
              </a:xfrm>
              <a:custGeom>
                <a:rect b="b" l="l" r="r" t="t"/>
                <a:pathLst>
                  <a:path extrusionOk="0" h="24" w="35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952" y="4070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10" y="400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706" y="401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718" y="3984"/>
                <a:ext cx="56" cy="38"/>
              </a:xfrm>
              <a:custGeom>
                <a:rect b="b" l="l" r="r" t="t"/>
                <a:pathLst>
                  <a:path extrusionOk="0" h="19" w="28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756" y="4044"/>
                <a:ext cx="52" cy="24"/>
              </a:xfrm>
              <a:custGeom>
                <a:rect b="b" l="l" r="r" t="t"/>
                <a:pathLst>
                  <a:path extrusionOk="0" h="12" w="26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726" y="3900"/>
                <a:ext cx="314" cy="204"/>
              </a:xfrm>
              <a:custGeom>
                <a:rect b="b" l="l" r="r" t="t"/>
                <a:pathLst>
                  <a:path extrusionOk="0" h="102" w="157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218" y="385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224" y="3832"/>
                <a:ext cx="82" cy="56"/>
              </a:xfrm>
              <a:custGeom>
                <a:rect b="b" l="l" r="r" t="t"/>
                <a:pathLst>
                  <a:path extrusionOk="0" h="28" w="41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280" y="3826"/>
                <a:ext cx="92" cy="68"/>
              </a:xfrm>
              <a:custGeom>
                <a:rect b="b" l="l" r="r" t="t"/>
                <a:pathLst>
                  <a:path extrusionOk="0" h="34" w="46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700" y="1280"/>
                <a:ext cx="38" cy="16"/>
              </a:xfrm>
              <a:custGeom>
                <a:rect b="b" l="l" r="r" t="t"/>
                <a:pathLst>
                  <a:path extrusionOk="0" h="8" w="19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698" y="1270"/>
                <a:ext cx="8" cy="16"/>
              </a:xfrm>
              <a:custGeom>
                <a:rect b="b" l="l" r="r" t="t"/>
                <a:pathLst>
                  <a:path extrusionOk="0" h="8" w="4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6674" y="1294"/>
                <a:ext cx="20" cy="14"/>
              </a:xfrm>
              <a:custGeom>
                <a:rect b="b" l="l" r="r" t="t"/>
                <a:pathLst>
                  <a:path extrusionOk="0" h="7" w="10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6692" y="1286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704" y="1264"/>
                <a:ext cx="16" cy="16"/>
              </a:xfrm>
              <a:custGeom>
                <a:rect b="b" l="l" r="r" t="t"/>
                <a:pathLst>
                  <a:path extrusionOk="0" h="8" w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724" y="1292"/>
                <a:ext cx="22" cy="8"/>
              </a:xfrm>
              <a:custGeom>
                <a:rect b="b" l="l" r="r" t="t"/>
                <a:pathLst>
                  <a:path extrusionOk="0" h="4" w="11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708" y="125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658" y="1302"/>
                <a:ext cx="12" cy="16"/>
              </a:xfrm>
              <a:custGeom>
                <a:rect b="b" l="l" r="r" t="t"/>
                <a:pathLst>
                  <a:path extrusionOk="0" h="8" w="6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791" y="0"/>
                <a:ext cx="257" cy="250"/>
              </a:xfrm>
              <a:custGeom>
                <a:rect b="b" l="l" r="r" t="t"/>
                <a:pathLst>
                  <a:path extrusionOk="0" h="125" w="128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240" y="0"/>
                <a:ext cx="128" cy="144"/>
              </a:xfrm>
              <a:custGeom>
                <a:rect b="b" l="l" r="r" t="t"/>
                <a:pathLst>
                  <a:path extrusionOk="0" h="72" w="64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8" name="Google Shape;218;p2"/>
            <p:cNvSpPr/>
            <p:nvPr/>
          </p:nvSpPr>
          <p:spPr>
            <a:xfrm>
              <a:off x="3966" y="0"/>
              <a:ext cx="3436" cy="3990"/>
            </a:xfrm>
            <a:custGeom>
              <a:rect b="b" l="l" r="r" t="t"/>
              <a:pathLst>
                <a:path extrusionOk="0" h="1995" w="1718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>
              <a:gsLst>
                <a:gs pos="0">
                  <a:srgbClr val="F7F7F7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9" name="Google Shape;219;p2"/>
          <p:cNvSpPr txBox="1"/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2"/>
          <p:cNvSpPr txBox="1"/>
          <p:nvPr>
            <p:ph idx="1" type="subTitle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1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5" name="Google Shape;285;p1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3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4"/>
          <p:cNvSpPr txBox="1"/>
          <p:nvPr>
            <p:ph idx="1" type="body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1" name="Google Shape;231;p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5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5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6"/>
          <p:cNvSpPr txBox="1"/>
          <p:nvPr>
            <p:ph idx="2" type="body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Google Shape;244;p6"/>
          <p:cNvSpPr txBox="1"/>
          <p:nvPr>
            <p:ph idx="3" type="body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Google Shape;245;p6"/>
          <p:cNvSpPr txBox="1"/>
          <p:nvPr>
            <p:ph idx="4" type="body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Google Shape;246;p6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Google Shape;247;p6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Google Shape;248;p6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7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2" name="Google Shape;252;p7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Google Shape;253;p7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6" name="Google Shape;256;p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Google Shape;257;p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9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Google Shape;262;p9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Google Shape;263;p9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Google Shape;264;p9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10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269" name="Google Shape;269;p10"/>
          <p:cNvSpPr/>
          <p:nvPr>
            <p:ph idx="2" type="pic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4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1" name="Google Shape;271;p10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2" name="Google Shape;272;p10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ctrTitle"/>
          </p:nvPr>
        </p:nvSpPr>
        <p:spPr>
          <a:xfrm>
            <a:off x="695200" y="452175"/>
            <a:ext cx="5248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2A2A2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MINING TO HELP THE WORLD’S POOREST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91" name="Google Shape;291;p13"/>
          <p:cNvSpPr txBox="1"/>
          <p:nvPr>
            <p:ph idx="1" type="subTitle"/>
          </p:nvPr>
        </p:nvSpPr>
        <p:spPr>
          <a:xfrm>
            <a:off x="755500" y="2857500"/>
            <a:ext cx="2335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Elijah Ampo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Matthew Dunne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Ruohan Zhou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Xiaolei Zhang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1248176" y="-122375"/>
            <a:ext cx="10225800" cy="116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 Sampling-for imbalanced data</a:t>
            </a:r>
            <a:endParaRPr/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148800" y="1217400"/>
            <a:ext cx="11795100" cy="56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725" y="1217400"/>
            <a:ext cx="4032326" cy="252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5" y="4098650"/>
            <a:ext cx="4352124" cy="25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>
            <a:off x="148800" y="1318900"/>
            <a:ext cx="7368300" cy="5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unbalanced dataset will bias the prediction towards the more common class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up_sample&lt;-(costarican_train %&gt;% group_by(Poverty) %&gt;% sample_n(size=max(factor_count$n),replace=T))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091863" y="2401974"/>
            <a:ext cx="4032326" cy="3538777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B7B7B7">
                <a:alpha val="43000"/>
              </a:srgbClr>
            </a:outerShdw>
          </a:effectLst>
        </p:spPr>
      </p:pic>
      <p:sp>
        <p:nvSpPr>
          <p:cNvPr id="385" name="Google Shape;385;p22"/>
          <p:cNvSpPr/>
          <p:nvPr/>
        </p:nvSpPr>
        <p:spPr>
          <a:xfrm>
            <a:off x="2015525" y="4841950"/>
            <a:ext cx="672600" cy="3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3848750" y="5543700"/>
            <a:ext cx="748500" cy="3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672125" y="0"/>
            <a:ext cx="11516700" cy="100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Ordinal Logistic Regression with up-sampling</a:t>
            </a:r>
            <a:endParaRPr/>
          </a:p>
        </p:txBody>
      </p:sp>
      <p:sp>
        <p:nvSpPr>
          <p:cNvPr id="393" name="Google Shape;393;p23"/>
          <p:cNvSpPr txBox="1"/>
          <p:nvPr>
            <p:ph idx="1" type="body"/>
          </p:nvPr>
        </p:nvSpPr>
        <p:spPr>
          <a:xfrm>
            <a:off x="446375" y="867425"/>
            <a:ext cx="11516700" cy="56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    Polr() from library(MASS)&amp; step()</a:t>
            </a:r>
            <a:endParaRPr sz="1800"/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Train                                                         Test</a:t>
            </a:r>
            <a:endParaRPr/>
          </a:p>
          <a:p>
            <a:pPr indent="0" lvl="0" mar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394" name="Google Shape;394;p23"/>
          <p:cNvGraphicFramePr/>
          <p:nvPr/>
        </p:nvGraphicFramePr>
        <p:xfrm>
          <a:off x="816725" y="21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005850"/>
                <a:gridCol w="1005850"/>
                <a:gridCol w="1005850"/>
                <a:gridCol w="1005850"/>
                <a:gridCol w="1005850"/>
              </a:tblGrid>
              <a:tr h="905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 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23"/>
          <p:cNvGraphicFramePr/>
          <p:nvPr/>
        </p:nvGraphicFramePr>
        <p:xfrm>
          <a:off x="6339125" y="21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005850"/>
                <a:gridCol w="1005850"/>
                <a:gridCol w="1005850"/>
                <a:gridCol w="1005850"/>
                <a:gridCol w="1005850"/>
              </a:tblGrid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1399475"/>
            <a:ext cx="5889325" cy="37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75" y="1416013"/>
            <a:ext cx="5732750" cy="37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4"/>
          <p:cNvSpPr/>
          <p:nvPr/>
        </p:nvSpPr>
        <p:spPr>
          <a:xfrm>
            <a:off x="798850" y="5418775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OLR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6684325" y="5381500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OLR - PCA/LCA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>
            <p:ph idx="4294967295" type="title"/>
          </p:nvPr>
        </p:nvSpPr>
        <p:spPr>
          <a:xfrm>
            <a:off x="537664" y="-195962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OLR Upsampling Results </a:t>
            </a:r>
            <a:endParaRPr/>
          </a:p>
        </p:txBody>
      </p:sp>
      <p:cxnSp>
        <p:nvCxnSpPr>
          <p:cNvPr id="406" name="Google Shape;406;p24"/>
          <p:cNvCxnSpPr/>
          <p:nvPr/>
        </p:nvCxnSpPr>
        <p:spPr>
          <a:xfrm>
            <a:off x="5930425" y="1399475"/>
            <a:ext cx="75900" cy="50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type="title"/>
          </p:nvPr>
        </p:nvSpPr>
        <p:spPr>
          <a:xfrm>
            <a:off x="1105500" y="308350"/>
            <a:ext cx="97536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Classification </a:t>
            </a:r>
            <a:r>
              <a:rPr lang="en-US"/>
              <a:t>Tree - Unbalanced data</a:t>
            </a:r>
            <a:r>
              <a:rPr lang="en-US"/>
              <a:t> </a:t>
            </a:r>
            <a:endParaRPr/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1217623" y="1828800"/>
            <a:ext cx="36444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 b="0" l="1380" r="0" t="0"/>
          <a:stretch/>
        </p:blipFill>
        <p:spPr>
          <a:xfrm>
            <a:off x="1105500" y="1719525"/>
            <a:ext cx="5864200" cy="4191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25"/>
          <p:cNvSpPr txBox="1"/>
          <p:nvPr/>
        </p:nvSpPr>
        <p:spPr>
          <a:xfrm>
            <a:off x="7226500" y="1750325"/>
            <a:ext cx="42786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43 nodes included in pruned tree model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Years of schooling and Dependency being the most important variables in classification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split are years of schooling greater than/equal to and less than 9.5 years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type="title"/>
          </p:nvPr>
        </p:nvSpPr>
        <p:spPr>
          <a:xfrm>
            <a:off x="777475" y="295124"/>
            <a:ext cx="97536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Classification Tree</a:t>
            </a:r>
            <a:endParaRPr/>
          </a:p>
        </p:txBody>
      </p:sp>
      <p:sp>
        <p:nvSpPr>
          <p:cNvPr id="422" name="Google Shape;422;p26"/>
          <p:cNvSpPr txBox="1"/>
          <p:nvPr>
            <p:ph idx="2" type="body"/>
          </p:nvPr>
        </p:nvSpPr>
        <p:spPr>
          <a:xfrm>
            <a:off x="1340450" y="6069850"/>
            <a:ext cx="7958100" cy="6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/>
              <a:t>Upsampling improves train predicting significantly</a:t>
            </a:r>
            <a:endParaRPr/>
          </a:p>
        </p:txBody>
      </p:sp>
      <p:graphicFrame>
        <p:nvGraphicFramePr>
          <p:cNvPr id="423" name="Google Shape;423;p26"/>
          <p:cNvGraphicFramePr/>
          <p:nvPr/>
        </p:nvGraphicFramePr>
        <p:xfrm>
          <a:off x="5815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965375"/>
                <a:gridCol w="965375"/>
                <a:gridCol w="965375"/>
                <a:gridCol w="965375"/>
                <a:gridCol w="965375"/>
              </a:tblGrid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Google Shape;424;p26"/>
          <p:cNvGraphicFramePr/>
          <p:nvPr/>
        </p:nvGraphicFramePr>
        <p:xfrm>
          <a:off x="585275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965375"/>
                <a:gridCol w="965375"/>
                <a:gridCol w="965375"/>
                <a:gridCol w="965375"/>
                <a:gridCol w="965375"/>
              </a:tblGrid>
              <a:tr h="80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26"/>
          <p:cNvSpPr txBox="1"/>
          <p:nvPr/>
        </p:nvSpPr>
        <p:spPr>
          <a:xfrm>
            <a:off x="585275" y="1269250"/>
            <a:ext cx="2896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 Data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5815800" y="1269250"/>
            <a:ext cx="2956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Up-sampled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1217625" y="429900"/>
            <a:ext cx="9753600" cy="71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Random Forest</a:t>
            </a:r>
            <a:r>
              <a:rPr lang="en-US"/>
              <a:t> </a:t>
            </a:r>
            <a:endParaRPr/>
          </a:p>
        </p:txBody>
      </p:sp>
      <p:graphicFrame>
        <p:nvGraphicFramePr>
          <p:cNvPr id="433" name="Google Shape;433;p27"/>
          <p:cNvGraphicFramePr/>
          <p:nvPr/>
        </p:nvGraphicFramePr>
        <p:xfrm>
          <a:off x="803550" y="2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981100"/>
                <a:gridCol w="981100"/>
                <a:gridCol w="981100"/>
                <a:gridCol w="981100"/>
                <a:gridCol w="981100"/>
              </a:tblGrid>
              <a:tr h="95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27"/>
          <p:cNvGraphicFramePr/>
          <p:nvPr/>
        </p:nvGraphicFramePr>
        <p:xfrm>
          <a:off x="6214113" y="2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022050"/>
                <a:gridCol w="1022050"/>
                <a:gridCol w="1022050"/>
                <a:gridCol w="1022050"/>
                <a:gridCol w="1022050"/>
              </a:tblGrid>
              <a:tr h="95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27"/>
          <p:cNvSpPr txBox="1"/>
          <p:nvPr/>
        </p:nvSpPr>
        <p:spPr>
          <a:xfrm>
            <a:off x="773375" y="1433025"/>
            <a:ext cx="1463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sz="2400"/>
          </a:p>
        </p:txBody>
      </p:sp>
      <p:sp>
        <p:nvSpPr>
          <p:cNvPr id="436" name="Google Shape;436;p27"/>
          <p:cNvSpPr txBox="1"/>
          <p:nvPr/>
        </p:nvSpPr>
        <p:spPr>
          <a:xfrm>
            <a:off x="6214125" y="1433025"/>
            <a:ext cx="4151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are not as robust</a:t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 rot="7809177">
            <a:off x="3164771" y="2265138"/>
            <a:ext cx="1210086" cy="4526521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5608075" y="546088"/>
            <a:ext cx="4757100" cy="716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ntree=50    mtry=10  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maxnodes = NULL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type="title"/>
          </p:nvPr>
        </p:nvSpPr>
        <p:spPr>
          <a:xfrm>
            <a:off x="1217625" y="429900"/>
            <a:ext cx="9753600" cy="71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Optimizing </a:t>
            </a:r>
            <a:r>
              <a:rPr lang="en-US"/>
              <a:t>Random Forest </a:t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951938" y="1893626"/>
            <a:ext cx="4757100" cy="819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Holdout </a:t>
            </a:r>
            <a:r>
              <a:rPr lang="en-US" sz="2000">
                <a:solidFill>
                  <a:schemeClr val="dk2"/>
                </a:solidFill>
              </a:rPr>
              <a:t>Validation is Improved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ntree=285 mtry=12 maxnodes=39</a:t>
            </a:r>
            <a:endParaRPr/>
          </a:p>
        </p:txBody>
      </p:sp>
      <p:graphicFrame>
        <p:nvGraphicFramePr>
          <p:cNvPr id="446" name="Google Shape;446;p28"/>
          <p:cNvGraphicFramePr/>
          <p:nvPr/>
        </p:nvGraphicFramePr>
        <p:xfrm>
          <a:off x="951925" y="28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951425"/>
                <a:gridCol w="951425"/>
                <a:gridCol w="951425"/>
                <a:gridCol w="951425"/>
                <a:gridCol w="951425"/>
              </a:tblGrid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r>
                        <a:rPr lang="en-US"/>
                        <a:t>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447" name="Google Shape;4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17" y="1745799"/>
            <a:ext cx="5458757" cy="3286074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p28"/>
          <p:cNvSpPr/>
          <p:nvPr/>
        </p:nvSpPr>
        <p:spPr>
          <a:xfrm>
            <a:off x="11075200" y="3817875"/>
            <a:ext cx="1740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6209200" y="5483025"/>
            <a:ext cx="5362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Out-of-bag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OOB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estimate is a method of measuring the prediction error of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forests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651100" y="1146300"/>
            <a:ext cx="568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which.min() and train() for parameter tuning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and QDA - Not Bad if You Group the Groups</a:t>
            </a:r>
            <a:endParaRPr/>
          </a:p>
        </p:txBody>
      </p:sp>
      <p:sp>
        <p:nvSpPr>
          <p:cNvPr id="457" name="Google Shape;457;p29"/>
          <p:cNvSpPr txBox="1"/>
          <p:nvPr>
            <p:ph idx="1" type="body"/>
          </p:nvPr>
        </p:nvSpPr>
        <p:spPr>
          <a:xfrm>
            <a:off x="121761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458" name="Google Shape;458;p29"/>
          <p:cNvSpPr txBox="1"/>
          <p:nvPr>
            <p:ph idx="3" type="body"/>
          </p:nvPr>
        </p:nvSpPr>
        <p:spPr>
          <a:xfrm>
            <a:off x="6262129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QDA (not all variables)</a:t>
            </a:r>
            <a:endParaRPr/>
          </a:p>
        </p:txBody>
      </p:sp>
      <p:graphicFrame>
        <p:nvGraphicFramePr>
          <p:cNvPr id="459" name="Google Shape;459;p29"/>
          <p:cNvGraphicFramePr/>
          <p:nvPr/>
        </p:nvGraphicFramePr>
        <p:xfrm>
          <a:off x="111225" y="26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163100"/>
                <a:gridCol w="1163100"/>
                <a:gridCol w="1163100"/>
                <a:gridCol w="1163100"/>
                <a:gridCol w="1163100"/>
              </a:tblGrid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0" name="Google Shape;460;p29"/>
          <p:cNvGraphicFramePr/>
          <p:nvPr/>
        </p:nvGraphicFramePr>
        <p:xfrm>
          <a:off x="6188375" y="26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163100"/>
                <a:gridCol w="1163100"/>
                <a:gridCol w="1163100"/>
                <a:gridCol w="1163100"/>
                <a:gridCol w="1163100"/>
              </a:tblGrid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2"/>
                          </a:solidFill>
                        </a:rPr>
                        <a:t>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p29"/>
          <p:cNvSpPr/>
          <p:nvPr/>
        </p:nvSpPr>
        <p:spPr>
          <a:xfrm>
            <a:off x="1274325" y="3453200"/>
            <a:ext cx="2326200" cy="34048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7351475" y="3453200"/>
            <a:ext cx="2326200" cy="34048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and QDA - Worse If You Actually Group the Groups</a:t>
            </a:r>
            <a:endParaRPr/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121761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470" name="Google Shape;470;p30"/>
          <p:cNvSpPr txBox="1"/>
          <p:nvPr>
            <p:ph idx="3" type="body"/>
          </p:nvPr>
        </p:nvSpPr>
        <p:spPr>
          <a:xfrm>
            <a:off x="626205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QDA (not all variables)</a:t>
            </a:r>
            <a:endParaRPr/>
          </a:p>
        </p:txBody>
      </p:sp>
      <p:graphicFrame>
        <p:nvGraphicFramePr>
          <p:cNvPr id="471" name="Google Shape;471;p30"/>
          <p:cNvGraphicFramePr/>
          <p:nvPr/>
        </p:nvGraphicFramePr>
        <p:xfrm>
          <a:off x="784863" y="28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177275"/>
                <a:gridCol w="1177275"/>
                <a:gridCol w="1177275"/>
                <a:gridCol w="1177275"/>
              </a:tblGrid>
              <a:tr h="962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72" name="Google Shape;472;p30"/>
          <p:cNvGraphicFramePr/>
          <p:nvPr/>
        </p:nvGraphicFramePr>
        <p:xfrm>
          <a:off x="6443788" y="29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1177275"/>
                <a:gridCol w="1177275"/>
                <a:gridCol w="1177275"/>
                <a:gridCol w="1177275"/>
              </a:tblGrid>
              <a:tr h="96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73" name="Google Shape;473;p30"/>
          <p:cNvSpPr/>
          <p:nvPr/>
        </p:nvSpPr>
        <p:spPr>
          <a:xfrm>
            <a:off x="1962150" y="5733800"/>
            <a:ext cx="1177275" cy="9381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621075" y="3923725"/>
            <a:ext cx="1177275" cy="9381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/>
          <p:nvPr/>
        </p:nvSpPr>
        <p:spPr>
          <a:xfrm>
            <a:off x="7203000" y="5885425"/>
            <a:ext cx="2287200" cy="96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ACCURACY</a:t>
            </a:r>
            <a:endParaRPr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9657325" y="5885425"/>
            <a:ext cx="2287200" cy="96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61.73%</a:t>
            </a:r>
            <a:endParaRPr b="1" sz="4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9657325" y="108625"/>
            <a:ext cx="2287200" cy="9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RESAMPLING METHOD</a:t>
            </a:r>
            <a:endParaRPr b="1"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31"/>
          <p:cNvSpPr txBox="1"/>
          <p:nvPr>
            <p:ph type="title"/>
          </p:nvPr>
        </p:nvSpPr>
        <p:spPr>
          <a:xfrm>
            <a:off x="343321" y="0"/>
            <a:ext cx="58815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ENSEMBLE MODEL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" y="1381650"/>
            <a:ext cx="7081550" cy="5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/>
          <p:nvPr/>
        </p:nvSpPr>
        <p:spPr>
          <a:xfrm>
            <a:off x="7203000" y="98800"/>
            <a:ext cx="2287200" cy="9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INCLUDED</a:t>
            </a:r>
            <a:endParaRPr b="1"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8077200" y="113500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OLR</a:t>
            </a:r>
            <a:endParaRPr b="1" sz="1800"/>
          </a:p>
        </p:txBody>
      </p:sp>
      <p:sp>
        <p:nvSpPr>
          <p:cNvPr id="487" name="Google Shape;487;p31"/>
          <p:cNvSpPr/>
          <p:nvPr/>
        </p:nvSpPr>
        <p:spPr>
          <a:xfrm>
            <a:off x="8084313" y="375850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MLR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8070088" y="440747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Tree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8077200" y="178397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Tree</a:t>
            </a:r>
            <a:endParaRPr b="1" sz="1800"/>
          </a:p>
        </p:txBody>
      </p:sp>
      <p:sp>
        <p:nvSpPr>
          <p:cNvPr id="490" name="Google Shape;490;p31"/>
          <p:cNvSpPr/>
          <p:nvPr/>
        </p:nvSpPr>
        <p:spPr>
          <a:xfrm>
            <a:off x="8077200" y="243295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LDA</a:t>
            </a:r>
            <a:endParaRPr b="1" sz="1800"/>
          </a:p>
        </p:txBody>
      </p:sp>
      <p:sp>
        <p:nvSpPr>
          <p:cNvPr id="491" name="Google Shape;491;p31"/>
          <p:cNvSpPr/>
          <p:nvPr/>
        </p:nvSpPr>
        <p:spPr>
          <a:xfrm>
            <a:off x="8077200" y="308192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QDA</a:t>
            </a:r>
            <a:endParaRPr b="1" sz="1800"/>
          </a:p>
        </p:txBody>
      </p:sp>
      <p:sp>
        <p:nvSpPr>
          <p:cNvPr id="492" name="Google Shape;492;p31"/>
          <p:cNvSpPr/>
          <p:nvPr/>
        </p:nvSpPr>
        <p:spPr>
          <a:xfrm>
            <a:off x="8070088" y="505645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OLR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9978025" y="1534050"/>
            <a:ext cx="768600" cy="1579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9962100" y="3939800"/>
            <a:ext cx="870000" cy="141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31"/>
          <p:cNvCxnSpPr/>
          <p:nvPr/>
        </p:nvCxnSpPr>
        <p:spPr>
          <a:xfrm>
            <a:off x="7536275" y="5733588"/>
            <a:ext cx="4160100" cy="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1"/>
          <p:cNvSpPr/>
          <p:nvPr/>
        </p:nvSpPr>
        <p:spPr>
          <a:xfrm>
            <a:off x="0" y="1341450"/>
            <a:ext cx="7081500" cy="52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idx="1" type="subTitle"/>
          </p:nvPr>
        </p:nvSpPr>
        <p:spPr>
          <a:xfrm>
            <a:off x="809825" y="516475"/>
            <a:ext cx="7848600" cy="59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Data/Data Cleaning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Approach: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Exploratory Data Analysis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Resampling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Ordinal Logistic Regression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Classification Tree/Random Forest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LDA/QDA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Ensemble Model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CONCLUSIONS/</a:t>
            </a: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1217625" y="1807575"/>
            <a:ext cx="107802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LCA as a means to reduce high dimensionality of categorical variables.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of the business problem. Trade off where necessary. (Sacrificed overall accuracy to gain level 1 accuracy)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future models based on the up-sampled/down-sampled data.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accuracy in practice depends on where you draw the line for providing assistance.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Conduct a similar analysis on another country.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idx="1" type="body"/>
          </p:nvPr>
        </p:nvSpPr>
        <p:spPr>
          <a:xfrm>
            <a:off x="1217637" y="1828800"/>
            <a:ext cx="9445500" cy="24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7200"/>
              <a:t>Q&amp;A</a:t>
            </a:r>
            <a:endParaRPr b="1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sta rica poverty"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58425"/>
            <a:ext cx="4135428" cy="22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 txBox="1"/>
          <p:nvPr>
            <p:ph type="title"/>
          </p:nvPr>
        </p:nvSpPr>
        <p:spPr>
          <a:xfrm>
            <a:off x="1324550" y="168000"/>
            <a:ext cx="9753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500913" y="1080563"/>
            <a:ext cx="11187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Social programs in the developing world have a unique problem. The poorest families are so poor as that they are unable to provide documentation of income (or lack thereof).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Development organizations have developed alternative methods, such as the Proxy Means Test (PMT): </a:t>
            </a:r>
            <a:endParaRPr/>
          </a:p>
          <a:p>
            <a:pPr indent="-2286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uses a family’s observable household attributes to verify income qualification (brick houses vs clay houses)</a:t>
            </a:r>
            <a:endParaRPr/>
          </a:p>
          <a:p>
            <a:pPr indent="-2286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an improvement on traditional methods, yet it still suffers from accuracy problems (verification, usefulness, context)</a:t>
            </a:r>
            <a:endParaRPr/>
          </a:p>
        </p:txBody>
      </p:sp>
      <p:pic>
        <p:nvPicPr>
          <p:cNvPr descr="Image result for costa rica wealth" id="306" name="Google Shape;3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3765" y="4558425"/>
            <a:ext cx="3795061" cy="22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 OF ANALYSIS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Inter-American Development Bank has asked </a:t>
            </a:r>
            <a:r>
              <a:rPr lang="en-US">
                <a:solidFill>
                  <a:schemeClr val="dk2"/>
                </a:solidFill>
              </a:rPr>
              <a:t>Kaggle</a:t>
            </a: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improve on the PMT’s accuracy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use data from Costa Rica. If it works – take it worldwide!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use several data mining techniques to explore the data for insights </a:t>
            </a:r>
            <a:r>
              <a:rPr b="0" i="0" lang="en-US" sz="24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develop predictive models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/>
          <p:nvPr/>
        </p:nvSpPr>
        <p:spPr>
          <a:xfrm>
            <a:off x="6490400" y="429817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INCOME INDICATORS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education, appliances</a:t>
            </a:r>
            <a:endParaRPr b="1" sz="1800"/>
          </a:p>
        </p:txBody>
      </p:sp>
      <p:sp>
        <p:nvSpPr>
          <p:cNvPr id="318" name="Google Shape;318;p17"/>
          <p:cNvSpPr/>
          <p:nvPr/>
        </p:nvSpPr>
        <p:spPr>
          <a:xfrm>
            <a:off x="6490400" y="2378100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HOUSE CHARACTERISTICS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highlight>
                  <a:srgbClr val="FFFFFF"/>
                </a:highlight>
              </a:rPr>
              <a:t># rooms, overcrowding, construction, toilets</a:t>
            </a:r>
            <a:endParaRPr b="1" i="1" sz="1500">
              <a:highlight>
                <a:srgbClr val="FFFFFF"/>
              </a:highlight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9386000" y="239792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INHABITANT CHARACTERISTICS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# people, age, composition of households</a:t>
            </a:r>
            <a:endParaRPr b="1" sz="1800"/>
          </a:p>
        </p:txBody>
      </p:sp>
      <p:sp>
        <p:nvSpPr>
          <p:cNvPr id="320" name="Google Shape;320;p17"/>
          <p:cNvSpPr/>
          <p:nvPr/>
        </p:nvSpPr>
        <p:spPr>
          <a:xfrm>
            <a:off x="9386000" y="432752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OTHER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Location, rent/own</a:t>
            </a:r>
            <a:endParaRPr b="1" sz="1800"/>
          </a:p>
        </p:txBody>
      </p:sp>
      <p:sp>
        <p:nvSpPr>
          <p:cNvPr id="321" name="Google Shape;321;p17"/>
          <p:cNvSpPr txBox="1"/>
          <p:nvPr>
            <p:ph type="title"/>
          </p:nvPr>
        </p:nvSpPr>
        <p:spPr>
          <a:xfrm>
            <a:off x="1217601" y="58213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</a:t>
            </a:r>
            <a:endParaRPr b="0" i="0" sz="4000" u="none" cap="none" strike="noStrik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798850" y="2381450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EXTREME POVERTY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798850" y="3332700"/>
            <a:ext cx="47781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MODERATE POVERTY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98850" y="4298175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VULNERABLE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98850" y="5263650"/>
            <a:ext cx="4778100" cy="7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NON-VULNERABLE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401925" y="1627825"/>
            <a:ext cx="5692500" cy="52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6430950" y="1627825"/>
            <a:ext cx="5692500" cy="52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VARIABLES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727550" y="2562325"/>
            <a:ext cx="165900" cy="3285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498875" y="2606700"/>
            <a:ext cx="165900" cy="3165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/>
        </p:nvSpPr>
        <p:spPr>
          <a:xfrm>
            <a:off x="6740025" y="3461700"/>
            <a:ext cx="2418300" cy="11280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Obs. Of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Households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8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 - OVERVIEW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217625" y="1828800"/>
            <a:ext cx="9753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Observations are individuals, but dependent variable (poverty) is largely the same for the entire household</a:t>
            </a:r>
            <a:endParaRPr/>
          </a:p>
          <a:p>
            <a:pPr indent="0" lvl="0" marL="457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2178050" y="3439050"/>
            <a:ext cx="2209800" cy="11280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Obs. of Individuals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4752100" y="3624450"/>
            <a:ext cx="17292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D3D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DATA - Not a lot of separation</a:t>
            </a:r>
            <a:endParaRPr sz="3000"/>
          </a:p>
        </p:txBody>
      </p:sp>
      <p:graphicFrame>
        <p:nvGraphicFramePr>
          <p:cNvPr id="345" name="Google Shape;345;p19"/>
          <p:cNvGraphicFramePr/>
          <p:nvPr/>
        </p:nvGraphicFramePr>
        <p:xfrm>
          <a:off x="1115738" y="22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{729AB0F0-B312-47D0-B244-200F2EF87AC8}</a:tableStyleId>
              </a:tblPr>
              <a:tblGrid>
                <a:gridCol w="5060300"/>
                <a:gridCol w="5060300"/>
              </a:tblGrid>
              <a:tr h="324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OVERCROWDING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Poverty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 of Overcrowded Households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19"/>
          <p:cNvSpPr txBox="1"/>
          <p:nvPr>
            <p:ph type="title"/>
          </p:nvPr>
        </p:nvSpPr>
        <p:spPr>
          <a:xfrm>
            <a:off x="690064" y="-195962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/>
          <p:nvPr/>
        </p:nvSpPr>
        <p:spPr>
          <a:xfrm>
            <a:off x="5879050" y="5380900"/>
            <a:ext cx="2287200" cy="96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PC1-PC5 VARIANCE CAPTURED</a:t>
            </a:r>
            <a:endParaRPr b="1"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0"/>
          <p:cNvSpPr txBox="1"/>
          <p:nvPr>
            <p:ph type="title"/>
          </p:nvPr>
        </p:nvSpPr>
        <p:spPr>
          <a:xfrm>
            <a:off x="690064" y="1088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354" name="Google Shape;3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150"/>
            <a:ext cx="5200750" cy="35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/>
          <p:nvPr/>
        </p:nvSpPr>
        <p:spPr>
          <a:xfrm>
            <a:off x="361750" y="1489675"/>
            <a:ext cx="5288700" cy="36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390850" y="5380900"/>
            <a:ext cx="4125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highlight>
                  <a:srgbClr val="D9D9D9"/>
                </a:highlight>
                <a:latin typeface="Impact"/>
                <a:ea typeface="Impact"/>
                <a:cs typeface="Impact"/>
                <a:sym typeface="Impact"/>
              </a:rPr>
              <a:t>Principal Component Analysis</a:t>
            </a:r>
            <a:endParaRPr sz="2500" u="sng">
              <a:highlight>
                <a:srgbClr val="D9D9D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390850" y="5878250"/>
            <a:ext cx="4491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NEW FEATURES: Principal Component Scores</a:t>
            </a:r>
            <a:endParaRPr b="1" i="1"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050" y="1510750"/>
            <a:ext cx="6257721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/>
          <p:nvPr/>
        </p:nvSpPr>
        <p:spPr>
          <a:xfrm>
            <a:off x="5864075" y="1476675"/>
            <a:ext cx="6233400" cy="36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8333375" y="5380900"/>
            <a:ext cx="2287200" cy="96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.4%</a:t>
            </a:r>
            <a:endParaRPr b="1" sz="4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6945850" y="5457100"/>
            <a:ext cx="2006100" cy="9681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3 PROFILE</a:t>
            </a:r>
            <a:endParaRPr b="1"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978175" y="5927963"/>
            <a:ext cx="4491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NEW FEATURES: Class Membership Probabilities</a:t>
            </a:r>
            <a:endParaRPr b="1" i="1"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21"/>
          <p:cNvSpPr txBox="1"/>
          <p:nvPr>
            <p:ph type="title"/>
          </p:nvPr>
        </p:nvSpPr>
        <p:spPr>
          <a:xfrm>
            <a:off x="690064" y="1088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1650062"/>
            <a:ext cx="5288651" cy="3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/>
          <p:nvPr/>
        </p:nvSpPr>
        <p:spPr>
          <a:xfrm>
            <a:off x="790675" y="1645738"/>
            <a:ext cx="5288700" cy="36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993925" y="5430613"/>
            <a:ext cx="3053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highlight>
                  <a:srgbClr val="D9D9D9"/>
                </a:highlight>
                <a:latin typeface="Impact"/>
                <a:ea typeface="Impact"/>
                <a:cs typeface="Impact"/>
                <a:sym typeface="Impact"/>
              </a:rPr>
              <a:t>Latent Class Analysis</a:t>
            </a:r>
            <a:endParaRPr sz="2500" u="sng">
              <a:highlight>
                <a:srgbClr val="D9D9D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350" y="1650025"/>
            <a:ext cx="5055225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/>
          <p:nvPr/>
        </p:nvSpPr>
        <p:spPr>
          <a:xfrm>
            <a:off x="9095375" y="5457100"/>
            <a:ext cx="2505000" cy="9681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uth American continent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