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76" r:id="rId4"/>
    <p:sldId id="270" r:id="rId5"/>
    <p:sldId id="257" r:id="rId6"/>
    <p:sldId id="277" r:id="rId7"/>
    <p:sldId id="294" r:id="rId8"/>
    <p:sldId id="258" r:id="rId9"/>
    <p:sldId id="273" r:id="rId10"/>
    <p:sldId id="306" r:id="rId11"/>
    <p:sldId id="314" r:id="rId12"/>
    <p:sldId id="313" r:id="rId13"/>
    <p:sldId id="312" r:id="rId14"/>
    <p:sldId id="275" r:id="rId15"/>
    <p:sldId id="305" r:id="rId16"/>
    <p:sldId id="321" r:id="rId17"/>
    <p:sldId id="300" r:id="rId18"/>
    <p:sldId id="301" r:id="rId19"/>
    <p:sldId id="302" r:id="rId20"/>
    <p:sldId id="303" r:id="rId21"/>
    <p:sldId id="307" r:id="rId22"/>
    <p:sldId id="295" r:id="rId23"/>
    <p:sldId id="282" r:id="rId24"/>
    <p:sldId id="308" r:id="rId25"/>
    <p:sldId id="296" r:id="rId26"/>
    <p:sldId id="299" r:id="rId27"/>
    <p:sldId id="315" r:id="rId28"/>
    <p:sldId id="316" r:id="rId29"/>
    <p:sldId id="317" r:id="rId30"/>
    <p:sldId id="318" r:id="rId31"/>
    <p:sldId id="261" r:id="rId32"/>
    <p:sldId id="319" r:id="rId33"/>
    <p:sldId id="289" r:id="rId34"/>
    <p:sldId id="320" r:id="rId35"/>
    <p:sldId id="283" r:id="rId36"/>
    <p:sldId id="285" r:id="rId37"/>
    <p:sldId id="28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D20138-AE03-4F50-98B3-5D12AA272BB9}">
          <p14:sldIdLst>
            <p14:sldId id="256"/>
            <p14:sldId id="284"/>
            <p14:sldId id="276"/>
            <p14:sldId id="270"/>
            <p14:sldId id="257"/>
            <p14:sldId id="277"/>
            <p14:sldId id="294"/>
            <p14:sldId id="258"/>
            <p14:sldId id="273"/>
            <p14:sldId id="306"/>
            <p14:sldId id="314"/>
            <p14:sldId id="313"/>
            <p14:sldId id="312"/>
            <p14:sldId id="275"/>
            <p14:sldId id="305"/>
            <p14:sldId id="321"/>
            <p14:sldId id="300"/>
            <p14:sldId id="301"/>
            <p14:sldId id="302"/>
            <p14:sldId id="303"/>
            <p14:sldId id="307"/>
            <p14:sldId id="295"/>
            <p14:sldId id="282"/>
            <p14:sldId id="308"/>
            <p14:sldId id="296"/>
            <p14:sldId id="299"/>
            <p14:sldId id="315"/>
            <p14:sldId id="316"/>
            <p14:sldId id="317"/>
            <p14:sldId id="318"/>
            <p14:sldId id="261"/>
            <p14:sldId id="319"/>
            <p14:sldId id="289"/>
            <p14:sldId id="320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jah Ampo" initials="EA" lastIdx="1" clrIdx="0">
    <p:extLst>
      <p:ext uri="{19B8F6BF-5375-455C-9EA6-DF929625EA0E}">
        <p15:presenceInfo xmlns:p15="http://schemas.microsoft.com/office/powerpoint/2012/main" userId="2aceefb7ec941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5"/>
    <p:restoredTop sz="94584"/>
  </p:normalViewPr>
  <p:slideViewPr>
    <p:cSldViewPr snapToGrid="0" snapToObjects="1">
      <p:cViewPr varScale="1">
        <p:scale>
          <a:sx n="81" d="100"/>
          <a:sy n="81" d="100"/>
        </p:scale>
        <p:origin x="62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_York_(magazine)" TargetMode="External"/><Relationship Id="rId7" Type="http://schemas.openxmlformats.org/officeDocument/2006/relationships/hyperlink" Target="https://en.wikipedia.org/wiki/Star_Wa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arry_Potter" TargetMode="External"/><Relationship Id="rId5" Type="http://schemas.openxmlformats.org/officeDocument/2006/relationships/hyperlink" Target="https://en.wikipedia.org/wiki/Justin_Bieber" TargetMode="External"/><Relationship Id="rId4" Type="http://schemas.openxmlformats.org/officeDocument/2006/relationships/hyperlink" Target="https://en.wikipedia.org/wiki/Lady_Gag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reylancaster/game-of-thrones" TargetMode="External"/><Relationship Id="rId2" Type="http://schemas.openxmlformats.org/officeDocument/2006/relationships/hyperlink" Target="https://www.kaggle.com/mylesoneill/game-of-thron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4FE-01E7-914B-ABEB-44A9013EC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Top </a:t>
            </a:r>
            <a:r>
              <a:rPr lang="en-US" dirty="0" err="1"/>
              <a:t>GoT</a:t>
            </a:r>
            <a:r>
              <a:rPr lang="en-US" dirty="0"/>
              <a:t> Influencers on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B4CE-C7F4-064A-84C3-7F798F658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Team DATA IPSUM </a:t>
            </a:r>
            <a:r>
              <a:rPr lang="en-US" b="1" i="1" dirty="0"/>
              <a:t>(</a:t>
            </a:r>
            <a:r>
              <a:rPr lang="en-US" b="1" i="1" dirty="0" err="1"/>
              <a:t>latin</a:t>
            </a:r>
            <a:r>
              <a:rPr lang="en-US" b="1" i="1" dirty="0"/>
              <a:t> for data engineering):</a:t>
            </a:r>
          </a:p>
          <a:p>
            <a:r>
              <a:rPr lang="en-US" b="1" dirty="0"/>
              <a:t>Eli Amp, Ramkumar </a:t>
            </a:r>
            <a:r>
              <a:rPr lang="en-US" b="1" dirty="0" err="1"/>
              <a:t>Rajabathar</a:t>
            </a:r>
            <a:r>
              <a:rPr lang="en-US" b="1" dirty="0"/>
              <a:t> </a:t>
            </a:r>
            <a:r>
              <a:rPr lang="en-US" b="1" dirty="0" err="1"/>
              <a:t>Babu</a:t>
            </a:r>
            <a:r>
              <a:rPr lang="en-US" b="1" dirty="0"/>
              <a:t> Jai </a:t>
            </a:r>
            <a:r>
              <a:rPr lang="en-US" b="1" dirty="0" err="1"/>
              <a:t>Shanker</a:t>
            </a:r>
            <a:r>
              <a:rPr lang="en-US" b="1" dirty="0"/>
              <a:t>, Chris Stavropoulos</a:t>
            </a:r>
          </a:p>
        </p:txBody>
      </p:sp>
    </p:spTree>
    <p:extLst>
      <p:ext uri="{BB962C8B-B14F-4D97-AF65-F5344CB8AC3E}">
        <p14:creationId xmlns:p14="http://schemas.microsoft.com/office/powerpoint/2010/main" val="8350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Model: </a:t>
            </a:r>
            <a:br>
              <a:rPr lang="en-US" dirty="0"/>
            </a:br>
            <a:r>
              <a:rPr lang="en-US" dirty="0"/>
              <a:t>Structured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Set</a:t>
            </a:r>
          </a:p>
        </p:txBody>
      </p:sp>
      <p:pic>
        <p:nvPicPr>
          <p:cNvPr id="5" name="Picture 10" descr="https://www.drupal.org/files/project-images/Cloud-Storage-blue.png">
            <a:extLst>
              <a:ext uri="{FF2B5EF4-FFF2-40B4-BE49-F238E27FC236}">
                <a16:creationId xmlns:a16="http://schemas.microsoft.com/office/drawing/2014/main" id="{25F82706-235A-4B53-AB7F-CF4CCC5C6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0" y="2714033"/>
            <a:ext cx="1386562" cy="13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IMDB Logo 2016.svg">
            <a:extLst>
              <a:ext uri="{FF2B5EF4-FFF2-40B4-BE49-F238E27FC236}">
                <a16:creationId xmlns:a16="http://schemas.microsoft.com/office/drawing/2014/main" id="{90B2DFE0-D091-41DC-993E-1E41D79F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3" y="4945327"/>
            <a:ext cx="1342395" cy="6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333">
            <a:extLst>
              <a:ext uri="{FF2B5EF4-FFF2-40B4-BE49-F238E27FC236}">
                <a16:creationId xmlns:a16="http://schemas.microsoft.com/office/drawing/2014/main" id="{B335BC59-08CB-44B3-96F4-BE42A817B3CE}"/>
              </a:ext>
            </a:extLst>
          </p:cNvPr>
          <p:cNvSpPr txBox="1"/>
          <p:nvPr/>
        </p:nvSpPr>
        <p:spPr>
          <a:xfrm>
            <a:off x="417310" y="3980703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GoT</a:t>
            </a: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sp>
        <p:nvSpPr>
          <p:cNvPr id="22" name="Shape 333">
            <a:extLst>
              <a:ext uri="{FF2B5EF4-FFF2-40B4-BE49-F238E27FC236}">
                <a16:creationId xmlns:a16="http://schemas.microsoft.com/office/drawing/2014/main" id="{1CCE1134-9E71-417E-92DF-AA206788EF25}"/>
              </a:ext>
            </a:extLst>
          </p:cNvPr>
          <p:cNvSpPr txBox="1"/>
          <p:nvPr/>
        </p:nvSpPr>
        <p:spPr>
          <a:xfrm>
            <a:off x="300428" y="5867142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301389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Set</a:t>
            </a:r>
          </a:p>
        </p:txBody>
      </p:sp>
      <p:pic>
        <p:nvPicPr>
          <p:cNvPr id="5" name="Picture 10" descr="https://www.drupal.org/files/project-images/Cloud-Storage-blue.png">
            <a:extLst>
              <a:ext uri="{FF2B5EF4-FFF2-40B4-BE49-F238E27FC236}">
                <a16:creationId xmlns:a16="http://schemas.microsoft.com/office/drawing/2014/main" id="{25F82706-235A-4B53-AB7F-CF4CCC5C6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0" y="2714033"/>
            <a:ext cx="1386562" cy="13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IMDB Logo 2016.svg">
            <a:extLst>
              <a:ext uri="{FF2B5EF4-FFF2-40B4-BE49-F238E27FC236}">
                <a16:creationId xmlns:a16="http://schemas.microsoft.com/office/drawing/2014/main" id="{90B2DFE0-D091-41DC-993E-1E41D79F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3" y="4945327"/>
            <a:ext cx="1342395" cy="6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12">
            <a:extLst>
              <a:ext uri="{FF2B5EF4-FFF2-40B4-BE49-F238E27FC236}">
                <a16:creationId xmlns:a16="http://schemas.microsoft.com/office/drawing/2014/main" id="{52ACC692-F61D-48FB-B63C-AF2F905307A2}"/>
              </a:ext>
            </a:extLst>
          </p:cNvPr>
          <p:cNvSpPr/>
          <p:nvPr/>
        </p:nvSpPr>
        <p:spPr>
          <a:xfrm>
            <a:off x="2517660" y="4006985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OpenRefine BDU logo">
            <a:extLst>
              <a:ext uri="{FF2B5EF4-FFF2-40B4-BE49-F238E27FC236}">
                <a16:creationId xmlns:a16="http://schemas.microsoft.com/office/drawing/2014/main" id="{8E6B8A80-A9A9-455E-886B-487EF886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89" y="2482539"/>
            <a:ext cx="943822" cy="9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8/86/Microsoft_Excel_2013_logo.svg/110px-Microsoft_Excel_2013_logo.svg.png">
            <a:extLst>
              <a:ext uri="{FF2B5EF4-FFF2-40B4-BE49-F238E27FC236}">
                <a16:creationId xmlns:a16="http://schemas.microsoft.com/office/drawing/2014/main" id="{74920151-25A7-4EFA-8C58-794FE954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6" y="4577605"/>
            <a:ext cx="1041067" cy="10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333">
            <a:extLst>
              <a:ext uri="{FF2B5EF4-FFF2-40B4-BE49-F238E27FC236}">
                <a16:creationId xmlns:a16="http://schemas.microsoft.com/office/drawing/2014/main" id="{E32922B3-6D58-46B5-BC3B-AFA7B087146C}"/>
              </a:ext>
            </a:extLst>
          </p:cNvPr>
          <p:cNvSpPr txBox="1"/>
          <p:nvPr/>
        </p:nvSpPr>
        <p:spPr>
          <a:xfrm>
            <a:off x="4523667" y="5970164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</a:p>
        </p:txBody>
      </p:sp>
      <p:sp>
        <p:nvSpPr>
          <p:cNvPr id="20" name="Shape 333">
            <a:extLst>
              <a:ext uri="{FF2B5EF4-FFF2-40B4-BE49-F238E27FC236}">
                <a16:creationId xmlns:a16="http://schemas.microsoft.com/office/drawing/2014/main" id="{C5231F88-56AF-4D58-BDA7-F9D2A93E0557}"/>
              </a:ext>
            </a:extLst>
          </p:cNvPr>
          <p:cNvSpPr txBox="1"/>
          <p:nvPr/>
        </p:nvSpPr>
        <p:spPr>
          <a:xfrm>
            <a:off x="4442837" y="3635778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OpenRefine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Shape 333">
            <a:extLst>
              <a:ext uri="{FF2B5EF4-FFF2-40B4-BE49-F238E27FC236}">
                <a16:creationId xmlns:a16="http://schemas.microsoft.com/office/drawing/2014/main" id="{B335BC59-08CB-44B3-96F4-BE42A817B3CE}"/>
              </a:ext>
            </a:extLst>
          </p:cNvPr>
          <p:cNvSpPr txBox="1"/>
          <p:nvPr/>
        </p:nvSpPr>
        <p:spPr>
          <a:xfrm>
            <a:off x="416120" y="3980703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GoT</a:t>
            </a: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sp>
        <p:nvSpPr>
          <p:cNvPr id="22" name="Shape 333">
            <a:extLst>
              <a:ext uri="{FF2B5EF4-FFF2-40B4-BE49-F238E27FC236}">
                <a16:creationId xmlns:a16="http://schemas.microsoft.com/office/drawing/2014/main" id="{1CCE1134-9E71-417E-92DF-AA206788EF25}"/>
              </a:ext>
            </a:extLst>
          </p:cNvPr>
          <p:cNvSpPr txBox="1"/>
          <p:nvPr/>
        </p:nvSpPr>
        <p:spPr>
          <a:xfrm>
            <a:off x="300428" y="5867142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110404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Set</a:t>
            </a:r>
          </a:p>
        </p:txBody>
      </p:sp>
      <p:pic>
        <p:nvPicPr>
          <p:cNvPr id="5" name="Picture 10" descr="https://www.drupal.org/files/project-images/Cloud-Storage-blue.png">
            <a:extLst>
              <a:ext uri="{FF2B5EF4-FFF2-40B4-BE49-F238E27FC236}">
                <a16:creationId xmlns:a16="http://schemas.microsoft.com/office/drawing/2014/main" id="{25F82706-235A-4B53-AB7F-CF4CCC5C6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0" y="2714033"/>
            <a:ext cx="1386562" cy="13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IMDB Logo 2016.svg">
            <a:extLst>
              <a:ext uri="{FF2B5EF4-FFF2-40B4-BE49-F238E27FC236}">
                <a16:creationId xmlns:a16="http://schemas.microsoft.com/office/drawing/2014/main" id="{90B2DFE0-D091-41DC-993E-1E41D79F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3" y="4945327"/>
            <a:ext cx="1342395" cy="6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12">
            <a:extLst>
              <a:ext uri="{FF2B5EF4-FFF2-40B4-BE49-F238E27FC236}">
                <a16:creationId xmlns:a16="http://schemas.microsoft.com/office/drawing/2014/main" id="{52ACC692-F61D-48FB-B63C-AF2F905307A2}"/>
              </a:ext>
            </a:extLst>
          </p:cNvPr>
          <p:cNvSpPr/>
          <p:nvPr/>
        </p:nvSpPr>
        <p:spPr>
          <a:xfrm>
            <a:off x="2517660" y="4006985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OpenRefine BDU logo">
            <a:extLst>
              <a:ext uri="{FF2B5EF4-FFF2-40B4-BE49-F238E27FC236}">
                <a16:creationId xmlns:a16="http://schemas.microsoft.com/office/drawing/2014/main" id="{8E6B8A80-A9A9-455E-886B-487EF886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89" y="2482539"/>
            <a:ext cx="943822" cy="9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8/86/Microsoft_Excel_2013_logo.svg/110px-Microsoft_Excel_2013_logo.svg.png">
            <a:extLst>
              <a:ext uri="{FF2B5EF4-FFF2-40B4-BE49-F238E27FC236}">
                <a16:creationId xmlns:a16="http://schemas.microsoft.com/office/drawing/2014/main" id="{74920151-25A7-4EFA-8C58-794FE954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6" y="4577605"/>
            <a:ext cx="1041067" cy="10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cloud sql">
            <a:extLst>
              <a:ext uri="{FF2B5EF4-FFF2-40B4-BE49-F238E27FC236}">
                <a16:creationId xmlns:a16="http://schemas.microsoft.com/office/drawing/2014/main" id="{2741FAA0-3830-478C-92CB-6760F59F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132" y="4706197"/>
            <a:ext cx="1263968" cy="12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6">
            <a:extLst>
              <a:ext uri="{FF2B5EF4-FFF2-40B4-BE49-F238E27FC236}">
                <a16:creationId xmlns:a16="http://schemas.microsoft.com/office/drawing/2014/main" id="{F7A13AD4-E201-40FE-AB84-75BC62F8D7F0}"/>
              </a:ext>
            </a:extLst>
          </p:cNvPr>
          <p:cNvSpPr/>
          <p:nvPr/>
        </p:nvSpPr>
        <p:spPr>
          <a:xfrm>
            <a:off x="7482327" y="3894200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333">
            <a:extLst>
              <a:ext uri="{FF2B5EF4-FFF2-40B4-BE49-F238E27FC236}">
                <a16:creationId xmlns:a16="http://schemas.microsoft.com/office/drawing/2014/main" id="{E442766E-8921-450D-B07D-E648EC51887C}"/>
              </a:ext>
            </a:extLst>
          </p:cNvPr>
          <p:cNvSpPr txBox="1"/>
          <p:nvPr/>
        </p:nvSpPr>
        <p:spPr>
          <a:xfrm>
            <a:off x="9569185" y="5970165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sp>
        <p:nvSpPr>
          <p:cNvPr id="17" name="Shape 333">
            <a:extLst>
              <a:ext uri="{FF2B5EF4-FFF2-40B4-BE49-F238E27FC236}">
                <a16:creationId xmlns:a16="http://schemas.microsoft.com/office/drawing/2014/main" id="{E32922B3-6D58-46B5-BC3B-AFA7B087146C}"/>
              </a:ext>
            </a:extLst>
          </p:cNvPr>
          <p:cNvSpPr txBox="1"/>
          <p:nvPr/>
        </p:nvSpPr>
        <p:spPr>
          <a:xfrm>
            <a:off x="4523667" y="5970164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</a:p>
        </p:txBody>
      </p:sp>
      <p:pic>
        <p:nvPicPr>
          <p:cNvPr id="18" name="Picture 8" descr="MySQL  logo">
            <a:extLst>
              <a:ext uri="{FF2B5EF4-FFF2-40B4-BE49-F238E27FC236}">
                <a16:creationId xmlns:a16="http://schemas.microsoft.com/office/drawing/2014/main" id="{20CD7033-9205-4BAA-A56B-907589FA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132" y="2482539"/>
            <a:ext cx="988331" cy="9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333">
            <a:extLst>
              <a:ext uri="{FF2B5EF4-FFF2-40B4-BE49-F238E27FC236}">
                <a16:creationId xmlns:a16="http://schemas.microsoft.com/office/drawing/2014/main" id="{04E782A1-4C01-47FA-8434-DCF5BF6E8241}"/>
              </a:ext>
            </a:extLst>
          </p:cNvPr>
          <p:cNvSpPr txBox="1"/>
          <p:nvPr/>
        </p:nvSpPr>
        <p:spPr>
          <a:xfrm>
            <a:off x="9569185" y="3787701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</a:p>
        </p:txBody>
      </p:sp>
      <p:sp>
        <p:nvSpPr>
          <p:cNvPr id="20" name="Shape 333">
            <a:extLst>
              <a:ext uri="{FF2B5EF4-FFF2-40B4-BE49-F238E27FC236}">
                <a16:creationId xmlns:a16="http://schemas.microsoft.com/office/drawing/2014/main" id="{C5231F88-56AF-4D58-BDA7-F9D2A93E0557}"/>
              </a:ext>
            </a:extLst>
          </p:cNvPr>
          <p:cNvSpPr txBox="1"/>
          <p:nvPr/>
        </p:nvSpPr>
        <p:spPr>
          <a:xfrm>
            <a:off x="4442837" y="3635778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OpenRefine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Shape 333">
            <a:extLst>
              <a:ext uri="{FF2B5EF4-FFF2-40B4-BE49-F238E27FC236}">
                <a16:creationId xmlns:a16="http://schemas.microsoft.com/office/drawing/2014/main" id="{B335BC59-08CB-44B3-96F4-BE42A817B3CE}"/>
              </a:ext>
            </a:extLst>
          </p:cNvPr>
          <p:cNvSpPr txBox="1"/>
          <p:nvPr/>
        </p:nvSpPr>
        <p:spPr>
          <a:xfrm>
            <a:off x="416120" y="3980703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GoT</a:t>
            </a: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sp>
        <p:nvSpPr>
          <p:cNvPr id="22" name="Shape 333">
            <a:extLst>
              <a:ext uri="{FF2B5EF4-FFF2-40B4-BE49-F238E27FC236}">
                <a16:creationId xmlns:a16="http://schemas.microsoft.com/office/drawing/2014/main" id="{1CCE1134-9E71-417E-92DF-AA206788EF25}"/>
              </a:ext>
            </a:extLst>
          </p:cNvPr>
          <p:cNvSpPr txBox="1"/>
          <p:nvPr/>
        </p:nvSpPr>
        <p:spPr>
          <a:xfrm>
            <a:off x="300428" y="5867142"/>
            <a:ext cx="162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92270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CCE4DD8-3037-9B46-887D-EA57ACDB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686399"/>
            <a:ext cx="6267743" cy="51865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1260F-F6F7-48F8-A239-D35FAD0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" y="457201"/>
            <a:ext cx="4336869" cy="239921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Structured Data Set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8C8104C-99C8-4803-B04F-A896A14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63214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Model: </a:t>
            </a:r>
            <a:br>
              <a:rPr lang="en-US" dirty="0"/>
            </a:br>
            <a:r>
              <a:rPr lang="en-US" dirty="0"/>
              <a:t>Real Time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F27-BB4F-4CF3-B833-38B03FD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8DCE8-B382-4A63-8C3A-49A0FA9B4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9" t="12868" r="11309" b="6521"/>
          <a:stretch/>
        </p:blipFill>
        <p:spPr>
          <a:xfrm>
            <a:off x="528595" y="3030174"/>
            <a:ext cx="1690525" cy="994315"/>
          </a:xfrm>
          <a:prstGeom prst="rect">
            <a:avLst/>
          </a:prstGeom>
        </p:spPr>
      </p:pic>
      <p:pic>
        <p:nvPicPr>
          <p:cNvPr id="1030" name="Picture 6" descr="Image result for python">
            <a:extLst>
              <a:ext uri="{FF2B5EF4-FFF2-40B4-BE49-F238E27FC236}">
                <a16:creationId xmlns:a16="http://schemas.microsoft.com/office/drawing/2014/main" id="{A0690B73-A6D2-48B7-BDBE-46944D05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6" y="2947477"/>
            <a:ext cx="1182855" cy="11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4D707-F40C-4197-B297-F4AEA82F0C9B}"/>
              </a:ext>
            </a:extLst>
          </p:cNvPr>
          <p:cNvSpPr txBox="1"/>
          <p:nvPr/>
        </p:nvSpPr>
        <p:spPr>
          <a:xfrm>
            <a:off x="528595" y="2670478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BC09D-73EC-4F8D-A1E7-4DD3830133C2}"/>
              </a:ext>
            </a:extLst>
          </p:cNvPr>
          <p:cNvSpPr txBox="1"/>
          <p:nvPr/>
        </p:nvSpPr>
        <p:spPr>
          <a:xfrm>
            <a:off x="525005" y="4189851"/>
            <a:ext cx="16905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User reviews by episode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Contains Mentions of actor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Can talk about both positives and negatives of 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type: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73204-E4F0-4AFD-B96A-61D37A929BE7}"/>
              </a:ext>
            </a:extLst>
          </p:cNvPr>
          <p:cNvSpPr txBox="1"/>
          <p:nvPr/>
        </p:nvSpPr>
        <p:spPr>
          <a:xfrm>
            <a:off x="2729057" y="2670478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Ingestion &amp; 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7BAC1-37D5-4A3D-A6B6-DC03E68AAD8A}"/>
              </a:ext>
            </a:extLst>
          </p:cNvPr>
          <p:cNvSpPr txBox="1"/>
          <p:nvPr/>
        </p:nvSpPr>
        <p:spPr>
          <a:xfrm>
            <a:off x="2970189" y="4189851"/>
            <a:ext cx="18595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Using </a:t>
            </a:r>
            <a:r>
              <a:rPr lang="en-US" sz="1100" b="1" dirty="0"/>
              <a:t>Requests &amp; Beautiful Soup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Cleaned up stop words, punctuation, and other misleading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Used </a:t>
            </a:r>
            <a:r>
              <a:rPr lang="en-US" sz="1100" b="1" dirty="0"/>
              <a:t>NLTK package </a:t>
            </a:r>
            <a:r>
              <a:rPr lang="en-US" sz="1100" dirty="0"/>
              <a:t>to tokenize and Parse sentence structures (for separating positive and negative  review mentions) JSON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F8C0C-43C4-4507-AC2F-BA9E4F66F1F1}"/>
              </a:ext>
            </a:extLst>
          </p:cNvPr>
          <p:cNvSpPr txBox="1"/>
          <p:nvPr/>
        </p:nvSpPr>
        <p:spPr>
          <a:xfrm>
            <a:off x="6929756" y="2670478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Storage &amp; Analysis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2851B-3558-46DA-A90B-A15CD4218325}"/>
              </a:ext>
            </a:extLst>
          </p:cNvPr>
          <p:cNvCxnSpPr/>
          <p:nvPr/>
        </p:nvCxnSpPr>
        <p:spPr>
          <a:xfrm>
            <a:off x="2729057" y="3760484"/>
            <a:ext cx="0" cy="242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88DD08-C1A7-4110-90E4-573AAAAC84E3}"/>
              </a:ext>
            </a:extLst>
          </p:cNvPr>
          <p:cNvCxnSpPr/>
          <p:nvPr/>
        </p:nvCxnSpPr>
        <p:spPr>
          <a:xfrm>
            <a:off x="4880037" y="3760484"/>
            <a:ext cx="0" cy="242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344FF2-3456-4EA9-974C-22CE47785B34}"/>
              </a:ext>
            </a:extLst>
          </p:cNvPr>
          <p:cNvSpPr txBox="1"/>
          <p:nvPr/>
        </p:nvSpPr>
        <p:spPr>
          <a:xfrm>
            <a:off x="7066011" y="501991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311F03-045C-47DC-82BC-BC2DA09B89ED}"/>
              </a:ext>
            </a:extLst>
          </p:cNvPr>
          <p:cNvSpPr txBox="1"/>
          <p:nvPr/>
        </p:nvSpPr>
        <p:spPr>
          <a:xfrm>
            <a:off x="6929756" y="324146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Analysis</a:t>
            </a:r>
          </a:p>
        </p:txBody>
      </p:sp>
      <p:pic>
        <p:nvPicPr>
          <p:cNvPr id="1034" name="Picture 10" descr="Image result for cloud sql;">
            <a:extLst>
              <a:ext uri="{FF2B5EF4-FFF2-40B4-BE49-F238E27FC236}">
                <a16:creationId xmlns:a16="http://schemas.microsoft.com/office/drawing/2014/main" id="{2F2764B6-91B9-419D-B123-409EEAD2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15" y="4024489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47B8228-B63F-4B68-9347-D00D1EE77D2D}"/>
              </a:ext>
            </a:extLst>
          </p:cNvPr>
          <p:cNvSpPr txBox="1"/>
          <p:nvPr/>
        </p:nvSpPr>
        <p:spPr>
          <a:xfrm>
            <a:off x="10237619" y="2665245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Merge to </a:t>
            </a:r>
            <a:r>
              <a:rPr lang="en-US" sz="1200" b="1" dirty="0" err="1"/>
              <a:t>CloudSQL</a:t>
            </a:r>
            <a:r>
              <a:rPr lang="en-US" sz="12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2F7A2-AE91-4318-AC85-BE9A8DCE91D8}"/>
              </a:ext>
            </a:extLst>
          </p:cNvPr>
          <p:cNvSpPr txBox="1"/>
          <p:nvPr/>
        </p:nvSpPr>
        <p:spPr>
          <a:xfrm>
            <a:off x="10416949" y="4858332"/>
            <a:ext cx="16905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Used Episode Number </a:t>
            </a:r>
            <a:r>
              <a:rPr lang="en-US" sz="1100" dirty="0" err="1"/>
              <a:t>eg.</a:t>
            </a:r>
            <a:r>
              <a:rPr lang="en-US" sz="1100" dirty="0"/>
              <a:t> “s01e1”, Cast names </a:t>
            </a:r>
            <a:r>
              <a:rPr lang="en-US" sz="1100" dirty="0" err="1"/>
              <a:t>eg.</a:t>
            </a:r>
            <a:r>
              <a:rPr lang="en-US" sz="1100" dirty="0"/>
              <a:t> “Peter Dinklage” as keys to map into Cloud SQL</a:t>
            </a:r>
          </a:p>
        </p:txBody>
      </p:sp>
      <p:pic>
        <p:nvPicPr>
          <p:cNvPr id="1036" name="Picture 12" descr="Image result for mongodb logo">
            <a:extLst>
              <a:ext uri="{FF2B5EF4-FFF2-40B4-BE49-F238E27FC236}">
                <a16:creationId xmlns:a16="http://schemas.microsoft.com/office/drawing/2014/main" id="{7265EC63-6C10-4A89-8901-A978EEC1B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0"/>
          <a:stretch/>
        </p:blipFill>
        <p:spPr bwMode="auto">
          <a:xfrm>
            <a:off x="6790440" y="5223154"/>
            <a:ext cx="146838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09B6DA-A7AE-42AF-B76F-159232CA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760" y="5845602"/>
            <a:ext cx="1785859" cy="68725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F6B1F2-4787-4F3E-858F-02D78DA68299}"/>
              </a:ext>
            </a:extLst>
          </p:cNvPr>
          <p:cNvSpPr/>
          <p:nvPr/>
        </p:nvSpPr>
        <p:spPr>
          <a:xfrm>
            <a:off x="5043760" y="5296914"/>
            <a:ext cx="1468378" cy="16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173E4-FC6F-4306-94E6-64839D0FAD2A}"/>
              </a:ext>
            </a:extLst>
          </p:cNvPr>
          <p:cNvSpPr txBox="1"/>
          <p:nvPr/>
        </p:nvSpPr>
        <p:spPr>
          <a:xfrm>
            <a:off x="6094440" y="549905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JSON</a:t>
            </a:r>
          </a:p>
        </p:txBody>
      </p:sp>
      <p:pic>
        <p:nvPicPr>
          <p:cNvPr id="1038" name="Picture 14" descr="Image result for sentence tree parse">
            <a:extLst>
              <a:ext uri="{FF2B5EF4-FFF2-40B4-BE49-F238E27FC236}">
                <a16:creationId xmlns:a16="http://schemas.microsoft.com/office/drawing/2014/main" id="{E43B27D2-BDA0-4A3D-975B-2AB7ACCA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01" y="4589051"/>
            <a:ext cx="1522496" cy="7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python">
            <a:extLst>
              <a:ext uri="{FF2B5EF4-FFF2-40B4-BE49-F238E27FC236}">
                <a16:creationId xmlns:a16="http://schemas.microsoft.com/office/drawing/2014/main" id="{DF98772F-2D0A-4136-BB97-430DA07C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01" y="3419423"/>
            <a:ext cx="1182855" cy="11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29BC8B-4A18-4FE2-B2B8-80CC7ADE2CBA}"/>
              </a:ext>
            </a:extLst>
          </p:cNvPr>
          <p:cNvSpPr txBox="1"/>
          <p:nvPr/>
        </p:nvSpPr>
        <p:spPr>
          <a:xfrm>
            <a:off x="7034730" y="5643374"/>
            <a:ext cx="26146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dirty="0"/>
              <a:t>Store sentences in nested records</a:t>
            </a:r>
          </a:p>
          <a:p>
            <a:pPr marL="0" indent="0">
              <a:buNone/>
            </a:pPr>
            <a:r>
              <a:rPr lang="en-US" dirty="0"/>
              <a:t>Mine using structures using “where” or </a:t>
            </a:r>
            <a:r>
              <a:rPr lang="en-US" dirty="0" err="1"/>
              <a:t>elemMatch</a:t>
            </a:r>
            <a:r>
              <a:rPr lang="en-US" dirty="0"/>
              <a:t> operator </a:t>
            </a:r>
          </a:p>
          <a:p>
            <a:pPr marL="0" indent="0">
              <a:buNone/>
            </a:pPr>
            <a:r>
              <a:rPr lang="en-US" dirty="0"/>
              <a:t>Record </a:t>
            </a:r>
          </a:p>
          <a:p>
            <a:pPr marL="0" indent="0">
              <a:buNone/>
            </a:pPr>
            <a:r>
              <a:rPr lang="en-US" dirty="0"/>
              <a:t>  -&gt; Noun – Peter Dinklage</a:t>
            </a:r>
          </a:p>
          <a:p>
            <a:pPr marL="0" indent="0">
              <a:buNone/>
            </a:pPr>
            <a:r>
              <a:rPr lang="en-US" dirty="0"/>
              <a:t>  -&gt; VP  V - does</a:t>
            </a:r>
          </a:p>
          <a:p>
            <a:pPr marL="0" indent="0">
              <a:buNone/>
            </a:pPr>
            <a:r>
              <a:rPr lang="en-US" dirty="0"/>
              <a:t>  	 ADJ good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34017-706E-48F6-9C74-D32C1480332E}"/>
              </a:ext>
            </a:extLst>
          </p:cNvPr>
          <p:cNvSpPr txBox="1"/>
          <p:nvPr/>
        </p:nvSpPr>
        <p:spPr>
          <a:xfrm>
            <a:off x="7105190" y="4575241"/>
            <a:ext cx="2614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dirty="0"/>
              <a:t>Review Mentions </a:t>
            </a:r>
          </a:p>
          <a:p>
            <a:pPr marL="0" indent="0">
              <a:buNone/>
            </a:pPr>
            <a:r>
              <a:rPr lang="en-US" dirty="0"/>
              <a:t>Find actor names in reviews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67E1D8-ABF4-42D8-8CCB-702947BC6B5A}"/>
              </a:ext>
            </a:extLst>
          </p:cNvPr>
          <p:cNvSpPr/>
          <p:nvPr/>
        </p:nvSpPr>
        <p:spPr>
          <a:xfrm>
            <a:off x="2575371" y="3443220"/>
            <a:ext cx="351517" cy="16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E8F4679-3C13-4DDF-ABCD-22D01F983CE8}"/>
              </a:ext>
            </a:extLst>
          </p:cNvPr>
          <p:cNvSpPr/>
          <p:nvPr/>
        </p:nvSpPr>
        <p:spPr>
          <a:xfrm>
            <a:off x="8519860" y="4116206"/>
            <a:ext cx="2149853" cy="16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64777E7-807D-4940-AE07-35C6EF85443B}"/>
              </a:ext>
            </a:extLst>
          </p:cNvPr>
          <p:cNvSpPr/>
          <p:nvPr/>
        </p:nvSpPr>
        <p:spPr>
          <a:xfrm rot="20099397">
            <a:off x="9222968" y="4809781"/>
            <a:ext cx="1489027" cy="16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BAB2B-7883-41EF-A04F-924D342AFFCB}"/>
              </a:ext>
            </a:extLst>
          </p:cNvPr>
          <p:cNvSpPr txBox="1"/>
          <p:nvPr/>
        </p:nvSpPr>
        <p:spPr>
          <a:xfrm>
            <a:off x="9807822" y="4726928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795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COLLECTION</a:t>
            </a:r>
          </a:p>
        </p:txBody>
      </p:sp>
      <p:pic>
        <p:nvPicPr>
          <p:cNvPr id="4" name="Picture 2" descr="Twitter logo, bird, transparent, png">
            <a:extLst>
              <a:ext uri="{FF2B5EF4-FFF2-40B4-BE49-F238E27FC236}">
                <a16:creationId xmlns:a16="http://schemas.microsoft.com/office/drawing/2014/main" id="{2151DB1A-E418-2448-A98D-DB5936D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" y="3420049"/>
            <a:ext cx="1222198" cy="99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3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COLLECTION</a:t>
            </a:r>
          </a:p>
        </p:txBody>
      </p:sp>
      <p:pic>
        <p:nvPicPr>
          <p:cNvPr id="4" name="Picture 2" descr="Twitter logo, bird, transparent, png">
            <a:extLst>
              <a:ext uri="{FF2B5EF4-FFF2-40B4-BE49-F238E27FC236}">
                <a16:creationId xmlns:a16="http://schemas.microsoft.com/office/drawing/2014/main" id="{2151DB1A-E418-2448-A98D-DB5936D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" y="3420049"/>
            <a:ext cx="1222198" cy="99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350" descr="Cloud-PubSub_256px.png">
            <a:extLst>
              <a:ext uri="{FF2B5EF4-FFF2-40B4-BE49-F238E27FC236}">
                <a16:creationId xmlns:a16="http://schemas.microsoft.com/office/drawing/2014/main" id="{91B63782-9B88-594D-A958-23F47A2F8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2830674" y="2356800"/>
            <a:ext cx="1206052" cy="11374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33">
            <a:extLst>
              <a:ext uri="{FF2B5EF4-FFF2-40B4-BE49-F238E27FC236}">
                <a16:creationId xmlns:a16="http://schemas.microsoft.com/office/drawing/2014/main" id="{3EEC71EF-B638-DC4F-92EE-AFE24C78E76F}"/>
              </a:ext>
            </a:extLst>
          </p:cNvPr>
          <p:cNvSpPr txBox="1"/>
          <p:nvPr/>
        </p:nvSpPr>
        <p:spPr>
          <a:xfrm>
            <a:off x="4214151" y="2623134"/>
            <a:ext cx="1359863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id="9" name="Shape 337" descr="BigQuery_256px.png">
            <a:extLst>
              <a:ext uri="{FF2B5EF4-FFF2-40B4-BE49-F238E27FC236}">
                <a16:creationId xmlns:a16="http://schemas.microsoft.com/office/drawing/2014/main" id="{7CFB0D2C-9767-5A4E-AD6A-7AB97E3F86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2816684" y="4234976"/>
            <a:ext cx="1162847" cy="107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9">
            <a:extLst>
              <a:ext uri="{FF2B5EF4-FFF2-40B4-BE49-F238E27FC236}">
                <a16:creationId xmlns:a16="http://schemas.microsoft.com/office/drawing/2014/main" id="{B5F8BC06-3E9A-7F47-8584-09ECA7956576}"/>
              </a:ext>
            </a:extLst>
          </p:cNvPr>
          <p:cNvSpPr txBox="1"/>
          <p:nvPr/>
        </p:nvSpPr>
        <p:spPr>
          <a:xfrm>
            <a:off x="4001859" y="4234976"/>
            <a:ext cx="1572156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98E6789-3ABB-A542-80B3-E6B45F5966EA}"/>
              </a:ext>
            </a:extLst>
          </p:cNvPr>
          <p:cNvSpPr/>
          <p:nvPr/>
        </p:nvSpPr>
        <p:spPr>
          <a:xfrm>
            <a:off x="1715470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87308-0BA4-E64A-AF01-45995C65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441" y="2184400"/>
            <a:ext cx="6034448" cy="32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3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COLLECTION</a:t>
            </a:r>
          </a:p>
        </p:txBody>
      </p:sp>
      <p:pic>
        <p:nvPicPr>
          <p:cNvPr id="4" name="Picture 2" descr="Twitter logo, bird, transparent, png">
            <a:extLst>
              <a:ext uri="{FF2B5EF4-FFF2-40B4-BE49-F238E27FC236}">
                <a16:creationId xmlns:a16="http://schemas.microsoft.com/office/drawing/2014/main" id="{2151DB1A-E418-2448-A98D-DB5936D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" y="3420049"/>
            <a:ext cx="1222198" cy="99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350" descr="Cloud-PubSub_256px.png">
            <a:extLst>
              <a:ext uri="{FF2B5EF4-FFF2-40B4-BE49-F238E27FC236}">
                <a16:creationId xmlns:a16="http://schemas.microsoft.com/office/drawing/2014/main" id="{91B63782-9B88-594D-A958-23F47A2F8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2830674" y="2356800"/>
            <a:ext cx="1206052" cy="11374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33">
            <a:extLst>
              <a:ext uri="{FF2B5EF4-FFF2-40B4-BE49-F238E27FC236}">
                <a16:creationId xmlns:a16="http://schemas.microsoft.com/office/drawing/2014/main" id="{3EEC71EF-B638-DC4F-92EE-AFE24C78E76F}"/>
              </a:ext>
            </a:extLst>
          </p:cNvPr>
          <p:cNvSpPr txBox="1"/>
          <p:nvPr/>
        </p:nvSpPr>
        <p:spPr>
          <a:xfrm>
            <a:off x="4214151" y="2623134"/>
            <a:ext cx="1232149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id="9" name="Shape 337" descr="BigQuery_256px.png">
            <a:extLst>
              <a:ext uri="{FF2B5EF4-FFF2-40B4-BE49-F238E27FC236}">
                <a16:creationId xmlns:a16="http://schemas.microsoft.com/office/drawing/2014/main" id="{7CFB0D2C-9767-5A4E-AD6A-7AB97E3F86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2816684" y="4234976"/>
            <a:ext cx="1162847" cy="107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9">
            <a:extLst>
              <a:ext uri="{FF2B5EF4-FFF2-40B4-BE49-F238E27FC236}">
                <a16:creationId xmlns:a16="http://schemas.microsoft.com/office/drawing/2014/main" id="{B5F8BC06-3E9A-7F47-8584-09ECA7956576}"/>
              </a:ext>
            </a:extLst>
          </p:cNvPr>
          <p:cNvSpPr txBox="1"/>
          <p:nvPr/>
        </p:nvSpPr>
        <p:spPr>
          <a:xfrm>
            <a:off x="4001859" y="4234976"/>
            <a:ext cx="1572156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98E6789-3ABB-A542-80B3-E6B45F5966EA}"/>
              </a:ext>
            </a:extLst>
          </p:cNvPr>
          <p:cNvSpPr/>
          <p:nvPr/>
        </p:nvSpPr>
        <p:spPr>
          <a:xfrm>
            <a:off x="1715470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DDEB95D-C1F5-0241-98C3-6123F369FDBA}"/>
              </a:ext>
            </a:extLst>
          </p:cNvPr>
          <p:cNvSpPr/>
          <p:nvPr/>
        </p:nvSpPr>
        <p:spPr>
          <a:xfrm>
            <a:off x="5723860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https://upload.wikimedia.org/wikipedia/commons/thumb/c/c3/Python-logo-notext.svg/110px-Python-logo-notext.svg.png">
            <a:extLst>
              <a:ext uri="{FF2B5EF4-FFF2-40B4-BE49-F238E27FC236}">
                <a16:creationId xmlns:a16="http://schemas.microsoft.com/office/drawing/2014/main" id="{9258738C-6FB8-FE4A-BFBD-C5209E6B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50" y="3291903"/>
            <a:ext cx="1195431" cy="11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F495A-DD65-014D-9646-B5F2E3955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344" y="2623134"/>
            <a:ext cx="3593416" cy="24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ED67-927D-4472-B906-F07F4112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A801-A98E-446A-99AB-B07E534C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Background</a:t>
            </a:r>
          </a:p>
          <a:p>
            <a:r>
              <a:rPr lang="en-US" dirty="0"/>
              <a:t>Business Use Case</a:t>
            </a:r>
          </a:p>
          <a:p>
            <a:r>
              <a:rPr lang="en-US" dirty="0"/>
              <a:t>Influencer</a:t>
            </a:r>
          </a:p>
          <a:p>
            <a:r>
              <a:rPr lang="en-US" dirty="0"/>
              <a:t>Goal of Analysis</a:t>
            </a:r>
          </a:p>
          <a:p>
            <a:r>
              <a:rPr lang="en-US" dirty="0"/>
              <a:t>Sources and Tools</a:t>
            </a:r>
          </a:p>
          <a:p>
            <a:r>
              <a:rPr lang="en-US" dirty="0"/>
              <a:t>Data Sources and Model</a:t>
            </a:r>
          </a:p>
          <a:p>
            <a:r>
              <a:rPr lang="en-US" dirty="0"/>
              <a:t>Data Storage &amp; Privacy</a:t>
            </a:r>
          </a:p>
          <a:p>
            <a:r>
              <a:rPr lang="en-US" dirty="0"/>
              <a:t>Data Architecture and Pipeline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Lessons and Challenges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C17-D958-7548-9170-2AFFD570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COLLECTION</a:t>
            </a:r>
          </a:p>
        </p:txBody>
      </p:sp>
      <p:pic>
        <p:nvPicPr>
          <p:cNvPr id="4" name="Picture 2" descr="Twitter logo, bird, transparent, png">
            <a:extLst>
              <a:ext uri="{FF2B5EF4-FFF2-40B4-BE49-F238E27FC236}">
                <a16:creationId xmlns:a16="http://schemas.microsoft.com/office/drawing/2014/main" id="{2151DB1A-E418-2448-A98D-DB5936D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" y="3420049"/>
            <a:ext cx="1222198" cy="99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350" descr="Cloud-PubSub_256px.png">
            <a:extLst>
              <a:ext uri="{FF2B5EF4-FFF2-40B4-BE49-F238E27FC236}">
                <a16:creationId xmlns:a16="http://schemas.microsoft.com/office/drawing/2014/main" id="{91B63782-9B88-594D-A958-23F47A2F8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2830674" y="2356800"/>
            <a:ext cx="1206052" cy="11374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33">
            <a:extLst>
              <a:ext uri="{FF2B5EF4-FFF2-40B4-BE49-F238E27FC236}">
                <a16:creationId xmlns:a16="http://schemas.microsoft.com/office/drawing/2014/main" id="{3EEC71EF-B638-DC4F-92EE-AFE24C78E76F}"/>
              </a:ext>
            </a:extLst>
          </p:cNvPr>
          <p:cNvSpPr txBox="1"/>
          <p:nvPr/>
        </p:nvSpPr>
        <p:spPr>
          <a:xfrm>
            <a:off x="4214152" y="2623134"/>
            <a:ext cx="1298374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id="9" name="Shape 337" descr="BigQuery_256px.png">
            <a:extLst>
              <a:ext uri="{FF2B5EF4-FFF2-40B4-BE49-F238E27FC236}">
                <a16:creationId xmlns:a16="http://schemas.microsoft.com/office/drawing/2014/main" id="{7CFB0D2C-9767-5A4E-AD6A-7AB97E3F86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2816684" y="4234976"/>
            <a:ext cx="1162847" cy="107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9">
            <a:extLst>
              <a:ext uri="{FF2B5EF4-FFF2-40B4-BE49-F238E27FC236}">
                <a16:creationId xmlns:a16="http://schemas.microsoft.com/office/drawing/2014/main" id="{B5F8BC06-3E9A-7F47-8584-09ECA7956576}"/>
              </a:ext>
            </a:extLst>
          </p:cNvPr>
          <p:cNvSpPr txBox="1"/>
          <p:nvPr/>
        </p:nvSpPr>
        <p:spPr>
          <a:xfrm>
            <a:off x="4001859" y="4234976"/>
            <a:ext cx="1572156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98E6789-3ABB-A542-80B3-E6B45F5966EA}"/>
              </a:ext>
            </a:extLst>
          </p:cNvPr>
          <p:cNvSpPr/>
          <p:nvPr/>
        </p:nvSpPr>
        <p:spPr>
          <a:xfrm>
            <a:off x="1715470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DDEB95D-C1F5-0241-98C3-6123F369FDBA}"/>
              </a:ext>
            </a:extLst>
          </p:cNvPr>
          <p:cNvSpPr/>
          <p:nvPr/>
        </p:nvSpPr>
        <p:spPr>
          <a:xfrm>
            <a:off x="5723860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 descr="Image result for cloud sql">
            <a:extLst>
              <a:ext uri="{FF2B5EF4-FFF2-40B4-BE49-F238E27FC236}">
                <a16:creationId xmlns:a16="http://schemas.microsoft.com/office/drawing/2014/main" id="{FA0B4E0A-4629-5044-B4FD-81FF54B8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90" y="3284583"/>
            <a:ext cx="1263968" cy="12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01F5E499-0BA8-1C4E-A780-B1F26000A6AE}"/>
              </a:ext>
            </a:extLst>
          </p:cNvPr>
          <p:cNvSpPr/>
          <p:nvPr/>
        </p:nvSpPr>
        <p:spPr>
          <a:xfrm>
            <a:off x="8958415" y="3671034"/>
            <a:ext cx="897467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https://upload.wikimedia.org/wikipedia/commons/thumb/c/c3/Python-logo-notext.svg/110px-Python-logo-notext.svg.png">
            <a:extLst>
              <a:ext uri="{FF2B5EF4-FFF2-40B4-BE49-F238E27FC236}">
                <a16:creationId xmlns:a16="http://schemas.microsoft.com/office/drawing/2014/main" id="{9258738C-6FB8-FE4A-BFBD-C5209E6B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50" y="3291903"/>
            <a:ext cx="1195431" cy="11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333">
            <a:extLst>
              <a:ext uri="{FF2B5EF4-FFF2-40B4-BE49-F238E27FC236}">
                <a16:creationId xmlns:a16="http://schemas.microsoft.com/office/drawing/2014/main" id="{C5026244-31C0-E343-AFD9-2E6D7D4468AC}"/>
              </a:ext>
            </a:extLst>
          </p:cNvPr>
          <p:cNvSpPr txBox="1"/>
          <p:nvPr/>
        </p:nvSpPr>
        <p:spPr>
          <a:xfrm>
            <a:off x="10248190" y="4699793"/>
            <a:ext cx="1052784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</p:spTree>
    <p:extLst>
      <p:ext uri="{BB962C8B-B14F-4D97-AF65-F5344CB8AC3E}">
        <p14:creationId xmlns:p14="http://schemas.microsoft.com/office/powerpoint/2010/main" val="162336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Model: </a:t>
            </a:r>
            <a:br>
              <a:rPr lang="en-US" dirty="0"/>
            </a:br>
            <a:r>
              <a:rPr lang="en-US" dirty="0"/>
              <a:t>Unstructured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49D-DD75-B044-8218-C461A53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4" name="Picture 10" descr="Image result for cloud sql">
            <a:extLst>
              <a:ext uri="{FF2B5EF4-FFF2-40B4-BE49-F238E27FC236}">
                <a16:creationId xmlns:a16="http://schemas.microsoft.com/office/drawing/2014/main" id="{8B0C8AE3-3E04-2045-9435-979B08D4B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54" y="2611914"/>
            <a:ext cx="909015" cy="90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google bigquery">
            <a:extLst>
              <a:ext uri="{FF2B5EF4-FFF2-40B4-BE49-F238E27FC236}">
                <a16:creationId xmlns:a16="http://schemas.microsoft.com/office/drawing/2014/main" id="{08B00A7C-4B81-7446-A750-34C8E8415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1" r="-3333"/>
          <a:stretch/>
        </p:blipFill>
        <p:spPr bwMode="auto">
          <a:xfrm>
            <a:off x="1072183" y="4304208"/>
            <a:ext cx="993761" cy="8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333">
            <a:extLst>
              <a:ext uri="{FF2B5EF4-FFF2-40B4-BE49-F238E27FC236}">
                <a16:creationId xmlns:a16="http://schemas.microsoft.com/office/drawing/2014/main" id="{ED9693C9-9A53-2749-9CD6-3F453DB94B65}"/>
              </a:ext>
            </a:extLst>
          </p:cNvPr>
          <p:cNvSpPr txBox="1"/>
          <p:nvPr/>
        </p:nvSpPr>
        <p:spPr>
          <a:xfrm>
            <a:off x="679263" y="3569373"/>
            <a:ext cx="1779595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sp>
        <p:nvSpPr>
          <p:cNvPr id="9" name="Shape 333">
            <a:extLst>
              <a:ext uri="{FF2B5EF4-FFF2-40B4-BE49-F238E27FC236}">
                <a16:creationId xmlns:a16="http://schemas.microsoft.com/office/drawing/2014/main" id="{2D89E789-6739-2643-9B96-A7F6746A1E9A}"/>
              </a:ext>
            </a:extLst>
          </p:cNvPr>
          <p:cNvSpPr txBox="1"/>
          <p:nvPr/>
        </p:nvSpPr>
        <p:spPr>
          <a:xfrm>
            <a:off x="905826" y="5207847"/>
            <a:ext cx="1315417" cy="4648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20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sz="2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3FD095-5A64-492F-9550-3789B3D8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16" y="2354146"/>
            <a:ext cx="8163898" cy="36365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SQL storage chose for its high availability and easy accessibility since the visualizations are near real-time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SQL chosen because of its fully managed nature. (Routine backups,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was chosen because of its hybrid nature – can handle both SQL &amp; NOSQL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Scalability from 1-week to multiple weeks based on chosen timeframe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8AB-1014-43EC-BE7C-F7595FB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Logical Data Architecture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4F8A4-7025-416D-B864-2FBFED9469CE}"/>
              </a:ext>
            </a:extLst>
          </p:cNvPr>
          <p:cNvGrpSpPr/>
          <p:nvPr/>
        </p:nvGrpSpPr>
        <p:grpSpPr>
          <a:xfrm>
            <a:off x="1523900" y="1488641"/>
            <a:ext cx="5828334" cy="280619"/>
            <a:chOff x="489253" y="1580081"/>
            <a:chExt cx="6411168" cy="2806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DDC27B-CF0C-4E45-9660-BE64BB21C8F9}"/>
                </a:ext>
              </a:extLst>
            </p:cNvPr>
            <p:cNvCxnSpPr/>
            <p:nvPr/>
          </p:nvCxnSpPr>
          <p:spPr>
            <a:xfrm>
              <a:off x="489253" y="1857080"/>
              <a:ext cx="2716805" cy="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FB1A7D-2746-4CB0-AB6A-1A89E4D8610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113" y="1857080"/>
              <a:ext cx="3374308" cy="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02F4E0-518D-4E96-A667-A1B1F14A0C2B}"/>
                </a:ext>
              </a:extLst>
            </p:cNvPr>
            <p:cNvSpPr txBox="1"/>
            <p:nvPr/>
          </p:nvSpPr>
          <p:spPr>
            <a:xfrm>
              <a:off x="1226331" y="1583701"/>
              <a:ext cx="1366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91047-0A2B-4D36-ACA6-C57F5FFED793}"/>
                </a:ext>
              </a:extLst>
            </p:cNvPr>
            <p:cNvSpPr txBox="1"/>
            <p:nvPr/>
          </p:nvSpPr>
          <p:spPr>
            <a:xfrm>
              <a:off x="4841819" y="1580081"/>
              <a:ext cx="817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B0815-CE9C-4335-B846-1E98EC1C4E07}"/>
              </a:ext>
            </a:extLst>
          </p:cNvPr>
          <p:cNvSpPr/>
          <p:nvPr/>
        </p:nvSpPr>
        <p:spPr>
          <a:xfrm>
            <a:off x="329938" y="1960775"/>
            <a:ext cx="979717" cy="2631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4B34A-5CB9-4FB5-9A17-1EAE10FA6273}"/>
              </a:ext>
            </a:extLst>
          </p:cNvPr>
          <p:cNvSpPr/>
          <p:nvPr/>
        </p:nvSpPr>
        <p:spPr>
          <a:xfrm>
            <a:off x="329938" y="5072284"/>
            <a:ext cx="979717" cy="139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-US" sz="1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Considera-tions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80E1BC-68D7-46FB-94CC-D6EC1BA5E43A}"/>
              </a:ext>
            </a:extLst>
          </p:cNvPr>
          <p:cNvCxnSpPr/>
          <p:nvPr/>
        </p:nvCxnSpPr>
        <p:spPr>
          <a:xfrm>
            <a:off x="1523900" y="4793008"/>
            <a:ext cx="103234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A82CA-EA99-4FD7-A381-0ED059480E35}"/>
              </a:ext>
            </a:extLst>
          </p:cNvPr>
          <p:cNvSpPr/>
          <p:nvPr/>
        </p:nvSpPr>
        <p:spPr>
          <a:xfrm>
            <a:off x="1558028" y="1968498"/>
            <a:ext cx="2469823" cy="263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9B7A8-0982-418F-A396-B9007F732E42}"/>
              </a:ext>
            </a:extLst>
          </p:cNvPr>
          <p:cNvSpPr/>
          <p:nvPr/>
        </p:nvSpPr>
        <p:spPr>
          <a:xfrm>
            <a:off x="1523900" y="5072284"/>
            <a:ext cx="2469823" cy="139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sources have easy to use open-source APIs that can be implemented on Python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9399CB-47E4-438C-8090-06F063C63734}"/>
              </a:ext>
            </a:extLst>
          </p:cNvPr>
          <p:cNvSpPr/>
          <p:nvPr/>
        </p:nvSpPr>
        <p:spPr>
          <a:xfrm>
            <a:off x="4284682" y="1960775"/>
            <a:ext cx="3067553" cy="263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1D9B8-2814-4961-A717-DD2DD54EBA12}"/>
              </a:ext>
            </a:extLst>
          </p:cNvPr>
          <p:cNvSpPr/>
          <p:nvPr/>
        </p:nvSpPr>
        <p:spPr>
          <a:xfrm>
            <a:off x="4284682" y="5072284"/>
            <a:ext cx="3067553" cy="139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storage chose for its high availability and easy accessibility since the visualizations are near real-time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was chosen because of its hybrid nature – can handle both SQL &amp; NOSQL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 from 1-week to multiple weeks based on chosen timeframe</a:t>
            </a:r>
          </a:p>
        </p:txBody>
      </p:sp>
      <p:pic>
        <p:nvPicPr>
          <p:cNvPr id="20" name="Picture 2" descr="Image result for relational database icon">
            <a:extLst>
              <a:ext uri="{FF2B5EF4-FFF2-40B4-BE49-F238E27FC236}">
                <a16:creationId xmlns:a16="http://schemas.microsoft.com/office/drawing/2014/main" id="{77837331-C044-4572-BAD3-BC09F44A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24" y="2280953"/>
            <a:ext cx="389822" cy="33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twitter icon">
            <a:extLst>
              <a:ext uri="{FF2B5EF4-FFF2-40B4-BE49-F238E27FC236}">
                <a16:creationId xmlns:a16="http://schemas.microsoft.com/office/drawing/2014/main" id="{5129694D-BC08-4F5A-9183-1695EE3B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14" y="3523949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B2DFC5-13B8-466D-9C21-576233A97A8E}"/>
              </a:ext>
            </a:extLst>
          </p:cNvPr>
          <p:cNvSpPr txBox="1"/>
          <p:nvPr/>
        </p:nvSpPr>
        <p:spPr>
          <a:xfrm>
            <a:off x="2155635" y="2249782"/>
            <a:ext cx="178554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Relational Databases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Characters &amp; Episode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26690-063E-4365-B135-303F40EF6D88}"/>
              </a:ext>
            </a:extLst>
          </p:cNvPr>
          <p:cNvSpPr txBox="1"/>
          <p:nvPr/>
        </p:nvSpPr>
        <p:spPr>
          <a:xfrm>
            <a:off x="2089646" y="3631210"/>
            <a:ext cx="178554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Streaming &amp; User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0FF2F-60A6-4482-900E-AD421C187D31}"/>
              </a:ext>
            </a:extLst>
          </p:cNvPr>
          <p:cNvSpPr txBox="1"/>
          <p:nvPr/>
        </p:nvSpPr>
        <p:spPr>
          <a:xfrm>
            <a:off x="5181819" y="3151251"/>
            <a:ext cx="195598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Cloud storage for both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Structured &amp; unstructured data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C56AFA0E-4CF7-4EE8-8F24-A768AC71B56C}"/>
              </a:ext>
            </a:extLst>
          </p:cNvPr>
          <p:cNvCxnSpPr>
            <a:cxnSpLocks/>
            <a:stCxn id="22" idx="3"/>
            <a:endCxn id="36" idx="0"/>
          </p:cNvCxnSpPr>
          <p:nvPr/>
        </p:nvCxnSpPr>
        <p:spPr>
          <a:xfrm>
            <a:off x="3941183" y="2453684"/>
            <a:ext cx="929041" cy="412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062F9D12-72D0-48C1-9E12-E1AE99EF41BF}"/>
              </a:ext>
            </a:extLst>
          </p:cNvPr>
          <p:cNvCxnSpPr>
            <a:cxnSpLocks/>
            <a:stCxn id="23" idx="3"/>
            <a:endCxn id="36" idx="2"/>
          </p:cNvCxnSpPr>
          <p:nvPr/>
        </p:nvCxnSpPr>
        <p:spPr>
          <a:xfrm flipV="1">
            <a:off x="3875195" y="3417725"/>
            <a:ext cx="995029" cy="417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Image result for cloud sql">
            <a:extLst>
              <a:ext uri="{FF2B5EF4-FFF2-40B4-BE49-F238E27FC236}">
                <a16:creationId xmlns:a16="http://schemas.microsoft.com/office/drawing/2014/main" id="{00A89A85-0A3C-42DF-9DDE-1A56390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19" y="286591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File:IMDB Logo 2016.svg">
            <a:extLst>
              <a:ext uri="{FF2B5EF4-FFF2-40B4-BE49-F238E27FC236}">
                <a16:creationId xmlns:a16="http://schemas.microsoft.com/office/drawing/2014/main" id="{1AA9F613-8F3B-4EA7-9966-29BCFF68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93" y="2990062"/>
            <a:ext cx="723658" cy="3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12B96BC0-6DB6-4E85-B6FE-EB984979C693}"/>
              </a:ext>
            </a:extLst>
          </p:cNvPr>
          <p:cNvCxnSpPr>
            <a:cxnSpLocks/>
          </p:cNvCxnSpPr>
          <p:nvPr/>
        </p:nvCxnSpPr>
        <p:spPr>
          <a:xfrm flipV="1">
            <a:off x="2618430" y="3079400"/>
            <a:ext cx="1940199" cy="870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1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8AB-1014-43EC-BE7C-F7595FB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Logical Data Architecture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4F8A4-7025-416D-B864-2FBFED9469CE}"/>
              </a:ext>
            </a:extLst>
          </p:cNvPr>
          <p:cNvGrpSpPr/>
          <p:nvPr/>
        </p:nvGrpSpPr>
        <p:grpSpPr>
          <a:xfrm>
            <a:off x="1523900" y="1488640"/>
            <a:ext cx="10323446" cy="280620"/>
            <a:chOff x="489253" y="1580080"/>
            <a:chExt cx="11355791" cy="2806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DDC27B-CF0C-4E45-9660-BE64BB21C8F9}"/>
                </a:ext>
              </a:extLst>
            </p:cNvPr>
            <p:cNvCxnSpPr/>
            <p:nvPr/>
          </p:nvCxnSpPr>
          <p:spPr>
            <a:xfrm>
              <a:off x="489253" y="1857080"/>
              <a:ext cx="2716805" cy="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232AF8-F940-456E-8B49-880B794D4F53}"/>
                </a:ext>
              </a:extLst>
            </p:cNvPr>
            <p:cNvCxnSpPr>
              <a:cxnSpLocks/>
            </p:cNvCxnSpPr>
            <p:nvPr/>
          </p:nvCxnSpPr>
          <p:spPr>
            <a:xfrm>
              <a:off x="7136091" y="1857080"/>
              <a:ext cx="4708953" cy="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FB1A7D-2746-4CB0-AB6A-1A89E4D8610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113" y="1857080"/>
              <a:ext cx="3374308" cy="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02F4E0-518D-4E96-A667-A1B1F14A0C2B}"/>
                </a:ext>
              </a:extLst>
            </p:cNvPr>
            <p:cNvSpPr txBox="1"/>
            <p:nvPr/>
          </p:nvSpPr>
          <p:spPr>
            <a:xfrm>
              <a:off x="1226331" y="1583701"/>
              <a:ext cx="1366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91047-0A2B-4D36-ACA6-C57F5FFED793}"/>
                </a:ext>
              </a:extLst>
            </p:cNvPr>
            <p:cNvSpPr txBox="1"/>
            <p:nvPr/>
          </p:nvSpPr>
          <p:spPr>
            <a:xfrm>
              <a:off x="4841819" y="1580081"/>
              <a:ext cx="817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2F7847-9DA4-493A-A1E1-B2E018E21AF2}"/>
                </a:ext>
              </a:extLst>
            </p:cNvPr>
            <p:cNvSpPr txBox="1"/>
            <p:nvPr/>
          </p:nvSpPr>
          <p:spPr>
            <a:xfrm>
              <a:off x="8708205" y="1580080"/>
              <a:ext cx="1721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Delivery &amp; Insights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B0815-CE9C-4335-B846-1E98EC1C4E07}"/>
              </a:ext>
            </a:extLst>
          </p:cNvPr>
          <p:cNvSpPr/>
          <p:nvPr/>
        </p:nvSpPr>
        <p:spPr>
          <a:xfrm>
            <a:off x="329938" y="1960775"/>
            <a:ext cx="979717" cy="2631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4B34A-5CB9-4FB5-9A17-1EAE10FA6273}"/>
              </a:ext>
            </a:extLst>
          </p:cNvPr>
          <p:cNvSpPr/>
          <p:nvPr/>
        </p:nvSpPr>
        <p:spPr>
          <a:xfrm>
            <a:off x="329938" y="5072284"/>
            <a:ext cx="979717" cy="139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-US" sz="1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Considera-tions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80E1BC-68D7-46FB-94CC-D6EC1BA5E43A}"/>
              </a:ext>
            </a:extLst>
          </p:cNvPr>
          <p:cNvCxnSpPr/>
          <p:nvPr/>
        </p:nvCxnSpPr>
        <p:spPr>
          <a:xfrm>
            <a:off x="1523900" y="4793008"/>
            <a:ext cx="103234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A82CA-EA99-4FD7-A381-0ED059480E35}"/>
              </a:ext>
            </a:extLst>
          </p:cNvPr>
          <p:cNvSpPr/>
          <p:nvPr/>
        </p:nvSpPr>
        <p:spPr>
          <a:xfrm>
            <a:off x="1558028" y="1968498"/>
            <a:ext cx="2469823" cy="263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9B7A8-0982-418F-A396-B9007F732E42}"/>
              </a:ext>
            </a:extLst>
          </p:cNvPr>
          <p:cNvSpPr/>
          <p:nvPr/>
        </p:nvSpPr>
        <p:spPr>
          <a:xfrm>
            <a:off x="1523900" y="5072284"/>
            <a:ext cx="2469823" cy="139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sources have easy to use open-source APIs that can be implemented on Python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9399CB-47E4-438C-8090-06F063C63734}"/>
              </a:ext>
            </a:extLst>
          </p:cNvPr>
          <p:cNvSpPr/>
          <p:nvPr/>
        </p:nvSpPr>
        <p:spPr>
          <a:xfrm>
            <a:off x="4284682" y="1960775"/>
            <a:ext cx="3067553" cy="263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1D9B8-2814-4961-A717-DD2DD54EBA12}"/>
              </a:ext>
            </a:extLst>
          </p:cNvPr>
          <p:cNvSpPr/>
          <p:nvPr/>
        </p:nvSpPr>
        <p:spPr>
          <a:xfrm>
            <a:off x="4284682" y="5072284"/>
            <a:ext cx="3067553" cy="139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storage chose for its high availability and easy accessibility since the visualizations are near real-time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was chosen because of its hybrid nature – can handle both SQL &amp; NOSQL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 from 1-week to multiple weeks based on chosen timeframe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DB102C-727B-410E-9C27-13DC555C6070}"/>
              </a:ext>
            </a:extLst>
          </p:cNvPr>
          <p:cNvSpPr/>
          <p:nvPr/>
        </p:nvSpPr>
        <p:spPr>
          <a:xfrm>
            <a:off x="7566480" y="2002874"/>
            <a:ext cx="4280866" cy="263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C7067-F41F-471F-B5BA-E19CDA9DA032}"/>
              </a:ext>
            </a:extLst>
          </p:cNvPr>
          <p:cNvSpPr/>
          <p:nvPr/>
        </p:nvSpPr>
        <p:spPr>
          <a:xfrm>
            <a:off x="7566480" y="5072284"/>
            <a:ext cx="4280866" cy="139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SQL chosen because of its easy integration with </a:t>
            </a: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to implement Influence Score calculation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Tableau Server hosts dashboards on web so end-users need only a web URL with no other software requirements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was chosen for its calculation of the influential score.</a:t>
            </a:r>
          </a:p>
        </p:txBody>
      </p:sp>
      <p:pic>
        <p:nvPicPr>
          <p:cNvPr id="20" name="Picture 2" descr="Image result for relational database icon">
            <a:extLst>
              <a:ext uri="{FF2B5EF4-FFF2-40B4-BE49-F238E27FC236}">
                <a16:creationId xmlns:a16="http://schemas.microsoft.com/office/drawing/2014/main" id="{77837331-C044-4572-BAD3-BC09F44A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24" y="2280953"/>
            <a:ext cx="389822" cy="33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twitter icon">
            <a:extLst>
              <a:ext uri="{FF2B5EF4-FFF2-40B4-BE49-F238E27FC236}">
                <a16:creationId xmlns:a16="http://schemas.microsoft.com/office/drawing/2014/main" id="{5129694D-BC08-4F5A-9183-1695EE3B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14" y="3523949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B2DFC5-13B8-466D-9C21-576233A97A8E}"/>
              </a:ext>
            </a:extLst>
          </p:cNvPr>
          <p:cNvSpPr txBox="1"/>
          <p:nvPr/>
        </p:nvSpPr>
        <p:spPr>
          <a:xfrm>
            <a:off x="2155635" y="2249782"/>
            <a:ext cx="178554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Relational Databases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Characters &amp; Episode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26690-063E-4365-B135-303F40EF6D88}"/>
              </a:ext>
            </a:extLst>
          </p:cNvPr>
          <p:cNvSpPr txBox="1"/>
          <p:nvPr/>
        </p:nvSpPr>
        <p:spPr>
          <a:xfrm>
            <a:off x="2089646" y="3631210"/>
            <a:ext cx="178554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Streaming &amp; User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0FF2F-60A6-4482-900E-AD421C187D31}"/>
              </a:ext>
            </a:extLst>
          </p:cNvPr>
          <p:cNvSpPr txBox="1"/>
          <p:nvPr/>
        </p:nvSpPr>
        <p:spPr>
          <a:xfrm>
            <a:off x="5181819" y="3151251"/>
            <a:ext cx="195598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Cloud storage for both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Structured &amp; unstructured data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C56AFA0E-4CF7-4EE8-8F24-A768AC71B56C}"/>
              </a:ext>
            </a:extLst>
          </p:cNvPr>
          <p:cNvCxnSpPr>
            <a:cxnSpLocks/>
            <a:stCxn id="22" idx="3"/>
            <a:endCxn id="36" idx="0"/>
          </p:cNvCxnSpPr>
          <p:nvPr/>
        </p:nvCxnSpPr>
        <p:spPr>
          <a:xfrm>
            <a:off x="3941183" y="2453684"/>
            <a:ext cx="929041" cy="412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062F9D12-72D0-48C1-9E12-E1AE99EF41BF}"/>
              </a:ext>
            </a:extLst>
          </p:cNvPr>
          <p:cNvCxnSpPr>
            <a:cxnSpLocks/>
            <a:stCxn id="23" idx="3"/>
            <a:endCxn id="36" idx="2"/>
          </p:cNvCxnSpPr>
          <p:nvPr/>
        </p:nvCxnSpPr>
        <p:spPr>
          <a:xfrm flipV="1">
            <a:off x="3875195" y="3417725"/>
            <a:ext cx="995029" cy="417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20BA54-F9A6-43B0-BD5F-302D8D4F2530}"/>
              </a:ext>
            </a:extLst>
          </p:cNvPr>
          <p:cNvSpPr txBox="1"/>
          <p:nvPr/>
        </p:nvSpPr>
        <p:spPr>
          <a:xfrm>
            <a:off x="8232860" y="2945771"/>
            <a:ext cx="1382110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Google </a:t>
            </a:r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Perform Analysis &amp;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Stage final databases</a:t>
            </a:r>
          </a:p>
        </p:txBody>
      </p:sp>
      <p:pic>
        <p:nvPicPr>
          <p:cNvPr id="30" name="Picture 12" descr="Image result for tableau icon">
            <a:extLst>
              <a:ext uri="{FF2B5EF4-FFF2-40B4-BE49-F238E27FC236}">
                <a16:creationId xmlns:a16="http://schemas.microsoft.com/office/drawing/2014/main" id="{B1393DC1-DCC9-49BA-A851-20421DDEA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t="14734" r="26210" b="11188"/>
          <a:stretch/>
        </p:blipFill>
        <p:spPr bwMode="auto">
          <a:xfrm>
            <a:off x="9775443" y="2277146"/>
            <a:ext cx="493215" cy="5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22BDD1-3E59-4A18-9950-6460A6A0B649}"/>
              </a:ext>
            </a:extLst>
          </p:cNvPr>
          <p:cNvSpPr txBox="1"/>
          <p:nvPr/>
        </p:nvSpPr>
        <p:spPr>
          <a:xfrm>
            <a:off x="10313111" y="2260325"/>
            <a:ext cx="1592103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Tableau Server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Host dashboard with 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Insights &amp; Visualizations 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id="{82653954-EFD8-461F-8BDA-4C27EB839D48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06639" y="3229093"/>
            <a:ext cx="687232" cy="1886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CB832114-B7D2-4FCF-9812-C2C567D36BE6}"/>
              </a:ext>
            </a:extLst>
          </p:cNvPr>
          <p:cNvCxnSpPr>
            <a:cxnSpLocks/>
            <a:stCxn id="37" idx="0"/>
            <a:endCxn id="30" idx="1"/>
          </p:cNvCxnSpPr>
          <p:nvPr/>
        </p:nvCxnSpPr>
        <p:spPr>
          <a:xfrm rot="5400000" flipH="1" flipV="1">
            <a:off x="8648816" y="1820715"/>
            <a:ext cx="412308" cy="1840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Image result for cloud sql">
            <a:extLst>
              <a:ext uri="{FF2B5EF4-FFF2-40B4-BE49-F238E27FC236}">
                <a16:creationId xmlns:a16="http://schemas.microsoft.com/office/drawing/2014/main" id="{00A89A85-0A3C-42DF-9DDE-1A56390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19" y="286591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google bigquery">
            <a:extLst>
              <a:ext uri="{FF2B5EF4-FFF2-40B4-BE49-F238E27FC236}">
                <a16:creationId xmlns:a16="http://schemas.microsoft.com/office/drawing/2014/main" id="{9CB348B7-ECD7-41FA-AE72-8358A4161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1" r="-3333"/>
          <a:stretch/>
        </p:blipFill>
        <p:spPr bwMode="auto">
          <a:xfrm>
            <a:off x="7593871" y="2947342"/>
            <a:ext cx="681252" cy="5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0A9FA5B0-E099-4418-BE4F-BB3B2B9EACB7}"/>
              </a:ext>
            </a:extLst>
          </p:cNvPr>
          <p:cNvCxnSpPr>
            <a:cxnSpLocks/>
            <a:endCxn id="37" idx="2"/>
          </p:cNvCxnSpPr>
          <p:nvPr/>
        </p:nvCxnSpPr>
        <p:spPr>
          <a:xfrm rot="10800000">
            <a:off x="7934497" y="3510844"/>
            <a:ext cx="1754450" cy="372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RStudio Logo">
            <a:extLst>
              <a:ext uri="{FF2B5EF4-FFF2-40B4-BE49-F238E27FC236}">
                <a16:creationId xmlns:a16="http://schemas.microsoft.com/office/drawing/2014/main" id="{FE61A111-3EE4-48B8-82E5-E6C5E9C7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14" y="3527290"/>
            <a:ext cx="582119" cy="5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36BE63-2EA5-4851-85C2-57A2AB5A3A2D}"/>
              </a:ext>
            </a:extLst>
          </p:cNvPr>
          <p:cNvSpPr txBox="1"/>
          <p:nvPr/>
        </p:nvSpPr>
        <p:spPr>
          <a:xfrm>
            <a:off x="10355156" y="3631210"/>
            <a:ext cx="13869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Calculate Influential 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B78D8EA0-2FAC-4CD3-93BF-5939FDE09640}"/>
              </a:ext>
            </a:extLst>
          </p:cNvPr>
          <p:cNvCxnSpPr>
            <a:cxnSpLocks/>
          </p:cNvCxnSpPr>
          <p:nvPr/>
        </p:nvCxnSpPr>
        <p:spPr>
          <a:xfrm flipV="1">
            <a:off x="2618430" y="3079400"/>
            <a:ext cx="1940199" cy="870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File:IMDB Logo 2016.svg">
            <a:extLst>
              <a:ext uri="{FF2B5EF4-FFF2-40B4-BE49-F238E27FC236}">
                <a16:creationId xmlns:a16="http://schemas.microsoft.com/office/drawing/2014/main" id="{6FA7A943-A7D3-4BE4-8F56-D82346DC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64" y="2990062"/>
            <a:ext cx="723658" cy="3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8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49D-DD75-B044-8218-C461A53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of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3FD095-5A64-492F-9550-3789B3D8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16" y="2615406"/>
            <a:ext cx="8163898" cy="37244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collect Twitter data, we agreed to twitters developer agreement and policy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Twitter requires developers to respect the users control and privacy of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added a constraint to the data set to exclude any tweets from protected accounts to protect that users privacy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It’s important to consider how user data is used, where its being stored and who has access to this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1DFCC-D461-4938-878B-CBC8E68F9FA8}"/>
              </a:ext>
            </a:extLst>
          </p:cNvPr>
          <p:cNvSpPr/>
          <p:nvPr/>
        </p:nvSpPr>
        <p:spPr>
          <a:xfrm>
            <a:off x="178498" y="4290607"/>
            <a:ext cx="280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Helvetica Neue LT"/>
              </a:rPr>
              <a:t>Twitter Developer Agreement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Helvetica Neue LT"/>
              </a:rPr>
              <a:t>and Policy</a:t>
            </a:r>
            <a:endParaRPr lang="en-US" b="1" i="0" dirty="0">
              <a:solidFill>
                <a:srgbClr val="7030A0"/>
              </a:solidFill>
              <a:effectLst/>
              <a:latin typeface="Helvetica Neue LT"/>
            </a:endParaRPr>
          </a:p>
        </p:txBody>
      </p:sp>
      <p:pic>
        <p:nvPicPr>
          <p:cNvPr id="1026" name="Picture 2" descr="twitter icon">
            <a:extLst>
              <a:ext uri="{FF2B5EF4-FFF2-40B4-BE49-F238E27FC236}">
                <a16:creationId xmlns:a16="http://schemas.microsoft.com/office/drawing/2014/main" id="{6D941DA2-0401-49E3-BC8B-EE797ACB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649582"/>
            <a:ext cx="1332411" cy="13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4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  <a:br>
              <a:rPr lang="en-US" dirty="0"/>
            </a:br>
            <a:r>
              <a:rPr lang="en-US" dirty="0"/>
              <a:t>MICROINFLUENCER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829-842F-9149-9B43-4CF6165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57" y="479051"/>
            <a:ext cx="10571998" cy="970450"/>
          </a:xfrm>
        </p:spPr>
        <p:txBody>
          <a:bodyPr/>
          <a:lstStyle/>
          <a:p>
            <a:r>
              <a:rPr lang="en-US" dirty="0"/>
              <a:t>MICROINFLUENCER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234D7-FBCE-3144-AA65-86F05E838C6B}"/>
              </a:ext>
            </a:extLst>
          </p:cNvPr>
          <p:cNvSpPr txBox="1">
            <a:spLocks/>
          </p:cNvSpPr>
          <p:nvPr/>
        </p:nvSpPr>
        <p:spPr>
          <a:xfrm>
            <a:off x="0" y="2011669"/>
            <a:ext cx="4989422" cy="2370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FINDINGS</a:t>
            </a:r>
          </a:p>
          <a:p>
            <a:pPr lvl="1"/>
            <a:r>
              <a:rPr lang="en-US" dirty="0"/>
              <a:t>Number of Followers and Statuses data highly skewed due to official corporate accounts. (@</a:t>
            </a:r>
            <a:r>
              <a:rPr lang="en-US" dirty="0" err="1"/>
              <a:t>gameofthrones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 50% of users tweeting about </a:t>
            </a:r>
            <a:r>
              <a:rPr lang="en-US" dirty="0" err="1"/>
              <a:t>GoT</a:t>
            </a:r>
            <a:r>
              <a:rPr lang="en-US" dirty="0"/>
              <a:t> came from U.S. time zones.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005A-5D0B-3F48-BE04-33813D91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2003975"/>
            <a:ext cx="639597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829-842F-9149-9B43-4CF6165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57" y="479051"/>
            <a:ext cx="10571998" cy="970450"/>
          </a:xfrm>
        </p:spPr>
        <p:txBody>
          <a:bodyPr/>
          <a:lstStyle/>
          <a:p>
            <a:r>
              <a:rPr lang="en-US" dirty="0"/>
              <a:t>MICROINFLUENCER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9DE0AA-EA17-A241-B041-6D0ACCCA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1655"/>
            <a:ext cx="4989422" cy="3656032"/>
          </a:xfrm>
        </p:spPr>
        <p:txBody>
          <a:bodyPr/>
          <a:lstStyle/>
          <a:p>
            <a:r>
              <a:rPr lang="en-US" dirty="0"/>
              <a:t>REACH</a:t>
            </a:r>
          </a:p>
          <a:p>
            <a:r>
              <a:rPr lang="en-US" dirty="0"/>
              <a:t>CREDIBILITY</a:t>
            </a:r>
          </a:p>
          <a:p>
            <a:r>
              <a:rPr lang="en-US" dirty="0"/>
              <a:t>ENGAGEMENT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234D7-FBCE-3144-AA65-86F05E838C6B}"/>
              </a:ext>
            </a:extLst>
          </p:cNvPr>
          <p:cNvSpPr txBox="1">
            <a:spLocks/>
          </p:cNvSpPr>
          <p:nvPr/>
        </p:nvSpPr>
        <p:spPr>
          <a:xfrm>
            <a:off x="0" y="2011669"/>
            <a:ext cx="4989422" cy="2370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FINDINGS</a:t>
            </a:r>
          </a:p>
          <a:p>
            <a:pPr lvl="1"/>
            <a:r>
              <a:rPr lang="en-US" dirty="0"/>
              <a:t>Number of Followers and Statuses data highly skewed due to official corporate accounts. (@</a:t>
            </a:r>
            <a:r>
              <a:rPr lang="en-US" dirty="0" err="1"/>
              <a:t>gameofthrones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 50% of users tweeting about </a:t>
            </a:r>
            <a:r>
              <a:rPr lang="en-US" dirty="0" err="1"/>
              <a:t>GoT</a:t>
            </a:r>
            <a:r>
              <a:rPr lang="en-US" dirty="0"/>
              <a:t> came from U.S. time zones.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005A-5D0B-3F48-BE04-33813D91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2003975"/>
            <a:ext cx="639597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829-842F-9149-9B43-4CF6165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57" y="479051"/>
            <a:ext cx="10571998" cy="970450"/>
          </a:xfrm>
        </p:spPr>
        <p:txBody>
          <a:bodyPr/>
          <a:lstStyle/>
          <a:p>
            <a:r>
              <a:rPr lang="en-US" dirty="0"/>
              <a:t>MICROINFLUENCER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9DE0AA-EA17-A241-B041-6D0ACCCA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1655"/>
            <a:ext cx="4989422" cy="3656032"/>
          </a:xfrm>
        </p:spPr>
        <p:txBody>
          <a:bodyPr/>
          <a:lstStyle/>
          <a:p>
            <a:r>
              <a:rPr lang="en-US" b="1" dirty="0"/>
              <a:t>REACH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CREDIBILITY</a:t>
            </a:r>
          </a:p>
          <a:p>
            <a:r>
              <a:rPr lang="en-US" b="1" dirty="0"/>
              <a:t>ENGAGEMENT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234D7-FBCE-3144-AA65-86F05E838C6B}"/>
              </a:ext>
            </a:extLst>
          </p:cNvPr>
          <p:cNvSpPr txBox="1">
            <a:spLocks/>
          </p:cNvSpPr>
          <p:nvPr/>
        </p:nvSpPr>
        <p:spPr>
          <a:xfrm>
            <a:off x="0" y="2011669"/>
            <a:ext cx="4989422" cy="2370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FINDINGS</a:t>
            </a:r>
          </a:p>
          <a:p>
            <a:pPr lvl="1"/>
            <a:r>
              <a:rPr lang="en-US" dirty="0"/>
              <a:t>Number of Followers and Statuses data highly skewed due to official corporate accounts. (@</a:t>
            </a:r>
            <a:r>
              <a:rPr lang="en-US" dirty="0" err="1"/>
              <a:t>gameofthrones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 50% of users tweeting about </a:t>
            </a:r>
            <a:r>
              <a:rPr lang="en-US" dirty="0" err="1"/>
              <a:t>GoT</a:t>
            </a:r>
            <a:r>
              <a:rPr lang="en-US" dirty="0"/>
              <a:t> came from U.S. time zones.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005A-5D0B-3F48-BE04-33813D91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2003975"/>
            <a:ext cx="639597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Game of Thrones logo, logotype, wordmark">
            <a:extLst>
              <a:ext uri="{FF2B5EF4-FFF2-40B4-BE49-F238E27FC236}">
                <a16:creationId xmlns:a16="http://schemas.microsoft.com/office/drawing/2014/main" id="{D8A6EC49-B8B1-47E1-8490-521F0D55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90" y="1892940"/>
            <a:ext cx="6267743" cy="277347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280A2-2A63-4977-BD98-A5D9B20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67726"/>
            <a:ext cx="3575737" cy="56001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0F16-78A5-4764-81AA-38E8BFCB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3" y="827315"/>
            <a:ext cx="3575737" cy="554736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Game of  Thrones is a television Series on HBO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GoT</a:t>
            </a:r>
            <a:r>
              <a:rPr lang="en-US" sz="1600" dirty="0">
                <a:solidFill>
                  <a:srgbClr val="FFFFFF"/>
                </a:solidFill>
              </a:rPr>
              <a:t> debuted in 2011 and has released seven season as of 2018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last season will debut in 2019 (Season 8)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In 2012 </a:t>
            </a:r>
            <a:r>
              <a:rPr lang="en-US" sz="1600" i="1" dirty="0">
                <a:solidFill>
                  <a:srgbClr val="FFFFFF"/>
                </a:solidFill>
                <a:hlinkClick r:id="rId3" tooltip="New York (magazine)"/>
              </a:rPr>
              <a:t>Vulture.com</a:t>
            </a:r>
            <a:r>
              <a:rPr lang="en-US" sz="1600" dirty="0">
                <a:solidFill>
                  <a:srgbClr val="FFFFFF"/>
                </a:solidFill>
              </a:rPr>
              <a:t> ranked the series' fans as the most devoted in popular culture, more so than </a:t>
            </a:r>
            <a:r>
              <a:rPr lang="en-US" sz="1600" dirty="0">
                <a:solidFill>
                  <a:srgbClr val="FFFFFF"/>
                </a:solidFill>
                <a:hlinkClick r:id="rId4" tooltip="Lady Gaga"/>
              </a:rPr>
              <a:t>Lady </a:t>
            </a:r>
            <a:r>
              <a:rPr lang="en-US" sz="1600" dirty="0" err="1">
                <a:solidFill>
                  <a:srgbClr val="FFFFFF"/>
                </a:solidFill>
                <a:hlinkClick r:id="rId4" tooltip="Lady Gaga"/>
              </a:rPr>
              <a:t>Gaga</a:t>
            </a:r>
            <a:r>
              <a:rPr lang="en-US" sz="1600" dirty="0" err="1">
                <a:solidFill>
                  <a:srgbClr val="FFFFFF"/>
                </a:solidFill>
              </a:rPr>
              <a:t>'s</a:t>
            </a:r>
            <a:r>
              <a:rPr lang="en-US" sz="1600" dirty="0">
                <a:solidFill>
                  <a:srgbClr val="FFFFFF"/>
                </a:solidFill>
              </a:rPr>
              <a:t>, </a:t>
            </a:r>
            <a:r>
              <a:rPr lang="en-US" sz="1600" dirty="0">
                <a:solidFill>
                  <a:srgbClr val="FFFFFF"/>
                </a:solidFill>
                <a:hlinkClick r:id="rId5" tooltip="Justin Bieber"/>
              </a:rPr>
              <a:t>Justin Bieber</a:t>
            </a:r>
            <a:r>
              <a:rPr lang="en-US" sz="1600" dirty="0">
                <a:solidFill>
                  <a:srgbClr val="FFFFFF"/>
                </a:solidFill>
              </a:rPr>
              <a:t>'s, </a:t>
            </a:r>
            <a:r>
              <a:rPr lang="en-US" sz="1600" i="1" dirty="0">
                <a:solidFill>
                  <a:srgbClr val="FFFFFF"/>
                </a:solidFill>
                <a:hlinkClick r:id="rId6" tooltip="Harry Potter"/>
              </a:rPr>
              <a:t>Harry Potter</a:t>
            </a:r>
            <a:r>
              <a:rPr lang="en-US" sz="1600" dirty="0">
                <a:solidFill>
                  <a:srgbClr val="FFFFFF"/>
                </a:solidFill>
              </a:rPr>
              <a:t>'s or </a:t>
            </a:r>
            <a:r>
              <a:rPr lang="en-US" sz="1600" i="1" dirty="0">
                <a:solidFill>
                  <a:srgbClr val="FFFFFF"/>
                </a:solidFill>
                <a:hlinkClick r:id="rId7" tooltip="Star Wars"/>
              </a:rPr>
              <a:t>Star Wars</a:t>
            </a:r>
            <a:r>
              <a:rPr lang="en-US" sz="1600" dirty="0">
                <a:solidFill>
                  <a:srgbClr val="FFFFFF"/>
                </a:solidFill>
              </a:rPr>
              <a:t>'.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B829-842F-9149-9B43-4CF6165C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57" y="479051"/>
            <a:ext cx="10571998" cy="970450"/>
          </a:xfrm>
        </p:spPr>
        <p:txBody>
          <a:bodyPr/>
          <a:lstStyle/>
          <a:p>
            <a:r>
              <a:rPr lang="en-US" dirty="0"/>
              <a:t>MICROINFLUENCER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9DE0AA-EA17-A241-B041-6D0ACCCA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1655"/>
            <a:ext cx="4989422" cy="3656032"/>
          </a:xfrm>
        </p:spPr>
        <p:txBody>
          <a:bodyPr/>
          <a:lstStyle/>
          <a:p>
            <a:r>
              <a:rPr lang="en-US" b="1" dirty="0"/>
              <a:t>REACH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CREDIBILITY</a:t>
            </a:r>
          </a:p>
          <a:p>
            <a:r>
              <a:rPr lang="en-US" b="1" dirty="0"/>
              <a:t>ENGAGEMENT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0234D7-FBCE-3144-AA65-86F05E838C6B}"/>
              </a:ext>
            </a:extLst>
          </p:cNvPr>
          <p:cNvSpPr txBox="1">
            <a:spLocks/>
          </p:cNvSpPr>
          <p:nvPr/>
        </p:nvSpPr>
        <p:spPr>
          <a:xfrm>
            <a:off x="0" y="2011669"/>
            <a:ext cx="4989422" cy="23706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FINDINGS</a:t>
            </a:r>
          </a:p>
          <a:p>
            <a:pPr lvl="1"/>
            <a:r>
              <a:rPr lang="en-US" dirty="0"/>
              <a:t>Number of Followers and Statuses data highly skewed due to official corporate accounts. (@</a:t>
            </a:r>
            <a:r>
              <a:rPr lang="en-US" dirty="0" err="1"/>
              <a:t>gameofthrones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 50% of users tweeting about </a:t>
            </a:r>
            <a:r>
              <a:rPr lang="en-US" dirty="0" err="1"/>
              <a:t>GoT</a:t>
            </a:r>
            <a:r>
              <a:rPr lang="en-US" dirty="0"/>
              <a:t> came from U.S. time zones.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005A-5D0B-3F48-BE04-33813D91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2003975"/>
            <a:ext cx="6395977" cy="436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B964B0-6647-A040-9832-09CDB1DD7DB7}"/>
              </a:ext>
            </a:extLst>
          </p:cNvPr>
          <p:cNvSpPr txBox="1"/>
          <p:nvPr/>
        </p:nvSpPr>
        <p:spPr>
          <a:xfrm>
            <a:off x="201957" y="5726444"/>
            <a:ext cx="18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Influencer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45F43-9EDE-514B-B5C7-F2AFC234BFCD}"/>
              </a:ext>
            </a:extLst>
          </p:cNvPr>
          <p:cNvSpPr txBox="1"/>
          <p:nvPr/>
        </p:nvSpPr>
        <p:spPr>
          <a:xfrm>
            <a:off x="1491225" y="5864943"/>
            <a:ext cx="5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6E862-2F39-0048-B4D6-0DD97A4A5874}"/>
              </a:ext>
            </a:extLst>
          </p:cNvPr>
          <p:cNvSpPr txBox="1"/>
          <p:nvPr/>
        </p:nvSpPr>
        <p:spPr>
          <a:xfrm>
            <a:off x="1931567" y="5640037"/>
            <a:ext cx="18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3EC9-A10E-B74B-8191-000A1FF4550C}"/>
              </a:ext>
            </a:extLst>
          </p:cNvPr>
          <p:cNvSpPr txBox="1"/>
          <p:nvPr/>
        </p:nvSpPr>
        <p:spPr>
          <a:xfrm>
            <a:off x="2188753" y="6067077"/>
            <a:ext cx="18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04E36-6681-AE44-9398-B054071772DF}"/>
              </a:ext>
            </a:extLst>
          </p:cNvPr>
          <p:cNvSpPr txBox="1"/>
          <p:nvPr/>
        </p:nvSpPr>
        <p:spPr>
          <a:xfrm>
            <a:off x="1771636" y="5749527"/>
            <a:ext cx="28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9445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3F00-5F2C-40D6-B60B-E5F5A347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893452"/>
            <a:ext cx="6612856" cy="47116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99F2C-E312-F84B-BED6-1EF656B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Micro-Influencer Dashboard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BE99B-033A-8B46-A929-4D5FDA4F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Identified top twitter users based on influencer score.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Created a summary of screen name, location, description sorted by score.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Updates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16848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  <a:br>
              <a:rPr lang="en-US" dirty="0"/>
            </a:br>
            <a:r>
              <a:rPr lang="en-US" dirty="0"/>
              <a:t>CELEBRITY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005F4-EE65-48F8-8C7D-AD4D54D9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772581"/>
            <a:ext cx="6267743" cy="50141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85B2B-BA49-604C-8759-A6933494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Ranking of Celebrity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6F09-57A4-B547-A001-3DC25C0C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F07E06-CAB0-4A17-83A8-18AC9B8DE0BB}"/>
              </a:ext>
            </a:extLst>
          </p:cNvPr>
          <p:cNvSpPr txBox="1">
            <a:spLocks/>
          </p:cNvSpPr>
          <p:nvPr/>
        </p:nvSpPr>
        <p:spPr>
          <a:xfrm>
            <a:off x="641823" y="1675417"/>
            <a:ext cx="3575737" cy="4016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Influencer Score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# Followers on IMDB * # tweets liked * # Review mentions on IMDB</a:t>
            </a:r>
          </a:p>
        </p:txBody>
      </p:sp>
    </p:spTree>
    <p:extLst>
      <p:ext uri="{BB962C8B-B14F-4D97-AF65-F5344CB8AC3E}">
        <p14:creationId xmlns:p14="http://schemas.microsoft.com/office/powerpoint/2010/main" val="247610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36A-9A62-47C3-9776-9EBDEB7C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65B-EF78-41EE-9938-DFCCFB5F9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0B35A-074F-4CC1-A39E-B8FD9538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283" y="368241"/>
            <a:ext cx="5121188" cy="5784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E406D-828E-4ECF-9AEA-AFF3D0CB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15" y="158540"/>
            <a:ext cx="5039035" cy="104796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5BE4-8543-4A31-B9EA-D2CF5A10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1" y="1365039"/>
            <a:ext cx="5016259" cy="520122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Its TRUE, cleaning data is fun (not fun) and takes up a lot of time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Data Sets are not easy to get a hold of and can even be expensive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While exploring different data sets, we kept on asking, “What is the business use case and how can it help the business?”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When handling social media data, be cognizant of user preferences and privacy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Challenges with a third-party server, you don’t have full control of your database. (shutdown several times due to mining cryptocurrency)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Not every cast member has a twitter account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Due to the popularity of the show, there are multiple parody accounts for not only the actor but also each popular character on the show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7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54BB-5F2D-4DFD-9F6A-12F4B5B7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with </a:t>
            </a:r>
            <a:r>
              <a:rPr lang="en-US" dirty="0" err="1"/>
              <a:t>GoT</a:t>
            </a:r>
            <a:r>
              <a:rPr lang="en-US" dirty="0"/>
              <a:t>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AAFC-DBFA-4D36-B156-999E8A03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99" y="2194560"/>
            <a:ext cx="5555961" cy="4214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First Data 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Battles and Deaths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https://www.kaggle.com/mylesoneill/game-of-thrones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dirty="0"/>
              <a:t>Doesn’t tie back to ratings</a:t>
            </a:r>
          </a:p>
          <a:p>
            <a:r>
              <a:rPr lang="en-US" dirty="0"/>
              <a:t>Data set is fairly clean in csv format</a:t>
            </a:r>
          </a:p>
          <a:p>
            <a:r>
              <a:rPr lang="en-US" dirty="0"/>
              <a:t>What is the Business Use case?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Second Data Set:</a:t>
            </a:r>
          </a:p>
          <a:p>
            <a:pPr marL="0" indent="0">
              <a:buNone/>
            </a:pPr>
            <a:r>
              <a:rPr lang="en-US" b="1" dirty="0"/>
              <a:t>Scene by Scene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https://github.com/jeffreylancaster/game-of-thrones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dirty="0"/>
              <a:t>Large data set with multiple episode attributes</a:t>
            </a:r>
          </a:p>
          <a:p>
            <a:r>
              <a:rPr lang="en-US" dirty="0"/>
              <a:t>Does not have reactionary or ratings data per scene, that would identify influential characters</a:t>
            </a:r>
          </a:p>
          <a:p>
            <a:r>
              <a:rPr lang="en-US" dirty="0"/>
              <a:t>Geared towards fan analysis rather than Business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6E7E47-BA6B-4F38-833B-0B5947BDF1AB}"/>
              </a:ext>
            </a:extLst>
          </p:cNvPr>
          <p:cNvSpPr txBox="1">
            <a:spLocks/>
          </p:cNvSpPr>
          <p:nvPr/>
        </p:nvSpPr>
        <p:spPr>
          <a:xfrm>
            <a:off x="5978541" y="2555966"/>
            <a:ext cx="5895596" cy="25472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100" u="sng" dirty="0"/>
              <a:t>Third Data Set</a:t>
            </a:r>
          </a:p>
          <a:p>
            <a:pPr marL="0" indent="0">
              <a:buFont typeface="Wingdings 2" charset="2"/>
              <a:buNone/>
            </a:pPr>
            <a:r>
              <a:rPr lang="en-US" sz="1100" b="1" dirty="0"/>
              <a:t>Past Twitter Data per season</a:t>
            </a:r>
          </a:p>
          <a:p>
            <a:pPr marL="0" indent="0">
              <a:buFont typeface="Wingdings 2" charset="2"/>
              <a:buNone/>
            </a:pPr>
            <a:r>
              <a:rPr lang="en-US" sz="1100" dirty="0"/>
              <a:t>Notes:</a:t>
            </a:r>
          </a:p>
          <a:p>
            <a:r>
              <a:rPr lang="en-US" sz="1100" dirty="0"/>
              <a:t>Expensive to buy</a:t>
            </a:r>
          </a:p>
          <a:p>
            <a:r>
              <a:rPr lang="en-US" sz="1100" dirty="0"/>
              <a:t>Would be a very large data set to hold and store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0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1704-A2F7-4AFA-8A1F-84C2A440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A1A5-FA86-43A0-97A4-EB2EDAE5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Automation of data flowing between the platforms</a:t>
            </a:r>
          </a:p>
          <a:p>
            <a:r>
              <a:rPr lang="en-US" dirty="0"/>
              <a:t>Apply algorithms to clean data as collected</a:t>
            </a:r>
          </a:p>
          <a:p>
            <a:r>
              <a:rPr lang="en-US" dirty="0"/>
              <a:t>Apply Machine Learning to classify fake accounts</a:t>
            </a:r>
          </a:p>
          <a:p>
            <a:r>
              <a:rPr lang="en-US" dirty="0"/>
              <a:t>Collection of twitter data for longer periods of time</a:t>
            </a:r>
          </a:p>
          <a:p>
            <a:r>
              <a:rPr lang="en-US" dirty="0"/>
              <a:t>Collect data from other social media platforms (Facebook, Instagram,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Apply to future TV series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9186-1733-439D-A744-7513F69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1CE4-4507-43B7-A7EA-960ECCD1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9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and rank the Twitter influencers for a TV series on HBO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Twitter influencers can engage a passionate audience and drive higher 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Identifying the celebrities that are popular to HBO’s audience. This can help determine which actor would be a candidate for a new HBO series and can help promote the series.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database on the cast, influencers, ratings, and their twitter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that data create an influencer formula for 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281696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3605-CB78-334E-A9A6-66FDEB74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Influencer?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236-3BD6-A740-9284-24891CC5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107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i="1" dirty="0"/>
          </a:p>
          <a:p>
            <a:r>
              <a:rPr lang="en-US" sz="2400" i="1" dirty="0"/>
              <a:t>An</a:t>
            </a:r>
            <a:r>
              <a:rPr lang="en-US" sz="2400" dirty="0"/>
              <a:t> </a:t>
            </a:r>
            <a:r>
              <a:rPr lang="en-US" sz="2400" i="1" dirty="0"/>
              <a:t>individual who has the power to affect purchase decisions of others because of his/her authority, knowledge, position or relationship with his/her audience.</a:t>
            </a:r>
          </a:p>
          <a:p>
            <a:r>
              <a:rPr lang="en-US" sz="2400" dirty="0"/>
              <a:t>Individuals who are passionate, vocal, and may engage a large audience on Social Media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https://www.google.com/search?client=safari&amp;rls=en&amp;q=what+is+an+influencer&amp;ie=UTF-8&amp;oe=UTF-8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5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-images-1.medium.com/max/1600/0*SoSTj39LqHwAwVwB.png">
            <a:extLst>
              <a:ext uri="{FF2B5EF4-FFF2-40B4-BE49-F238E27FC236}">
                <a16:creationId xmlns:a16="http://schemas.microsoft.com/office/drawing/2014/main" id="{86AC4DFF-4C81-46EA-A3FD-26E6A061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51" y="2866612"/>
            <a:ext cx="6277349" cy="280911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3C5D4-7301-483A-9A8F-B7B731F9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Why Utilize an Influencer?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0126-43B2-4279-B58D-6391BA4E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47406"/>
            <a:ext cx="3835583" cy="339634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600" dirty="0"/>
              <a:t>Fantastic marketing tool for companies looking to quick and affective approach to reach a wide audience.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Influencers bring credibility, relatability, and trustworthiness to your brand.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For each dollar spent on influencer marketing, marketers see an average of $7.65 in earned media value returned.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5DEC8-91C2-41E1-B7EA-A73E4A3AA860}"/>
              </a:ext>
            </a:extLst>
          </p:cNvPr>
          <p:cNvSpPr txBox="1"/>
          <p:nvPr/>
        </p:nvSpPr>
        <p:spPr>
          <a:xfrm>
            <a:off x="818713" y="6005341"/>
            <a:ext cx="10337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https://medium.com/crobox/under-the-influence-the-power-of-social-media-influencers-5192571083c3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2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C8-9431-B240-A5C8-72C19389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A862-677B-7545-9F6E-0CFE6E1C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39696"/>
            <a:ext cx="10554574" cy="396294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CELEBRITIES</a:t>
            </a:r>
          </a:p>
          <a:p>
            <a:pPr marL="0" indent="0">
              <a:buNone/>
            </a:pPr>
            <a:r>
              <a:rPr lang="en-US" sz="2800" i="1" dirty="0"/>
              <a:t>Cast Members of the series Games of Thrones</a:t>
            </a:r>
          </a:p>
          <a:p>
            <a:endParaRPr lang="en-US" sz="2800" i="1" dirty="0"/>
          </a:p>
          <a:p>
            <a:r>
              <a:rPr lang="en-US" sz="2800" b="1" dirty="0"/>
              <a:t>MICROINFLUENCER</a:t>
            </a:r>
          </a:p>
          <a:p>
            <a:pPr marL="0" indent="0">
              <a:buNone/>
            </a:pPr>
            <a:r>
              <a:rPr lang="en-US" sz="2800" i="1" dirty="0"/>
              <a:t>Normal everyday people who have become known for their knowledge about some specialist niche.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C8-9431-B240-A5C8-72C19389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A862-677B-7545-9F6E-0CFE6E1C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39696"/>
            <a:ext cx="10554574" cy="39629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78A1B-346A-41BE-ADC4-B99BC1A3DFD3}"/>
              </a:ext>
            </a:extLst>
          </p:cNvPr>
          <p:cNvSpPr txBox="1">
            <a:spLocks/>
          </p:cNvSpPr>
          <p:nvPr/>
        </p:nvSpPr>
        <p:spPr>
          <a:xfrm>
            <a:off x="611828" y="3559192"/>
            <a:ext cx="10968341" cy="52451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The goal is to rank and identify the most influencer cast members and twitter users for the </a:t>
            </a:r>
            <a:r>
              <a:rPr lang="en-US" sz="2600" dirty="0" err="1"/>
              <a:t>GoT</a:t>
            </a:r>
            <a:r>
              <a:rPr lang="en-US" sz="2600" dirty="0"/>
              <a:t> tv series.</a:t>
            </a:r>
          </a:p>
          <a:p>
            <a:pPr marL="0" indent="0">
              <a:buNone/>
            </a:pPr>
            <a:r>
              <a:rPr lang="en-US" sz="2600" b="1" dirty="0"/>
              <a:t>How will we accomplish this?</a:t>
            </a:r>
          </a:p>
          <a:p>
            <a:r>
              <a:rPr lang="en-US" sz="2600" b="1" dirty="0"/>
              <a:t>Create a Games of Thrones database with TV series information</a:t>
            </a:r>
          </a:p>
          <a:p>
            <a:r>
              <a:rPr lang="en-US" sz="2600" b="1" dirty="0"/>
              <a:t>Collect twitter user “tweets” and upload to </a:t>
            </a:r>
            <a:r>
              <a:rPr lang="en-US" sz="2600" b="1" dirty="0" err="1"/>
              <a:t>BigQuery</a:t>
            </a:r>
            <a:endParaRPr lang="en-US" sz="2600" b="1" dirty="0"/>
          </a:p>
          <a:p>
            <a:r>
              <a:rPr lang="en-US" sz="2600" b="1" dirty="0"/>
              <a:t>Collect IMDb review text for series</a:t>
            </a:r>
          </a:p>
          <a:p>
            <a:r>
              <a:rPr lang="en-US" sz="2600" b="1" dirty="0"/>
              <a:t>Create an influential Score formula and apply to both cast and user data</a:t>
            </a:r>
          </a:p>
          <a:p>
            <a:r>
              <a:rPr lang="en-US" sz="2600" b="1" dirty="0"/>
              <a:t>Create Dashboards of the Top Influencers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dirty="0"/>
          </a:p>
          <a:p>
            <a:pPr marL="914400" lvl="2" indent="0">
              <a:buFont typeface="Wingdings 2" charset="2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94F-5F99-46BA-8D10-E8042611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&amp; Tools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F386D6-14BF-44FD-8BA0-94A686D85403}"/>
              </a:ext>
            </a:extLst>
          </p:cNvPr>
          <p:cNvCxnSpPr>
            <a:cxnSpLocks/>
          </p:cNvCxnSpPr>
          <p:nvPr/>
        </p:nvCxnSpPr>
        <p:spPr>
          <a:xfrm>
            <a:off x="243840" y="6747700"/>
            <a:ext cx="11669486" cy="10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CE6FF0-5F88-4084-A86D-CF21E8FDA92B}"/>
              </a:ext>
            </a:extLst>
          </p:cNvPr>
          <p:cNvSpPr txBox="1"/>
          <p:nvPr/>
        </p:nvSpPr>
        <p:spPr>
          <a:xfrm>
            <a:off x="4395431" y="3724236"/>
            <a:ext cx="1077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Refine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8F89DC-5073-45A1-A887-855F5D3B92D7}"/>
              </a:ext>
            </a:extLst>
          </p:cNvPr>
          <p:cNvSpPr txBox="1"/>
          <p:nvPr/>
        </p:nvSpPr>
        <p:spPr>
          <a:xfrm>
            <a:off x="4397560" y="5353022"/>
            <a:ext cx="686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8" descr="Image result for google bigquery">
            <a:extLst>
              <a:ext uri="{FF2B5EF4-FFF2-40B4-BE49-F238E27FC236}">
                <a16:creationId xmlns:a16="http://schemas.microsoft.com/office/drawing/2014/main" id="{99ED6D86-1AA6-4B15-8502-6F4CFE706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1" r="-3333"/>
          <a:stretch/>
        </p:blipFill>
        <p:spPr bwMode="auto">
          <a:xfrm>
            <a:off x="6434617" y="3642006"/>
            <a:ext cx="681252" cy="5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B0B90BD-4E0B-4282-BFF9-6F64F93BA596}"/>
              </a:ext>
            </a:extLst>
          </p:cNvPr>
          <p:cNvSpPr txBox="1"/>
          <p:nvPr/>
        </p:nvSpPr>
        <p:spPr>
          <a:xfrm>
            <a:off x="7312848" y="2953965"/>
            <a:ext cx="969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pic>
        <p:nvPicPr>
          <p:cNvPr id="49" name="Picture 10" descr="Image result for cloud sql">
            <a:extLst>
              <a:ext uri="{FF2B5EF4-FFF2-40B4-BE49-F238E27FC236}">
                <a16:creationId xmlns:a16="http://schemas.microsoft.com/office/drawing/2014/main" id="{EEF165EF-98C9-41E9-8A5F-688119BA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38" y="2817929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80BD290-1659-46F1-8843-E81838FF4230}"/>
              </a:ext>
            </a:extLst>
          </p:cNvPr>
          <p:cNvSpPr txBox="1"/>
          <p:nvPr/>
        </p:nvSpPr>
        <p:spPr>
          <a:xfrm>
            <a:off x="7312848" y="3743330"/>
            <a:ext cx="7745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Google </a:t>
            </a:r>
          </a:p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BigQuery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12" descr="Image result for tableau icon">
            <a:extLst>
              <a:ext uri="{FF2B5EF4-FFF2-40B4-BE49-F238E27FC236}">
                <a16:creationId xmlns:a16="http://schemas.microsoft.com/office/drawing/2014/main" id="{A9E4FC12-69BF-40D0-AA25-ABDB11199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t="14734" r="26210" b="11188"/>
          <a:stretch/>
        </p:blipFill>
        <p:spPr bwMode="auto">
          <a:xfrm>
            <a:off x="9284490" y="2872897"/>
            <a:ext cx="493215" cy="5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B35B1A-F3B6-4C62-8E17-B52DFBDFB547}"/>
              </a:ext>
            </a:extLst>
          </p:cNvPr>
          <p:cNvSpPr txBox="1"/>
          <p:nvPr/>
        </p:nvSpPr>
        <p:spPr>
          <a:xfrm>
            <a:off x="10094841" y="2921763"/>
            <a:ext cx="720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Tableau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pic>
        <p:nvPicPr>
          <p:cNvPr id="1026" name="Picture 2" descr="OpenRefine BDU logo">
            <a:extLst>
              <a:ext uri="{FF2B5EF4-FFF2-40B4-BE49-F238E27FC236}">
                <a16:creationId xmlns:a16="http://schemas.microsoft.com/office/drawing/2014/main" id="{533B1849-4271-46AB-A38A-A16C9B60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56" y="3650957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8/86/Microsoft_Excel_2013_logo.svg/110px-Microsoft_Excel_2013_logo.svg.png">
            <a:extLst>
              <a:ext uri="{FF2B5EF4-FFF2-40B4-BE49-F238E27FC236}">
                <a16:creationId xmlns:a16="http://schemas.microsoft.com/office/drawing/2014/main" id="{3EC70D5A-0798-4FED-90E1-585B316E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52" y="4405743"/>
            <a:ext cx="567007" cy="5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9E1F21-4A43-4EE2-89E5-88835ABA9F2B}"/>
              </a:ext>
            </a:extLst>
          </p:cNvPr>
          <p:cNvSpPr txBox="1"/>
          <p:nvPr/>
        </p:nvSpPr>
        <p:spPr>
          <a:xfrm>
            <a:off x="4397560" y="4603130"/>
            <a:ext cx="12599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https://upload.wikimedia.org/wikipedia/commons/thumb/c/c3/Python-logo-notext.svg/110px-Python-logo-notext.svg.png">
            <a:extLst>
              <a:ext uri="{FF2B5EF4-FFF2-40B4-BE49-F238E27FC236}">
                <a16:creationId xmlns:a16="http://schemas.microsoft.com/office/drawing/2014/main" id="{6531013B-F8CC-4900-8612-D1AA6FA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5" y="5140500"/>
            <a:ext cx="567604" cy="5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 logo">
            <a:extLst>
              <a:ext uri="{FF2B5EF4-FFF2-40B4-BE49-F238E27FC236}">
                <a16:creationId xmlns:a16="http://schemas.microsoft.com/office/drawing/2014/main" id="{4E0730D1-86DD-47D9-A114-844BDE9C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1" y="4359917"/>
            <a:ext cx="763817" cy="7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49B59CA-1CB1-4F9E-895A-0121D8869FF0}"/>
              </a:ext>
            </a:extLst>
          </p:cNvPr>
          <p:cNvSpPr txBox="1"/>
          <p:nvPr/>
        </p:nvSpPr>
        <p:spPr>
          <a:xfrm>
            <a:off x="7317683" y="4658529"/>
            <a:ext cx="1205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 descr="RStudio Logo">
            <a:extLst>
              <a:ext uri="{FF2B5EF4-FFF2-40B4-BE49-F238E27FC236}">
                <a16:creationId xmlns:a16="http://schemas.microsoft.com/office/drawing/2014/main" id="{41DDDBB7-CA0D-43D9-A1FE-90BF6207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5" y="5886163"/>
            <a:ext cx="582119" cy="5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07FB1AA-AFFE-40CA-B709-85B07AE9F9A5}"/>
              </a:ext>
            </a:extLst>
          </p:cNvPr>
          <p:cNvSpPr txBox="1"/>
          <p:nvPr/>
        </p:nvSpPr>
        <p:spPr>
          <a:xfrm>
            <a:off x="4397560" y="6014311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A70F-BB5C-E54A-A7DA-5DC617A77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992" y="3659294"/>
            <a:ext cx="546213" cy="5462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64533C6-9BE0-104E-B1B3-7B38A20B942F}"/>
              </a:ext>
            </a:extLst>
          </p:cNvPr>
          <p:cNvSpPr txBox="1"/>
          <p:nvPr/>
        </p:nvSpPr>
        <p:spPr>
          <a:xfrm>
            <a:off x="10094841" y="3743330"/>
            <a:ext cx="5982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pic>
        <p:nvPicPr>
          <p:cNvPr id="39" name="Shape 350" descr="Cloud-PubSub_256px.png">
            <a:extLst>
              <a:ext uri="{FF2B5EF4-FFF2-40B4-BE49-F238E27FC236}">
                <a16:creationId xmlns:a16="http://schemas.microsoft.com/office/drawing/2014/main" id="{7ECD2F40-2995-1C41-8653-F9FA423E68F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3543756" y="2817929"/>
            <a:ext cx="581008" cy="4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BCE2F3-876B-F349-BAFA-33E9EC66BD81}"/>
              </a:ext>
            </a:extLst>
          </p:cNvPr>
          <p:cNvSpPr txBox="1"/>
          <p:nvPr/>
        </p:nvSpPr>
        <p:spPr>
          <a:xfrm>
            <a:off x="4397559" y="2921763"/>
            <a:ext cx="1149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</a:p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Pub Sub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65ED92-6467-453A-8493-62B28AEADB14}"/>
              </a:ext>
            </a:extLst>
          </p:cNvPr>
          <p:cNvCxnSpPr>
            <a:cxnSpLocks/>
          </p:cNvCxnSpPr>
          <p:nvPr/>
        </p:nvCxnSpPr>
        <p:spPr>
          <a:xfrm>
            <a:off x="3511855" y="2640302"/>
            <a:ext cx="2401262" cy="79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E8F5A1-D27D-4EE3-A292-FB40C63DBBF0}"/>
              </a:ext>
            </a:extLst>
          </p:cNvPr>
          <p:cNvSpPr txBox="1"/>
          <p:nvPr/>
        </p:nvSpPr>
        <p:spPr>
          <a:xfrm>
            <a:off x="3834260" y="2360884"/>
            <a:ext cx="1991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INGESTION &amp; CLEANING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B7A950-77B3-4842-9262-E10F196649D1}"/>
              </a:ext>
            </a:extLst>
          </p:cNvPr>
          <p:cNvSpPr txBox="1"/>
          <p:nvPr/>
        </p:nvSpPr>
        <p:spPr>
          <a:xfrm>
            <a:off x="1540339" y="2333051"/>
            <a:ext cx="86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  <a:p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94B9C5-548D-40E8-A3B1-7AFBABBE35E5}"/>
              </a:ext>
            </a:extLst>
          </p:cNvPr>
          <p:cNvCxnSpPr>
            <a:cxnSpLocks/>
          </p:cNvCxnSpPr>
          <p:nvPr/>
        </p:nvCxnSpPr>
        <p:spPr>
          <a:xfrm>
            <a:off x="8894210" y="2636346"/>
            <a:ext cx="2401262" cy="79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7161D5-840C-4EEE-80A8-2C125A4F459A}"/>
              </a:ext>
            </a:extLst>
          </p:cNvPr>
          <p:cNvCxnSpPr>
            <a:cxnSpLocks/>
          </p:cNvCxnSpPr>
          <p:nvPr/>
        </p:nvCxnSpPr>
        <p:spPr>
          <a:xfrm>
            <a:off x="6176676" y="2644493"/>
            <a:ext cx="2401262" cy="79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F3733A-73B5-41F8-B8D4-D567F4D2FB64}"/>
              </a:ext>
            </a:extLst>
          </p:cNvPr>
          <p:cNvCxnSpPr>
            <a:cxnSpLocks/>
          </p:cNvCxnSpPr>
          <p:nvPr/>
        </p:nvCxnSpPr>
        <p:spPr>
          <a:xfrm>
            <a:off x="771141" y="2628434"/>
            <a:ext cx="2401262" cy="79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82E20C-9ECB-43D0-8312-41B3D6E5E681}"/>
              </a:ext>
            </a:extLst>
          </p:cNvPr>
          <p:cNvSpPr txBox="1"/>
          <p:nvPr/>
        </p:nvSpPr>
        <p:spPr>
          <a:xfrm>
            <a:off x="6936131" y="2386520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7733FF-E099-4BBC-B2F2-B73CAD87E106}"/>
              </a:ext>
            </a:extLst>
          </p:cNvPr>
          <p:cNvSpPr txBox="1"/>
          <p:nvPr/>
        </p:nvSpPr>
        <p:spPr>
          <a:xfrm>
            <a:off x="9191324" y="2341045"/>
            <a:ext cx="1807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DELIVERY &amp; INSIGHTS</a:t>
            </a:r>
          </a:p>
        </p:txBody>
      </p:sp>
      <p:pic>
        <p:nvPicPr>
          <p:cNvPr id="61" name="Picture 2" descr="Twitter logo, bird, transparent, png">
            <a:extLst>
              <a:ext uri="{FF2B5EF4-FFF2-40B4-BE49-F238E27FC236}">
                <a16:creationId xmlns:a16="http://schemas.microsoft.com/office/drawing/2014/main" id="{DF9968C1-3FAF-4A83-AE97-B6C86460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1" y="3121764"/>
            <a:ext cx="640298" cy="5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https://www.drupal.org/files/project-images/Cloud-Storage-blue.png">
            <a:extLst>
              <a:ext uri="{FF2B5EF4-FFF2-40B4-BE49-F238E27FC236}">
                <a16:creationId xmlns:a16="http://schemas.microsoft.com/office/drawing/2014/main" id="{A0CA01B1-A0C8-4C72-A70F-71935614CA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2" y="3828098"/>
            <a:ext cx="911170" cy="9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File:IMDB Logo 2016.svg">
            <a:extLst>
              <a:ext uri="{FF2B5EF4-FFF2-40B4-BE49-F238E27FC236}">
                <a16:creationId xmlns:a16="http://schemas.microsoft.com/office/drawing/2014/main" id="{6E8104F0-A8FB-417D-81F0-3B26FEB7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5115571"/>
            <a:ext cx="831814" cy="4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C2CFFA4-74C0-4BEF-BBA8-01D835E4A591}"/>
              </a:ext>
            </a:extLst>
          </p:cNvPr>
          <p:cNvSpPr txBox="1"/>
          <p:nvPr/>
        </p:nvSpPr>
        <p:spPr>
          <a:xfrm>
            <a:off x="1971771" y="3274189"/>
            <a:ext cx="727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615387-F0B4-4ADC-A68C-D91550558822}"/>
              </a:ext>
            </a:extLst>
          </p:cNvPr>
          <p:cNvSpPr txBox="1"/>
          <p:nvPr/>
        </p:nvSpPr>
        <p:spPr>
          <a:xfrm>
            <a:off x="1971771" y="4119196"/>
            <a:ext cx="1077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GoT</a:t>
            </a: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866AB2-C2C4-4B53-A793-F1892C7663A9}"/>
              </a:ext>
            </a:extLst>
          </p:cNvPr>
          <p:cNvSpPr txBox="1"/>
          <p:nvPr/>
        </p:nvSpPr>
        <p:spPr>
          <a:xfrm>
            <a:off x="1971770" y="5158792"/>
            <a:ext cx="1077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1620733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833</TotalTime>
  <Words>1587</Words>
  <Application>Microsoft Office PowerPoint</Application>
  <PresentationFormat>Widescreen</PresentationFormat>
  <Paragraphs>337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Century Gothic</vt:lpstr>
      <vt:lpstr>Helvetica Neue LT</vt:lpstr>
      <vt:lpstr>Open Sans</vt:lpstr>
      <vt:lpstr>Segoe UI</vt:lpstr>
      <vt:lpstr>Wingdings</vt:lpstr>
      <vt:lpstr>Wingdings 2</vt:lpstr>
      <vt:lpstr>Quotable</vt:lpstr>
      <vt:lpstr>Identifying Top GoT Influencers on Twitter</vt:lpstr>
      <vt:lpstr>Agenda</vt:lpstr>
      <vt:lpstr>Background </vt:lpstr>
      <vt:lpstr>Business Use Case</vt:lpstr>
      <vt:lpstr>What is an Influencer?</vt:lpstr>
      <vt:lpstr>Why Utilize an Influencer?</vt:lpstr>
      <vt:lpstr>Types of Influencers</vt:lpstr>
      <vt:lpstr>Goal of analysis</vt:lpstr>
      <vt:lpstr>Sources &amp; Tools</vt:lpstr>
      <vt:lpstr>Data Source &amp; Model:  Structured Data Set</vt:lpstr>
      <vt:lpstr>Structured Data Set</vt:lpstr>
      <vt:lpstr>Structured Data Set</vt:lpstr>
      <vt:lpstr>Structured Data Set</vt:lpstr>
      <vt:lpstr>Structured Data Set   </vt:lpstr>
      <vt:lpstr>Data Source &amp; Model:  Real Time Collection</vt:lpstr>
      <vt:lpstr>Data Preparation</vt:lpstr>
      <vt:lpstr>REAL TIME COLLECTION</vt:lpstr>
      <vt:lpstr>REAL TIME COLLECTION</vt:lpstr>
      <vt:lpstr>REAL TIME COLLECTION</vt:lpstr>
      <vt:lpstr>REAL TIME COLLECTION</vt:lpstr>
      <vt:lpstr>Data Source &amp; Model:  Unstructured Data</vt:lpstr>
      <vt:lpstr>Data Storage</vt:lpstr>
      <vt:lpstr>Logical Data Architecture</vt:lpstr>
      <vt:lpstr>Logical Data Architecture</vt:lpstr>
      <vt:lpstr>Privacy of Data</vt:lpstr>
      <vt:lpstr>Data Analysis: MICROINFLUENCER </vt:lpstr>
      <vt:lpstr>MICROINFLUENCER ANALYSIS</vt:lpstr>
      <vt:lpstr>MICROINFLUENCER ANALYSIS</vt:lpstr>
      <vt:lpstr>MICROINFLUENCER ANALYSIS</vt:lpstr>
      <vt:lpstr>MICROINFLUENCER ANALYSIS</vt:lpstr>
      <vt:lpstr>Micro-Influencer Dashboard</vt:lpstr>
      <vt:lpstr>Data Analysis: CELEBRITY </vt:lpstr>
      <vt:lpstr>Ranking of Celebrity Influencers</vt:lpstr>
      <vt:lpstr>To Conclude… </vt:lpstr>
      <vt:lpstr>Lessons Learned</vt:lpstr>
      <vt:lpstr>Journey with GoT Data Sets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people to watch GoT through Twitter</dc:title>
  <dc:creator>Elijah Ampo</dc:creator>
  <cp:lastModifiedBy>ctwquad@gmail.com</cp:lastModifiedBy>
  <cp:revision>85</cp:revision>
  <dcterms:created xsi:type="dcterms:W3CDTF">2018-05-17T03:17:44Z</dcterms:created>
  <dcterms:modified xsi:type="dcterms:W3CDTF">2018-05-31T21:45:55Z</dcterms:modified>
</cp:coreProperties>
</file>