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443E9330" ContentType="image/png"/>
  <Default Extension="emf" ContentType="image/x-emf"/>
  <Default Extension="wmf" ContentType="image/x-wmf"/>
  <Default Extension="jpeg" ContentType="image/jpeg"/>
  <Default Extension="43D11640" ContentType="image/png"/>
  <Default Extension="83803B90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4" r:id="rId3"/>
    <p:sldId id="288" r:id="rId4"/>
    <p:sldId id="287" r:id="rId5"/>
    <p:sldId id="286" r:id="rId6"/>
    <p:sldId id="289" r:id="rId7"/>
    <p:sldId id="298" r:id="rId8"/>
    <p:sldId id="299" r:id="rId9"/>
    <p:sldId id="300" r:id="rId10"/>
    <p:sldId id="301" r:id="rId11"/>
    <p:sldId id="290" r:id="rId12"/>
    <p:sldId id="294" r:id="rId13"/>
    <p:sldId id="295" r:id="rId14"/>
    <p:sldId id="296" r:id="rId15"/>
    <p:sldId id="291" r:id="rId16"/>
    <p:sldId id="297" r:id="rId17"/>
    <p:sldId id="292" r:id="rId18"/>
    <p:sldId id="293" r:id="rId19"/>
    <p:sldId id="262" r:id="rId20"/>
  </p:sldIdLst>
  <p:sldSz cx="12192000" cy="6858000"/>
  <p:notesSz cx="6858000" cy="9144000"/>
  <p:embeddedFontLs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Ericsson Capital TT" panose="02000503000000020004" pitchFamily="2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892" autoAdjust="0"/>
  </p:normalViewPr>
  <p:slideViewPr>
    <p:cSldViewPr>
      <p:cViewPr varScale="1">
        <p:scale>
          <a:sx n="69" d="100"/>
          <a:sy n="69" d="100"/>
        </p:scale>
        <p:origin x="114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zzmoh\Desktop\L1_LOG_20160324_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zzmoh\Desktop\Needed%20Documents%20&amp;%20Tools\Tools\Sts%20data%20extractor%20-%20APG%20ver3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zzmoh\AppData\Local\Temp\Rar$DI00.996\Faulty%20TRUs%20Sheet%2022-03-201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zzmoh\AppData\Local\Temp\Rar$DI00.996\Faulty%20TRUs%20Sheet%2022-03-2016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zzmoh\AppData\Roaming\Microsoft\Excel\Availability%20History%2022-03-2016_trial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Sheet4!$A$2</c:f>
              <c:strCache>
                <c:ptCount val="1"/>
                <c:pt idx="0">
                  <c:v>FEB</c:v>
                </c:pt>
              </c:strCache>
            </c:strRef>
          </c:tx>
          <c:invertIfNegative val="0"/>
          <c:cat>
            <c:strRef>
              <c:f>Sheet4!$C$1:$G$1</c:f>
              <c:strCache>
                <c:ptCount val="5"/>
                <c:pt idx="0">
                  <c:v>&lt;30</c:v>
                </c:pt>
                <c:pt idx="1">
                  <c:v>30min : 1 Hr</c:v>
                </c:pt>
                <c:pt idx="2">
                  <c:v> 1 Hr : 1.5 Hrs</c:v>
                </c:pt>
                <c:pt idx="3">
                  <c:v> 1.5 Hr : 2 Hrs</c:v>
                </c:pt>
                <c:pt idx="4">
                  <c:v>&gt; 2 Hrs</c:v>
                </c:pt>
              </c:strCache>
            </c:strRef>
          </c:cat>
          <c:val>
            <c:numRef>
              <c:f>Sheet4!$C$2:$G$2</c:f>
              <c:numCache>
                <c:formatCode>General</c:formatCode>
                <c:ptCount val="5"/>
                <c:pt idx="0">
                  <c:v>329</c:v>
                </c:pt>
                <c:pt idx="1">
                  <c:v>232</c:v>
                </c:pt>
                <c:pt idx="2">
                  <c:v>68</c:v>
                </c:pt>
                <c:pt idx="3">
                  <c:v>48</c:v>
                </c:pt>
                <c:pt idx="4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B3-4E64-BEE9-76D3C89A0AB0}"/>
            </c:ext>
          </c:extLst>
        </c:ser>
        <c:ser>
          <c:idx val="1"/>
          <c:order val="1"/>
          <c:tx>
            <c:strRef>
              <c:f>Sheet4!$A$3</c:f>
              <c:strCache>
                <c:ptCount val="1"/>
                <c:pt idx="0">
                  <c:v>March</c:v>
                </c:pt>
              </c:strCache>
            </c:strRef>
          </c:tx>
          <c:invertIfNegative val="0"/>
          <c:cat>
            <c:strRef>
              <c:f>Sheet4!$C$1:$G$1</c:f>
              <c:strCache>
                <c:ptCount val="5"/>
                <c:pt idx="0">
                  <c:v>&lt;30</c:v>
                </c:pt>
                <c:pt idx="1">
                  <c:v>30min : 1 Hr</c:v>
                </c:pt>
                <c:pt idx="2">
                  <c:v> 1 Hr : 1.5 Hrs</c:v>
                </c:pt>
                <c:pt idx="3">
                  <c:v> 1.5 Hr : 2 Hrs</c:v>
                </c:pt>
                <c:pt idx="4">
                  <c:v>&gt; 2 Hrs</c:v>
                </c:pt>
              </c:strCache>
            </c:strRef>
          </c:cat>
          <c:val>
            <c:numRef>
              <c:f>Sheet4!$C$3:$G$3</c:f>
              <c:numCache>
                <c:formatCode>General</c:formatCode>
                <c:ptCount val="5"/>
                <c:pt idx="0">
                  <c:v>330</c:v>
                </c:pt>
                <c:pt idx="1">
                  <c:v>174</c:v>
                </c:pt>
                <c:pt idx="2">
                  <c:v>15</c:v>
                </c:pt>
                <c:pt idx="3">
                  <c:v>11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B3-4E64-BEE9-76D3C89A0A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685696"/>
        <c:axId val="100681600"/>
        <c:axId val="0"/>
      </c:bar3DChart>
      <c:catAx>
        <c:axId val="1006856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0681600"/>
        <c:crosses val="autoZero"/>
        <c:auto val="1"/>
        <c:lblAlgn val="ctr"/>
        <c:lblOffset val="100"/>
        <c:noMultiLvlLbl val="0"/>
      </c:catAx>
      <c:valAx>
        <c:axId val="100681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6856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82120822302695"/>
          <c:y val="4.3871949180140986E-2"/>
          <c:w val="0.89178791776973054"/>
          <c:h val="0.8156907068408522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Sheet5!$A$2</c:f>
              <c:strCache>
                <c:ptCount val="1"/>
                <c:pt idx="0">
                  <c:v>March</c:v>
                </c:pt>
              </c:strCache>
            </c:strRef>
          </c:tx>
          <c:invertIfNegative val="0"/>
          <c:cat>
            <c:strRef>
              <c:f>Sheet5!$B$1:$D$1</c:f>
              <c:strCache>
                <c:ptCount val="3"/>
                <c:pt idx="0">
                  <c:v>Daily on-Call Reset Actions / Shift</c:v>
                </c:pt>
                <c:pt idx="1">
                  <c:v>Daily on-Call Reset Actions / Day</c:v>
                </c:pt>
                <c:pt idx="2">
                  <c:v>Daily on-Call Reset Actions /  Month</c:v>
                </c:pt>
              </c:strCache>
            </c:strRef>
          </c:cat>
          <c:val>
            <c:numRef>
              <c:f>Sheet5!$B$2:$D$2</c:f>
              <c:numCache>
                <c:formatCode>General</c:formatCode>
                <c:ptCount val="3"/>
                <c:pt idx="0">
                  <c:v>15</c:v>
                </c:pt>
                <c:pt idx="1">
                  <c:v>45</c:v>
                </c:pt>
                <c:pt idx="2">
                  <c:v>1350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22-4260-8A8D-7015D6C441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304192"/>
        <c:axId val="101305728"/>
        <c:axId val="0"/>
      </c:bar3DChart>
      <c:catAx>
        <c:axId val="101304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1305728"/>
        <c:crosses val="autoZero"/>
        <c:auto val="1"/>
        <c:lblAlgn val="ctr"/>
        <c:lblOffset val="100"/>
        <c:noMultiLvlLbl val="0"/>
      </c:catAx>
      <c:valAx>
        <c:axId val="101305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13041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TT solved by RESET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Sheet5!$B$13</c:f>
              <c:strCache>
                <c:ptCount val="1"/>
                <c:pt idx="0">
                  <c:v>TT solved by Reset from L1</c:v>
                </c:pt>
              </c:strCache>
            </c:strRef>
          </c:tx>
          <c:invertIfNegative val="0"/>
          <c:cat>
            <c:strRef>
              <c:f>Sheet5!$A$14:$A$16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</c:strCache>
            </c:strRef>
          </c:cat>
          <c:val>
            <c:numRef>
              <c:f>Sheet5!$B$14:$B$16</c:f>
              <c:numCache>
                <c:formatCode>General</c:formatCode>
                <c:ptCount val="3"/>
                <c:pt idx="0">
                  <c:v>112</c:v>
                </c:pt>
                <c:pt idx="1">
                  <c:v>133</c:v>
                </c:pt>
                <c:pt idx="2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7B-431C-AC65-F279EF9E05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405824"/>
        <c:axId val="101407360"/>
      </c:barChart>
      <c:catAx>
        <c:axId val="1014058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1407360"/>
        <c:crosses val="autoZero"/>
        <c:auto val="1"/>
        <c:lblAlgn val="ctr"/>
        <c:lblOffset val="100"/>
        <c:noMultiLvlLbl val="0"/>
      </c:catAx>
      <c:valAx>
        <c:axId val="101407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1405824"/>
        <c:crosses val="autoZero"/>
        <c:crossBetween val="between"/>
      </c:valAx>
    </c:plotArea>
    <c:plotVisOnly val="1"/>
    <c:dispBlanksAs val="gap"/>
    <c:showDLblsOverMax val="0"/>
  </c:chart>
  <c:spPr>
    <a:pattFill prst="pct10">
      <a:fgClr>
        <a:schemeClr val="bg2">
          <a:lumMod val="60000"/>
          <a:lumOff val="40000"/>
        </a:schemeClr>
      </a:fgClr>
      <a:bgClr>
        <a:schemeClr val="bg1">
          <a:lumMod val="95000"/>
        </a:schemeClr>
      </a:bgClr>
    </a:pattFill>
    <a:scene3d>
      <a:camera prst="orthographicFront"/>
      <a:lightRig rig="threePt" dir="t"/>
    </a:scene3d>
    <a:sp3d>
      <a:bevelT/>
    </a:sp3d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FM Calls Solved by RESET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Sheet5!$B$19</c:f>
              <c:strCache>
                <c:ptCount val="1"/>
                <c:pt idx="0">
                  <c:v>FM Calls Solved by RESET by L1</c:v>
                </c:pt>
              </c:strCache>
            </c:strRef>
          </c:tx>
          <c:invertIfNegative val="0"/>
          <c:cat>
            <c:strRef>
              <c:f>Sheet5!$A$20:$A$22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</c:strCache>
            </c:strRef>
          </c:cat>
          <c:val>
            <c:numRef>
              <c:f>Sheet5!$B$20:$B$22</c:f>
              <c:numCache>
                <c:formatCode>General</c:formatCode>
                <c:ptCount val="3"/>
                <c:pt idx="0">
                  <c:v>57</c:v>
                </c:pt>
                <c:pt idx="1">
                  <c:v>61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82-4EDD-A3BA-99BC3DB13F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427456"/>
        <c:axId val="101441536"/>
      </c:barChart>
      <c:catAx>
        <c:axId val="1014274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1441536"/>
        <c:crosses val="autoZero"/>
        <c:auto val="1"/>
        <c:lblAlgn val="ctr"/>
        <c:lblOffset val="100"/>
        <c:noMultiLvlLbl val="0"/>
      </c:catAx>
      <c:valAx>
        <c:axId val="101441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1427456"/>
        <c:crosses val="autoZero"/>
        <c:crossBetween val="between"/>
      </c:valAx>
    </c:plotArea>
    <c:plotVisOnly val="1"/>
    <c:dispBlanksAs val="gap"/>
    <c:showDLblsOverMax val="0"/>
  </c:chart>
  <c:spPr>
    <a:pattFill prst="pct20">
      <a:fgClr>
        <a:schemeClr val="bg2">
          <a:lumMod val="60000"/>
          <a:lumOff val="40000"/>
        </a:schemeClr>
      </a:fgClr>
      <a:bgClr>
        <a:schemeClr val="bg1">
          <a:lumMod val="95000"/>
        </a:schemeClr>
      </a:bgClr>
    </a:pattFill>
    <a:scene3d>
      <a:camera prst="orthographicFront"/>
      <a:lightRig rig="threePt" dir="t"/>
    </a:scene3d>
    <a:sp3d>
      <a:bevelT/>
    </a:sp3d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summary_X!$A$2</c:f>
              <c:strCache>
                <c:ptCount val="1"/>
                <c:pt idx="0">
                  <c:v>2G_Linear</c:v>
                </c:pt>
              </c:strCache>
            </c:strRef>
          </c:tx>
          <c:marker>
            <c:symbol val="none"/>
          </c:marker>
          <c:cat>
            <c:strRef>
              <c:f>summary_X!$B$1:$AG$1</c:f>
              <c:strCache>
                <c:ptCount val="32"/>
                <c:pt idx="1">
                  <c:v>Average</c:v>
                </c:pt>
                <c:pt idx="2">
                  <c:v>1-Dec</c:v>
                </c:pt>
                <c:pt idx="3">
                  <c:v>2-Dec</c:v>
                </c:pt>
                <c:pt idx="4">
                  <c:v>3-Dec</c:v>
                </c:pt>
                <c:pt idx="5">
                  <c:v>4-Dec</c:v>
                </c:pt>
                <c:pt idx="6">
                  <c:v>5-Dec</c:v>
                </c:pt>
                <c:pt idx="7">
                  <c:v>6-Dec</c:v>
                </c:pt>
                <c:pt idx="8">
                  <c:v>7-Dec</c:v>
                </c:pt>
                <c:pt idx="9">
                  <c:v>8-Dec</c:v>
                </c:pt>
                <c:pt idx="10">
                  <c:v>9-Dec</c:v>
                </c:pt>
                <c:pt idx="11">
                  <c:v>10-Dec</c:v>
                </c:pt>
                <c:pt idx="12">
                  <c:v>11-Dec</c:v>
                </c:pt>
                <c:pt idx="13">
                  <c:v>12-Dec</c:v>
                </c:pt>
                <c:pt idx="14">
                  <c:v>13-Dec</c:v>
                </c:pt>
                <c:pt idx="15">
                  <c:v>14-Dec</c:v>
                </c:pt>
                <c:pt idx="16">
                  <c:v>16-Dec</c:v>
                </c:pt>
                <c:pt idx="17">
                  <c:v>17-Dec</c:v>
                </c:pt>
                <c:pt idx="18">
                  <c:v>18-Dec</c:v>
                </c:pt>
                <c:pt idx="19">
                  <c:v>19-Dec</c:v>
                </c:pt>
                <c:pt idx="20">
                  <c:v>20-Dec</c:v>
                </c:pt>
                <c:pt idx="21">
                  <c:v>21-Dec</c:v>
                </c:pt>
                <c:pt idx="22">
                  <c:v>22-Dec</c:v>
                </c:pt>
                <c:pt idx="23">
                  <c:v>23-Dec</c:v>
                </c:pt>
                <c:pt idx="24">
                  <c:v>24-Dec</c:v>
                </c:pt>
                <c:pt idx="25">
                  <c:v>25-Dec</c:v>
                </c:pt>
                <c:pt idx="26">
                  <c:v>26-Dec</c:v>
                </c:pt>
                <c:pt idx="27">
                  <c:v>27-Dec</c:v>
                </c:pt>
                <c:pt idx="28">
                  <c:v>28-Dec</c:v>
                </c:pt>
                <c:pt idx="29">
                  <c:v>29-Dec</c:v>
                </c:pt>
                <c:pt idx="30">
                  <c:v>30-Dec</c:v>
                </c:pt>
                <c:pt idx="31">
                  <c:v>31-Dec</c:v>
                </c:pt>
              </c:strCache>
            </c:strRef>
          </c:cat>
          <c:val>
            <c:numRef>
              <c:f>summary_X!$B$2:$AG$2</c:f>
              <c:numCache>
                <c:formatCode>0.00</c:formatCode>
                <c:ptCount val="32"/>
                <c:pt idx="1">
                  <c:v>99.966649823143015</c:v>
                </c:pt>
                <c:pt idx="2">
                  <c:v>99.966649823143001</c:v>
                </c:pt>
                <c:pt idx="3">
                  <c:v>99.966649823143001</c:v>
                </c:pt>
                <c:pt idx="4">
                  <c:v>99.966649823143001</c:v>
                </c:pt>
                <c:pt idx="5">
                  <c:v>99.966649823143001</c:v>
                </c:pt>
                <c:pt idx="6">
                  <c:v>99.966649823143001</c:v>
                </c:pt>
                <c:pt idx="7">
                  <c:v>99.966649823143001</c:v>
                </c:pt>
                <c:pt idx="8">
                  <c:v>99.966649823143001</c:v>
                </c:pt>
                <c:pt idx="9">
                  <c:v>99.966649823143001</c:v>
                </c:pt>
                <c:pt idx="10">
                  <c:v>99.966649823143001</c:v>
                </c:pt>
                <c:pt idx="11">
                  <c:v>99.966649823143001</c:v>
                </c:pt>
                <c:pt idx="12">
                  <c:v>99.966649823143001</c:v>
                </c:pt>
                <c:pt idx="13">
                  <c:v>99.966649823143001</c:v>
                </c:pt>
                <c:pt idx="14">
                  <c:v>99.966649823143001</c:v>
                </c:pt>
                <c:pt idx="15">
                  <c:v>99.966649823143001</c:v>
                </c:pt>
                <c:pt idx="16">
                  <c:v>99.966649823143001</c:v>
                </c:pt>
                <c:pt idx="17">
                  <c:v>99.966649823143001</c:v>
                </c:pt>
                <c:pt idx="18">
                  <c:v>99.966649823143001</c:v>
                </c:pt>
                <c:pt idx="19">
                  <c:v>99.966649823143001</c:v>
                </c:pt>
                <c:pt idx="20">
                  <c:v>99.966649823143001</c:v>
                </c:pt>
                <c:pt idx="21">
                  <c:v>99.966649823143001</c:v>
                </c:pt>
                <c:pt idx="22">
                  <c:v>99.966649823143001</c:v>
                </c:pt>
                <c:pt idx="23">
                  <c:v>99.966649823143001</c:v>
                </c:pt>
                <c:pt idx="24">
                  <c:v>99.966649823143001</c:v>
                </c:pt>
                <c:pt idx="25">
                  <c:v>99.966649823143001</c:v>
                </c:pt>
                <c:pt idx="26">
                  <c:v>99.966649823143001</c:v>
                </c:pt>
                <c:pt idx="27">
                  <c:v>99.966649823143001</c:v>
                </c:pt>
                <c:pt idx="28">
                  <c:v>99.966649823143001</c:v>
                </c:pt>
                <c:pt idx="29">
                  <c:v>99.966649823143001</c:v>
                </c:pt>
                <c:pt idx="30">
                  <c:v>99.966649823143001</c:v>
                </c:pt>
                <c:pt idx="31">
                  <c:v>99.966649823143001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25-43D8-BBFE-AC83C781DB31}"/>
            </c:ext>
          </c:extLst>
        </c:ser>
        <c:ser>
          <c:idx val="1"/>
          <c:order val="1"/>
          <c:tx>
            <c:strRef>
              <c:f>summary_X!$A$3</c:f>
              <c:strCache>
                <c:ptCount val="1"/>
                <c:pt idx="0">
                  <c:v>2G_Weighted</c:v>
                </c:pt>
              </c:strCache>
            </c:strRef>
          </c:tx>
          <c:spPr>
            <a:ln>
              <a:solidFill>
                <a:schemeClr val="tx2">
                  <a:lumMod val="90000"/>
                  <a:lumOff val="10000"/>
                </a:schemeClr>
              </a:solidFill>
            </a:ln>
          </c:spPr>
          <c:marker>
            <c:symbol val="none"/>
          </c:marker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1-8D25-43D8-BBFE-AC83C781DB31}"/>
              </c:ext>
            </c:extLst>
          </c:dPt>
          <c:cat>
            <c:strRef>
              <c:f>summary_X!$B$1:$AG$1</c:f>
              <c:strCache>
                <c:ptCount val="32"/>
                <c:pt idx="1">
                  <c:v>Average</c:v>
                </c:pt>
                <c:pt idx="2">
                  <c:v>1-Dec</c:v>
                </c:pt>
                <c:pt idx="3">
                  <c:v>2-Dec</c:v>
                </c:pt>
                <c:pt idx="4">
                  <c:v>3-Dec</c:v>
                </c:pt>
                <c:pt idx="5">
                  <c:v>4-Dec</c:v>
                </c:pt>
                <c:pt idx="6">
                  <c:v>5-Dec</c:v>
                </c:pt>
                <c:pt idx="7">
                  <c:v>6-Dec</c:v>
                </c:pt>
                <c:pt idx="8">
                  <c:v>7-Dec</c:v>
                </c:pt>
                <c:pt idx="9">
                  <c:v>8-Dec</c:v>
                </c:pt>
                <c:pt idx="10">
                  <c:v>9-Dec</c:v>
                </c:pt>
                <c:pt idx="11">
                  <c:v>10-Dec</c:v>
                </c:pt>
                <c:pt idx="12">
                  <c:v>11-Dec</c:v>
                </c:pt>
                <c:pt idx="13">
                  <c:v>12-Dec</c:v>
                </c:pt>
                <c:pt idx="14">
                  <c:v>13-Dec</c:v>
                </c:pt>
                <c:pt idx="15">
                  <c:v>14-Dec</c:v>
                </c:pt>
                <c:pt idx="16">
                  <c:v>16-Dec</c:v>
                </c:pt>
                <c:pt idx="17">
                  <c:v>17-Dec</c:v>
                </c:pt>
                <c:pt idx="18">
                  <c:v>18-Dec</c:v>
                </c:pt>
                <c:pt idx="19">
                  <c:v>19-Dec</c:v>
                </c:pt>
                <c:pt idx="20">
                  <c:v>20-Dec</c:v>
                </c:pt>
                <c:pt idx="21">
                  <c:v>21-Dec</c:v>
                </c:pt>
                <c:pt idx="22">
                  <c:v>22-Dec</c:v>
                </c:pt>
                <c:pt idx="23">
                  <c:v>23-Dec</c:v>
                </c:pt>
                <c:pt idx="24">
                  <c:v>24-Dec</c:v>
                </c:pt>
                <c:pt idx="25">
                  <c:v>25-Dec</c:v>
                </c:pt>
                <c:pt idx="26">
                  <c:v>26-Dec</c:v>
                </c:pt>
                <c:pt idx="27">
                  <c:v>27-Dec</c:v>
                </c:pt>
                <c:pt idx="28">
                  <c:v>28-Dec</c:v>
                </c:pt>
                <c:pt idx="29">
                  <c:v>29-Dec</c:v>
                </c:pt>
                <c:pt idx="30">
                  <c:v>30-Dec</c:v>
                </c:pt>
                <c:pt idx="31">
                  <c:v>31-Dec</c:v>
                </c:pt>
              </c:strCache>
            </c:strRef>
          </c:cat>
          <c:val>
            <c:numRef>
              <c:f>summary_X!$B$3:$AG$3</c:f>
              <c:numCache>
                <c:formatCode>0.00</c:formatCode>
                <c:ptCount val="32"/>
                <c:pt idx="1">
                  <c:v>99.542969660679788</c:v>
                </c:pt>
                <c:pt idx="2" formatCode="#,##0.00">
                  <c:v>99.542969660679788</c:v>
                </c:pt>
                <c:pt idx="3" formatCode="#,##0.00">
                  <c:v>99.542969660679788</c:v>
                </c:pt>
                <c:pt idx="4" formatCode="#,##0.00">
                  <c:v>99.542969660679788</c:v>
                </c:pt>
                <c:pt idx="5" formatCode="#,##0.00">
                  <c:v>99.542969660679788</c:v>
                </c:pt>
                <c:pt idx="6" formatCode="#,##0.00">
                  <c:v>99.542969660679788</c:v>
                </c:pt>
                <c:pt idx="7" formatCode="#,##0.00">
                  <c:v>99.542969660679788</c:v>
                </c:pt>
                <c:pt idx="8" formatCode="#,##0.00">
                  <c:v>99.542969660679788</c:v>
                </c:pt>
                <c:pt idx="9" formatCode="#,##0.00">
                  <c:v>99.542969660679788</c:v>
                </c:pt>
                <c:pt idx="10" formatCode="#,##0.00">
                  <c:v>99.542969660679788</c:v>
                </c:pt>
                <c:pt idx="11" formatCode="#,##0.00">
                  <c:v>99.542969660679788</c:v>
                </c:pt>
                <c:pt idx="12" formatCode="#,##0.00">
                  <c:v>99.542969660679788</c:v>
                </c:pt>
                <c:pt idx="13" formatCode="#,##0.00">
                  <c:v>99.542969660679788</c:v>
                </c:pt>
                <c:pt idx="14" formatCode="#,##0.00">
                  <c:v>99.542969660679788</c:v>
                </c:pt>
                <c:pt idx="15" formatCode="#,##0.00">
                  <c:v>99.542969660679788</c:v>
                </c:pt>
                <c:pt idx="16" formatCode="#,##0.00">
                  <c:v>99.542969660679788</c:v>
                </c:pt>
                <c:pt idx="17" formatCode="#,##0.00">
                  <c:v>99.542969660679788</c:v>
                </c:pt>
                <c:pt idx="18" formatCode="#,##0.00">
                  <c:v>99.542969660679788</c:v>
                </c:pt>
                <c:pt idx="19" formatCode="#,##0.00">
                  <c:v>99.542969660679788</c:v>
                </c:pt>
                <c:pt idx="20" formatCode="#,##0.00">
                  <c:v>99.542969660679788</c:v>
                </c:pt>
                <c:pt idx="21" formatCode="#,##0.00">
                  <c:v>99.542969660679788</c:v>
                </c:pt>
                <c:pt idx="22" formatCode="#,##0.00">
                  <c:v>99.542969660679788</c:v>
                </c:pt>
                <c:pt idx="23" formatCode="#,##0.00">
                  <c:v>99.542969660679788</c:v>
                </c:pt>
                <c:pt idx="24" formatCode="#,##0.00">
                  <c:v>99.542969660679788</c:v>
                </c:pt>
                <c:pt idx="25" formatCode="#,##0.00">
                  <c:v>99.542969660679788</c:v>
                </c:pt>
                <c:pt idx="26" formatCode="#,##0.00">
                  <c:v>99.542969660679788</c:v>
                </c:pt>
                <c:pt idx="27" formatCode="#,##0.00">
                  <c:v>99.542969660679788</c:v>
                </c:pt>
                <c:pt idx="28" formatCode="#,##0.00">
                  <c:v>99.542969660679788</c:v>
                </c:pt>
                <c:pt idx="29" formatCode="#,##0.00">
                  <c:v>99.542969660679788</c:v>
                </c:pt>
                <c:pt idx="30" formatCode="#,##0.00">
                  <c:v>99.542969660679788</c:v>
                </c:pt>
                <c:pt idx="31" formatCode="#,##0.00">
                  <c:v>99.542969660679788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25-43D8-BBFE-AC83C781D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790080"/>
        <c:axId val="101791616"/>
      </c:lineChart>
      <c:catAx>
        <c:axId val="101790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1791616"/>
        <c:crosses val="autoZero"/>
        <c:auto val="1"/>
        <c:lblAlgn val="ctr"/>
        <c:lblOffset val="100"/>
        <c:noMultiLvlLbl val="0"/>
      </c:catAx>
      <c:valAx>
        <c:axId val="101791616"/>
        <c:scaling>
          <c:orientation val="minMax"/>
          <c:max val="100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01790080"/>
        <c:crosses val="autoZero"/>
        <c:crossBetween val="between"/>
        <c:majorUnit val="0.2"/>
        <c:minorUnit val="2.0000000000000004E-2"/>
      </c:valAx>
    </c:plotArea>
    <c:legend>
      <c:legendPos val="r"/>
      <c:overlay val="0"/>
    </c:legend>
    <c:plotVisOnly val="1"/>
    <c:dispBlanksAs val="gap"/>
    <c:showDLblsOverMax val="0"/>
  </c:chart>
  <c:spPr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  <a:ln>
      <a:gradFill>
        <a:gsLst>
          <a:gs pos="0">
            <a:schemeClr val="accent1">
              <a:tint val="66000"/>
              <a:satMod val="160000"/>
            </a:schemeClr>
          </a:gs>
          <a:gs pos="50000">
            <a:schemeClr val="accent1">
              <a:tint val="44500"/>
              <a:satMod val="160000"/>
            </a:schemeClr>
          </a:gs>
          <a:gs pos="100000">
            <a:schemeClr val="accent1">
              <a:tint val="23500"/>
              <a:satMod val="160000"/>
            </a:schemeClr>
          </a:gs>
        </a:gsLst>
        <a:lin ang="5400000" scaled="0"/>
      </a:gradFill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Azzam Mohamed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2015-03-12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FDFM -- Ericsson AB 2015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50397-C6C5-434C-B369-E54644F6D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4572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Azzam Mohamed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2015-03-12 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FDFM -- Ericsson AB 2015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557D-1E2E-45DC-A116-B45C079F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772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Azzam Mohamed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FDFM -- Ericsson AB 2015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31E2B7E-36D2-4B44-BE2C-C34D48A1D15F}" type="slidenum">
              <a:rPr lang="en-US" smtClean="0"/>
              <a:t>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2015-03-12 </a:t>
            </a:r>
          </a:p>
        </p:txBody>
      </p:sp>
    </p:spTree>
    <p:extLst>
      <p:ext uri="{BB962C8B-B14F-4D97-AF65-F5344CB8AC3E}">
        <p14:creationId xmlns:p14="http://schemas.microsoft.com/office/powerpoint/2010/main" val="427961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Azzam Mohamed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FDFM -- Ericsson AB 2015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8E063B3-C584-4B2D-87B5-E9A33F5CE2C7}" type="slidenum">
              <a:rPr lang="en-US" smtClean="0"/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2015-03-12 </a:t>
            </a:r>
          </a:p>
        </p:txBody>
      </p:sp>
    </p:spTree>
    <p:extLst>
      <p:ext uri="{BB962C8B-B14F-4D97-AF65-F5344CB8AC3E}">
        <p14:creationId xmlns:p14="http://schemas.microsoft.com/office/powerpoint/2010/main" val="154827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Azzam Mohamed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FDFM -- Ericsson AB 2015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A3E47DF-2715-4322-A1D0-CF50AE31289F}" type="slidenum">
              <a:rPr lang="en-US" smtClean="0"/>
              <a:t>19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2015-03-12 </a:t>
            </a:r>
          </a:p>
        </p:txBody>
      </p:sp>
    </p:spTree>
    <p:extLst>
      <p:ext uri="{BB962C8B-B14F-4D97-AF65-F5344CB8AC3E}">
        <p14:creationId xmlns:p14="http://schemas.microsoft.com/office/powerpoint/2010/main" val="56538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2019299" y="2828876"/>
            <a:ext cx="19685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8483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4932" y="5137201"/>
            <a:ext cx="11140019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Arial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24934" y="1808709"/>
            <a:ext cx="11135785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6" y="1795463"/>
            <a:ext cx="546946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0" y="1795463"/>
            <a:ext cx="5467351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7" y="4013201"/>
            <a:ext cx="546523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795464"/>
            <a:ext cx="546523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0" y="4022725"/>
            <a:ext cx="5467351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7" y="4022725"/>
            <a:ext cx="546523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0" y="1804989"/>
            <a:ext cx="5467351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804989"/>
            <a:ext cx="546523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61168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ED2281BA-1369-4453-B4A4-320C2C32D181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A6BB8C9F-A988-4E98-8713-E3A9801FD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081433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3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2515809" y="438151"/>
            <a:ext cx="2352392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1209564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527050" y="6524625"/>
            <a:ext cx="9865783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87888A"/>
                </a:solidFill>
              </a:rPr>
              <a:t>Azzam Mohamed  |  Ericsson Internal  |  © FDFM -- Ericsson AB 2015  |  2015-03-12  |  Page </a:t>
            </a:r>
            <a:fld id="{95D92D57-33EB-42B4-83C3-44B4A7B0D7D0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7" y="1800000"/>
            <a:ext cx="11135785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4935" y="239714"/>
            <a:ext cx="9992784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43D11640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83803B90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9.443E9330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BillGa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24934" y="1219201"/>
            <a:ext cx="11135785" cy="3429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MS Leadership development program 2015</a:t>
            </a:r>
            <a:b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FDFM Walkthrough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" y="6400800"/>
            <a:ext cx="11658600" cy="319201"/>
          </a:xfrm>
        </p:spPr>
        <p:txBody>
          <a:bodyPr/>
          <a:lstStyle/>
          <a:p>
            <a:r>
              <a:rPr lang="en-US" sz="1800" i="1" dirty="0"/>
              <a:t>Success is about freeing people to develop and build customer relationships. It’s about high-value activities… </a:t>
            </a:r>
          </a:p>
        </p:txBody>
      </p:sp>
    </p:spTree>
    <p:extLst>
      <p:ext uri="{BB962C8B-B14F-4D97-AF65-F5344CB8AC3E}">
        <p14:creationId xmlns:p14="http://schemas.microsoft.com/office/powerpoint/2010/main" val="2627416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pPr lvl="1">
              <a:lnSpc>
                <a:spcPct val="75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#1 (SDP1) </a:t>
            </a: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FDFM tool walkthrough.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550545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KPIs analysis </a:t>
            </a: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less than 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&lt;3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seconds!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Cells main 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KPIs Breakdown </a:t>
            </a: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checking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&lt;3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seconds!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2" y="762000"/>
            <a:ext cx="11734800" cy="47434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7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381000"/>
          </a:xfrm>
        </p:spPr>
        <p:txBody>
          <a:bodyPr/>
          <a:lstStyle/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    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TTs 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MTTR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Reduction after FDFM implementation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24934" y="239714"/>
            <a:ext cx="10219265" cy="1085371"/>
          </a:xfrm>
        </p:spPr>
        <p:txBody>
          <a:bodyPr>
            <a:normAutofit fontScale="90000"/>
          </a:bodyPr>
          <a:lstStyle/>
          <a:p>
            <a:pPr lvl="1">
              <a:lnSpc>
                <a:spcPct val="75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#1 (SDP1) </a:t>
            </a: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FDFM Outputs &amp; Achievements</a:t>
            </a:r>
            <a:r>
              <a:rPr lang="en-US" dirty="0"/>
              <a:t>.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3733800"/>
            <a:ext cx="6096000" cy="163121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2 Hrs. SLA Violations Decreased By : </a:t>
            </a:r>
            <a:r>
              <a:rPr lang="en-US" sz="2000" dirty="0">
                <a:solidFill>
                  <a:schemeClr val="accent1"/>
                </a:solidFill>
              </a:rPr>
              <a:t>-85.20%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1.5 Hrs. SLA Violations Decreased By : </a:t>
            </a:r>
            <a:r>
              <a:rPr lang="en-US" sz="2000" dirty="0">
                <a:solidFill>
                  <a:schemeClr val="accent1"/>
                </a:solidFill>
              </a:rPr>
              <a:t>-77.00%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1 Hr. SLA Violations Decreased By : </a:t>
            </a:r>
            <a:r>
              <a:rPr lang="en-US" sz="2000" dirty="0">
                <a:solidFill>
                  <a:schemeClr val="accent1"/>
                </a:solidFill>
              </a:rPr>
              <a:t>-77.99%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30 Min SLA Violations Decreased By : </a:t>
            </a:r>
            <a:r>
              <a:rPr lang="en-US" sz="2000" dirty="0">
                <a:solidFill>
                  <a:schemeClr val="accent1"/>
                </a:solidFill>
              </a:rPr>
              <a:t>-25%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Ping Pong TTs Decreased By : </a:t>
            </a:r>
            <a:r>
              <a:rPr lang="en-US" sz="2000" dirty="0">
                <a:solidFill>
                  <a:schemeClr val="accent1"/>
                </a:solidFill>
              </a:rPr>
              <a:t>-48.8%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589909"/>
              </p:ext>
            </p:extLst>
          </p:nvPr>
        </p:nvGraphicFramePr>
        <p:xfrm>
          <a:off x="5943600" y="2133600"/>
          <a:ext cx="6019800" cy="4374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734129"/>
              </p:ext>
            </p:extLst>
          </p:nvPr>
        </p:nvGraphicFramePr>
        <p:xfrm>
          <a:off x="457200" y="2286000"/>
          <a:ext cx="5196840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30min : 1 Hr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1 Hr : 1.5 Hrs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1.5 Hr : 2 Hrs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&gt; 2 Hrs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Ping pong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&lt;30 Min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765</a:t>
                      </a:r>
                      <a:endParaRPr lang="en-US" sz="1100" b="0" i="0" u="none" strike="noStrike">
                        <a:solidFill>
                          <a:srgbClr val="58585A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232</a:t>
                      </a:r>
                      <a:endParaRPr lang="en-US" sz="1100" b="0" i="0" u="none" strike="noStrike">
                        <a:solidFill>
                          <a:srgbClr val="58585A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58585A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58585A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58585A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58585A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329</a:t>
                      </a:r>
                      <a:endParaRPr lang="en-US" sz="1100" b="0" i="0" u="none" strike="noStrike">
                        <a:solidFill>
                          <a:srgbClr val="58585A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March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543</a:t>
                      </a:r>
                      <a:endParaRPr lang="en-US" sz="1100" b="0" i="0" u="none" strike="noStrike">
                        <a:solidFill>
                          <a:srgbClr val="58585A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174</a:t>
                      </a:r>
                      <a:endParaRPr lang="en-US" sz="1100" b="0" i="0" u="none" strike="noStrike">
                        <a:solidFill>
                          <a:srgbClr val="58585A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58585A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58585A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58585A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58585A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330</a:t>
                      </a:r>
                      <a:endParaRPr lang="en-US" sz="1100" b="0" i="0" u="none" strike="noStrike" dirty="0">
                        <a:solidFill>
                          <a:srgbClr val="58585A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51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381000" y="1676400"/>
            <a:ext cx="12115800" cy="838200"/>
          </a:xfrm>
        </p:spPr>
        <p:txBody>
          <a:bodyPr/>
          <a:lstStyle/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   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FM Calls Reduction after Integrating the 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FC Collection 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from 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FDFM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into “</a:t>
            </a:r>
            <a:r>
              <a:rPr lang="en-US" sz="2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Mubasher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” tool:</a:t>
            </a:r>
            <a:endParaRPr lang="en-US" sz="24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24934" y="239714"/>
            <a:ext cx="10219265" cy="1085371"/>
          </a:xfrm>
        </p:spPr>
        <p:txBody>
          <a:bodyPr>
            <a:normAutofit fontScale="90000"/>
          </a:bodyPr>
          <a:lstStyle/>
          <a:p>
            <a:pPr lvl="1">
              <a:lnSpc>
                <a:spcPct val="75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#1 (SDP1) </a:t>
            </a: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FDFM Outputs &amp; Achievements</a:t>
            </a:r>
            <a:r>
              <a:rPr lang="en-US" dirty="0"/>
              <a:t>.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7" name="Picture 6" descr="cid:image008.png@01D16038.E436646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0"/>
            <a:ext cx="50292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-304800" y="3743235"/>
            <a:ext cx="6790006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712787" lvl="2" indent="0">
              <a:buNone/>
            </a:pPr>
            <a:r>
              <a:rPr lang="en-US" sz="2400" kern="0" dirty="0"/>
              <a:t>We had reached savings of FM calls from W51 2015 till W05 2016 = </a:t>
            </a:r>
            <a:r>
              <a:rPr lang="en-US" sz="2400" kern="0" dirty="0">
                <a:solidFill>
                  <a:schemeClr val="accent1"/>
                </a:solidFill>
              </a:rPr>
              <a:t>- </a:t>
            </a:r>
            <a:r>
              <a:rPr lang="en-US" sz="2400" b="1" kern="0" dirty="0">
                <a:solidFill>
                  <a:srgbClr val="FF0000"/>
                </a:solidFill>
              </a:rPr>
              <a:t>71.5%</a:t>
            </a:r>
            <a:r>
              <a:rPr lang="en-US" sz="2400" kern="0" dirty="0"/>
              <a:t> </a:t>
            </a:r>
            <a:r>
              <a:rPr lang="en-US" sz="2000" kern="0" dirty="0"/>
              <a:t>!! </a:t>
            </a:r>
          </a:p>
        </p:txBody>
      </p:sp>
    </p:spTree>
    <p:extLst>
      <p:ext uri="{BB962C8B-B14F-4D97-AF65-F5344CB8AC3E}">
        <p14:creationId xmlns:p14="http://schemas.microsoft.com/office/powerpoint/2010/main" val="285155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381000" y="1676400"/>
            <a:ext cx="11506200" cy="533400"/>
          </a:xfrm>
        </p:spPr>
        <p:txBody>
          <a:bodyPr/>
          <a:lstStyle/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   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TTs </a:t>
            </a:r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HANDOVER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count between each shift after 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FDFM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implementation:</a:t>
            </a:r>
            <a:endParaRPr lang="en-US" sz="24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24934" y="239714"/>
            <a:ext cx="10219265" cy="1085371"/>
          </a:xfrm>
        </p:spPr>
        <p:txBody>
          <a:bodyPr>
            <a:normAutofit fontScale="90000"/>
          </a:bodyPr>
          <a:lstStyle/>
          <a:p>
            <a:pPr lvl="1">
              <a:lnSpc>
                <a:spcPct val="75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#1 (SDP1) </a:t>
            </a: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FDFM Outputs &amp; Achievements</a:t>
            </a:r>
            <a:r>
              <a:rPr lang="en-US" dirty="0"/>
              <a:t>.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77" y="2386305"/>
            <a:ext cx="5181600" cy="3882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-228600" y="3733800"/>
            <a:ext cx="6296465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712787" lvl="2" indent="0">
              <a:buNone/>
            </a:pPr>
            <a:r>
              <a:rPr lang="en-US" sz="2400" dirty="0"/>
              <a:t> We had reached </a:t>
            </a:r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handover of TTs!!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5024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457200" y="1676400"/>
            <a:ext cx="11506200" cy="533400"/>
          </a:xfrm>
        </p:spPr>
        <p:txBody>
          <a:bodyPr/>
          <a:lstStyle/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Team </a:t>
            </a:r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Collaboration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and re-using of spare time: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24934" y="239714"/>
            <a:ext cx="10219265" cy="1085371"/>
          </a:xfrm>
        </p:spPr>
        <p:txBody>
          <a:bodyPr>
            <a:normAutofit fontScale="90000"/>
          </a:bodyPr>
          <a:lstStyle/>
          <a:p>
            <a:pPr lvl="1">
              <a:lnSpc>
                <a:spcPct val="75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#1 (SDP1) </a:t>
            </a: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FDFM Outputs &amp; Achievements</a:t>
            </a:r>
            <a:r>
              <a:rPr lang="en-US" dirty="0"/>
              <a:t>.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895600"/>
            <a:ext cx="6096000" cy="224676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000" dirty="0"/>
              <a:t>AXE introduction &amp; basic TT handling OPIs.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000" dirty="0"/>
              <a:t>3G Introduction &amp; basic 3G TT handling OPIs.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000" dirty="0"/>
              <a:t>New </a:t>
            </a:r>
            <a:r>
              <a:rPr lang="en-US" sz="2000" dirty="0" err="1"/>
              <a:t>WoW</a:t>
            </a:r>
            <a:r>
              <a:rPr lang="en-US" sz="2000" dirty="0"/>
              <a:t> Ideas.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000" dirty="0"/>
              <a:t>English skills learning.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000" dirty="0"/>
              <a:t>Sessions of Knowledge Sharing.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000" dirty="0"/>
              <a:t>Spare time Increase &amp; increased TT accuracy.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000" dirty="0"/>
              <a:t>L1 Support first dashboard introduction!</a:t>
            </a:r>
          </a:p>
        </p:txBody>
      </p:sp>
      <p:sp>
        <p:nvSpPr>
          <p:cNvPr id="7" name="Subtitle 7"/>
          <p:cNvSpPr txBox="1">
            <a:spLocks/>
          </p:cNvSpPr>
          <p:nvPr/>
        </p:nvSpPr>
        <p:spPr bwMode="auto">
          <a:xfrm>
            <a:off x="6858000" y="5029200"/>
            <a:ext cx="510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i="1" kern="0" dirty="0">
                <a:solidFill>
                  <a:schemeClr val="bg2">
                    <a:lumMod val="50000"/>
                  </a:schemeClr>
                </a:solidFill>
              </a:rPr>
              <a:t>“Success is about freeing people to develop and build customer relationships. It’s about high-value activities”</a:t>
            </a:r>
          </a:p>
        </p:txBody>
      </p:sp>
      <p:pic>
        <p:nvPicPr>
          <p:cNvPr id="11266" name="Picture 2" descr="C:\Users\eazzmoh\Desktop\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0" y="1752600"/>
            <a:ext cx="3619500" cy="310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159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24934" y="239714"/>
            <a:ext cx="10219265" cy="1085371"/>
          </a:xfrm>
        </p:spPr>
        <p:txBody>
          <a:bodyPr>
            <a:normAutofit/>
          </a:bodyPr>
          <a:lstStyle/>
          <a:p>
            <a:pPr lvl="1">
              <a:lnSpc>
                <a:spcPct val="75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#1 Cont. (SDP2)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Reset Actions figures.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308" y="1824335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 Resets from Faulty TRU Sheet // Daily Reset Actions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  <a:r>
              <a:rPr lang="en-US" dirty="0"/>
              <a:t>: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9" y="2470666"/>
            <a:ext cx="5138738" cy="377773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127650" y="1825228"/>
            <a:ext cx="5551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 Resets from STS / Shift team leader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855249"/>
              </p:ext>
            </p:extLst>
          </p:nvPr>
        </p:nvGraphicFramePr>
        <p:xfrm>
          <a:off x="5893510" y="2362200"/>
          <a:ext cx="6019800" cy="525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Daily on-Call Reset Actions / Shift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Daily on-Call Reset Actions / Day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Daily on-Call Reset Actions /  Month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March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1350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065252"/>
              </p:ext>
            </p:extLst>
          </p:nvPr>
        </p:nvGraphicFramePr>
        <p:xfrm>
          <a:off x="5789439" y="2963314"/>
          <a:ext cx="5900927" cy="3260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165039" y="1138897"/>
            <a:ext cx="1150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2">
              <a:buFont typeface="Wingdings" panose="05000000000000000000" pitchFamily="2" charset="2"/>
              <a:buChar char="ü"/>
            </a:pPr>
            <a:r>
              <a:rPr lang="en-US" sz="2800" b="1" kern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FO Reset</a:t>
            </a:r>
            <a:r>
              <a:rPr lang="en-US" sz="2800" kern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Actions  </a:t>
            </a:r>
            <a:r>
              <a:rPr lang="en-US" sz="2800" u="sng" kern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Average</a:t>
            </a:r>
            <a:r>
              <a:rPr lang="en-US" sz="2800" kern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Statistics:</a:t>
            </a:r>
          </a:p>
        </p:txBody>
      </p:sp>
    </p:spTree>
    <p:extLst>
      <p:ext uri="{BB962C8B-B14F-4D97-AF65-F5344CB8AC3E}">
        <p14:creationId xmlns:p14="http://schemas.microsoft.com/office/powerpoint/2010/main" val="163214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24934" y="239714"/>
            <a:ext cx="10219265" cy="1085371"/>
          </a:xfrm>
        </p:spPr>
        <p:txBody>
          <a:bodyPr>
            <a:normAutofit/>
          </a:bodyPr>
          <a:lstStyle/>
          <a:p>
            <a:pPr lvl="1">
              <a:lnSpc>
                <a:spcPct val="75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#1 Cont. (SDP2)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Reset Actions figures.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-1" y="1371600"/>
            <a:ext cx="11135785" cy="5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1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420936712"/>
              </p:ext>
            </p:extLst>
          </p:nvPr>
        </p:nvGraphicFramePr>
        <p:xfrm>
          <a:off x="609600" y="2286000"/>
          <a:ext cx="49530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110064"/>
              </p:ext>
            </p:extLst>
          </p:nvPr>
        </p:nvGraphicFramePr>
        <p:xfrm>
          <a:off x="6400800" y="2286000"/>
          <a:ext cx="5105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-370416" y="1524000"/>
            <a:ext cx="11506200" cy="533400"/>
          </a:xfrm>
        </p:spPr>
        <p:txBody>
          <a:bodyPr/>
          <a:lstStyle/>
          <a:p>
            <a:pPr lvl="2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L1 Support </a:t>
            </a:r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RESET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Action Statistics:</a:t>
            </a:r>
          </a:p>
        </p:txBody>
      </p:sp>
      <p:sp>
        <p:nvSpPr>
          <p:cNvPr id="2" name="Rectangle 1"/>
          <p:cNvSpPr/>
          <p:nvPr/>
        </p:nvSpPr>
        <p:spPr>
          <a:xfrm>
            <a:off x="-361039" y="5913883"/>
            <a:ext cx="5901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TT Reset Average = </a:t>
            </a:r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103</a:t>
            </a: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Reset / Month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0" y="5913883"/>
            <a:ext cx="61692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FM Reset Average = </a:t>
            </a:r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45</a:t>
            </a: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Reset / Month</a:t>
            </a:r>
          </a:p>
        </p:txBody>
      </p:sp>
    </p:spTree>
    <p:extLst>
      <p:ext uri="{BB962C8B-B14F-4D97-AF65-F5344CB8AC3E}">
        <p14:creationId xmlns:p14="http://schemas.microsoft.com/office/powerpoint/2010/main" val="66213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443928"/>
            <a:ext cx="10219265" cy="1085371"/>
          </a:xfrm>
        </p:spPr>
        <p:txBody>
          <a:bodyPr>
            <a:normAutofit fontScale="90000"/>
          </a:bodyPr>
          <a:lstStyle/>
          <a:p>
            <a:pPr lvl="1">
              <a:lnSpc>
                <a:spcPct val="75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#1 Cont. (SDP2)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Reset Actions effect on 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 Network KPIs.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28600" y="1371600"/>
            <a:ext cx="11135785" cy="5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09600" y="1564468"/>
            <a:ext cx="3972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u="sng" dirty="0"/>
              <a:t>Single TG With 3 Sectors Reset</a:t>
            </a:r>
            <a:r>
              <a:rPr lang="en-US" u="sng" dirty="0"/>
              <a:t>:</a:t>
            </a:r>
            <a:endParaRPr lang="en-US" dirty="0"/>
          </a:p>
        </p:txBody>
      </p:sp>
      <p:pic>
        <p:nvPicPr>
          <p:cNvPr id="15" name="Picture 14" descr="cid:image004.png@01D180AF.0FB41FB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0" y="2362200"/>
            <a:ext cx="8915400" cy="809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02460"/>
              </p:ext>
            </p:extLst>
          </p:nvPr>
        </p:nvGraphicFramePr>
        <p:xfrm>
          <a:off x="228600" y="2209799"/>
          <a:ext cx="25908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CELL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Carriers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SDCCH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BCCH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406A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406B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406D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47143"/>
              </p:ext>
            </p:extLst>
          </p:nvPr>
        </p:nvGraphicFramePr>
        <p:xfrm>
          <a:off x="228600" y="4419600"/>
          <a:ext cx="5867399" cy="533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4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1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Daily on-Call Reset Actions / Shift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Daily on-Call Reset Actions / Day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Daily on-Call Reset Actions /  Month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March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45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1350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09600" y="3581400"/>
            <a:ext cx="46538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/>
              <a:t>Substituting in a full 100% availability </a:t>
            </a:r>
            <a:br>
              <a:rPr lang="en-US" b="1" u="sng" dirty="0"/>
            </a:br>
            <a:r>
              <a:rPr lang="en-US" b="1" u="sng" dirty="0"/>
              <a:t>Network in 30 days: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448679"/>
              </p:ext>
            </p:extLst>
          </p:nvPr>
        </p:nvGraphicFramePr>
        <p:xfrm>
          <a:off x="6419263" y="3352800"/>
          <a:ext cx="5505451" cy="3290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38389"/>
              </p:ext>
            </p:extLst>
          </p:nvPr>
        </p:nvGraphicFramePr>
        <p:xfrm>
          <a:off x="609600" y="5562600"/>
          <a:ext cx="3761461" cy="838199"/>
        </p:xfrm>
        <a:graphic>
          <a:graphicData uri="http://schemas.openxmlformats.org/drawingml/2006/table">
            <a:tbl>
              <a:tblPr/>
              <a:tblGrid>
                <a:gridCol w="1943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1-Dec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9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2G_Linear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99.97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99.97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2G_Weighted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99.54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99.54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28600" y="51054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- 45 sites (98.5) / 30 days  // 1850 Site</a:t>
            </a:r>
          </a:p>
        </p:txBody>
      </p:sp>
    </p:spTree>
    <p:extLst>
      <p:ext uri="{BB962C8B-B14F-4D97-AF65-F5344CB8AC3E}">
        <p14:creationId xmlns:p14="http://schemas.microsoft.com/office/powerpoint/2010/main" val="914570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24934" y="239714"/>
            <a:ext cx="10219265" cy="1085371"/>
          </a:xfrm>
        </p:spPr>
        <p:txBody>
          <a:bodyPr>
            <a:normAutofit fontScale="90000"/>
          </a:bodyPr>
          <a:lstStyle/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#1 Cont. (SDP2)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Figures of outputs after including Auto Reset in FDFM tool.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Phase#1 finalizing</a:t>
            </a: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14473"/>
              </p:ext>
            </p:extLst>
          </p:nvPr>
        </p:nvGraphicFramePr>
        <p:xfrm>
          <a:off x="533400" y="1981200"/>
          <a:ext cx="3810000" cy="825501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1-Nov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2G_Linear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99.44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99.46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2G_Weighted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99.73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99.81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99446"/>
              </p:ext>
            </p:extLst>
          </p:nvPr>
        </p:nvGraphicFramePr>
        <p:xfrm>
          <a:off x="533400" y="3200400"/>
          <a:ext cx="3810000" cy="838199"/>
        </p:xfrm>
        <a:graphic>
          <a:graphicData uri="http://schemas.openxmlformats.org/drawingml/2006/table">
            <a:tbl>
              <a:tblPr/>
              <a:tblGrid>
                <a:gridCol w="1968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9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Cambria"/>
                        </a:rPr>
                        <a:t>1-Dec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9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2G_Linear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99.97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99.97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2G_Weighted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99.54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99.54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4118" y="364593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 - 99.97% = </a:t>
            </a:r>
            <a:r>
              <a:rPr lang="en-US" b="1" dirty="0">
                <a:solidFill>
                  <a:srgbClr val="FF0000"/>
                </a:solidFill>
              </a:rPr>
              <a:t>0.03 %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4118" y="228142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 - 99.46% = </a:t>
            </a:r>
            <a:r>
              <a:rPr lang="en-US" b="1" dirty="0">
                <a:solidFill>
                  <a:srgbClr val="FF0000"/>
                </a:solidFill>
              </a:rPr>
              <a:t>0.54 %</a:t>
            </a:r>
          </a:p>
        </p:txBody>
      </p:sp>
      <p:sp>
        <p:nvSpPr>
          <p:cNvPr id="9" name="Rectangle 8"/>
          <p:cNvSpPr/>
          <p:nvPr/>
        </p:nvSpPr>
        <p:spPr>
          <a:xfrm>
            <a:off x="-242668" y="4724400"/>
            <a:ext cx="8839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Reduced Load on FO Dispatcher. No Reset actions manual.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Strict correct figures of reset actions made &amp; their effect.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TCH Availability KPIs enhancement with at least 0.05%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Outage unknown reasons reduction.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Step forward for Automated Troubleshooting.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0" y="2645435"/>
            <a:ext cx="411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Best case scenario of Reset Actions are contributing with at least </a:t>
            </a:r>
            <a:r>
              <a:rPr lang="en-US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5.55% </a:t>
            </a:r>
            <a:r>
              <a:rPr lang="en-US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from total TCH Availability degradation!</a:t>
            </a:r>
          </a:p>
        </p:txBody>
      </p:sp>
    </p:spTree>
    <p:extLst>
      <p:ext uri="{BB962C8B-B14F-4D97-AF65-F5344CB8AC3E}">
        <p14:creationId xmlns:p14="http://schemas.microsoft.com/office/powerpoint/2010/main" val="3094599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_ChapterSlide_Wide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32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0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	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The first rule of any technology used in a business is that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automation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applied to an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efficient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operation will magnify the efficiency.</a:t>
            </a:r>
            <a:br>
              <a:rPr lang="en-US" dirty="0">
                <a:solidFill>
                  <a:schemeClr val="tx2"/>
                </a:solidFill>
                <a:latin typeface="+mj-lt"/>
              </a:rPr>
            </a:br>
            <a:r>
              <a:rPr lang="en-US" dirty="0">
                <a:solidFill>
                  <a:schemeClr val="tx2"/>
                </a:solidFill>
                <a:latin typeface="+mj-lt"/>
              </a:rPr>
              <a:t>          The second is that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automation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applied to an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inefficient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operation will magnify the inefficiency.</a:t>
            </a:r>
            <a:br>
              <a:rPr lang="en-US" dirty="0">
                <a:solidFill>
                  <a:schemeClr val="tx2"/>
                </a:solidFill>
                <a:latin typeface="+mj-lt"/>
              </a:rPr>
            </a:b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–</a:t>
            </a:r>
            <a:r>
              <a:rPr lang="en-US" b="1" dirty="0">
                <a:solidFill>
                  <a:schemeClr val="tx2"/>
                </a:solidFill>
                <a:latin typeface="+mj-lt"/>
                <a:hlinkClick r:id="rId2"/>
              </a:rPr>
              <a:t>Bill Gates</a:t>
            </a:r>
            <a:endParaRPr lang="en-US" b="1" dirty="0">
              <a:solidFill>
                <a:schemeClr val="tx2"/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0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828800"/>
            <a:ext cx="10748433" cy="4296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FDFM Tool quick Background &amp; Overview.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Faced Obstacles.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FDFM tool walkthrough.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FDFM Outputs &amp; Achievements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#1 Cont. (SDP2)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Reset Actions figures.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Reset Actions effect on the Network KPIs.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Figures of outputs after including Auto Reset in FDFM tool.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Phase#1 finalizing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Meeting Agenda</a:t>
            </a:r>
          </a:p>
        </p:txBody>
      </p:sp>
    </p:spTree>
    <p:extLst>
      <p:ext uri="{BB962C8B-B14F-4D97-AF65-F5344CB8AC3E}">
        <p14:creationId xmlns:p14="http://schemas.microsoft.com/office/powerpoint/2010/main" val="372327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" y="914400"/>
            <a:ext cx="11104726" cy="57817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4521200" y="44553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34400" y="1143000"/>
            <a:ext cx="3224107" cy="144655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Pull-down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Service Affected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Incidents Auto - Assigned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77200" y="3210951"/>
            <a:ext cx="3881120" cy="280076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Automatic Severity &amp; SLA (KPI Fetched, Alarm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Alarm Check/Log &amp; L1 Troubleshoot (Reset if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Automatic Forwarding/Escalation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Permanent Solution Probability.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Automatic Check on Route for displaying all Route Errors (Alarms)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Estimation of root cause and way forward in KPI’s degradations.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8" name="Curved Connector 17"/>
          <p:cNvCxnSpPr/>
          <p:nvPr/>
        </p:nvCxnSpPr>
        <p:spPr>
          <a:xfrm rot="10800000" flipV="1">
            <a:off x="1117600" y="2413001"/>
            <a:ext cx="4368800" cy="1043995"/>
          </a:xfrm>
          <a:prstGeom prst="curvedConnector3">
            <a:avLst>
              <a:gd name="adj1" fmla="val 89691"/>
            </a:avLst>
          </a:prstGeom>
          <a:ln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6702" y="1064417"/>
            <a:ext cx="3454400" cy="80021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Direct Link to Proactive Pro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Automatic Triggering for a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52401" y="152399"/>
            <a:ext cx="10979833" cy="762001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FDFM Tool quick Background &amp; Overview.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986904"/>
              </p:ext>
            </p:extLst>
          </p:nvPr>
        </p:nvGraphicFramePr>
        <p:xfrm>
          <a:off x="7010400" y="2565400"/>
          <a:ext cx="118586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565400"/>
                        <a:ext cx="1185863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452614"/>
              </p:ext>
            </p:extLst>
          </p:nvPr>
        </p:nvGraphicFramePr>
        <p:xfrm>
          <a:off x="3835401" y="4800600"/>
          <a:ext cx="1117599" cy="838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" name="Packager Shell Object" showAsIcon="1" r:id="rId7" imgW="914400" imgH="771480" progId="Package">
                  <p:embed/>
                </p:oleObj>
              </mc:Choice>
              <mc:Fallback>
                <p:oleObj name="Packager Shell Object" showAsIcon="1" r:id="rId7" imgW="914400" imgH="77148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1" y="4800600"/>
                        <a:ext cx="1117599" cy="838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304752"/>
              </p:ext>
            </p:extLst>
          </p:nvPr>
        </p:nvGraphicFramePr>
        <p:xfrm>
          <a:off x="6553200" y="5057196"/>
          <a:ext cx="78205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" name="Packager Shell Object" showAsIcon="1" r:id="rId9" imgW="914400" imgH="771480" progId="Package">
                  <p:embed/>
                </p:oleObj>
              </mc:Choice>
              <mc:Fallback>
                <p:oleObj name="Packager Shell Object" showAsIcon="1" r:id="rId9" imgW="914400" imgH="77148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057196"/>
                        <a:ext cx="78205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672446"/>
              </p:ext>
            </p:extLst>
          </p:nvPr>
        </p:nvGraphicFramePr>
        <p:xfrm>
          <a:off x="7391400" y="5030977"/>
          <a:ext cx="844845" cy="7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" name="Packager Shell Object" showAsIcon="1" r:id="rId11" imgW="914400" imgH="771480" progId="Package">
                  <p:embed/>
                </p:oleObj>
              </mc:Choice>
              <mc:Fallback>
                <p:oleObj name="Packager Shell Object" showAsIcon="1" r:id="rId11" imgW="914400" imgH="77148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030977"/>
                        <a:ext cx="844845" cy="7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05000" y="4206087"/>
            <a:ext cx="1604498" cy="1754326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DOUBLE CLICK PHSASE#1 WORKING SAMPLE HERE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5" name="Curved Connector 14"/>
          <p:cNvCxnSpPr>
            <a:stCxn id="6" idx="3"/>
          </p:cNvCxnSpPr>
          <p:nvPr/>
        </p:nvCxnSpPr>
        <p:spPr bwMode="auto">
          <a:xfrm flipV="1">
            <a:off x="3509498" y="2934999"/>
            <a:ext cx="3729502" cy="2148251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cxnSp>
      <p:cxnSp>
        <p:nvCxnSpPr>
          <p:cNvPr id="22" name="Curved Connector 21"/>
          <p:cNvCxnSpPr/>
          <p:nvPr/>
        </p:nvCxnSpPr>
        <p:spPr bwMode="auto">
          <a:xfrm>
            <a:off x="3509498" y="5235650"/>
            <a:ext cx="416951" cy="8727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167012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6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75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#1 (SDP1) </a:t>
            </a:r>
            <a:r>
              <a:rPr lang="en-US" dirty="0"/>
              <a:t>	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Faced Challenges.</a:t>
            </a: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2290" name="Picture 2" descr="C:\Users\eazzmoh\Desktop\1008267_940548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19200"/>
            <a:ext cx="6874412" cy="51558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1750390"/>
            <a:ext cx="5867400" cy="409342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Number of Cabinets Alarms.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Cabinets defined Structure Anatomy.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Cabinets defined SW Structure Anatomy.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Alarms/MO Colorations.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Alarms descriptions &amp; Decoding.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Alarms History Decoding.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Related CRs for each site.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TX Path checking versus the various types of TX Paths.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Abis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/IP 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Abis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/TDM,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Abis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/Opt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Opened TTs for same Issues checking.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Tight project timing.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 other Projects.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Assuring a friendly GUI environment.</a:t>
            </a:r>
          </a:p>
        </p:txBody>
      </p:sp>
    </p:spTree>
    <p:extLst>
      <p:ext uri="{BB962C8B-B14F-4D97-AF65-F5344CB8AC3E}">
        <p14:creationId xmlns:p14="http://schemas.microsoft.com/office/powerpoint/2010/main" val="96036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pPr lvl="1">
              <a:lnSpc>
                <a:spcPct val="75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#1 (SDP1) </a:t>
            </a: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FDFM tool walkthrough.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28689"/>
            <a:ext cx="7088899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2971800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Logon Server directly from the MPBN Network via a friendly GUI welcome screen.</a:t>
            </a:r>
          </a:p>
        </p:txBody>
      </p:sp>
    </p:spTree>
    <p:extLst>
      <p:ext uri="{BB962C8B-B14F-4D97-AF65-F5344CB8AC3E}">
        <p14:creationId xmlns:p14="http://schemas.microsoft.com/office/powerpoint/2010/main" val="305836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pPr lvl="1">
              <a:lnSpc>
                <a:spcPct val="75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#1 (SDP1) </a:t>
            </a: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FDFM tool walkthrough.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838200"/>
            <a:ext cx="11898847" cy="57852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68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pPr lvl="1">
              <a:lnSpc>
                <a:spcPct val="75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#1 (SDP1) </a:t>
            </a: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FDFM tool walkthrough.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371600"/>
            <a:ext cx="7696200" cy="198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3657600"/>
            <a:ext cx="8305800" cy="297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512" y="2199205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Checking Active 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Alarms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instantly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Checking Active 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Opened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TTs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site with a single click!</a:t>
            </a:r>
          </a:p>
        </p:txBody>
      </p:sp>
    </p:spTree>
    <p:extLst>
      <p:ext uri="{BB962C8B-B14F-4D97-AF65-F5344CB8AC3E}">
        <p14:creationId xmlns:p14="http://schemas.microsoft.com/office/powerpoint/2010/main" val="171750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pPr lvl="1">
              <a:lnSpc>
                <a:spcPct val="75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#1 (SDP1) </a:t>
            </a: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FDFM tool walkthrough.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117348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09800" y="5105400"/>
            <a:ext cx="6803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Alarms FC Automatic 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Alarms FC Automatic 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Suspected HW</a:t>
            </a: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Units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Alarms FC 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follow </a:t>
            </a: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Clearance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98284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PresentationTemplate2011</Template>
  <TotalTime>6605</TotalTime>
  <Words>891</Words>
  <Application>Microsoft Office PowerPoint</Application>
  <PresentationFormat>Widescreen</PresentationFormat>
  <Paragraphs>198</Paragraphs>
  <Slides>19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Cambria</vt:lpstr>
      <vt:lpstr>Wingdings</vt:lpstr>
      <vt:lpstr>Calibri</vt:lpstr>
      <vt:lpstr>Ericsson Capital TT</vt:lpstr>
      <vt:lpstr>PresentationTemplate2011</vt:lpstr>
      <vt:lpstr>Packager Shell Object</vt:lpstr>
      <vt:lpstr>MS Leadership development program 2015  FDFM Walkthrough</vt:lpstr>
      <vt:lpstr>PowerPoint Presentation</vt:lpstr>
      <vt:lpstr>Meeting Agenda</vt:lpstr>
      <vt:lpstr>FDFM Tool quick Background &amp; Overview.</vt:lpstr>
      <vt:lpstr>Phase #1 (SDP1)  Faced Challenges.</vt:lpstr>
      <vt:lpstr>Phase #1 (SDP1)  FDFM tool walkthrough. </vt:lpstr>
      <vt:lpstr>Phase #1 (SDP1)  FDFM tool walkthrough. </vt:lpstr>
      <vt:lpstr>Phase #1 (SDP1)  FDFM tool walkthrough. </vt:lpstr>
      <vt:lpstr>Phase #1 (SDP1)  FDFM tool walkthrough. </vt:lpstr>
      <vt:lpstr>Phase #1 (SDP1)  FDFM tool walkthrough. </vt:lpstr>
      <vt:lpstr>Phase #1 (SDP1)  FDFM Outputs &amp; Achievements. </vt:lpstr>
      <vt:lpstr>Phase #1 (SDP1)  FDFM Outputs &amp; Achievements. </vt:lpstr>
      <vt:lpstr>Phase #1 (SDP1)  FDFM Outputs &amp; Achievements. </vt:lpstr>
      <vt:lpstr>Phase #1 (SDP1)  FDFM Outputs &amp; Achievements. </vt:lpstr>
      <vt:lpstr>Phase #1 Cont. (SDP2) Reset Actions figures. </vt:lpstr>
      <vt:lpstr>Phase #1 Cont. (SDP2) Reset Actions figures. </vt:lpstr>
      <vt:lpstr>Phase #1 Cont. (SDP2) Reset Actions effect on  the Network KPIs. </vt:lpstr>
      <vt:lpstr>Phase #1 Cont. (SDP2)   Figures of outputs after including Auto Reset in FDFM tool.  Phase#1 finalizing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FDFM</dc:title>
  <dc:creator>Azzam Mohamed</dc:creator>
  <dc:description>001/ENG Uen_x000d_  Rev PA1</dc:description>
  <cp:lastModifiedBy>Azzam Mohamed</cp:lastModifiedBy>
  <cp:revision>213</cp:revision>
  <dcterms:created xsi:type="dcterms:W3CDTF">2015-03-12T08:26:36Z</dcterms:created>
  <dcterms:modified xsi:type="dcterms:W3CDTF">2016-07-17T14:10:47Z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pdateProcess">
    <vt:lpwstr>End</vt:lpwstr>
  </property>
  <property fmtid="{D5CDD505-2E9C-101B-9397-08002B2CF9AE}" pid="3" name="x">
    <vt:lpwstr>1</vt:lpwstr>
  </property>
  <property fmtid="{D5CDD505-2E9C-101B-9397-08002B2CF9AE}" pid="4" name="Pages">
    <vt:bool>true</vt:bool>
  </property>
  <property fmtid="{D5CDD505-2E9C-101B-9397-08002B2CF9AE}" pid="5" name="SecurityClass">
    <vt:lpwstr>Ericsson Internal</vt:lpwstr>
  </property>
  <property fmtid="{D5CDD505-2E9C-101B-9397-08002B2CF9AE}" pid="6" name="txtConfLabel">
    <vt:lpwstr>Ericsson Internal</vt:lpwstr>
  </property>
  <property fmtid="{D5CDD505-2E9C-101B-9397-08002B2CF9AE}" pid="7" name="DocumentType">
    <vt:lpwstr>Presentation2011</vt:lpwstr>
  </property>
  <property fmtid="{D5CDD505-2E9C-101B-9397-08002B2CF9AE}" pid="8" name="TemplateName">
    <vt:lpwstr>CXC 173 2731/1</vt:lpwstr>
  </property>
  <property fmtid="{D5CDD505-2E9C-101B-9397-08002B2CF9AE}" pid="9" name="TemplateVersion">
    <vt:lpwstr>R1A</vt:lpwstr>
  </property>
  <property fmtid="{D5CDD505-2E9C-101B-9397-08002B2CF9AE}" pid="10" name="DocumentType2">
    <vt:lpwstr>Presentation2011</vt:lpwstr>
  </property>
  <property fmtid="{D5CDD505-2E9C-101B-9397-08002B2CF9AE}" pid="11" name="TemplateName2">
    <vt:lpwstr>CXC 173 2731/1</vt:lpwstr>
  </property>
  <property fmtid="{D5CDD505-2E9C-101B-9397-08002B2CF9AE}" pid="12" name="TemplateVersion2">
    <vt:lpwstr>R1A</vt:lpwstr>
  </property>
  <property fmtid="{D5CDD505-2E9C-101B-9397-08002B2CF9AE}" pid="13" name="UsedFont">
    <vt:lpwstr>Ericsson Capital TT</vt:lpwstr>
  </property>
  <property fmtid="{D5CDD505-2E9C-101B-9397-08002B2CF9AE}" pid="14" name="PackageNo">
    <vt:lpwstr>LXA 119 603</vt:lpwstr>
  </property>
  <property fmtid="{D5CDD505-2E9C-101B-9397-08002B2CF9AE}" pid="15" name="PackageVersion">
    <vt:lpwstr>R3A</vt:lpwstr>
  </property>
  <property fmtid="{D5CDD505-2E9C-101B-9397-08002B2CF9AE}" pid="16" name="White">
    <vt:bool>true</vt:bool>
  </property>
  <property fmtid="{D5CDD505-2E9C-101B-9397-08002B2CF9AE}" pid="17" name="chkTaglines">
    <vt:bool>false</vt:bool>
  </property>
  <property fmtid="{D5CDD505-2E9C-101B-9397-08002B2CF9AE}" pid="18" name="chkMetaData">
    <vt:bool>false</vt:bool>
  </property>
  <property fmtid="{D5CDD505-2E9C-101B-9397-08002B2CF9AE}" pid="19" name="Prepared">
    <vt:lpwstr>Azzam Mohamed</vt:lpwstr>
  </property>
  <property fmtid="{D5CDD505-2E9C-101B-9397-08002B2CF9AE}" pid="20" name="ApprovedBy">
    <vt:lpwstr/>
  </property>
  <property fmtid="{D5CDD505-2E9C-101B-9397-08002B2CF9AE}" pid="21" name="DocNo">
    <vt:lpwstr>001/ENG Uen</vt:lpwstr>
  </property>
  <property fmtid="{D5CDD505-2E9C-101B-9397-08002B2CF9AE}" pid="22" name="Checked">
    <vt:lpwstr/>
  </property>
  <property fmtid="{D5CDD505-2E9C-101B-9397-08002B2CF9AE}" pid="23" name="Revision">
    <vt:lpwstr>PA1</vt:lpwstr>
  </property>
  <property fmtid="{D5CDD505-2E9C-101B-9397-08002B2CF9AE}" pid="24" name="DocName">
    <vt:lpwstr>AUTOMATED TROUBLESHOOTING AND ESCALATION SYSTEM DISCUSSION (FDFM)</vt:lpwstr>
  </property>
  <property fmtid="{D5CDD505-2E9C-101B-9397-08002B2CF9AE}" pid="25" name="Title">
    <vt:lpwstr>FDFM</vt:lpwstr>
  </property>
  <property fmtid="{D5CDD505-2E9C-101B-9397-08002B2CF9AE}" pid="26" name="Date">
    <vt:lpwstr>2015-03-12</vt:lpwstr>
  </property>
  <property fmtid="{D5CDD505-2E9C-101B-9397-08002B2CF9AE}" pid="27" name="Reference">
    <vt:lpwstr/>
  </property>
  <property fmtid="{D5CDD505-2E9C-101B-9397-08002B2CF9AE}" pid="28" name="Keyword">
    <vt:lpwstr/>
  </property>
  <property fmtid="{D5CDD505-2E9C-101B-9397-08002B2CF9AE}" pid="29" name="optUseConfClass">
    <vt:bool>true</vt:bool>
  </property>
  <property fmtid="{D5CDD505-2E9C-101B-9397-08002B2CF9AE}" pid="30" name="optUseConfLabel">
    <vt:bool>false</vt:bool>
  </property>
  <property fmtid="{D5CDD505-2E9C-101B-9397-08002B2CF9AE}" pid="31" name="FooterType">
    <vt:lpwstr>PresTemp</vt:lpwstr>
  </property>
  <property fmtid="{D5CDD505-2E9C-101B-9397-08002B2CF9AE}" pid="32" name="optFooterCVLDocNo">
    <vt:bool>false</vt:bool>
  </property>
  <property fmtid="{D5CDD505-2E9C-101B-9397-08002B2CF9AE}" pid="33" name="optFooterCVLCopyright">
    <vt:bool>true</vt:bool>
  </property>
  <property fmtid="{D5CDD505-2E9C-101B-9397-08002B2CF9AE}" pid="34" name="optEnterText1">
    <vt:bool>false</vt:bool>
  </property>
  <property fmtid="{D5CDD505-2E9C-101B-9397-08002B2CF9AE}" pid="35" name="LeftFooterField">
    <vt:lpwstr>© FDFM -- Ericsson AB 2015</vt:lpwstr>
  </property>
  <property fmtid="{D5CDD505-2E9C-101B-9397-08002B2CF9AE}" pid="36" name="optFooterCVLConfLabel">
    <vt:bool>true</vt:bool>
  </property>
  <property fmtid="{D5CDD505-2E9C-101B-9397-08002B2CF9AE}" pid="37" name="optEnterText2">
    <vt:bool>false</vt:bool>
  </property>
  <property fmtid="{D5CDD505-2E9C-101B-9397-08002B2CF9AE}" pid="38" name="MiddleFooterField">
    <vt:lpwstr>Ericsson Internal</vt:lpwstr>
  </property>
  <property fmtid="{D5CDD505-2E9C-101B-9397-08002B2CF9AE}" pid="39" name="optFooterCVLTitle">
    <vt:bool>false</vt:bool>
  </property>
  <property fmtid="{D5CDD505-2E9C-101B-9397-08002B2CF9AE}" pid="40" name="optFooterCVLPrep">
    <vt:bool>true</vt:bool>
  </property>
  <property fmtid="{D5CDD505-2E9C-101B-9397-08002B2CF9AE}" pid="41" name="optEnterText3">
    <vt:bool>false</vt:bool>
  </property>
  <property fmtid="{D5CDD505-2E9C-101B-9397-08002B2CF9AE}" pid="42" name="RightFooterField">
    <vt:lpwstr>Azzam Mohamed</vt:lpwstr>
  </property>
  <property fmtid="{D5CDD505-2E9C-101B-9397-08002B2CF9AE}" pid="43" name="optFooterCVLDate">
    <vt:bool>true</vt:bool>
  </property>
  <property fmtid="{D5CDD505-2E9C-101B-9397-08002B2CF9AE}" pid="44" name="optEnterText4">
    <vt:bool>false</vt:bool>
  </property>
  <property fmtid="{D5CDD505-2E9C-101B-9397-08002B2CF9AE}" pid="45" name="RightFooterField2">
    <vt:lpwstr>2015-03-12</vt:lpwstr>
  </property>
  <property fmtid="{D5CDD505-2E9C-101B-9397-08002B2CF9AE}" pid="46" name="TotalNumb">
    <vt:bool>false</vt:bool>
  </property>
  <property fmtid="{D5CDD505-2E9C-101B-9397-08002B2CF9AE}" pid="47" name="EmbeddedFonts">
    <vt:bool>true</vt:bool>
  </property>
</Properties>
</file>