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88" r:id="rId4"/>
    <p:sldId id="290" r:id="rId5"/>
    <p:sldId id="262" r:id="rId6"/>
    <p:sldId id="278" r:id="rId7"/>
    <p:sldId id="281" r:id="rId8"/>
    <p:sldId id="282" r:id="rId9"/>
    <p:sldId id="280" r:id="rId10"/>
    <p:sldId id="279" r:id="rId11"/>
    <p:sldId id="263" r:id="rId12"/>
    <p:sldId id="284" r:id="rId13"/>
    <p:sldId id="285" r:id="rId14"/>
    <p:sldId id="283" r:id="rId15"/>
    <p:sldId id="287" r:id="rId16"/>
    <p:sldId id="265" r:id="rId17"/>
    <p:sldId id="268" r:id="rId18"/>
    <p:sldId id="275" r:id="rId19"/>
    <p:sldId id="286" r:id="rId20"/>
    <p:sldId id="291" r:id="rId21"/>
    <p:sldId id="289" r:id="rId22"/>
    <p:sldId id="261" r:id="rId23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88"/>
            <p14:sldId id="290"/>
            <p14:sldId id="262"/>
            <p14:sldId id="278"/>
            <p14:sldId id="281"/>
            <p14:sldId id="282"/>
            <p14:sldId id="280"/>
            <p14:sldId id="279"/>
            <p14:sldId id="263"/>
            <p14:sldId id="284"/>
            <p14:sldId id="285"/>
            <p14:sldId id="283"/>
            <p14:sldId id="287"/>
            <p14:sldId id="265"/>
            <p14:sldId id="268"/>
            <p14:sldId id="275"/>
            <p14:sldId id="286"/>
            <p14:sldId id="291"/>
            <p14:sldId id="28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85" d="100"/>
          <a:sy n="85" d="100"/>
        </p:scale>
        <p:origin x="-1392" y="-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hanamo\Documents\2014%20dev%20trac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/>
              <a:t>Number of Hours Saved per team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491695179608783"/>
          <c:y val="0.12465807585266546"/>
          <c:w val="0.84512026354057068"/>
          <c:h val="0.76868950892852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Number of Hours Saved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-2.9260781647637752E-2"/>
                  <c:y val="-5.4548941460610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Sheet2!$A$2:$A$9</c:f>
              <c:strCache>
                <c:ptCount val="8"/>
                <c:pt idx="0">
                  <c:v>Core</c:v>
                </c:pt>
                <c:pt idx="1">
                  <c:v>E2E</c:v>
                </c:pt>
                <c:pt idx="2">
                  <c:v>EPM</c:v>
                </c:pt>
                <c:pt idx="3">
                  <c:v>FM</c:v>
                </c:pt>
                <c:pt idx="4">
                  <c:v>FO</c:v>
                </c:pt>
                <c:pt idx="5">
                  <c:v>HD</c:v>
                </c:pt>
                <c:pt idx="6">
                  <c:v>IPBB</c:v>
                </c:pt>
                <c:pt idx="7">
                  <c:v>TX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2356.5</c:v>
                </c:pt>
                <c:pt idx="1">
                  <c:v>3829</c:v>
                </c:pt>
                <c:pt idx="2">
                  <c:v>379.6</c:v>
                </c:pt>
                <c:pt idx="3">
                  <c:v>5548</c:v>
                </c:pt>
                <c:pt idx="4">
                  <c:v>13742.25</c:v>
                </c:pt>
                <c:pt idx="5">
                  <c:v>5323</c:v>
                </c:pt>
                <c:pt idx="6">
                  <c:v>1130</c:v>
                </c:pt>
                <c:pt idx="7">
                  <c:v>755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471872"/>
        <c:axId val="96634752"/>
      </c:barChart>
      <c:catAx>
        <c:axId val="95471872"/>
        <c:scaling>
          <c:orientation val="minMax"/>
        </c:scaling>
        <c:delete val="0"/>
        <c:axPos val="l"/>
        <c:majorTickMark val="none"/>
        <c:minorTickMark val="none"/>
        <c:tickLblPos val="nextTo"/>
        <c:crossAx val="96634752"/>
        <c:crosses val="autoZero"/>
        <c:auto val="1"/>
        <c:lblAlgn val="ctr"/>
        <c:lblOffset val="100"/>
        <c:noMultiLvlLbl val="0"/>
      </c:catAx>
      <c:valAx>
        <c:axId val="9663475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5471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914387445696198"/>
          <c:y val="0.68586639074351707"/>
          <c:w val="0.299649757659672"/>
          <c:h val="0.132040222757259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/>
              <a:t>Saved Hours per month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415614898738327"/>
          <c:y val="0.14645618536067184"/>
          <c:w val="0.87105025521173851"/>
          <c:h val="0.54911799783977067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Saved Hours</c:v>
                </c:pt>
              </c:strCache>
            </c:strRef>
          </c:tx>
          <c:invertIfNegative val="0"/>
          <c:cat>
            <c:strRef>
              <c:f>Sheet8!$A$4:$A$15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Sheet8!$B$4:$B$15</c:f>
              <c:numCache>
                <c:formatCode>General</c:formatCode>
                <c:ptCount val="12"/>
                <c:pt idx="0">
                  <c:v>1175</c:v>
                </c:pt>
                <c:pt idx="1">
                  <c:v>2053.5</c:v>
                </c:pt>
                <c:pt idx="2">
                  <c:v>2022</c:v>
                </c:pt>
                <c:pt idx="3">
                  <c:v>3434.75</c:v>
                </c:pt>
                <c:pt idx="4">
                  <c:v>5732</c:v>
                </c:pt>
                <c:pt idx="5">
                  <c:v>3488</c:v>
                </c:pt>
                <c:pt idx="6">
                  <c:v>2372.5</c:v>
                </c:pt>
                <c:pt idx="7">
                  <c:v>2574</c:v>
                </c:pt>
                <c:pt idx="8">
                  <c:v>1551.25</c:v>
                </c:pt>
                <c:pt idx="9">
                  <c:v>3011.25</c:v>
                </c:pt>
                <c:pt idx="10">
                  <c:v>3285</c:v>
                </c:pt>
                <c:pt idx="11">
                  <c:v>2387.1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470656"/>
        <c:axId val="110486656"/>
        <c:axId val="0"/>
      </c:bar3DChart>
      <c:catAx>
        <c:axId val="1104706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0486656"/>
        <c:crosses val="autoZero"/>
        <c:auto val="1"/>
        <c:lblAlgn val="ctr"/>
        <c:lblOffset val="100"/>
        <c:noMultiLvlLbl val="0"/>
      </c:catAx>
      <c:valAx>
        <c:axId val="1104866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0470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50371980002734"/>
          <c:y val="0.17391150196328342"/>
          <c:w val="0.24583800450002041"/>
          <c:h val="7.903319442658994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+mj-l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Ericsson Development Team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2014-12-12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2014-12-12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Ericsson Development Team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2014-12-12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70E0-6B1D-40BC-BE59-CB53E067B8E2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Ericsson Development Team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2014-12-12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45F3F-D4A8-4959-8F77-010840F54D0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Ericsson Development Team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6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2014-12-12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2DD7-C8A2-4F99-90FB-46A90DC99C29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Ericsson Development Team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Development Team  |  Ericsson Internal  |  2014-12-12  |  Page </a:t>
            </a:r>
            <a:fld id="{95648883-2032-49E5-B104-664AEAB025F1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oolsportal.internal.ericsson.com/?id=17&amp;task=category&amp;option=com_k2&amp;view=itemlist&amp;filter_order=&amp;filter_order_Dir=&amp;display=brief&amp;limitstart=0&amp;limit=12&amp;viewcache=01&amp;domain=&amp;process=&amp;area=&amp;type=&amp;tag=&amp;globallyrecommended=&amp;notrecommended=&amp;usingOrganization=0&amp;developingOrganization=0&amp;savedFilter=0&amp;deleteFilter=0&amp;searchwo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</a:t>
            </a:r>
            <a:r>
              <a:rPr lang="en-US" dirty="0" smtClean="0"/>
              <a:t> development 2014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Etisalat Egypt – Mohamed Kashef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799999"/>
            <a:ext cx="8351839" cy="4444683"/>
          </a:xfrm>
        </p:spPr>
        <p:txBody>
          <a:bodyPr/>
          <a:lstStyle/>
          <a:p>
            <a:r>
              <a:rPr lang="en-US" dirty="0" smtClean="0"/>
              <a:t>Multi-vendor 2G/3G Automated Outage Reporting System</a:t>
            </a:r>
          </a:p>
          <a:p>
            <a:pPr lvl="1"/>
            <a:r>
              <a:rPr lang="en-US" dirty="0" smtClean="0"/>
              <a:t>Projected savings of </a:t>
            </a:r>
            <a:r>
              <a:rPr lang="en-US" dirty="0" smtClean="0"/>
              <a:t>more than 12,000 man hours per year (direct impact)</a:t>
            </a:r>
          </a:p>
          <a:p>
            <a:pPr lvl="1"/>
            <a:r>
              <a:rPr lang="en-US" dirty="0" smtClean="0"/>
              <a:t>Increasing reporting accuracy, speed and quality</a:t>
            </a:r>
          </a:p>
          <a:p>
            <a:pPr lvl="1"/>
            <a:r>
              <a:rPr lang="en-US" dirty="0" smtClean="0"/>
              <a:t>Enhancing network insight and assisting in network planning/fault management</a:t>
            </a:r>
          </a:p>
          <a:p>
            <a:pPr lvl="1"/>
            <a:r>
              <a:rPr lang="en-US" dirty="0" smtClean="0"/>
              <a:t>Contributing to penalty avoidance/reduction</a:t>
            </a:r>
          </a:p>
          <a:p>
            <a:pPr lvl="1"/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546101" y="3921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lvl="1">
              <a:lnSpc>
                <a:spcPct val="75000"/>
              </a:lnSpc>
            </a:pPr>
            <a:r>
              <a:rPr lang="en-US" dirty="0" smtClean="0"/>
              <a:t>Automated Outage Report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Management Assistance </a:t>
            </a:r>
            <a:r>
              <a:rPr lang="en-US" dirty="0" smtClean="0"/>
              <a:t>System (</a:t>
            </a:r>
            <a:r>
              <a:rPr lang="en-US" dirty="0" err="1" smtClean="0"/>
              <a:t>Mubasher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SMS alarm relay system for FM teams</a:t>
            </a:r>
          </a:p>
          <a:p>
            <a:pPr lvl="1"/>
            <a:r>
              <a:rPr lang="en-US" dirty="0" smtClean="0"/>
              <a:t>System communicates over SMS with FM engineers to receive problematic sites from FM  and relay currently active alarms</a:t>
            </a:r>
            <a:endParaRPr lang="en-US" dirty="0"/>
          </a:p>
          <a:p>
            <a:pPr lvl="1"/>
            <a:r>
              <a:rPr lang="en-US" dirty="0" smtClean="0"/>
              <a:t>Multi-vendor support (Ericsson OSS-RC/ZTE </a:t>
            </a:r>
            <a:r>
              <a:rPr lang="en-US" dirty="0" err="1" smtClean="0"/>
              <a:t>NetNumen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</a:t>
            </a:r>
            <a:r>
              <a:rPr lang="en-US" dirty="0" smtClean="0"/>
              <a:t>in-house system to track historical outages</a:t>
            </a:r>
          </a:p>
          <a:p>
            <a:pPr lvl="1"/>
            <a:r>
              <a:rPr lang="en-US" dirty="0" smtClean="0"/>
              <a:t>Supports alarm beautification/enrichment</a:t>
            </a:r>
          </a:p>
          <a:p>
            <a:pPr lvl="1"/>
            <a:r>
              <a:rPr lang="en-US" dirty="0" smtClean="0"/>
              <a:t>Response time &lt; 2 seconds</a:t>
            </a:r>
          </a:p>
          <a:p>
            <a:pPr lvl="1"/>
            <a:r>
              <a:rPr lang="en-US" dirty="0" smtClean="0"/>
              <a:t>Handling more than 15,000 requests per day</a:t>
            </a:r>
          </a:p>
          <a:p>
            <a:pPr lvl="1"/>
            <a:r>
              <a:rPr lang="en-US" dirty="0" smtClean="0"/>
              <a:t>User base exceeding 200 users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Fault Management Assistance System</a:t>
            </a:r>
          </a:p>
        </p:txBody>
      </p:sp>
    </p:spTree>
    <p:extLst>
      <p:ext uri="{BB962C8B-B14F-4D97-AF65-F5344CB8AC3E}">
        <p14:creationId xmlns:p14="http://schemas.microsoft.com/office/powerpoint/2010/main" val="4177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Fault Management Assistance System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565175"/>
            <a:ext cx="43910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9646" y="1654850"/>
            <a:ext cx="297068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Maximum 5 requests per minute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8280" y="2132832"/>
            <a:ext cx="434901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1400" b="1"/>
            </a:lvl1pPr>
          </a:lstStyle>
          <a:p>
            <a:r>
              <a:rPr lang="en-US" dirty="0"/>
              <a:t>Average response time </a:t>
            </a:r>
            <a:r>
              <a:rPr lang="en-US" dirty="0" smtClean="0"/>
              <a:t>~ 60 seconds per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41" y="1699500"/>
            <a:ext cx="69342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Fault Management Assistance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6171" y="1654850"/>
            <a:ext cx="549220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Currently handling 20 requests per minute (no theoretical limit)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8280" y="2132832"/>
            <a:ext cx="317561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1400" b="1"/>
            </a:lvl1pPr>
          </a:lstStyle>
          <a:p>
            <a:r>
              <a:rPr lang="en-US" dirty="0"/>
              <a:t>Average response time </a:t>
            </a:r>
            <a:r>
              <a:rPr lang="en-US" dirty="0" smtClean="0"/>
              <a:t>~1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Fault Management Assistance System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27" y="1487484"/>
            <a:ext cx="2576972" cy="458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30" y="1047645"/>
            <a:ext cx="3071543" cy="546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1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discarded requests due to heavy operator load</a:t>
            </a:r>
          </a:p>
          <a:p>
            <a:r>
              <a:rPr lang="en-US" dirty="0" smtClean="0"/>
              <a:t>No more request backlog due to instantaneous response</a:t>
            </a:r>
          </a:p>
          <a:p>
            <a:r>
              <a:rPr lang="en-US" dirty="0" smtClean="0"/>
              <a:t>Improved delivery quality by directing FM engineers in a timely and more accurate manner</a:t>
            </a:r>
          </a:p>
          <a:p>
            <a:r>
              <a:rPr lang="en-US" dirty="0" smtClean="0"/>
              <a:t>No room for error or misinterpretation between FM/FO</a:t>
            </a:r>
          </a:p>
          <a:p>
            <a:r>
              <a:rPr lang="en-US" dirty="0" smtClean="0"/>
              <a:t>Saved costs for both FM and FO through reduction of overtime and eliminating FM idle time </a:t>
            </a:r>
          </a:p>
          <a:p>
            <a:r>
              <a:rPr lang="en-US" dirty="0" smtClean="0"/>
              <a:t>Approximated savings of 5,000 man hours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Fault Management Assistance System</a:t>
            </a:r>
          </a:p>
        </p:txBody>
      </p:sp>
    </p:spTree>
    <p:extLst>
      <p:ext uri="{BB962C8B-B14F-4D97-AF65-F5344CB8AC3E}">
        <p14:creationId xmlns:p14="http://schemas.microsoft.com/office/powerpoint/2010/main" val="1880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Node Monitoring System</a:t>
            </a:r>
          </a:p>
          <a:p>
            <a:pPr lvl="1"/>
            <a:r>
              <a:rPr lang="en-US" dirty="0" smtClean="0"/>
              <a:t>Multi-vendor monitoring system (Ericsson/ZTE)</a:t>
            </a:r>
          </a:p>
          <a:p>
            <a:pPr lvl="1"/>
            <a:r>
              <a:rPr lang="en-US" dirty="0" smtClean="0"/>
              <a:t>Monitoring with 15 min granularity (dependent upon KPI generation granularity) for early detection of any KPI degradation</a:t>
            </a:r>
          </a:p>
          <a:p>
            <a:pPr lvl="1"/>
            <a:r>
              <a:rPr lang="en-US" dirty="0" smtClean="0"/>
              <a:t>Customized threshold for traffic deviation </a:t>
            </a:r>
          </a:p>
          <a:p>
            <a:pPr lvl="1"/>
            <a:r>
              <a:rPr lang="en-US" dirty="0" smtClean="0"/>
              <a:t>E-mail and SMS based notifications for various user groups and escalations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Node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8688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E2E Audits</a:t>
            </a:r>
          </a:p>
          <a:p>
            <a:pPr lvl="1"/>
            <a:r>
              <a:rPr lang="en-US" dirty="0" smtClean="0"/>
              <a:t>Multi-vendor (Ericsson/ZTE/Huawei)</a:t>
            </a:r>
          </a:p>
          <a:p>
            <a:pPr lvl="1"/>
            <a:r>
              <a:rPr lang="en-US" dirty="0" smtClean="0"/>
              <a:t>Multiple E2E audits on Network configurations to detect </a:t>
            </a:r>
          </a:p>
          <a:p>
            <a:pPr lvl="2"/>
            <a:r>
              <a:rPr lang="en-US" dirty="0" smtClean="0"/>
              <a:t>RAN Cell Definition </a:t>
            </a:r>
          </a:p>
          <a:p>
            <a:pPr lvl="2"/>
            <a:r>
              <a:rPr lang="en-US" dirty="0" smtClean="0"/>
              <a:t>FNR/HLR/AUC discrepancies</a:t>
            </a:r>
          </a:p>
          <a:p>
            <a:pPr lvl="2"/>
            <a:r>
              <a:rPr lang="en-US" dirty="0" err="1" smtClean="0"/>
              <a:t>QoS</a:t>
            </a:r>
            <a:r>
              <a:rPr lang="en-US" dirty="0" smtClean="0"/>
              <a:t> on Transmission Mini Links.</a:t>
            </a:r>
          </a:p>
          <a:p>
            <a:pPr lvl="2"/>
            <a:r>
              <a:rPr lang="en-US" dirty="0" smtClean="0"/>
              <a:t>Multiple parameters on MSCs </a:t>
            </a:r>
          </a:p>
          <a:p>
            <a:pPr lvl="1"/>
            <a:r>
              <a:rPr lang="en-US" dirty="0" smtClean="0"/>
              <a:t>Reports running on top of Ontology 360 (Logical </a:t>
            </a:r>
            <a:r>
              <a:rPr lang="en-US" smtClean="0"/>
              <a:t>Inventory Product)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Audits</a:t>
            </a:r>
          </a:p>
        </p:txBody>
      </p:sp>
    </p:spTree>
    <p:extLst>
      <p:ext uri="{BB962C8B-B14F-4D97-AF65-F5344CB8AC3E}">
        <p14:creationId xmlns:p14="http://schemas.microsoft.com/office/powerpoint/2010/main" val="27641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03537"/>
              </p:ext>
            </p:extLst>
          </p:nvPr>
        </p:nvGraphicFramePr>
        <p:xfrm>
          <a:off x="393702" y="1937529"/>
          <a:ext cx="8482670" cy="455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174967"/>
            <a:ext cx="8351839" cy="3852000"/>
          </a:xfrm>
        </p:spPr>
        <p:txBody>
          <a:bodyPr/>
          <a:lstStyle/>
          <a:p>
            <a:r>
              <a:rPr lang="en-US" dirty="0" smtClean="0"/>
              <a:t>Projected savings of over </a:t>
            </a:r>
            <a:r>
              <a:rPr lang="en-US" dirty="0" smtClean="0"/>
              <a:t>30,000 man hours </a:t>
            </a:r>
            <a:r>
              <a:rPr lang="en-US" dirty="0" smtClean="0"/>
              <a:t>per calendar 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8331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174967"/>
            <a:ext cx="8351839" cy="3852000"/>
          </a:xfrm>
        </p:spPr>
        <p:txBody>
          <a:bodyPr/>
          <a:lstStyle/>
          <a:p>
            <a:r>
              <a:rPr lang="en-US" dirty="0" smtClean="0"/>
              <a:t>Projected savings per month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116491"/>
              </p:ext>
            </p:extLst>
          </p:nvPr>
        </p:nvGraphicFramePr>
        <p:xfrm>
          <a:off x="596096" y="1883780"/>
          <a:ext cx="8025297" cy="4371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70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1" y="1325084"/>
            <a:ext cx="8351839" cy="385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Service Delivery tools Portal </a:t>
            </a:r>
            <a:endParaRPr lang="en-US" dirty="0" smtClean="0"/>
          </a:p>
          <a:p>
            <a:r>
              <a:rPr lang="en-US" dirty="0" smtClean="0"/>
              <a:t>Why in-house development</a:t>
            </a:r>
            <a:endParaRPr lang="en-US" dirty="0"/>
          </a:p>
          <a:p>
            <a:r>
              <a:rPr lang="en-US" dirty="0" smtClean="0"/>
              <a:t>2014 </a:t>
            </a:r>
            <a:r>
              <a:rPr lang="en-US" dirty="0" smtClean="0"/>
              <a:t>Development Highlights </a:t>
            </a:r>
          </a:p>
          <a:p>
            <a:pPr lvl="1"/>
            <a:r>
              <a:rPr lang="en-US" dirty="0" smtClean="0"/>
              <a:t>Automated Outage Report</a:t>
            </a:r>
          </a:p>
          <a:p>
            <a:pPr lvl="1"/>
            <a:r>
              <a:rPr lang="en-US" dirty="0"/>
              <a:t>Fault Management Assistance System</a:t>
            </a:r>
          </a:p>
          <a:p>
            <a:pPr lvl="1"/>
            <a:r>
              <a:rPr lang="en-US" dirty="0" smtClean="0"/>
              <a:t>Large Node Monitoring System</a:t>
            </a:r>
          </a:p>
          <a:p>
            <a:pPr lvl="1"/>
            <a:r>
              <a:rPr lang="en-US" dirty="0" smtClean="0"/>
              <a:t>E2E network audits</a:t>
            </a:r>
          </a:p>
          <a:p>
            <a:r>
              <a:rPr lang="en-US" dirty="0" smtClean="0"/>
              <a:t>Achievements </a:t>
            </a:r>
          </a:p>
          <a:p>
            <a:pPr lvl="1"/>
            <a:r>
              <a:rPr lang="en-US" dirty="0" smtClean="0"/>
              <a:t>Hours saved in Etisalat </a:t>
            </a:r>
            <a:r>
              <a:rPr lang="en-US" dirty="0" smtClean="0"/>
              <a:t>NOSC</a:t>
            </a:r>
          </a:p>
          <a:p>
            <a:r>
              <a:rPr lang="en-US" dirty="0" smtClean="0"/>
              <a:t>Tools list</a:t>
            </a:r>
          </a:p>
          <a:p>
            <a:r>
              <a:rPr lang="en-US" dirty="0" smtClean="0"/>
              <a:t>Future Plans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0819"/>
              </p:ext>
            </p:extLst>
          </p:nvPr>
        </p:nvGraphicFramePr>
        <p:xfrm>
          <a:off x="897217" y="1247025"/>
          <a:ext cx="6752520" cy="4970136"/>
        </p:xfrm>
        <a:graphic>
          <a:graphicData uri="http://schemas.openxmlformats.org/drawingml/2006/table">
            <a:tbl>
              <a:tblPr/>
              <a:tblGrid>
                <a:gridCol w="2420176"/>
                <a:gridCol w="547964"/>
                <a:gridCol w="833362"/>
                <a:gridCol w="710642"/>
                <a:gridCol w="662123"/>
                <a:gridCol w="388142"/>
                <a:gridCol w="1190111"/>
              </a:tblGrid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Project Name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MS Team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Type of Tool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Saved Hours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Granularity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Factor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Saved Hours per year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3G ENIQ Alternative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Hourly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8760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E-mail notification system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Outage Reporting System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 Inner Cell Definition Audits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Outage Report Auto-analysis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Anritsu Self-Health Check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Automated daily Helpdesk dashboards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HD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Customization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Power Alarm Analysis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Outage Reporting System Phase 2 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Customization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MTTR per team report for multi-owner TT's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HD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Outage report 3G alarm aggregation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 Management System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Mubasher [2G] - Ericsson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FM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Customized HD Reports and Exports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HD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Customization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HLR - HLR Audits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HLR - AUC Audits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AUC - AUC Audits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 - HLR Audits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 - FNR Audits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APN IP Pool [Phase 2]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IPBB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 QOS Audit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 &amp; RAC audit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 node parameter and consistency audit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BSC/RNC Definition Audit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 Core Audit tools phase 2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Cascaded Sites Report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Outage System Auditing Tool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Extension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71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Repetitive Cell Outage Analyzer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E2E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Stand-alone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2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RMEA Tools repository on ERICOLL and BUGS tools portal</a:t>
            </a:r>
          </a:p>
          <a:p>
            <a:r>
              <a:rPr lang="en-US" dirty="0"/>
              <a:t>CU cross utilization and </a:t>
            </a:r>
            <a:r>
              <a:rPr lang="en-US" dirty="0" smtClean="0"/>
              <a:t>tool re-use</a:t>
            </a:r>
            <a:endParaRPr lang="en-US" dirty="0"/>
          </a:p>
          <a:p>
            <a:r>
              <a:rPr lang="en-US" dirty="0"/>
              <a:t>RMEA Tools virtual team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4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96875" y="1446213"/>
            <a:ext cx="8351838" cy="4205287"/>
          </a:xfrm>
        </p:spPr>
        <p:txBody>
          <a:bodyPr/>
          <a:lstStyle/>
          <a:p>
            <a:r>
              <a:rPr lang="en-US" smtClean="0"/>
              <a:t>SD Tools: 1051 tools available </a:t>
            </a:r>
          </a:p>
          <a:p>
            <a:r>
              <a:rPr lang="en-US" sz="1000" smtClean="0">
                <a:hlinkClick r:id="rId2"/>
              </a:rPr>
              <a:t>http://toolsportal.internal.ericsson.com/?id=17&amp;task=category&amp;option=com_k2&amp;view=itemlist&amp;filter_order=&amp;filter_order_Dir=&amp;display=brief&amp;limitstart=0&amp;limit=12&amp;viewcache=01&amp;domain=&amp;process=&amp;area=&amp;type=&amp;tag=&amp;globallyrecommended=&amp;notrecommended=&amp;usingOrganization=0&amp;developingOrganization=0&amp;savedFilter=0&amp;deleteFilter=0&amp;searchword</a:t>
            </a:r>
            <a:endParaRPr lang="en-US" sz="1000" smtClean="0"/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sz="3200" dirty="0" smtClean="0">
                <a:latin typeface="Ericsson Capital TT" pitchFamily="2" charset="0"/>
              </a:rPr>
              <a:t>Service Delivery tools Portal 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2665413"/>
            <a:ext cx="7505700" cy="360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5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Filling currently existing automation gaps</a:t>
            </a:r>
          </a:p>
          <a:p>
            <a:r>
              <a:rPr lang="en-US" dirty="0" smtClean="0"/>
              <a:t>Extending the functionality of currently available tools</a:t>
            </a:r>
          </a:p>
          <a:p>
            <a:r>
              <a:rPr lang="en-US" dirty="0" smtClean="0"/>
              <a:t>Tailoring applications to realize the full potential of integrated products</a:t>
            </a:r>
          </a:p>
          <a:p>
            <a:r>
              <a:rPr lang="en-US" dirty="0" smtClean="0"/>
              <a:t>Complementary applications to increase the level of automation within the business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in-house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Legacy Outage Reporting</a:t>
            </a:r>
          </a:p>
          <a:p>
            <a:pPr lvl="1"/>
            <a:r>
              <a:rPr lang="en-US" dirty="0" smtClean="0"/>
              <a:t>Tracking and reporting all RAN outages across the network for multiple vendors</a:t>
            </a:r>
          </a:p>
          <a:p>
            <a:pPr lvl="1"/>
            <a:r>
              <a:rPr lang="en-US" dirty="0" smtClean="0"/>
              <a:t>Analyzing and tracking the cause of each outage through alarm analysis, topology correlation or on site analysis by FM</a:t>
            </a:r>
          </a:p>
          <a:p>
            <a:pPr lvl="1"/>
            <a:r>
              <a:rPr lang="en-US" dirty="0" smtClean="0"/>
              <a:t>Sending hourly notification SMS with overall network health, major reasons for network outages and any major network incidents</a:t>
            </a:r>
          </a:p>
          <a:p>
            <a:pPr lvl="1"/>
            <a:r>
              <a:rPr lang="en-US" dirty="0" smtClean="0"/>
              <a:t>Tasks utilize one front office engineer for at least 6 hours per shift (12 hours per day) working on a manual basis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Automated Outage Report</a:t>
            </a:r>
          </a:p>
        </p:txBody>
      </p:sp>
    </p:spTree>
    <p:extLst>
      <p:ext uri="{BB962C8B-B14F-4D97-AF65-F5344CB8AC3E}">
        <p14:creationId xmlns:p14="http://schemas.microsoft.com/office/powerpoint/2010/main" val="26858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799999"/>
            <a:ext cx="8351839" cy="4444683"/>
          </a:xfrm>
        </p:spPr>
        <p:txBody>
          <a:bodyPr/>
          <a:lstStyle/>
          <a:p>
            <a:r>
              <a:rPr lang="en-US" dirty="0" smtClean="0"/>
              <a:t>Multi-vendor 2G/3G Automated Outage Reporting System</a:t>
            </a:r>
          </a:p>
          <a:p>
            <a:pPr lvl="1"/>
            <a:r>
              <a:rPr lang="en-US" dirty="0" smtClean="0"/>
              <a:t>A reporting system for RAN Site/Cell unplanned outages in the network</a:t>
            </a:r>
          </a:p>
          <a:p>
            <a:pPr lvl="1"/>
            <a:r>
              <a:rPr lang="en-US" dirty="0" smtClean="0"/>
              <a:t>Integrated with OSS systems (Ericsson OSS-RC/ZTE </a:t>
            </a:r>
            <a:r>
              <a:rPr lang="en-US" dirty="0" err="1" smtClean="0"/>
              <a:t>NetNumen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Web interface for FM, access and retention teams to track on-site analysis results and site access status</a:t>
            </a:r>
          </a:p>
          <a:p>
            <a:pPr lvl="1"/>
            <a:r>
              <a:rPr lang="en-US" dirty="0" smtClean="0"/>
              <a:t>Automated topology-based outage correlation utilizing dynamic transmission configuration data</a:t>
            </a:r>
          </a:p>
          <a:p>
            <a:pPr lvl="1"/>
            <a:r>
              <a:rPr lang="en-US" dirty="0" smtClean="0"/>
              <a:t>Automated root cause analysis module based on BTS information</a:t>
            </a:r>
          </a:p>
          <a:p>
            <a:pPr lvl="1"/>
            <a:r>
              <a:rPr lang="en-US" dirty="0" smtClean="0"/>
              <a:t>Executive dashboards to provide insight on overall network and FM performance</a:t>
            </a:r>
          </a:p>
          <a:p>
            <a:pPr lvl="1"/>
            <a:r>
              <a:rPr lang="en-US" dirty="0" smtClean="0"/>
              <a:t>Operational assistance dashboards to track recurrently </a:t>
            </a:r>
            <a:r>
              <a:rPr lang="en-US" dirty="0"/>
              <a:t>f</a:t>
            </a:r>
            <a:r>
              <a:rPr lang="en-US" dirty="0" smtClean="0"/>
              <a:t>lapping cells/sites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Automated Outage Report</a:t>
            </a:r>
          </a:p>
        </p:txBody>
      </p:sp>
    </p:spTree>
    <p:extLst>
      <p:ext uri="{BB962C8B-B14F-4D97-AF65-F5344CB8AC3E}">
        <p14:creationId xmlns:p14="http://schemas.microsoft.com/office/powerpoint/2010/main" val="30603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/>
              <a:t>Automated Outage Report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3" y="1649174"/>
            <a:ext cx="8778181" cy="410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8793"/>
            <a:ext cx="8924081" cy="180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9" y="3643322"/>
            <a:ext cx="2837270" cy="266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88" y="3472482"/>
            <a:ext cx="4087310" cy="300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/>
              <a:t>Automated Outage Report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112392"/>
            <a:ext cx="7494588" cy="1085371"/>
          </a:xfrm>
        </p:spPr>
        <p:txBody>
          <a:bodyPr/>
          <a:lstStyle/>
          <a:p>
            <a:pPr lvl="1"/>
            <a:r>
              <a:rPr lang="en-US" dirty="0"/>
              <a:t>Automated Outage Report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1197763"/>
            <a:ext cx="3800556" cy="285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69278"/>
              </p:ext>
            </p:extLst>
          </p:nvPr>
        </p:nvGraphicFramePr>
        <p:xfrm>
          <a:off x="393701" y="4510263"/>
          <a:ext cx="8351837" cy="1322191"/>
        </p:xfrm>
        <a:graphic>
          <a:graphicData uri="http://schemas.openxmlformats.org/drawingml/2006/table">
            <a:tbl>
              <a:tblPr/>
              <a:tblGrid>
                <a:gridCol w="462614"/>
                <a:gridCol w="374497"/>
                <a:gridCol w="784792"/>
                <a:gridCol w="605804"/>
                <a:gridCol w="815082"/>
                <a:gridCol w="3789030"/>
                <a:gridCol w="1002331"/>
                <a:gridCol w="517687"/>
              </a:tblGrid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BSC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Down-Cells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Total-Cells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Site-Status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Alarms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Reason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CAI2977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CBX23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A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Partially Down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Alarms Found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Other"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Helwan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CAI2586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CBX24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 G F E D C B A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Totally Down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2015-01-19 16:21:00 -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2015-01-19 16:21:00 - EMERSON AIR CONDITION ALARM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2015-01-19 19:46:00 - MAJOR POWER ALARM(ONE PSU) EMERSON DOOR OPEN EMERSON AIR CONDITION ALARM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2015-01-19 19:46:00 - CRITICAL POWER ALARM(AC,DC,2PSU)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2015-01-19 16:21:00 - MAJOR POWER ALARM(ONE PSU)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Power"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Tagamo3</a:t>
                      </a:r>
                    </a:p>
                  </a:txBody>
                  <a:tcPr marL="8264" marR="8264" marT="8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network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13" y="1281506"/>
            <a:ext cx="3581185" cy="268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1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1022</Words>
  <Application>Microsoft Office PowerPoint</Application>
  <PresentationFormat>On-screen Show (4:3)</PresentationFormat>
  <Paragraphs>337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Ericsson Capital TT</vt:lpstr>
      <vt:lpstr>Calibri</vt:lpstr>
      <vt:lpstr>PresentationTemplate2011</vt:lpstr>
      <vt:lpstr>Sw development 2014</vt:lpstr>
      <vt:lpstr>agenda</vt:lpstr>
      <vt:lpstr>Service Delivery tools Portal </vt:lpstr>
      <vt:lpstr>Why in-house development</vt:lpstr>
      <vt:lpstr>Automated Outage Report</vt:lpstr>
      <vt:lpstr>Automated Outage Report</vt:lpstr>
      <vt:lpstr>Automated Outage Report </vt:lpstr>
      <vt:lpstr>Automated Outage Report </vt:lpstr>
      <vt:lpstr>Automated Outage Report</vt:lpstr>
      <vt:lpstr>PowerPoint Presentation</vt:lpstr>
      <vt:lpstr>Fault Management Assistance System</vt:lpstr>
      <vt:lpstr>Fault Management Assistance System</vt:lpstr>
      <vt:lpstr>Fault Management Assistance System</vt:lpstr>
      <vt:lpstr>Fault Management Assistance System</vt:lpstr>
      <vt:lpstr>Fault Management Assistance System</vt:lpstr>
      <vt:lpstr>Large Node Monitoring System</vt:lpstr>
      <vt:lpstr>E2E Audits</vt:lpstr>
      <vt:lpstr>Achievements</vt:lpstr>
      <vt:lpstr>Achievements</vt:lpstr>
      <vt:lpstr>Tools list</vt:lpstr>
      <vt:lpstr>Future plans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Development Team</dc:title>
  <dc:creator>Amr El Ansary</dc:creator>
  <dc:description>Rev PA1</dc:description>
  <cp:lastModifiedBy>Mohamed Kashef</cp:lastModifiedBy>
  <cp:revision>133</cp:revision>
  <dcterms:created xsi:type="dcterms:W3CDTF">2011-05-24T09:22:48Z</dcterms:created>
  <dcterms:modified xsi:type="dcterms:W3CDTF">2015-02-01T14:25:00Z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>Ericsson Development Team</vt:lpwstr>
  </property>
  <property fmtid="{D5CDD505-2E9C-101B-9397-08002B2CF9AE}" pid="29" name="RightFooterField2">
    <vt:lpwstr>2014-12-12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>Ericsson Development Team</vt:lpwstr>
  </property>
  <property fmtid="{D5CDD505-2E9C-101B-9397-08002B2CF9AE}" pid="44" name="Date">
    <vt:lpwstr>2014-12-12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