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2"/>
  </p:notesMasterIdLst>
  <p:handoutMasterIdLst>
    <p:handoutMasterId r:id="rId13"/>
  </p:handoutMasterIdLst>
  <p:sldIdLst>
    <p:sldId id="259" r:id="rId2"/>
    <p:sldId id="260" r:id="rId3"/>
    <p:sldId id="263" r:id="rId4"/>
    <p:sldId id="264" r:id="rId5"/>
    <p:sldId id="262" r:id="rId6"/>
    <p:sldId id="265" r:id="rId7"/>
    <p:sldId id="266" r:id="rId8"/>
    <p:sldId id="267" r:id="rId9"/>
    <p:sldId id="268" r:id="rId10"/>
    <p:sldId id="261" r:id="rId11"/>
  </p:sldIdLst>
  <p:sldSz cx="9144000" cy="6858000" type="screen4x3"/>
  <p:notesSz cx="6884988" cy="10018713"/>
  <p:embeddedFontLst>
    <p:embeddedFont>
      <p:font typeface="Ericsson Capital TT" panose="02000503000000020004" pitchFamily="2" charset="0"/>
      <p:regular r:id="rId14"/>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0"/>
            <p14:sldId id="263"/>
            <p14:sldId id="264"/>
            <p14:sldId id="262"/>
            <p14:sldId id="265"/>
            <p14:sldId id="266"/>
            <p14:sldId id="267"/>
            <p14:sldId id="268"/>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B7D3"/>
    <a:srgbClr val="8BC5FF"/>
    <a:srgbClr val="99CCFF"/>
    <a:srgbClr val="6A8FBF"/>
    <a:srgbClr val="00A9D4"/>
    <a:srgbClr val="007B78"/>
    <a:srgbClr val="89BA17"/>
    <a:srgbClr val="FABB00"/>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636" autoAdjust="0"/>
    <p:restoredTop sz="53641" autoAdjust="0"/>
  </p:normalViewPr>
  <p:slideViewPr>
    <p:cSldViewPr snapToGrid="0" snapToObjects="1">
      <p:cViewPr varScale="1">
        <p:scale>
          <a:sx n="38" d="100"/>
          <a:sy n="38" d="100"/>
        </p:scale>
        <p:origin x="-2070" y="-96"/>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smtClean="0"/>
              <a:t>2011-10-19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smtClean="0"/>
              <a:t>2011-10-19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smtClean="0"/>
              <a:t>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smtClean="0"/>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smtClean="0"/>
              <a:t>2011-10-19 </a:t>
            </a:r>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8" name="Slide Number Placeholder 7"/>
          <p:cNvSpPr>
            <a:spLocks noGrp="1"/>
          </p:cNvSpPr>
          <p:nvPr>
            <p:ph type="sldNum" sz="quarter" idx="12"/>
          </p:nvPr>
        </p:nvSpPr>
        <p:spPr/>
        <p:txBody>
          <a:bodyPr/>
          <a:lstStyle/>
          <a:p>
            <a:fld id="{5852353D-F306-481A-B3D0-C36CE0BF9563}" type="slidenum">
              <a:rPr lang="en-US" smtClean="0"/>
              <a:pPr/>
              <a:t>1</a:t>
            </a:fld>
            <a:endParaRPr lang="en-US"/>
          </a:p>
        </p:txBody>
      </p:sp>
      <p:sp>
        <p:nvSpPr>
          <p:cNvPr id="9" name="Header Placeholder 8"/>
          <p:cNvSpPr>
            <a:spLocks noGrp="1"/>
          </p:cNvSpPr>
          <p:nvPr>
            <p:ph type="hdr" sz="quarter" idx="13"/>
          </p:nvPr>
        </p:nvSpPr>
        <p:spPr/>
        <p:txBody>
          <a:bodyPr/>
          <a:lstStyle/>
          <a:p>
            <a:r>
              <a:rPr lang="en-US" smtClean="0"/>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Snowball Apps are</a:t>
            </a:r>
            <a:r>
              <a:rPr lang="en-US" baseline="0" dirty="0" smtClean="0"/>
              <a:t> pluggable applications integrated in one web application to provide real-time data updates and interoperability.</a:t>
            </a:r>
            <a:br>
              <a:rPr lang="en-US" baseline="0" dirty="0" smtClean="0"/>
            </a:br>
            <a:r>
              <a:rPr lang="en-US" baseline="0" dirty="0" smtClean="0"/>
              <a:t>Network Cells Discovery : a snapshot from the RAN network is taken on timely basis to update the centralized topology reference database with the below :</a:t>
            </a:r>
          </a:p>
          <a:p>
            <a:r>
              <a:rPr lang="en-US" baseline="0" dirty="0" smtClean="0"/>
              <a:t>1- Defined Cells and sites.</a:t>
            </a:r>
          </a:p>
          <a:p>
            <a:r>
              <a:rPr lang="en-US" baseline="0" dirty="0" smtClean="0"/>
              <a:t>2- Rehoming and swapping actions and Controller (BSC/RNC) update.</a:t>
            </a:r>
          </a:p>
          <a:p>
            <a:r>
              <a:rPr lang="en-US" baseline="0" dirty="0" smtClean="0"/>
              <a:t>3- The cells status (Locked / Active).</a:t>
            </a:r>
          </a:p>
          <a:p>
            <a:endParaRPr lang="en-US" baseline="0" dirty="0" smtClean="0"/>
          </a:p>
          <a:p>
            <a:r>
              <a:rPr lang="en-US" baseline="0" dirty="0" smtClean="0"/>
              <a:t>The discovery module shares the results with the Business Status Application which is developed to enrich the sites and cells data with the complementary information to facilitate the below:</a:t>
            </a:r>
          </a:p>
          <a:p>
            <a:endParaRPr lang="en-US" baseline="0" dirty="0" smtClean="0"/>
          </a:p>
          <a:p>
            <a:r>
              <a:rPr lang="en-US" baseline="0" dirty="0" smtClean="0"/>
              <a:t>1-Site Status Reporting.</a:t>
            </a:r>
          </a:p>
          <a:p>
            <a:r>
              <a:rPr lang="en-US" baseline="0" dirty="0" smtClean="0"/>
              <a:t>2- Full/ partial site outage logging based on the business status (ON AIR,  DISMATLED,  HALTED … ).</a:t>
            </a:r>
          </a:p>
          <a:p>
            <a:r>
              <a:rPr lang="en-US" baseline="0" dirty="0" smtClean="0"/>
              <a:t>3- Network cells status auditing to detect the system vs. business status discrepancies.</a:t>
            </a:r>
          </a:p>
          <a:p>
            <a:r>
              <a:rPr lang="en-US" baseline="0" dirty="0" smtClean="0"/>
              <a:t>4- Cells supervision definition auditing.</a:t>
            </a:r>
          </a:p>
          <a:p>
            <a:r>
              <a:rPr lang="en-US" baseline="0" dirty="0" smtClean="0"/>
              <a:t>5-Referencing Business KPIs calculations and Business Status exclusions.</a:t>
            </a:r>
          </a:p>
          <a:p>
            <a:r>
              <a:rPr lang="en-US" baseline="0" dirty="0" smtClean="0"/>
              <a:t>6- Battery Backup Time Calculations.</a:t>
            </a:r>
          </a:p>
          <a:p>
            <a:endParaRPr lang="en-US" baseline="0" dirty="0" smtClean="0"/>
          </a:p>
          <a:p>
            <a:r>
              <a:rPr lang="en-US" baseline="0" dirty="0" smtClean="0"/>
              <a:t>Power Alarms Monitoring is based on an alarms analyzer to detect alarms toggling, automatically follow an escalation process for the power alarms on VVIP, HUB and SUB-HUB Sites and only ceases escalation after a cool-down period to ensure that the problem is solved.</a:t>
            </a:r>
          </a:p>
          <a:p>
            <a:endParaRPr lang="en-US" baseline="0" dirty="0" smtClean="0"/>
          </a:p>
          <a:p>
            <a:r>
              <a:rPr lang="en-US" baseline="0" dirty="0" smtClean="0"/>
              <a:t>The module is developed with a level of abstraction to allow further customization and coverage to alarms related to other problems such as Outages and Doors.</a:t>
            </a:r>
          </a:p>
          <a:p>
            <a:endParaRPr lang="en-US" baseline="0" dirty="0" smtClean="0"/>
          </a:p>
          <a:p>
            <a:r>
              <a:rPr lang="en-US" baseline="0" dirty="0" smtClean="0"/>
              <a:t>Planned Outage Reporting: it is developed to flag the site and cell outage records in our Automated Outage System if they are related to a planned action in near real time.</a:t>
            </a:r>
          </a:p>
          <a:p>
            <a:endParaRPr lang="en-US" baseline="0" dirty="0" smtClean="0"/>
          </a:p>
          <a:p>
            <a:r>
              <a:rPr lang="en-US" baseline="0" dirty="0" smtClean="0"/>
              <a:t>It also notifies the FO dispatchers by commenting the alarms related to the planned actions and their violation status (OK/ VIOLATED) with a distinguishing comment (1111-PLANNED- [CR ID] – [violation-Status]).</a:t>
            </a:r>
          </a:p>
          <a:p>
            <a:endParaRPr lang="en-US" baseline="0" dirty="0" smtClean="0"/>
          </a:p>
          <a:p>
            <a:r>
              <a:rPr lang="en-US" baseline="0" dirty="0" smtClean="0"/>
              <a:t>The Halting and activation application is designed to trigger halting and activation commands to the OSS along with an event podcasted to alert different modules like the power alarms monitoring so it keep record of the site and check the active power alarms on timely manner.</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852353D-F306-481A-B3D0-C36CE0BF9563}" type="slidenum">
              <a:rPr lang="en-US" smtClean="0"/>
              <a:pPr/>
              <a:t>2</a:t>
            </a:fld>
            <a:endParaRPr lang="en-US" dirty="0"/>
          </a:p>
        </p:txBody>
      </p:sp>
      <p:sp>
        <p:nvSpPr>
          <p:cNvPr id="5" name="Header Placeholder 4"/>
          <p:cNvSpPr>
            <a:spLocks noGrp="1"/>
          </p:cNvSpPr>
          <p:nvPr>
            <p:ph type="hdr" sz="quarter" idx="11"/>
          </p:nvPr>
        </p:nvSpPr>
        <p:spPr/>
        <p:txBody>
          <a:bodyPr/>
          <a:lstStyle/>
          <a:p>
            <a:r>
              <a:rPr lang="en-US" smtClean="0"/>
              <a:t> </a:t>
            </a:r>
            <a:endParaRPr lang="en-US" dirty="0"/>
          </a:p>
        </p:txBody>
      </p:sp>
    </p:spTree>
    <p:extLst>
      <p:ext uri="{BB962C8B-B14F-4D97-AF65-F5344CB8AC3E}">
        <p14:creationId xmlns:p14="http://schemas.microsoft.com/office/powerpoint/2010/main" val="4043598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smtClean="0">
                <a:solidFill>
                  <a:srgbClr val="FFFFFF"/>
                </a:solidFill>
              </a:rPr>
              <a:t>70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9FB7D3"/>
                </a:solidFill>
              </a:rPr>
              <a:t>CAPITALS</a:t>
            </a:r>
            <a:endParaRPr lang="en-US" sz="1200" dirty="0">
              <a:solidFill>
                <a:srgbClr val="9FB7D3"/>
              </a:solidFill>
            </a:endParaRPr>
          </a:p>
          <a:p>
            <a:pPr algn="r">
              <a:spcBef>
                <a:spcPct val="0"/>
              </a:spcBef>
            </a:pPr>
            <a:endParaRPr lang="en-US" sz="1200" dirty="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FFFFFF"/>
                </a:solidFill>
              </a:rPr>
              <a:t>Slide </a:t>
            </a:r>
            <a:r>
              <a:rPr lang="en-US" sz="1200" dirty="0">
                <a:solidFill>
                  <a:srgbClr val="FFFFFF"/>
                </a:solidFill>
              </a:rPr>
              <a:t>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t>
            </a:r>
            <a:r>
              <a:rPr lang="en-US" dirty="0" smtClean="0"/>
              <a:t>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Ericsson Capital TT"/>
              </a:defRPr>
            </a:lvl1pPr>
          </a:lstStyle>
          <a:p>
            <a:r>
              <a:rPr lang="en-US" dirty="0"/>
              <a:t>Click to </a:t>
            </a:r>
            <a:r>
              <a:rPr lang="en-US" dirty="0" smtClean="0"/>
              <a:t>add title</a:t>
            </a:r>
            <a:endParaRPr lang="en-US" dirty="0"/>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2"/>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5025" y="1795463"/>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54234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396875" y="4013200"/>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795463"/>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6727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396875" y="4022725"/>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8200" y="1804988"/>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804988"/>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88111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674726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3854449"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2835488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5025" y="239713"/>
            <a:ext cx="324326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3438" y="1797524"/>
            <a:ext cx="4105275"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smtClean="0">
                <a:solidFill>
                  <a:srgbClr val="FFFFFF"/>
                </a:solidFill>
              </a:rPr>
              <a:t>Slide title </a:t>
            </a:r>
          </a:p>
          <a:p>
            <a:pPr algn="r">
              <a:spcBef>
                <a:spcPct val="0"/>
              </a:spcBef>
            </a:pPr>
            <a:r>
              <a:rPr lang="en-US" sz="1200" noProof="0" dirty="0" smtClean="0">
                <a:solidFill>
                  <a:srgbClr val="FFFFFF"/>
                </a:solidFill>
              </a:rPr>
              <a:t>44 pt</a:t>
            </a: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Text and bullet level 1</a:t>
            </a:r>
          </a:p>
          <a:p>
            <a:pPr algn="r">
              <a:spcBef>
                <a:spcPct val="0"/>
              </a:spcBef>
            </a:pPr>
            <a:r>
              <a:rPr lang="en-US" sz="1200" noProof="0" dirty="0" smtClean="0">
                <a:solidFill>
                  <a:srgbClr val="FFFFFF"/>
                </a:solidFill>
              </a:rPr>
              <a:t> minimum 24 pt</a:t>
            </a: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Bullets level 2-5</a:t>
            </a:r>
          </a:p>
          <a:p>
            <a:pPr algn="r">
              <a:spcBef>
                <a:spcPct val="0"/>
              </a:spcBef>
            </a:pPr>
            <a:r>
              <a:rPr lang="en-US" sz="1200" noProof="0" dirty="0" smtClean="0">
                <a:solidFill>
                  <a:srgbClr val="FFFFFF"/>
                </a:solidFill>
              </a:rPr>
              <a:t>minimum 20 pt</a:t>
            </a:r>
          </a:p>
          <a:p>
            <a:pPr algn="r">
              <a:spcBef>
                <a:spcPct val="0"/>
              </a:spcBef>
            </a:pPr>
            <a:endParaRPr lang="en-US" sz="1200" noProof="0" dirty="0" smtClean="0">
              <a:solidFill>
                <a:srgbClr val="FFFFFF"/>
              </a:solidFill>
            </a:endParaRPr>
          </a:p>
          <a:p>
            <a:pPr algn="r"/>
            <a:endParaRPr lang="en-US" sz="800" noProof="0" dirty="0" smtClean="0">
              <a:solidFill>
                <a:schemeClr val="bg1"/>
              </a:solidFill>
            </a:endParaRPr>
          </a:p>
          <a:p>
            <a:pPr algn="r"/>
            <a:endParaRPr lang="en-US" sz="800" noProof="0" dirty="0" smtClean="0">
              <a:solidFill>
                <a:schemeClr val="bg1"/>
              </a:solidFill>
            </a:endParaRPr>
          </a:p>
          <a:p>
            <a:pPr algn="r"/>
            <a:endParaRPr lang="en-US" sz="800" noProof="0" dirty="0" smtClean="0">
              <a:solidFill>
                <a:schemeClr val="bg1"/>
              </a:solidFill>
            </a:endParaRPr>
          </a:p>
          <a:p>
            <a:r>
              <a:rPr lang="en-US" sz="500" noProof="0" dirty="0" smtClean="0">
                <a:solidFill>
                  <a:srgbClr val="9FB7D3"/>
                </a:solidFill>
                <a:latin typeface="+mn-lt"/>
              </a:rPr>
              <a:t>Characters for Embedded font:</a:t>
            </a:r>
            <a:br>
              <a:rPr lang="en-US" sz="500" noProof="0" dirty="0" smtClean="0">
                <a:solidFill>
                  <a:srgbClr val="9FB7D3"/>
                </a:solidFill>
                <a:latin typeface="+mn-lt"/>
              </a:rPr>
            </a:br>
            <a:r>
              <a:rPr lang="en-US" sz="500" noProof="0" dirty="0" smtClean="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smtClean="0">
              <a:solidFill>
                <a:srgbClr val="9FB7D3"/>
              </a:solidFill>
              <a:latin typeface="Ericsson Capital TT" pitchFamily="2" charset="0"/>
            </a:endParaRPr>
          </a:p>
          <a:p>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smtClean="0">
              <a:solidFill>
                <a:srgbClr val="9FB7D3"/>
              </a:solidFill>
              <a:latin typeface="Ericsson Capital TT" pitchFamily="2" charset="0"/>
            </a:endParaRPr>
          </a:p>
          <a:p>
            <a:pPr algn="r">
              <a:spcBef>
                <a:spcPct val="0"/>
              </a:spcBef>
            </a:pPr>
            <a:endParaRPr lang="en-US" sz="5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1400" noProof="0" dirty="0" smtClean="0">
              <a:solidFill>
                <a:schemeClr val="bg1"/>
              </a:solidFill>
            </a:endParaRPr>
          </a:p>
          <a:p>
            <a:pPr algn="r">
              <a:spcBef>
                <a:spcPct val="0"/>
              </a:spcBef>
            </a:pPr>
            <a:r>
              <a:rPr lang="en-US" sz="1200" noProof="0" dirty="0" smtClean="0">
                <a:solidFill>
                  <a:schemeClr val="bg1"/>
                </a:solidFill>
              </a:rPr>
              <a:t>Do not add objects or text in the footer area</a:t>
            </a:r>
            <a:endParaRPr lang="en-US" sz="1200" noProof="0" dirty="0">
              <a:solidFill>
                <a:schemeClr val="bg1"/>
              </a:solidFill>
            </a:endParaRP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en-US" sz="800" b="0" i="0" u="none" smtClean="0">
                <a:solidFill>
                  <a:srgbClr val="87888A"/>
                </a:solidFill>
              </a:rPr>
              <a:t>Ericsson Internal  |  2011-10-19  |  Page </a:t>
            </a:r>
            <a:fld id="{139A0F96-82EC-407F-B91E-71470EBB2E32}" type="slidenum">
              <a:rPr lang="en-US"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smtClean="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timing>
    <p:tnLst>
      <p:par>
        <p:cTn id="1" dur="indefinite" restart="never" nodeType="tmRoot"/>
      </p:par>
    </p:tnLst>
  </p:timing>
  <p:hf sldNum="0" hd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NOSC Tools</a:t>
            </a:r>
            <a:endParaRPr lang="en-US" dirty="0"/>
          </a:p>
        </p:txBody>
      </p:sp>
      <p:sp>
        <p:nvSpPr>
          <p:cNvPr id="5" name="Subtitle 4"/>
          <p:cNvSpPr>
            <a:spLocks noGrp="1"/>
          </p:cNvSpPr>
          <p:nvPr>
            <p:ph type="subTitle" idx="1"/>
          </p:nvPr>
        </p:nvSpPr>
        <p:spPr/>
        <p:txBody>
          <a:bodyPr/>
          <a:lstStyle/>
          <a:p>
            <a:r>
              <a:rPr lang="en-US" dirty="0" smtClean="0"/>
              <a:t>The Snowball Project</a:t>
            </a:r>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81852" y="1322110"/>
            <a:ext cx="6276880" cy="4355140"/>
          </a:xfrm>
        </p:spPr>
        <p:txBody>
          <a:bodyPr/>
          <a:lstStyle/>
          <a:p>
            <a:endParaRPr lang="en-US" dirty="0" smtClean="0"/>
          </a:p>
          <a:p>
            <a:pPr>
              <a:lnSpc>
                <a:spcPct val="200000"/>
              </a:lnSpc>
            </a:pPr>
            <a:r>
              <a:rPr lang="en-US" dirty="0" smtClean="0"/>
              <a:t>Network Cells Discovery (Multivendor).</a:t>
            </a:r>
            <a:endParaRPr lang="en-US" dirty="0"/>
          </a:p>
          <a:p>
            <a:pPr>
              <a:lnSpc>
                <a:spcPct val="200000"/>
              </a:lnSpc>
            </a:pPr>
            <a:r>
              <a:rPr lang="en-US" dirty="0" smtClean="0"/>
              <a:t>Sites and Cells Business Status.</a:t>
            </a:r>
          </a:p>
          <a:p>
            <a:pPr>
              <a:lnSpc>
                <a:spcPct val="200000"/>
              </a:lnSpc>
            </a:pPr>
            <a:r>
              <a:rPr lang="en-US" dirty="0" smtClean="0"/>
              <a:t>Power Alarms Monitoring</a:t>
            </a:r>
          </a:p>
          <a:p>
            <a:pPr>
              <a:lnSpc>
                <a:spcPct val="200000"/>
              </a:lnSpc>
            </a:pPr>
            <a:r>
              <a:rPr lang="en-US" dirty="0" smtClean="0"/>
              <a:t>Planned Outage Reporting.</a:t>
            </a:r>
          </a:p>
          <a:p>
            <a:pPr>
              <a:lnSpc>
                <a:spcPct val="200000"/>
              </a:lnSpc>
            </a:pPr>
            <a:r>
              <a:rPr lang="en-US" dirty="0" smtClean="0"/>
              <a:t>Halting and Activation Automation.</a:t>
            </a:r>
          </a:p>
        </p:txBody>
      </p:sp>
      <p:sp>
        <p:nvSpPr>
          <p:cNvPr id="4" name="Title 3"/>
          <p:cNvSpPr>
            <a:spLocks noGrp="1"/>
          </p:cNvSpPr>
          <p:nvPr>
            <p:ph type="title"/>
          </p:nvPr>
        </p:nvSpPr>
        <p:spPr/>
        <p:txBody>
          <a:bodyPr/>
          <a:lstStyle/>
          <a:p>
            <a:r>
              <a:rPr lang="en-US" dirty="0" smtClean="0"/>
              <a:t>Snowball Apps</a:t>
            </a:r>
            <a:endParaRPr lang="en-US" dirty="0"/>
          </a:p>
        </p:txBody>
      </p:sp>
      <p:pic>
        <p:nvPicPr>
          <p:cNvPr id="1026" name="Picture 2" descr="C:\mega\devResources\Ericsson Identity\RB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7285" y="1958787"/>
            <a:ext cx="551447" cy="6823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amrnas\Pictures\EricssonBusines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3999" y="2806776"/>
            <a:ext cx="697498" cy="5600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eamrnas\Pictures\EricssonFocu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6639" y="3631426"/>
            <a:ext cx="847070" cy="4956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eamrnas\Pictures\EricssonUnlocke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96639" y="5014151"/>
            <a:ext cx="731224" cy="6277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eamrnas\Pictures\EricssonSetting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65612" y="4230173"/>
            <a:ext cx="712787" cy="712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84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about integrating all in-house developed applications into one inter-connected applications bundle that feed each other with near-real time updates.</a:t>
            </a:r>
          </a:p>
          <a:p>
            <a:r>
              <a:rPr lang="en-US" dirty="0" smtClean="0"/>
              <a:t>Adopting a dynamic event based model being continually updated with network readings from reliable data sources.</a:t>
            </a:r>
          </a:p>
          <a:p>
            <a:r>
              <a:rPr lang="en-US" dirty="0" smtClean="0"/>
              <a:t>Co-relating the operations standard operations execution processes to produce accurate high level overview of network operations and statistics as well as detailed insight of network operations.</a:t>
            </a:r>
          </a:p>
          <a:p>
            <a:r>
              <a:rPr lang="en-US" dirty="0" smtClean="0"/>
              <a:t>Taking advantage of modern web technologies to develop satisfactory user experience to the network operations engineers and managers.</a:t>
            </a:r>
            <a:endParaRPr lang="en-US" dirty="0"/>
          </a:p>
        </p:txBody>
      </p:sp>
      <p:sp>
        <p:nvSpPr>
          <p:cNvPr id="3" name="Title 2"/>
          <p:cNvSpPr>
            <a:spLocks noGrp="1"/>
          </p:cNvSpPr>
          <p:nvPr>
            <p:ph type="title"/>
          </p:nvPr>
        </p:nvSpPr>
        <p:spPr/>
        <p:txBody>
          <a:bodyPr/>
          <a:lstStyle/>
          <a:p>
            <a:r>
              <a:rPr lang="en-US" dirty="0" smtClean="0"/>
              <a:t>What is it about?</a:t>
            </a:r>
            <a:endParaRPr lang="en-US" dirty="0"/>
          </a:p>
        </p:txBody>
      </p:sp>
    </p:spTree>
    <p:extLst>
      <p:ext uri="{BB962C8B-B14F-4D97-AF65-F5344CB8AC3E}">
        <p14:creationId xmlns:p14="http://schemas.microsoft.com/office/powerpoint/2010/main" val="113926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Small steps, big added value.</a:t>
            </a:r>
          </a:p>
          <a:p>
            <a:r>
              <a:rPr lang="en-US" dirty="0" smtClean="0"/>
              <a:t>Data Correlation.</a:t>
            </a:r>
          </a:p>
          <a:p>
            <a:r>
              <a:rPr lang="en-US" dirty="0" smtClean="0"/>
              <a:t>Continues integration.</a:t>
            </a:r>
          </a:p>
          <a:p>
            <a:r>
              <a:rPr lang="en-US" dirty="0" smtClean="0"/>
              <a:t>Modular Components.</a:t>
            </a:r>
          </a:p>
          <a:p>
            <a:r>
              <a:rPr lang="en-US" dirty="0" smtClean="0"/>
              <a:t>Multivendor support.</a:t>
            </a:r>
            <a:endParaRPr lang="en-US" dirty="0"/>
          </a:p>
        </p:txBody>
      </p:sp>
      <p:sp>
        <p:nvSpPr>
          <p:cNvPr id="3" name="Title 2"/>
          <p:cNvSpPr>
            <a:spLocks noGrp="1"/>
          </p:cNvSpPr>
          <p:nvPr>
            <p:ph type="title"/>
          </p:nvPr>
        </p:nvSpPr>
        <p:spPr/>
        <p:txBody>
          <a:bodyPr/>
          <a:lstStyle/>
          <a:p>
            <a:r>
              <a:rPr lang="en-US" dirty="0" smtClean="0"/>
              <a:t>Methodology</a:t>
            </a:r>
            <a:endParaRPr lang="en-US" dirty="0"/>
          </a:p>
        </p:txBody>
      </p:sp>
      <p:sp>
        <p:nvSpPr>
          <p:cNvPr id="4" name="Freeform 2"/>
          <p:cNvSpPr>
            <a:spLocks noChangeAspect="1"/>
          </p:cNvSpPr>
          <p:nvPr/>
        </p:nvSpPr>
        <p:spPr bwMode="auto">
          <a:xfrm>
            <a:off x="5572125" y="1956369"/>
            <a:ext cx="2000250" cy="1312862"/>
          </a:xfrm>
          <a:custGeom>
            <a:avLst/>
            <a:gdLst>
              <a:gd name="T0" fmla="*/ 2147483647 w 533"/>
              <a:gd name="T1" fmla="*/ 2147483647 h 350"/>
              <a:gd name="T2" fmla="*/ 2147483647 w 533"/>
              <a:gd name="T3" fmla="*/ 2147483647 h 350"/>
              <a:gd name="T4" fmla="*/ 2147483647 w 533"/>
              <a:gd name="T5" fmla="*/ 2147483647 h 350"/>
              <a:gd name="T6" fmla="*/ 2147483647 w 533"/>
              <a:gd name="T7" fmla="*/ 2147483647 h 350"/>
              <a:gd name="T8" fmla="*/ 2147483647 w 533"/>
              <a:gd name="T9" fmla="*/ 2147483647 h 350"/>
              <a:gd name="T10" fmla="*/ 2147483647 w 533"/>
              <a:gd name="T11" fmla="*/ 2147483647 h 350"/>
              <a:gd name="T12" fmla="*/ 2147483647 w 533"/>
              <a:gd name="T13" fmla="*/ 2147483647 h 350"/>
              <a:gd name="T14" fmla="*/ 2147483647 w 533"/>
              <a:gd name="T15" fmla="*/ 2147483647 h 350"/>
              <a:gd name="T16" fmla="*/ 2147483647 w 533"/>
              <a:gd name="T17" fmla="*/ 2147483647 h 350"/>
              <a:gd name="T18" fmla="*/ 2147483647 w 533"/>
              <a:gd name="T19" fmla="*/ 2147483647 h 350"/>
              <a:gd name="T20" fmla="*/ 2147483647 w 533"/>
              <a:gd name="T21" fmla="*/ 2147483647 h 350"/>
              <a:gd name="T22" fmla="*/ 2147483647 w 533"/>
              <a:gd name="T23" fmla="*/ 2147483647 h 350"/>
              <a:gd name="T24" fmla="*/ 2147483647 w 533"/>
              <a:gd name="T25" fmla="*/ 2147483647 h 350"/>
              <a:gd name="T26" fmla="*/ 2147483647 w 533"/>
              <a:gd name="T27" fmla="*/ 2147483647 h 350"/>
              <a:gd name="T28" fmla="*/ 2147483647 w 533"/>
              <a:gd name="T29" fmla="*/ 2147483647 h 350"/>
              <a:gd name="T30" fmla="*/ 2147483647 w 533"/>
              <a:gd name="T31" fmla="*/ 2147483647 h 350"/>
              <a:gd name="T32" fmla="*/ 2147483647 w 533"/>
              <a:gd name="T33" fmla="*/ 2147483647 h 350"/>
              <a:gd name="T34" fmla="*/ 2147483647 w 533"/>
              <a:gd name="T35" fmla="*/ 2147483647 h 350"/>
              <a:gd name="T36" fmla="*/ 2147483647 w 533"/>
              <a:gd name="T37" fmla="*/ 2147483647 h 350"/>
              <a:gd name="T38" fmla="*/ 2147483647 w 533"/>
              <a:gd name="T39" fmla="*/ 2147483647 h 350"/>
              <a:gd name="T40" fmla="*/ 2147483647 w 533"/>
              <a:gd name="T41" fmla="*/ 2147483647 h 350"/>
              <a:gd name="T42" fmla="*/ 2147483647 w 533"/>
              <a:gd name="T43" fmla="*/ 2147483647 h 350"/>
              <a:gd name="T44" fmla="*/ 2147483647 w 533"/>
              <a:gd name="T45" fmla="*/ 2147483647 h 350"/>
              <a:gd name="T46" fmla="*/ 2147483647 w 533"/>
              <a:gd name="T47" fmla="*/ 2147483647 h 350"/>
              <a:gd name="T48" fmla="*/ 2147483647 w 533"/>
              <a:gd name="T49" fmla="*/ 2147483647 h 350"/>
              <a:gd name="T50" fmla="*/ 2147483647 w 533"/>
              <a:gd name="T51" fmla="*/ 2147483647 h 350"/>
              <a:gd name="T52" fmla="*/ 2147483647 w 533"/>
              <a:gd name="T53" fmla="*/ 2147483647 h 350"/>
              <a:gd name="T54" fmla="*/ 2147483647 w 533"/>
              <a:gd name="T55" fmla="*/ 2147483647 h 350"/>
              <a:gd name="T56" fmla="*/ 2147483647 w 533"/>
              <a:gd name="T57" fmla="*/ 2147483647 h 350"/>
              <a:gd name="T58" fmla="*/ 2147483647 w 533"/>
              <a:gd name="T59" fmla="*/ 2147483647 h 350"/>
              <a:gd name="T60" fmla="*/ 2147483647 w 533"/>
              <a:gd name="T61" fmla="*/ 2147483647 h 350"/>
              <a:gd name="T62" fmla="*/ 2147483647 w 533"/>
              <a:gd name="T63" fmla="*/ 2147483647 h 350"/>
              <a:gd name="T64" fmla="*/ 2147483647 w 533"/>
              <a:gd name="T65" fmla="*/ 2147483647 h 350"/>
              <a:gd name="T66" fmla="*/ 2147483647 w 533"/>
              <a:gd name="T67" fmla="*/ 2147483647 h 350"/>
              <a:gd name="T68" fmla="*/ 2147483647 w 533"/>
              <a:gd name="T69" fmla="*/ 2147483647 h 350"/>
              <a:gd name="T70" fmla="*/ 2147483647 w 533"/>
              <a:gd name="T71" fmla="*/ 0 h 350"/>
              <a:gd name="T72" fmla="*/ 2147483647 w 533"/>
              <a:gd name="T73" fmla="*/ 2147483647 h 350"/>
              <a:gd name="T74" fmla="*/ 2147483647 w 533"/>
              <a:gd name="T75" fmla="*/ 2147483647 h 350"/>
              <a:gd name="T76" fmla="*/ 2147483647 w 533"/>
              <a:gd name="T77" fmla="*/ 2147483647 h 350"/>
              <a:gd name="T78" fmla="*/ 2147483647 w 533"/>
              <a:gd name="T79" fmla="*/ 2147483647 h 350"/>
              <a:gd name="T80" fmla="*/ 2147483647 w 533"/>
              <a:gd name="T81" fmla="*/ 2147483647 h 350"/>
              <a:gd name="T82" fmla="*/ 2147483647 w 533"/>
              <a:gd name="T83" fmla="*/ 2147483647 h 350"/>
              <a:gd name="T84" fmla="*/ 2147483647 w 533"/>
              <a:gd name="T85" fmla="*/ 2147483647 h 350"/>
              <a:gd name="T86" fmla="*/ 2147483647 w 533"/>
              <a:gd name="T87" fmla="*/ 2147483647 h 350"/>
              <a:gd name="T88" fmla="*/ 2147483647 w 533"/>
              <a:gd name="T89" fmla="*/ 2147483647 h 350"/>
              <a:gd name="T90" fmla="*/ 2147483647 w 533"/>
              <a:gd name="T91" fmla="*/ 2147483647 h 350"/>
              <a:gd name="T92" fmla="*/ 2147483647 w 533"/>
              <a:gd name="T93" fmla="*/ 2147483647 h 350"/>
              <a:gd name="T94" fmla="*/ 2147483647 w 533"/>
              <a:gd name="T95" fmla="*/ 2147483647 h 350"/>
              <a:gd name="T96" fmla="*/ 2147483647 w 533"/>
              <a:gd name="T97" fmla="*/ 2147483647 h 350"/>
              <a:gd name="T98" fmla="*/ 2147483647 w 533"/>
              <a:gd name="T99" fmla="*/ 2147483647 h 350"/>
              <a:gd name="T100" fmla="*/ 2147483647 w 533"/>
              <a:gd name="T101" fmla="*/ 2147483647 h 350"/>
              <a:gd name="T102" fmla="*/ 2147483647 w 533"/>
              <a:gd name="T103" fmla="*/ 2147483647 h 350"/>
              <a:gd name="T104" fmla="*/ 2147483647 w 533"/>
              <a:gd name="T105" fmla="*/ 2147483647 h 350"/>
              <a:gd name="T106" fmla="*/ 2147483647 w 533"/>
              <a:gd name="T107" fmla="*/ 2147483647 h 350"/>
              <a:gd name="T108" fmla="*/ 2147483647 w 533"/>
              <a:gd name="T109" fmla="*/ 2147483647 h 350"/>
              <a:gd name="T110" fmla="*/ 2147483647 w 533"/>
              <a:gd name="T111" fmla="*/ 2147483647 h 350"/>
              <a:gd name="T112" fmla="*/ 2147483647 w 533"/>
              <a:gd name="T113" fmla="*/ 2147483647 h 350"/>
              <a:gd name="T114" fmla="*/ 2147483647 w 533"/>
              <a:gd name="T115" fmla="*/ 2147483647 h 3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33" h="350">
                <a:moveTo>
                  <a:pt x="421" y="138"/>
                </a:moveTo>
                <a:cubicBezTo>
                  <a:pt x="420" y="145"/>
                  <a:pt x="425" y="153"/>
                  <a:pt x="433" y="157"/>
                </a:cubicBezTo>
                <a:cubicBezTo>
                  <a:pt x="476" y="181"/>
                  <a:pt x="476" y="181"/>
                  <a:pt x="476" y="181"/>
                </a:cubicBezTo>
                <a:cubicBezTo>
                  <a:pt x="488" y="188"/>
                  <a:pt x="498" y="185"/>
                  <a:pt x="505" y="172"/>
                </a:cubicBezTo>
                <a:cubicBezTo>
                  <a:pt x="529" y="128"/>
                  <a:pt x="529" y="128"/>
                  <a:pt x="529" y="128"/>
                </a:cubicBezTo>
                <a:cubicBezTo>
                  <a:pt x="533" y="120"/>
                  <a:pt x="533" y="112"/>
                  <a:pt x="529" y="107"/>
                </a:cubicBezTo>
                <a:cubicBezTo>
                  <a:pt x="527" y="104"/>
                  <a:pt x="521" y="99"/>
                  <a:pt x="510" y="102"/>
                </a:cubicBezTo>
                <a:cubicBezTo>
                  <a:pt x="503" y="104"/>
                  <a:pt x="503" y="104"/>
                  <a:pt x="503" y="104"/>
                </a:cubicBezTo>
                <a:cubicBezTo>
                  <a:pt x="499" y="96"/>
                  <a:pt x="493" y="89"/>
                  <a:pt x="486" y="82"/>
                </a:cubicBezTo>
                <a:cubicBezTo>
                  <a:pt x="483" y="79"/>
                  <a:pt x="478" y="79"/>
                  <a:pt x="475" y="82"/>
                </a:cubicBezTo>
                <a:cubicBezTo>
                  <a:pt x="472" y="85"/>
                  <a:pt x="472" y="90"/>
                  <a:pt x="475" y="93"/>
                </a:cubicBezTo>
                <a:cubicBezTo>
                  <a:pt x="482" y="100"/>
                  <a:pt x="488" y="108"/>
                  <a:pt x="492" y="117"/>
                </a:cubicBezTo>
                <a:cubicBezTo>
                  <a:pt x="494" y="121"/>
                  <a:pt x="498" y="122"/>
                  <a:pt x="501" y="121"/>
                </a:cubicBezTo>
                <a:cubicBezTo>
                  <a:pt x="514" y="118"/>
                  <a:pt x="514" y="118"/>
                  <a:pt x="514" y="118"/>
                </a:cubicBezTo>
                <a:cubicBezTo>
                  <a:pt x="515" y="117"/>
                  <a:pt x="516" y="117"/>
                  <a:pt x="516" y="117"/>
                </a:cubicBezTo>
                <a:cubicBezTo>
                  <a:pt x="516" y="118"/>
                  <a:pt x="516" y="119"/>
                  <a:pt x="515" y="120"/>
                </a:cubicBezTo>
                <a:cubicBezTo>
                  <a:pt x="491" y="165"/>
                  <a:pt x="491" y="165"/>
                  <a:pt x="491" y="165"/>
                </a:cubicBezTo>
                <a:cubicBezTo>
                  <a:pt x="489" y="168"/>
                  <a:pt x="488" y="169"/>
                  <a:pt x="488" y="169"/>
                </a:cubicBezTo>
                <a:cubicBezTo>
                  <a:pt x="488" y="169"/>
                  <a:pt x="487" y="169"/>
                  <a:pt x="483" y="167"/>
                </a:cubicBezTo>
                <a:cubicBezTo>
                  <a:pt x="440" y="143"/>
                  <a:pt x="440" y="143"/>
                  <a:pt x="440" y="143"/>
                </a:cubicBezTo>
                <a:cubicBezTo>
                  <a:pt x="438" y="142"/>
                  <a:pt x="437" y="141"/>
                  <a:pt x="437" y="140"/>
                </a:cubicBezTo>
                <a:cubicBezTo>
                  <a:pt x="437" y="140"/>
                  <a:pt x="438" y="140"/>
                  <a:pt x="439" y="140"/>
                </a:cubicBezTo>
                <a:cubicBezTo>
                  <a:pt x="448" y="137"/>
                  <a:pt x="451" y="136"/>
                  <a:pt x="450" y="136"/>
                </a:cubicBezTo>
                <a:cubicBezTo>
                  <a:pt x="450" y="136"/>
                  <a:pt x="450" y="136"/>
                  <a:pt x="450" y="136"/>
                </a:cubicBezTo>
                <a:cubicBezTo>
                  <a:pt x="453" y="136"/>
                  <a:pt x="456" y="135"/>
                  <a:pt x="457" y="132"/>
                </a:cubicBezTo>
                <a:cubicBezTo>
                  <a:pt x="458" y="130"/>
                  <a:pt x="458" y="127"/>
                  <a:pt x="457" y="124"/>
                </a:cubicBezTo>
                <a:cubicBezTo>
                  <a:pt x="447" y="110"/>
                  <a:pt x="427" y="100"/>
                  <a:pt x="406" y="100"/>
                </a:cubicBezTo>
                <a:cubicBezTo>
                  <a:pt x="369" y="100"/>
                  <a:pt x="339" y="129"/>
                  <a:pt x="339" y="166"/>
                </a:cubicBezTo>
                <a:cubicBezTo>
                  <a:pt x="339" y="202"/>
                  <a:pt x="369" y="232"/>
                  <a:pt x="406" y="232"/>
                </a:cubicBezTo>
                <a:cubicBezTo>
                  <a:pt x="425" y="232"/>
                  <a:pt x="442" y="224"/>
                  <a:pt x="455" y="210"/>
                </a:cubicBezTo>
                <a:cubicBezTo>
                  <a:pt x="457" y="215"/>
                  <a:pt x="459" y="218"/>
                  <a:pt x="459" y="219"/>
                </a:cubicBezTo>
                <a:cubicBezTo>
                  <a:pt x="462" y="224"/>
                  <a:pt x="469" y="231"/>
                  <a:pt x="481" y="227"/>
                </a:cubicBezTo>
                <a:cubicBezTo>
                  <a:pt x="483" y="226"/>
                  <a:pt x="486" y="225"/>
                  <a:pt x="488" y="224"/>
                </a:cubicBezTo>
                <a:cubicBezTo>
                  <a:pt x="469" y="250"/>
                  <a:pt x="439" y="266"/>
                  <a:pt x="406" y="266"/>
                </a:cubicBezTo>
                <a:cubicBezTo>
                  <a:pt x="371" y="266"/>
                  <a:pt x="339" y="249"/>
                  <a:pt x="320" y="219"/>
                </a:cubicBezTo>
                <a:cubicBezTo>
                  <a:pt x="318" y="216"/>
                  <a:pt x="316" y="215"/>
                  <a:pt x="313" y="215"/>
                </a:cubicBezTo>
                <a:cubicBezTo>
                  <a:pt x="310" y="215"/>
                  <a:pt x="307" y="217"/>
                  <a:pt x="306" y="220"/>
                </a:cubicBezTo>
                <a:cubicBezTo>
                  <a:pt x="301" y="232"/>
                  <a:pt x="295" y="243"/>
                  <a:pt x="288" y="254"/>
                </a:cubicBezTo>
                <a:cubicBezTo>
                  <a:pt x="287" y="251"/>
                  <a:pt x="287" y="251"/>
                  <a:pt x="287" y="251"/>
                </a:cubicBezTo>
                <a:cubicBezTo>
                  <a:pt x="286" y="246"/>
                  <a:pt x="283" y="235"/>
                  <a:pt x="266" y="232"/>
                </a:cubicBezTo>
                <a:cubicBezTo>
                  <a:pt x="265" y="231"/>
                  <a:pt x="263" y="231"/>
                  <a:pt x="261" y="231"/>
                </a:cubicBezTo>
                <a:cubicBezTo>
                  <a:pt x="274" y="212"/>
                  <a:pt x="281" y="189"/>
                  <a:pt x="281" y="166"/>
                </a:cubicBezTo>
                <a:cubicBezTo>
                  <a:pt x="281" y="102"/>
                  <a:pt x="229" y="51"/>
                  <a:pt x="166" y="51"/>
                </a:cubicBezTo>
                <a:cubicBezTo>
                  <a:pt x="103" y="51"/>
                  <a:pt x="51" y="102"/>
                  <a:pt x="51" y="166"/>
                </a:cubicBezTo>
                <a:cubicBezTo>
                  <a:pt x="51" y="229"/>
                  <a:pt x="103" y="281"/>
                  <a:pt x="166" y="281"/>
                </a:cubicBezTo>
                <a:cubicBezTo>
                  <a:pt x="175" y="281"/>
                  <a:pt x="185" y="279"/>
                  <a:pt x="192" y="278"/>
                </a:cubicBezTo>
                <a:cubicBezTo>
                  <a:pt x="194" y="277"/>
                  <a:pt x="196" y="276"/>
                  <a:pt x="197" y="274"/>
                </a:cubicBezTo>
                <a:cubicBezTo>
                  <a:pt x="198" y="272"/>
                  <a:pt x="199" y="270"/>
                  <a:pt x="198" y="268"/>
                </a:cubicBezTo>
                <a:cubicBezTo>
                  <a:pt x="194" y="253"/>
                  <a:pt x="194" y="253"/>
                  <a:pt x="194" y="253"/>
                </a:cubicBezTo>
                <a:cubicBezTo>
                  <a:pt x="194" y="253"/>
                  <a:pt x="194" y="253"/>
                  <a:pt x="194" y="253"/>
                </a:cubicBezTo>
                <a:cubicBezTo>
                  <a:pt x="196" y="254"/>
                  <a:pt x="203" y="257"/>
                  <a:pt x="212" y="261"/>
                </a:cubicBezTo>
                <a:cubicBezTo>
                  <a:pt x="223" y="265"/>
                  <a:pt x="236" y="271"/>
                  <a:pt x="241" y="274"/>
                </a:cubicBezTo>
                <a:cubicBezTo>
                  <a:pt x="244" y="275"/>
                  <a:pt x="245" y="276"/>
                  <a:pt x="245" y="276"/>
                </a:cubicBezTo>
                <a:cubicBezTo>
                  <a:pt x="245" y="276"/>
                  <a:pt x="245" y="277"/>
                  <a:pt x="243" y="281"/>
                </a:cubicBezTo>
                <a:cubicBezTo>
                  <a:pt x="241" y="286"/>
                  <a:pt x="233" y="300"/>
                  <a:pt x="227" y="313"/>
                </a:cubicBezTo>
                <a:cubicBezTo>
                  <a:pt x="222" y="321"/>
                  <a:pt x="218" y="329"/>
                  <a:pt x="217" y="331"/>
                </a:cubicBezTo>
                <a:cubicBezTo>
                  <a:pt x="217" y="331"/>
                  <a:pt x="217" y="331"/>
                  <a:pt x="217" y="331"/>
                </a:cubicBezTo>
                <a:cubicBezTo>
                  <a:pt x="213" y="316"/>
                  <a:pt x="213" y="316"/>
                  <a:pt x="213" y="316"/>
                </a:cubicBezTo>
                <a:cubicBezTo>
                  <a:pt x="212" y="312"/>
                  <a:pt x="207" y="310"/>
                  <a:pt x="203" y="311"/>
                </a:cubicBezTo>
                <a:cubicBezTo>
                  <a:pt x="191" y="314"/>
                  <a:pt x="178" y="316"/>
                  <a:pt x="166" y="316"/>
                </a:cubicBezTo>
                <a:cubicBezTo>
                  <a:pt x="83" y="316"/>
                  <a:pt x="16" y="249"/>
                  <a:pt x="16" y="166"/>
                </a:cubicBezTo>
                <a:cubicBezTo>
                  <a:pt x="16" y="83"/>
                  <a:pt x="83" y="16"/>
                  <a:pt x="166" y="16"/>
                </a:cubicBezTo>
                <a:cubicBezTo>
                  <a:pt x="227" y="16"/>
                  <a:pt x="284" y="55"/>
                  <a:pt x="306" y="112"/>
                </a:cubicBezTo>
                <a:cubicBezTo>
                  <a:pt x="307" y="115"/>
                  <a:pt x="309" y="117"/>
                  <a:pt x="313" y="117"/>
                </a:cubicBezTo>
                <a:cubicBezTo>
                  <a:pt x="316" y="117"/>
                  <a:pt x="318" y="116"/>
                  <a:pt x="320" y="113"/>
                </a:cubicBezTo>
                <a:cubicBezTo>
                  <a:pt x="339" y="83"/>
                  <a:pt x="371" y="65"/>
                  <a:pt x="406" y="65"/>
                </a:cubicBezTo>
                <a:cubicBezTo>
                  <a:pt x="421" y="65"/>
                  <a:pt x="437" y="69"/>
                  <a:pt x="451" y="76"/>
                </a:cubicBezTo>
                <a:cubicBezTo>
                  <a:pt x="455" y="78"/>
                  <a:pt x="460" y="77"/>
                  <a:pt x="462" y="73"/>
                </a:cubicBezTo>
                <a:cubicBezTo>
                  <a:pt x="464" y="69"/>
                  <a:pt x="462" y="64"/>
                  <a:pt x="458" y="62"/>
                </a:cubicBezTo>
                <a:cubicBezTo>
                  <a:pt x="442" y="54"/>
                  <a:pt x="424" y="49"/>
                  <a:pt x="406" y="49"/>
                </a:cubicBezTo>
                <a:cubicBezTo>
                  <a:pt x="370" y="49"/>
                  <a:pt x="337" y="65"/>
                  <a:pt x="315" y="93"/>
                </a:cubicBezTo>
                <a:cubicBezTo>
                  <a:pt x="287" y="37"/>
                  <a:pt x="229" y="0"/>
                  <a:pt x="166" y="0"/>
                </a:cubicBezTo>
                <a:cubicBezTo>
                  <a:pt x="75" y="0"/>
                  <a:pt x="0" y="74"/>
                  <a:pt x="0" y="166"/>
                </a:cubicBezTo>
                <a:cubicBezTo>
                  <a:pt x="0" y="257"/>
                  <a:pt x="75" y="332"/>
                  <a:pt x="166" y="332"/>
                </a:cubicBezTo>
                <a:cubicBezTo>
                  <a:pt x="177" y="332"/>
                  <a:pt x="188" y="331"/>
                  <a:pt x="200" y="328"/>
                </a:cubicBezTo>
                <a:cubicBezTo>
                  <a:pt x="202" y="336"/>
                  <a:pt x="202" y="336"/>
                  <a:pt x="202" y="336"/>
                </a:cubicBezTo>
                <a:cubicBezTo>
                  <a:pt x="205" y="347"/>
                  <a:pt x="213" y="349"/>
                  <a:pt x="216" y="350"/>
                </a:cubicBezTo>
                <a:cubicBezTo>
                  <a:pt x="216" y="350"/>
                  <a:pt x="216" y="350"/>
                  <a:pt x="217" y="350"/>
                </a:cubicBezTo>
                <a:cubicBezTo>
                  <a:pt x="220" y="350"/>
                  <a:pt x="227" y="348"/>
                  <a:pt x="231" y="339"/>
                </a:cubicBezTo>
                <a:cubicBezTo>
                  <a:pt x="233" y="337"/>
                  <a:pt x="237" y="329"/>
                  <a:pt x="241" y="320"/>
                </a:cubicBezTo>
                <a:cubicBezTo>
                  <a:pt x="247" y="308"/>
                  <a:pt x="255" y="293"/>
                  <a:pt x="258" y="288"/>
                </a:cubicBezTo>
                <a:cubicBezTo>
                  <a:pt x="264" y="275"/>
                  <a:pt x="261" y="266"/>
                  <a:pt x="248" y="259"/>
                </a:cubicBezTo>
                <a:cubicBezTo>
                  <a:pt x="243" y="257"/>
                  <a:pt x="230" y="251"/>
                  <a:pt x="219" y="246"/>
                </a:cubicBezTo>
                <a:cubicBezTo>
                  <a:pt x="211" y="243"/>
                  <a:pt x="203" y="240"/>
                  <a:pt x="201" y="239"/>
                </a:cubicBezTo>
                <a:cubicBezTo>
                  <a:pt x="191" y="233"/>
                  <a:pt x="185" y="236"/>
                  <a:pt x="182" y="239"/>
                </a:cubicBezTo>
                <a:cubicBezTo>
                  <a:pt x="179" y="242"/>
                  <a:pt x="175" y="247"/>
                  <a:pt x="179" y="258"/>
                </a:cubicBezTo>
                <a:cubicBezTo>
                  <a:pt x="180" y="264"/>
                  <a:pt x="180" y="264"/>
                  <a:pt x="180" y="264"/>
                </a:cubicBezTo>
                <a:cubicBezTo>
                  <a:pt x="175" y="264"/>
                  <a:pt x="170" y="265"/>
                  <a:pt x="166" y="265"/>
                </a:cubicBezTo>
                <a:cubicBezTo>
                  <a:pt x="111" y="265"/>
                  <a:pt x="67" y="220"/>
                  <a:pt x="67" y="166"/>
                </a:cubicBezTo>
                <a:cubicBezTo>
                  <a:pt x="67" y="111"/>
                  <a:pt x="111" y="67"/>
                  <a:pt x="166" y="67"/>
                </a:cubicBezTo>
                <a:cubicBezTo>
                  <a:pt x="221" y="67"/>
                  <a:pt x="265" y="111"/>
                  <a:pt x="265" y="166"/>
                </a:cubicBezTo>
                <a:cubicBezTo>
                  <a:pt x="265" y="190"/>
                  <a:pt x="257" y="213"/>
                  <a:pt x="241" y="231"/>
                </a:cubicBezTo>
                <a:cubicBezTo>
                  <a:pt x="240" y="233"/>
                  <a:pt x="239" y="236"/>
                  <a:pt x="240" y="238"/>
                </a:cubicBezTo>
                <a:cubicBezTo>
                  <a:pt x="241" y="241"/>
                  <a:pt x="243" y="243"/>
                  <a:pt x="246" y="244"/>
                </a:cubicBezTo>
                <a:cubicBezTo>
                  <a:pt x="246" y="244"/>
                  <a:pt x="252" y="245"/>
                  <a:pt x="263" y="247"/>
                </a:cubicBezTo>
                <a:cubicBezTo>
                  <a:pt x="270" y="249"/>
                  <a:pt x="270" y="251"/>
                  <a:pt x="271" y="255"/>
                </a:cubicBezTo>
                <a:cubicBezTo>
                  <a:pt x="276" y="273"/>
                  <a:pt x="276" y="273"/>
                  <a:pt x="276" y="273"/>
                </a:cubicBezTo>
                <a:cubicBezTo>
                  <a:pt x="277" y="276"/>
                  <a:pt x="279" y="278"/>
                  <a:pt x="282" y="279"/>
                </a:cubicBezTo>
                <a:cubicBezTo>
                  <a:pt x="285" y="279"/>
                  <a:pt x="288" y="279"/>
                  <a:pt x="290" y="276"/>
                </a:cubicBezTo>
                <a:cubicBezTo>
                  <a:pt x="300" y="265"/>
                  <a:pt x="308" y="253"/>
                  <a:pt x="315" y="239"/>
                </a:cubicBezTo>
                <a:cubicBezTo>
                  <a:pt x="337" y="266"/>
                  <a:pt x="370" y="282"/>
                  <a:pt x="406" y="282"/>
                </a:cubicBezTo>
                <a:cubicBezTo>
                  <a:pt x="454" y="282"/>
                  <a:pt x="497" y="253"/>
                  <a:pt x="514" y="208"/>
                </a:cubicBezTo>
                <a:cubicBezTo>
                  <a:pt x="516" y="205"/>
                  <a:pt x="515" y="202"/>
                  <a:pt x="512" y="200"/>
                </a:cubicBezTo>
                <a:cubicBezTo>
                  <a:pt x="510" y="197"/>
                  <a:pt x="506" y="197"/>
                  <a:pt x="504" y="198"/>
                </a:cubicBezTo>
                <a:cubicBezTo>
                  <a:pt x="496" y="202"/>
                  <a:pt x="491" y="204"/>
                  <a:pt x="487" y="206"/>
                </a:cubicBezTo>
                <a:cubicBezTo>
                  <a:pt x="482" y="209"/>
                  <a:pt x="479" y="210"/>
                  <a:pt x="475" y="212"/>
                </a:cubicBezTo>
                <a:cubicBezTo>
                  <a:pt x="474" y="212"/>
                  <a:pt x="474" y="212"/>
                  <a:pt x="473" y="212"/>
                </a:cubicBezTo>
                <a:cubicBezTo>
                  <a:pt x="473" y="211"/>
                  <a:pt x="467" y="200"/>
                  <a:pt x="464" y="192"/>
                </a:cubicBezTo>
                <a:cubicBezTo>
                  <a:pt x="462" y="189"/>
                  <a:pt x="460" y="187"/>
                  <a:pt x="457" y="187"/>
                </a:cubicBezTo>
                <a:cubicBezTo>
                  <a:pt x="454" y="187"/>
                  <a:pt x="451" y="188"/>
                  <a:pt x="449" y="191"/>
                </a:cubicBezTo>
                <a:cubicBezTo>
                  <a:pt x="440" y="206"/>
                  <a:pt x="424" y="216"/>
                  <a:pt x="406" y="216"/>
                </a:cubicBezTo>
                <a:cubicBezTo>
                  <a:pt x="378" y="216"/>
                  <a:pt x="355" y="194"/>
                  <a:pt x="355" y="166"/>
                </a:cubicBezTo>
                <a:cubicBezTo>
                  <a:pt x="355" y="138"/>
                  <a:pt x="378" y="116"/>
                  <a:pt x="406" y="116"/>
                </a:cubicBezTo>
                <a:cubicBezTo>
                  <a:pt x="416" y="116"/>
                  <a:pt x="427" y="119"/>
                  <a:pt x="434" y="124"/>
                </a:cubicBezTo>
                <a:cubicBezTo>
                  <a:pt x="434" y="124"/>
                  <a:pt x="434" y="124"/>
                  <a:pt x="434" y="124"/>
                </a:cubicBezTo>
                <a:cubicBezTo>
                  <a:pt x="423" y="127"/>
                  <a:pt x="421" y="135"/>
                  <a:pt x="421" y="138"/>
                </a:cubicBez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20113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Enhance the </a:t>
            </a:r>
            <a:r>
              <a:rPr lang="en-US" dirty="0" err="1" smtClean="0"/>
              <a:t>WoW</a:t>
            </a:r>
            <a:r>
              <a:rPr lang="en-US" dirty="0" smtClean="0"/>
              <a:t> and Reporting quality.</a:t>
            </a:r>
          </a:p>
          <a:p>
            <a:r>
              <a:rPr lang="en-US" dirty="0" smtClean="0"/>
              <a:t>Real time data collaboration and correlated tasks output.</a:t>
            </a:r>
          </a:p>
          <a:p>
            <a:r>
              <a:rPr lang="en-US" dirty="0" smtClean="0"/>
              <a:t>Centralize network topology enrichment info to serve multiple reports to maintain high data integrity.</a:t>
            </a:r>
          </a:p>
          <a:p>
            <a:r>
              <a:rPr lang="en-US" dirty="0" smtClean="0"/>
              <a:t>Open horizon to endless possibilities of operations automation.</a:t>
            </a:r>
          </a:p>
        </p:txBody>
      </p:sp>
      <p:sp>
        <p:nvSpPr>
          <p:cNvPr id="3" name="Title 2"/>
          <p:cNvSpPr>
            <a:spLocks noGrp="1"/>
          </p:cNvSpPr>
          <p:nvPr>
            <p:ph type="title"/>
          </p:nvPr>
        </p:nvSpPr>
        <p:spPr/>
        <p:txBody>
          <a:bodyPr/>
          <a:lstStyle/>
          <a:p>
            <a:r>
              <a:rPr lang="en-US" dirty="0" smtClean="0"/>
              <a:t>Outcome</a:t>
            </a:r>
            <a:endParaRPr lang="en-US" dirty="0"/>
          </a:p>
        </p:txBody>
      </p:sp>
    </p:spTree>
    <p:extLst>
      <p:ext uri="{BB962C8B-B14F-4D97-AF65-F5344CB8AC3E}">
        <p14:creationId xmlns:p14="http://schemas.microsoft.com/office/powerpoint/2010/main" val="245844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Screenshots</a:t>
            </a:r>
            <a:endParaRPr lang="en-US" dirty="0"/>
          </a:p>
        </p:txBody>
      </p:sp>
      <p:pic>
        <p:nvPicPr>
          <p:cNvPr id="2050" name="Picture 2" descr="C:\Users\eamrnas\Desktop\SB_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75" y="1800000"/>
            <a:ext cx="6934514"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60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Screenshots</a:t>
            </a:r>
            <a:endParaRPr lang="en-US" dirty="0"/>
          </a:p>
        </p:txBody>
      </p:sp>
      <p:pic>
        <p:nvPicPr>
          <p:cNvPr id="3074" name="Picture 2" descr="C:\Users\eamrnas\Desktop\SB_sitesD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1831750"/>
            <a:ext cx="7601752"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40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Screenshots</a:t>
            </a:r>
            <a:endParaRPr lang="en-US" dirty="0"/>
          </a:p>
        </p:txBody>
      </p:sp>
      <p:pic>
        <p:nvPicPr>
          <p:cNvPr id="4098" name="Picture 2" descr="C:\Users\eamrnas\Desktop\SB_SS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575300"/>
            <a:ext cx="7649412"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47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Screenshots</a:t>
            </a:r>
            <a:endParaRPr lang="en-US" dirty="0"/>
          </a:p>
        </p:txBody>
      </p:sp>
      <p:pic>
        <p:nvPicPr>
          <p:cNvPr id="5122" name="Picture 2" descr="C:\Users\eamrnas\Desktop\SB_pow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800000"/>
            <a:ext cx="7983032" cy="425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2073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1187</TotalTime>
  <Words>210</Words>
  <Application>Microsoft Office PowerPoint</Application>
  <PresentationFormat>On-screen Show (4:3)</PresentationFormat>
  <Paragraphs>60</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Ericsson Capital TT</vt:lpstr>
      <vt:lpstr>PresentationTemplate2011</vt:lpstr>
      <vt:lpstr>NOSC Tools</vt:lpstr>
      <vt:lpstr>Snowball Apps</vt:lpstr>
      <vt:lpstr>What is it about?</vt:lpstr>
      <vt:lpstr>Methodology</vt:lpstr>
      <vt:lpstr>Outcome</vt:lpstr>
      <vt:lpstr>Screenshots</vt:lpstr>
      <vt:lpstr>Screenshots</vt:lpstr>
      <vt:lpstr>Screenshots</vt:lpstr>
      <vt:lpstr>Screenshots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ERICSSON</dc:title>
  <dc:creator>Kjell-Åke Rydén</dc:creator>
  <dc:description>TemplateName: CXC 173  2731/1_x000d_
TemplateVersion: R1A</dc:description>
  <cp:lastModifiedBy>Amr Nassar</cp:lastModifiedBy>
  <cp:revision>109</cp:revision>
  <dcterms:created xsi:type="dcterms:W3CDTF">2011-05-24T09:22:48Z</dcterms:created>
  <dcterms:modified xsi:type="dcterms:W3CDTF">2015-09-14T18:46:32Z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172 2088/1</vt:lpwstr>
  </property>
  <property fmtid="{D5CDD505-2E9C-101B-9397-08002B2CF9AE}" pid="4" name="TemplateVersion">
    <vt:lpwstr>R1A</vt:lpwstr>
  </property>
  <property fmtid="{D5CDD505-2E9C-101B-9397-08002B2CF9AE}" pid="5" name="EmbeddedFonts">
    <vt:bool>true</vt:bool>
  </property>
  <property fmtid="{D5CDD505-2E9C-101B-9397-08002B2CF9AE}" pid="6" name="PackageNo">
    <vt:lpwstr>LXA 119 603</vt:lpwstr>
  </property>
  <property fmtid="{D5CDD505-2E9C-101B-9397-08002B2CF9AE}" pid="7" name="PackageVersion">
    <vt:lpwstr>R4A</vt:lpwstr>
  </property>
  <property fmtid="{D5CDD505-2E9C-101B-9397-08002B2CF9AE}" pid="8" name="FooterType">
    <vt:lpwstr>PresTemp</vt:lpwstr>
  </property>
  <property fmtid="{D5CDD505-2E9C-101B-9397-08002B2CF9AE}" pid="9" name="UsedFont">
    <vt:lpwstr>Ericsson Capital TT</vt:lpwstr>
  </property>
  <property fmtid="{D5CDD505-2E9C-101B-9397-08002B2CF9AE}" pid="10" name="x">
    <vt:lpwstr>0</vt:lpwstr>
  </property>
  <property fmtid="{D5CDD505-2E9C-101B-9397-08002B2CF9AE}" pid="11" name="White">
    <vt:bool>true</vt:bool>
  </property>
  <property fmtid="{D5CDD505-2E9C-101B-9397-08002B2CF9AE}" pid="12" name="chkMetaData">
    <vt:bool>false</vt:bool>
  </property>
  <property fmtid="{D5CDD505-2E9C-101B-9397-08002B2CF9AE}" pid="13" name="chkTaglines">
    <vt:bool>true</vt:bool>
  </property>
  <property fmtid="{D5CDD505-2E9C-101B-9397-08002B2CF9AE}" pid="14" name="SecurityClass">
    <vt:lpwstr>Ericsson Internal</vt:lpwstr>
  </property>
  <property fmtid="{D5CDD505-2E9C-101B-9397-08002B2CF9AE}" pid="15" name="txtConfLabel">
    <vt:lpwstr>Ericsson Internal</vt:lpwstr>
  </property>
  <property fmtid="{D5CDD505-2E9C-101B-9397-08002B2CF9AE}" pid="16" name="optUseConfClass">
    <vt:bool>true</vt:bool>
  </property>
  <property fmtid="{D5CDD505-2E9C-101B-9397-08002B2CF9AE}" pid="17" name="optUseConfLabel">
    <vt:bool>false</vt:bool>
  </property>
  <property fmtid="{D5CDD505-2E9C-101B-9397-08002B2CF9AE}" pid="18" name="optFooterCVLDocNo">
    <vt:bool>true</vt:bool>
  </property>
  <property fmtid="{D5CDD505-2E9C-101B-9397-08002B2CF9AE}" pid="19" name="optFooterCVLCopyright">
    <vt:bool>false</vt:bool>
  </property>
  <property fmtid="{D5CDD505-2E9C-101B-9397-08002B2CF9AE}" pid="20" name="optEnterText1">
    <vt:bool>false</vt:bool>
  </property>
  <property fmtid="{D5CDD505-2E9C-101B-9397-08002B2CF9AE}" pid="21" name="optFooterCVLConfLabel">
    <vt:bool>true</vt:bool>
  </property>
  <property fmtid="{D5CDD505-2E9C-101B-9397-08002B2CF9AE}" pid="22" name="optEnterText2">
    <vt:bool>false</vt:bool>
  </property>
  <property fmtid="{D5CDD505-2E9C-101B-9397-08002B2CF9AE}" pid="23" name="optFooterCVLTitle">
    <vt:bool>true</vt:bool>
  </property>
  <property fmtid="{D5CDD505-2E9C-101B-9397-08002B2CF9AE}" pid="24" name="optFooterCVLPrep">
    <vt:bool>false</vt:bool>
  </property>
  <property fmtid="{D5CDD505-2E9C-101B-9397-08002B2CF9AE}" pid="25" name="optEnterText3">
    <vt:bool>false</vt:bool>
  </property>
  <property fmtid="{D5CDD505-2E9C-101B-9397-08002B2CF9AE}" pid="26" name="optFooterCVLDate">
    <vt:bool>true</vt:bool>
  </property>
  <property fmtid="{D5CDD505-2E9C-101B-9397-08002B2CF9AE}" pid="27" name="optEnterText4">
    <vt:bool>false</vt:bool>
  </property>
  <property fmtid="{D5CDD505-2E9C-101B-9397-08002B2CF9AE}" pid="28" name="LeftFooterField">
    <vt:lpwstr> </vt:lpwstr>
  </property>
  <property fmtid="{D5CDD505-2E9C-101B-9397-08002B2CF9AE}" pid="29" name="MiddleFooterField">
    <vt:lpwstr> </vt:lpwstr>
  </property>
  <property fmtid="{D5CDD505-2E9C-101B-9397-08002B2CF9AE}" pid="30" name="RightFooterField">
    <vt:lpwstr> </vt:lpwstr>
  </property>
  <property fmtid="{D5CDD505-2E9C-101B-9397-08002B2CF9AE}" pid="31" name="RightFooterField2">
    <vt:lpwstr> </vt:lpwstr>
  </property>
  <property fmtid="{D5CDD505-2E9C-101B-9397-08002B2CF9AE}" pid="32" name="TotalNumb">
    <vt:bool>false</vt:bool>
  </property>
  <property fmtid="{D5CDD505-2E9C-101B-9397-08002B2CF9AE}" pid="33" name="Pages">
    <vt:bool>true</vt:bool>
  </property>
</Properties>
</file>