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7" r:id="rId9"/>
    <p:sldId id="269" r:id="rId10"/>
    <p:sldId id="270" r:id="rId11"/>
    <p:sldId id="262" r:id="rId12"/>
    <p:sldId id="263" r:id="rId13"/>
    <p:sldId id="26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 custT="1"/>
      <dgm:spPr/>
      <dgm:t>
        <a:bodyPr/>
        <a:lstStyle/>
        <a:p>
          <a:pPr marR="0" algn="ctr" rtl="0" eaLnBrk="1" fontAlgn="base" latinLnBrk="0" hangingPunct="1">
            <a:spcAft>
              <a:spcPts val="0"/>
            </a:spcAft>
            <a:buClrTx/>
            <a:buSzTx/>
            <a:buFontTx/>
            <a:tabLst/>
          </a:pPr>
          <a:r>
            <a:rPr lang="en-US" sz="1400" b="0" i="0" dirty="0" smtClean="0"/>
            <a:t>Does not require the number of clusters to be specified</a:t>
          </a:r>
          <a:endParaRPr lang="en-US" sz="1400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Can produce high-quality clusters even when the data points have different densities or sizes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Can be used to cluster data with complex relationships and non-linear structures.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Can be used in a wide range of applications: (IMAGE, GENE ANALYSIS)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  <dgm:t>
        <a:bodyPr/>
        <a:lstStyle/>
        <a:p>
          <a:endParaRPr lang="en-US"/>
        </a:p>
      </dgm:t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E895-11CE-41C6-ACB6-0B7DF2E7BF75}" type="pres">
      <dgm:prSet presAssocID="{7857A2B9-82F1-47E0-A1E4-CF4F93602F77}" presName="circ2" presStyleLbl="vennNode1" presStyleIdx="1" presStyleCnt="4" custScaleX="141171"/>
      <dgm:spPr/>
      <dgm:t>
        <a:bodyPr/>
        <a:lstStyle/>
        <a:p>
          <a:endParaRPr lang="en-US"/>
        </a:p>
      </dgm:t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A6BE-D36A-4A69-937B-6913B5BC53D3}" type="pres">
      <dgm:prSet presAssocID="{72E6E978-ACDC-4EB6-A64E-0818A3CE1713}" presName="circ3" presStyleLbl="vennNode1" presStyleIdx="2" presStyleCnt="4"/>
      <dgm:spPr/>
      <dgm:t>
        <a:bodyPr/>
        <a:lstStyle/>
        <a:p>
          <a:endParaRPr lang="en-US"/>
        </a:p>
      </dgm:t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A668-C280-49D5-BCD8-5B0BBA1B23FB}" type="pres">
      <dgm:prSet presAssocID="{3F365547-0919-4C94-A54E-69A7DF73309A}" presName="circ4" presStyleLbl="vennNode1" presStyleIdx="3" presStyleCnt="4" custScaleX="143838"/>
      <dgm:spPr/>
      <dgm:t>
        <a:bodyPr/>
        <a:lstStyle/>
        <a:p>
          <a:endParaRPr lang="en-US"/>
        </a:p>
      </dgm:t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39DBED-A0A7-4261-A849-1E81BAA10489}" type="presOf" srcId="{31A511EF-82E6-46F2-8D56-3B41766940E2}" destId="{22FB44DA-C928-4387-B026-8530B8BDD5D7}" srcOrd="1" destOrd="0" presId="urn:microsoft.com/office/officeart/2005/8/layout/venn1"/>
    <dgm:cxn modelId="{10C05DEC-F82E-4B19-AB0A-926DBA92CFEB}" type="presOf" srcId="{7857A2B9-82F1-47E0-A1E4-CF4F93602F77}" destId="{27C9E895-11CE-41C6-ACB6-0B7DF2E7BF75}" srcOrd="1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E357E4FE-0552-427E-9C2C-09A0B71F9D1A}" type="presOf" srcId="{3F365547-0919-4C94-A54E-69A7DF73309A}" destId="{2099A668-C280-49D5-BCD8-5B0BBA1B23FB}" srcOrd="1" destOrd="0" presId="urn:microsoft.com/office/officeart/2005/8/layout/venn1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D3C433C9-39C2-45E4-93F8-18C32A61F3D6}" type="presOf" srcId="{72E6E978-ACDC-4EB6-A64E-0818A3CE1713}" destId="{5E21A6BE-D36A-4A69-937B-6913B5BC53D3}" srcOrd="1" destOrd="0" presId="urn:microsoft.com/office/officeart/2005/8/layout/venn1"/>
    <dgm:cxn modelId="{C5F5C0DB-4986-45C7-A2F8-52FE2FE834DC}" type="presOf" srcId="{3F365547-0919-4C94-A54E-69A7DF73309A}" destId="{53047548-4711-4986-80C0-2FC135E160F7}" srcOrd="0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11CDAA4E-BC2C-46A4-B99E-DF2F25706AD7}" type="presOf" srcId="{31A511EF-82E6-46F2-8D56-3B41766940E2}" destId="{7AB5939A-09FD-457D-8364-2463FA124054}" srcOrd="0" destOrd="0" presId="urn:microsoft.com/office/officeart/2005/8/layout/venn1"/>
    <dgm:cxn modelId="{6104AFCA-9C4D-4B5B-9B50-478C10678395}" type="presOf" srcId="{7857A2B9-82F1-47E0-A1E4-CF4F93602F77}" destId="{1C55AD7E-CE27-4395-8F69-0864A66B894A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F30C69FE-682A-4ED9-AAE3-0F06475C3E24}" type="presOf" srcId="{72E6E978-ACDC-4EB6-A64E-0818A3CE1713}" destId="{FFE0333B-729E-42FE-A7C0-800B2F2696E1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 custT="1"/>
      <dgm:spPr/>
      <dgm:t>
        <a:bodyPr/>
        <a:lstStyle/>
        <a:p>
          <a:pPr marR="0" algn="ctr" rtl="0" eaLnBrk="1" fontAlgn="base" latinLnBrk="0" hangingPunct="1">
            <a:spcAft>
              <a:spcPts val="0"/>
            </a:spcAft>
            <a:buClrTx/>
            <a:buSzTx/>
            <a:buFontTx/>
            <a:tabLst/>
          </a:pPr>
          <a:r>
            <a:rPr lang="en-US" sz="1400" b="0" i="0" smtClean="0"/>
            <a:t>Can be computationally expensive</a:t>
          </a:r>
          <a:endParaRPr lang="en-US" sz="1400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May not always produce the best results compared to: (K-Means or Gaussian Mixture Models)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Can be sensitive to the choice of similarity metric used to measure the similarities between data points.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 custT="1"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sz="1400" b="0" i="0" dirty="0" smtClean="0"/>
            <a:t>making it difficult to interpret the results of the clustering process</a:t>
          </a:r>
          <a:endParaRPr kumimoji="0" lang="en-US" sz="1400" b="0" i="0" u="none" strike="noStrike" cap="none" normalizeH="0" baseline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 custLinFactNeighborX="-831" custLinFactNeighborY="891"/>
      <dgm:spPr/>
      <dgm:t>
        <a:bodyPr/>
        <a:lstStyle/>
        <a:p>
          <a:endParaRPr lang="en-US"/>
        </a:p>
      </dgm:t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E895-11CE-41C6-ACB6-0B7DF2E7BF75}" type="pres">
      <dgm:prSet presAssocID="{7857A2B9-82F1-47E0-A1E4-CF4F93602F77}" presName="circ2" presStyleLbl="vennNode1" presStyleIdx="1" presStyleCnt="4" custScaleX="119365"/>
      <dgm:spPr/>
      <dgm:t>
        <a:bodyPr/>
        <a:lstStyle/>
        <a:p>
          <a:endParaRPr lang="en-US"/>
        </a:p>
      </dgm:t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A6BE-D36A-4A69-937B-6913B5BC53D3}" type="pres">
      <dgm:prSet presAssocID="{72E6E978-ACDC-4EB6-A64E-0818A3CE1713}" presName="circ3" presStyleLbl="vennNode1" presStyleIdx="2" presStyleCnt="4"/>
      <dgm:spPr/>
      <dgm:t>
        <a:bodyPr/>
        <a:lstStyle/>
        <a:p>
          <a:endParaRPr lang="en-US"/>
        </a:p>
      </dgm:t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A668-C280-49D5-BCD8-5B0BBA1B23FB}" type="pres">
      <dgm:prSet presAssocID="{3F365547-0919-4C94-A54E-69A7DF73309A}" presName="circ4" presStyleLbl="vennNode1" presStyleIdx="3" presStyleCnt="4" custScaleX="106545"/>
      <dgm:spPr/>
      <dgm:t>
        <a:bodyPr/>
        <a:lstStyle/>
        <a:p>
          <a:endParaRPr lang="en-US"/>
        </a:p>
      </dgm:t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D5130E52-CC27-48B6-8F37-6215184A2881}" type="presOf" srcId="{94425BE1-5216-4905-BFA8-3A50E745A0F1}" destId="{2EC7B525-8CD9-45FA-8836-339D46FDD2A6}" srcOrd="0" destOrd="0" presId="urn:microsoft.com/office/officeart/2005/8/layout/venn1"/>
    <dgm:cxn modelId="{A8A604BD-43D7-496B-9D36-34A93DB8965C}" type="presOf" srcId="{31A511EF-82E6-46F2-8D56-3B41766940E2}" destId="{22FB44DA-C928-4387-B026-8530B8BDD5D7}" srcOrd="1" destOrd="0" presId="urn:microsoft.com/office/officeart/2005/8/layout/venn1"/>
    <dgm:cxn modelId="{1B663ED0-5EDB-4DB2-BB86-F26A9CC5F1BC}" type="presOf" srcId="{3F365547-0919-4C94-A54E-69A7DF73309A}" destId="{53047548-4711-4986-80C0-2FC135E160F7}" srcOrd="1" destOrd="0" presId="urn:microsoft.com/office/officeart/2005/8/layout/venn1"/>
    <dgm:cxn modelId="{79378327-BB58-4AA9-BB16-1650F9C630E9}" type="presOf" srcId="{3F365547-0919-4C94-A54E-69A7DF73309A}" destId="{2099A668-C280-49D5-BCD8-5B0BBA1B23FB}" srcOrd="0" destOrd="0" presId="urn:microsoft.com/office/officeart/2005/8/layout/venn1"/>
    <dgm:cxn modelId="{FA8ACD46-FFFA-4810-AA12-8E2C17749E4C}" type="presOf" srcId="{72E6E978-ACDC-4EB6-A64E-0818A3CE1713}" destId="{FFE0333B-729E-42FE-A7C0-800B2F2696E1}" srcOrd="1" destOrd="0" presId="urn:microsoft.com/office/officeart/2005/8/layout/venn1"/>
    <dgm:cxn modelId="{46370579-3795-4B19-B32B-F20A5CEA9D87}" type="presOf" srcId="{7857A2B9-82F1-47E0-A1E4-CF4F93602F77}" destId="{27C9E895-11CE-41C6-ACB6-0B7DF2E7BF75}" srcOrd="1" destOrd="0" presId="urn:microsoft.com/office/officeart/2005/8/layout/venn1"/>
    <dgm:cxn modelId="{53731513-9E25-4CB1-AB25-A2DAF94586E8}" type="presOf" srcId="{7857A2B9-82F1-47E0-A1E4-CF4F93602F77}" destId="{1C55AD7E-CE27-4395-8F69-0864A66B894A}" srcOrd="0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00AC6DAD-967F-427D-A439-719CBEACEA8D}" type="presOf" srcId="{72E6E978-ACDC-4EB6-A64E-0818A3CE1713}" destId="{5E21A6BE-D36A-4A69-937B-6913B5BC53D3}" srcOrd="0" destOrd="0" presId="urn:microsoft.com/office/officeart/2005/8/layout/venn1"/>
    <dgm:cxn modelId="{C696967A-DEFE-4E34-9DEF-1648B4C587A2}" type="presOf" srcId="{31A511EF-82E6-46F2-8D56-3B41766940E2}" destId="{7AB5939A-09FD-457D-8364-2463FA124054}" srcOrd="0" destOrd="0" presId="urn:microsoft.com/office/officeart/2005/8/layout/venn1"/>
    <dgm:cxn modelId="{F2E0D03C-628A-48FF-B980-0D80000950F3}" type="presParOf" srcId="{2EC7B525-8CD9-45FA-8836-339D46FDD2A6}" destId="{22FB44DA-C928-4387-B026-8530B8BDD5D7}" srcOrd="0" destOrd="0" presId="urn:microsoft.com/office/officeart/2005/8/layout/venn1"/>
    <dgm:cxn modelId="{7823E10C-8FA8-4A5D-966A-EF88B7369734}" type="presParOf" srcId="{2EC7B525-8CD9-45FA-8836-339D46FDD2A6}" destId="{7AB5939A-09FD-457D-8364-2463FA124054}" srcOrd="1" destOrd="0" presId="urn:microsoft.com/office/officeart/2005/8/layout/venn1"/>
    <dgm:cxn modelId="{1C74A3B7-D134-486F-8147-2859B547B3DB}" type="presParOf" srcId="{2EC7B525-8CD9-45FA-8836-339D46FDD2A6}" destId="{27C9E895-11CE-41C6-ACB6-0B7DF2E7BF75}" srcOrd="2" destOrd="0" presId="urn:microsoft.com/office/officeart/2005/8/layout/venn1"/>
    <dgm:cxn modelId="{31D8306E-9804-499D-802A-161E4A479D42}" type="presParOf" srcId="{2EC7B525-8CD9-45FA-8836-339D46FDD2A6}" destId="{1C55AD7E-CE27-4395-8F69-0864A66B894A}" srcOrd="3" destOrd="0" presId="urn:microsoft.com/office/officeart/2005/8/layout/venn1"/>
    <dgm:cxn modelId="{C15BB541-9473-4AB2-85FA-19B1D7F524EC}" type="presParOf" srcId="{2EC7B525-8CD9-45FA-8836-339D46FDD2A6}" destId="{5E21A6BE-D36A-4A69-937B-6913B5BC53D3}" srcOrd="4" destOrd="0" presId="urn:microsoft.com/office/officeart/2005/8/layout/venn1"/>
    <dgm:cxn modelId="{AA41AB2E-7A68-45D4-979A-50BC3AE8BC79}" type="presParOf" srcId="{2EC7B525-8CD9-45FA-8836-339D46FDD2A6}" destId="{FFE0333B-729E-42FE-A7C0-800B2F2696E1}" srcOrd="5" destOrd="0" presId="urn:microsoft.com/office/officeart/2005/8/layout/venn1"/>
    <dgm:cxn modelId="{91CDC15F-2472-405D-B8AE-6268BA6D7AFB}" type="presParOf" srcId="{2EC7B525-8CD9-45FA-8836-339D46FDD2A6}" destId="{2099A668-C280-49D5-BCD8-5B0BBA1B23FB}" srcOrd="6" destOrd="0" presId="urn:microsoft.com/office/officeart/2005/8/layout/venn1"/>
    <dgm:cxn modelId="{83F0971C-BAC3-4372-ABB1-D8ECC9390105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b="0" i="0" dirty="0" smtClean="0"/>
            <a:t>organizes the data into non-hierarchical clusters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b="0" i="0" dirty="0" smtClean="0"/>
            <a:t>k-means is the most widely-used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b="0" i="0" dirty="0" smtClean="0"/>
            <a:t>k-means – Efficient &amp; Effective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 smtClean="0"/>
            <a:t>CENTROID BASED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 custScaleX="136784" custScaleY="116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 custT="1"/>
      <dgm:spPr/>
      <dgm:t>
        <a:bodyPr/>
        <a:lstStyle/>
        <a:p>
          <a:r>
            <a:rPr lang="en-US" sz="1200" b="0" i="0" dirty="0" smtClean="0"/>
            <a:t>clustering approach assumes data is composed of distributions</a:t>
          </a:r>
          <a:endParaRPr lang="en-US" sz="1200" dirty="0"/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 custT="1"/>
      <dgm:spPr/>
      <dgm:t>
        <a:bodyPr/>
        <a:lstStyle/>
        <a:p>
          <a:r>
            <a:rPr lang="en-US" sz="1400" dirty="0" smtClean="0"/>
            <a:t>DISTRIBUTION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b="0" i="0" u="none" dirty="0" smtClean="0"/>
            <a:t>Gaussian Distribution</a:t>
          </a:r>
          <a:endParaRPr lang="en-US" b="0" u="none" dirty="0"/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 custT="1"/>
      <dgm:spPr/>
      <dgm:t>
        <a:bodyPr/>
        <a:lstStyle/>
        <a:p>
          <a:r>
            <a:rPr lang="en-US" sz="1100" b="0" i="0" dirty="0" smtClean="0"/>
            <a:t>As distance from the distribution's center increases, the probability that a point belongs to the distribution decreases</a:t>
          </a:r>
          <a:endParaRPr lang="en-US" sz="1100" dirty="0"/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endParaRPr lang="en-US" dirty="0"/>
        </a:p>
      </dgm:t>
      <dgm:extLst/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/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 custScaleX="92105" custScaleY="78995" custLinFactNeighborX="3105" custLinFactNeighborY="-10930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3" custScaleX="145037" custScaleY="120544" custRadScaleRad="126543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F208FBD-60FE-4384-9727-45010A37DD1D}" type="pres">
      <dgm:prSet presAssocID="{82641D75-9AAE-4A95-A785-B579F086A951}" presName="node" presStyleLbl="node1" presStyleIdx="1" presStyleCnt="3" custRadScaleRad="88736" custRadScaleInc="-123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2E303EC-C8C6-4276-B158-8579C8E5C923}" type="pres">
      <dgm:prSet presAssocID="{F996E586-D5C4-4739-8868-B0FD782805CC}" presName="node" presStyleLbl="node1" presStyleIdx="2" presStyleCnt="3" custScaleX="128272" custScaleY="136264" custRadScaleRad="85606" custRadScaleInc="104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661038A5-A781-483A-B3BE-3FC4F0B3FF7E}" destId="{E527DF91-8269-47C0-8443-B92A933E55C7}" srcOrd="1" destOrd="0" parTransId="{F9853749-1C9C-42A6-BCB2-7AB574DF6415}" sibTransId="{163C7DFC-4527-47BF-B087-0E294A8FBDC1}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73944C55-B574-4912-B6D4-96704765C5DA}">
      <dgm:prSet phldrT="[Text]" custT="1"/>
      <dgm:spPr/>
      <dgm:t>
        <a:bodyPr/>
        <a:lstStyle/>
        <a:p>
          <a:r>
            <a:rPr lang="en-US" sz="1100" b="0" i="0" dirty="0" smtClean="0"/>
            <a:t>connects areas of high example density into clusters</a:t>
          </a:r>
          <a:endParaRPr lang="en-US" sz="1100" dirty="0"/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 custT="1"/>
      <dgm:spPr/>
      <dgm:t>
        <a:bodyPr/>
        <a:lstStyle/>
        <a:p>
          <a:r>
            <a:rPr lang="en-US" sz="1100" b="0" i="0" smtClean="0"/>
            <a:t>difficulty with data of varying densities and high dimensions</a:t>
          </a:r>
          <a:endParaRPr lang="en-US" sz="1100" dirty="0"/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 custT="1"/>
      <dgm:spPr/>
      <dgm:t>
        <a:bodyPr/>
        <a:lstStyle/>
        <a:p>
          <a:r>
            <a:rPr lang="en-US" sz="1200" b="0" i="0" smtClean="0"/>
            <a:t>allows for arbitrary-shaped distributions </a:t>
          </a:r>
          <a:endParaRPr lang="en-US" sz="1200" dirty="0"/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 custT="1"/>
      <dgm:spPr/>
      <dgm:t>
        <a:bodyPr/>
        <a:lstStyle/>
        <a:p>
          <a:r>
            <a:rPr lang="en-US" sz="1200" dirty="0" smtClean="0"/>
            <a:t>DBSCAN</a:t>
          </a:r>
          <a:endParaRPr lang="en-US" sz="1200" dirty="0"/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 smtClean="0"/>
            <a:t>DENSITY BASED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 custLinFactNeighborX="-1235" custLinFactNeighborY="-13323"/>
      <dgm:spPr/>
      <dgm:t>
        <a:bodyPr/>
        <a:lstStyle/>
        <a:p>
          <a:endParaRPr lang="en-US"/>
        </a:p>
      </dgm:t>
    </dgm:pt>
    <dgm:pt modelId="{706397F1-7B6F-4F90-B867-7FA944DD4D4B}" type="pres">
      <dgm:prSet presAssocID="{73944C55-B574-4912-B6D4-96704765C5DA}" presName="node" presStyleLbl="node1" presStyleIdx="0" presStyleCnt="4" custScaleX="143315" custScaleY="148650" custRadScaleRad="131338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9583AF0-0E28-42A0-8D81-653A8B81695C}" type="pres">
      <dgm:prSet presAssocID="{3F284474-E89D-4B8C-8975-E7FAEEABCBB5}" presName="node" presStyleLbl="node1" presStyleIdx="1" presStyleCnt="4" custScaleX="148276" custScaleY="156345" custRadScaleRad="125683" custRadScaleInc="-141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9E2355A-1EAB-4CCA-AC8F-02D9581B17F5}" type="pres">
      <dgm:prSet presAssocID="{69EBE7D1-BE70-46BE-9D79-C5814DB3A871}" presName="node" presStyleLbl="node1" presStyleIdx="2" presStyleCnt="4" custScaleX="142016" custScaleY="127782" custRadScaleRad="92636" custRadScaleInc="-260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EF63668-B5CC-4B19-9781-A439DB715929}" type="pres">
      <dgm:prSet presAssocID="{934E904C-2930-48B2-8587-2193A99A0C68}" presName="node" presStyleLbl="node1" presStyleIdx="3" presStyleCnt="4" custScaleX="114066" custScaleY="110703" custRadScaleRad="90460" custRadScaleInc="39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39470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tabLst/>
          </a:pPr>
          <a:r>
            <a:rPr lang="en-US" sz="1400" b="0" i="0" kern="1200" dirty="0" smtClean="0"/>
            <a:t>Does not require the number of clusters to be specified</a:t>
          </a:r>
          <a:endParaRPr lang="en-US" sz="1400" kern="1200" dirty="0">
            <a:latin typeface="+mn-lt"/>
          </a:endParaRPr>
        </a:p>
      </dsp:txBody>
      <dsp:txXfrm>
        <a:off x="1690930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1954776" y="1005839"/>
          <a:ext cx="3076567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Can produce high-quality clusters even when the data points have different densities or sizes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3611390" y="1257299"/>
        <a:ext cx="1183295" cy="1676400"/>
      </dsp:txXfrm>
    </dsp:sp>
    <dsp:sp modelId="{5E21A6BE-D36A-4A69-937B-6913B5BC53D3}">
      <dsp:nvSpPr>
        <dsp:cNvPr id="0" name=""/>
        <dsp:cNvSpPr/>
      </dsp:nvSpPr>
      <dsp:spPr>
        <a:xfrm>
          <a:off x="1439470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Can be used to cluster data with complex relationships and non-linear structures.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1690930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-2144" y="1005839"/>
          <a:ext cx="313469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Can be used in a wide range of applications: (IMAGE, GENE ANALYSIS)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238985" y="1257299"/>
        <a:ext cx="120565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336982" y="61327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tabLst/>
          </a:pPr>
          <a:r>
            <a:rPr lang="en-US" sz="1400" b="0" i="0" kern="1200" smtClean="0"/>
            <a:t>Can be computationally expensive</a:t>
          </a:r>
          <a:endParaRPr lang="en-US" sz="1400" kern="1200" dirty="0">
            <a:latin typeface="+mn-lt"/>
          </a:endParaRPr>
        </a:p>
      </dsp:txBody>
      <dsp:txXfrm>
        <a:off x="1588442" y="354697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108010" y="1005839"/>
          <a:ext cx="2601345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May not always produce the best results compared to: (K-Means or Gaussian Mixture Models)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3508734" y="1257299"/>
        <a:ext cx="1000517" cy="1676400"/>
      </dsp:txXfrm>
    </dsp:sp>
    <dsp:sp modelId="{5E21A6BE-D36A-4A69-937B-6913B5BC53D3}">
      <dsp:nvSpPr>
        <dsp:cNvPr id="0" name=""/>
        <dsp:cNvSpPr/>
      </dsp:nvSpPr>
      <dsp:spPr>
        <a:xfrm>
          <a:off x="1355092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Can be sensitive to the choice of similarity metric used to measure the similarities between data points.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1606552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319844" y="1005839"/>
          <a:ext cx="2321956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400" b="0" i="0" kern="1200" dirty="0" smtClean="0"/>
            <a:t>making it difficult to interpret the results of the clustering process</a:t>
          </a:r>
          <a:endParaRPr kumimoji="0" lang="en-US" sz="1400" b="0" i="0" u="none" strike="noStrike" kern="1200" cap="none" normalizeH="0" baseline="0" dirty="0">
            <a:ln/>
            <a:effectLst/>
            <a:latin typeface="+mn-lt"/>
          </a:endParaRPr>
        </a:p>
      </dsp:txBody>
      <dsp:txXfrm>
        <a:off x="498456" y="1257299"/>
        <a:ext cx="893060" cy="16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225258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225258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225258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225258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896670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CENTROID BASED</a:t>
          </a:r>
          <a:endParaRPr lang="en-US" sz="1400" kern="1200" dirty="0"/>
        </a:p>
      </dsp:txBody>
      <dsp:txXfrm>
        <a:off x="1212619" y="2064382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069250" y="789121"/>
          <a:ext cx="1096526" cy="9299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organizes the data into non-hierarchical clusters</a:t>
          </a:r>
          <a:endParaRPr lang="en-US" sz="900" kern="1200" dirty="0"/>
        </a:p>
      </dsp:txBody>
      <dsp:txXfrm>
        <a:off x="1229833" y="925315"/>
        <a:ext cx="775360" cy="657604"/>
      </dsp:txXfrm>
    </dsp:sp>
    <dsp:sp modelId="{FD270AAC-50A3-4636-B194-94E1C3F6E757}">
      <dsp:nvSpPr>
        <dsp:cNvPr id="0" name=""/>
        <dsp:cNvSpPr/>
      </dsp:nvSpPr>
      <dsp:spPr>
        <a:xfrm>
          <a:off x="2431847" y="2068452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k-means is the most widely-used</a:t>
          </a:r>
          <a:endParaRPr lang="en-US" sz="900" kern="1200" dirty="0"/>
        </a:p>
      </dsp:txBody>
      <dsp:txXfrm>
        <a:off x="2549246" y="2185851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283610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Healthcare</a:t>
          </a:r>
        </a:p>
      </dsp:txBody>
      <dsp:txXfrm>
        <a:off x="1334088" y="3401009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2068452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k-means – Efficient &amp; Effective</a:t>
          </a:r>
          <a:endParaRPr lang="en-US" sz="900" kern="1200" dirty="0"/>
        </a:p>
      </dsp:txBody>
      <dsp:txXfrm>
        <a:off x="118929" y="2185851"/>
        <a:ext cx="566850" cy="566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156EC-0ECD-4B80-8721-D603008A70E6}">
      <dsp:nvSpPr>
        <dsp:cNvPr id="0" name=""/>
        <dsp:cNvSpPr/>
      </dsp:nvSpPr>
      <dsp:spPr>
        <a:xfrm>
          <a:off x="672909" y="641863"/>
          <a:ext cx="3642179" cy="3642179"/>
        </a:xfrm>
        <a:prstGeom prst="blockArc">
          <a:avLst>
            <a:gd name="adj1" fmla="val 11070963"/>
            <a:gd name="adj2" fmla="val 15650814"/>
            <a:gd name="adj3" fmla="val 4636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20199" y="-568797"/>
          <a:ext cx="3642179" cy="3642179"/>
        </a:xfrm>
        <a:prstGeom prst="blockArc">
          <a:avLst>
            <a:gd name="adj1" fmla="val 1730229"/>
            <a:gd name="adj2" fmla="val 8579905"/>
            <a:gd name="adj3" fmla="val 4636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135814" y="646268"/>
          <a:ext cx="3642179" cy="3642179"/>
        </a:xfrm>
        <a:prstGeom prst="blockArc">
          <a:avLst>
            <a:gd name="adj1" fmla="val 16692788"/>
            <a:gd name="adj2" fmla="val 20905220"/>
            <a:gd name="adj3" fmla="val 4636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550076" y="1585067"/>
          <a:ext cx="1542839" cy="1323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DISTRIBUTION</a:t>
          </a:r>
          <a:endParaRPr lang="en-US" sz="1400" kern="1200" dirty="0"/>
        </a:p>
      </dsp:txBody>
      <dsp:txXfrm>
        <a:off x="1776020" y="1778850"/>
        <a:ext cx="1090951" cy="935669"/>
      </dsp:txXfrm>
    </dsp:sp>
    <dsp:sp modelId="{BD6582BC-7D62-4B6F-A5D1-0AE57EEA3EFD}">
      <dsp:nvSpPr>
        <dsp:cNvPr id="0" name=""/>
        <dsp:cNvSpPr/>
      </dsp:nvSpPr>
      <dsp:spPr>
        <a:xfrm>
          <a:off x="1360703" y="0"/>
          <a:ext cx="1700647" cy="1413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clustering approach assumes data is composed of distributions</a:t>
          </a:r>
          <a:endParaRPr lang="en-US" sz="1200" kern="1200" dirty="0"/>
        </a:p>
      </dsp:txBody>
      <dsp:txXfrm>
        <a:off x="1609757" y="206995"/>
        <a:ext cx="1202539" cy="999462"/>
      </dsp:txXfrm>
    </dsp:sp>
    <dsp:sp modelId="{4F208FBD-60FE-4384-9727-45010A37DD1D}">
      <dsp:nvSpPr>
        <dsp:cNvPr id="0" name=""/>
        <dsp:cNvSpPr/>
      </dsp:nvSpPr>
      <dsp:spPr>
        <a:xfrm>
          <a:off x="3113295" y="1524003"/>
          <a:ext cx="1172561" cy="11725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Gaussian Distribution</a:t>
          </a:r>
          <a:endParaRPr lang="en-US" sz="1300" b="0" u="none" kern="1200" dirty="0"/>
        </a:p>
      </dsp:txBody>
      <dsp:txXfrm>
        <a:off x="3285013" y="1695721"/>
        <a:ext cx="829125" cy="829125"/>
      </dsp:txXfrm>
    </dsp:sp>
    <dsp:sp modelId="{62E303EC-C8C6-4276-B158-8579C8E5C923}">
      <dsp:nvSpPr>
        <dsp:cNvPr id="0" name=""/>
        <dsp:cNvSpPr/>
      </dsp:nvSpPr>
      <dsp:spPr>
        <a:xfrm>
          <a:off x="-31389" y="1523997"/>
          <a:ext cx="1504067" cy="1597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As distance from the distribution's center increases, the probability that a point belongs to the distribution decreases</a:t>
          </a:r>
          <a:endParaRPr lang="en-US" sz="1100" kern="1200" dirty="0"/>
        </a:p>
      </dsp:txBody>
      <dsp:txXfrm>
        <a:off x="188877" y="1757986"/>
        <a:ext cx="1063535" cy="1129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9646A-DC8B-4820-AB30-806A2969E974}">
      <dsp:nvSpPr>
        <dsp:cNvPr id="0" name=""/>
        <dsp:cNvSpPr/>
      </dsp:nvSpPr>
      <dsp:spPr>
        <a:xfrm>
          <a:off x="476064" y="688878"/>
          <a:ext cx="2736178" cy="2736178"/>
        </a:xfrm>
        <a:prstGeom prst="blockArc">
          <a:avLst>
            <a:gd name="adj1" fmla="val 10336053"/>
            <a:gd name="adj2" fmla="val 15837334"/>
            <a:gd name="adj3" fmla="val 464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459058" y="591052"/>
          <a:ext cx="2736178" cy="2736178"/>
        </a:xfrm>
        <a:prstGeom prst="blockArc">
          <a:avLst>
            <a:gd name="adj1" fmla="val 2127685"/>
            <a:gd name="adj2" fmla="val 10080562"/>
            <a:gd name="adj3" fmla="val 464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418816" y="650905"/>
          <a:ext cx="2736178" cy="2736178"/>
        </a:xfrm>
        <a:prstGeom prst="blockArc">
          <a:avLst>
            <a:gd name="adj1" fmla="val 19803029"/>
            <a:gd name="adj2" fmla="val 1942125"/>
            <a:gd name="adj3" fmla="val 464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443441" y="691929"/>
          <a:ext cx="2736178" cy="2736178"/>
        </a:xfrm>
        <a:prstGeom prst="blockArc">
          <a:avLst>
            <a:gd name="adj1" fmla="val 15921624"/>
            <a:gd name="adj2" fmla="val 19679935"/>
            <a:gd name="adj3" fmla="val 464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0714" y="1497384"/>
          <a:ext cx="1259429" cy="1259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DENSITY BASED</a:t>
          </a:r>
          <a:endParaRPr lang="en-US" sz="1900" kern="1200" dirty="0"/>
        </a:p>
      </dsp:txBody>
      <dsp:txXfrm>
        <a:off x="1225153" y="1681823"/>
        <a:ext cx="890551" cy="890551"/>
      </dsp:txXfrm>
    </dsp:sp>
    <dsp:sp modelId="{706397F1-7B6F-4F90-B867-7FA944DD4D4B}">
      <dsp:nvSpPr>
        <dsp:cNvPr id="0" name=""/>
        <dsp:cNvSpPr/>
      </dsp:nvSpPr>
      <dsp:spPr>
        <a:xfrm>
          <a:off x="1071703" y="72796"/>
          <a:ext cx="1263465" cy="13104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connects areas of high example density into clusters</a:t>
          </a:r>
          <a:endParaRPr lang="en-US" sz="1100" kern="1200" dirty="0"/>
        </a:p>
      </dsp:txBody>
      <dsp:txXfrm>
        <a:off x="1256733" y="264714"/>
        <a:ext cx="893405" cy="926663"/>
      </dsp:txXfrm>
    </dsp:sp>
    <dsp:sp modelId="{29583AF0-0E28-42A0-8D81-653A8B81695C}">
      <dsp:nvSpPr>
        <dsp:cNvPr id="0" name=""/>
        <dsp:cNvSpPr/>
      </dsp:nvSpPr>
      <dsp:spPr>
        <a:xfrm>
          <a:off x="2291207" y="662669"/>
          <a:ext cx="1307202" cy="13783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smtClean="0"/>
            <a:t>allows for arbitrary-shaped distributions </a:t>
          </a:r>
          <a:endParaRPr lang="en-US" sz="1200" kern="1200" dirty="0"/>
        </a:p>
      </dsp:txBody>
      <dsp:txXfrm>
        <a:off x="2482642" y="864522"/>
        <a:ext cx="924332" cy="974632"/>
      </dsp:txXfrm>
    </dsp:sp>
    <dsp:sp modelId="{59E2355A-1EAB-4CCA-AC8F-02D9581B17F5}">
      <dsp:nvSpPr>
        <dsp:cNvPr id="0" name=""/>
        <dsp:cNvSpPr/>
      </dsp:nvSpPr>
      <dsp:spPr>
        <a:xfrm>
          <a:off x="2289608" y="2171168"/>
          <a:ext cx="1252013" cy="1126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smtClean="0"/>
            <a:t>difficulty with data of varying densities and high dimensions</a:t>
          </a:r>
          <a:endParaRPr lang="en-US" sz="1100" kern="1200" dirty="0"/>
        </a:p>
      </dsp:txBody>
      <dsp:txXfrm>
        <a:off x="2472961" y="2336144"/>
        <a:ext cx="885307" cy="796574"/>
      </dsp:txXfrm>
    </dsp:sp>
    <dsp:sp modelId="{DEF63668-B5CC-4B19-9781-A439DB715929}">
      <dsp:nvSpPr>
        <dsp:cNvPr id="0" name=""/>
        <dsp:cNvSpPr/>
      </dsp:nvSpPr>
      <dsp:spPr>
        <a:xfrm>
          <a:off x="17150" y="1748791"/>
          <a:ext cx="1005606" cy="9759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DBSCAN</a:t>
          </a:r>
          <a:endParaRPr lang="en-US" sz="1200" kern="1200" dirty="0"/>
        </a:p>
      </dsp:txBody>
      <dsp:txXfrm>
        <a:off x="164418" y="1891717"/>
        <a:ext cx="711070" cy="69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5/6/2024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4.pn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609600"/>
            <a:ext cx="3962400" cy="2057400"/>
          </a:xfrm>
        </p:spPr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sz="2800" dirty="0" smtClean="0"/>
              <a:t>CLUSTERING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6412" y="3733800"/>
            <a:ext cx="3962400" cy="533400"/>
          </a:xfrm>
        </p:spPr>
        <p:txBody>
          <a:bodyPr/>
          <a:lstStyle/>
          <a:p>
            <a:r>
              <a:rPr lang="en-US" dirty="0" smtClean="0"/>
              <a:t>By AMUDHA RAGHAVAN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5612" y="685800"/>
            <a:ext cx="6172200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Balanced Iterative Reducing and Clustering using Hierarchies (BIRCH</a:t>
            </a:r>
            <a:r>
              <a:rPr lang="en-US" sz="2000" b="1" dirty="0" smtClean="0"/>
              <a:t>)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This algorithm can </a:t>
            </a:r>
            <a:r>
              <a:rPr lang="en-US" sz="2400" dirty="0"/>
              <a:t>cluster large datasets by first generating a small and compact summary of the large dataset that retains as much information as </a:t>
            </a:r>
            <a:r>
              <a:rPr lang="en-US" sz="2400" dirty="0" smtClean="0"/>
              <a:t>possible</a:t>
            </a:r>
            <a:r>
              <a:rPr lang="en-US" sz="20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BIRCH </a:t>
            </a:r>
            <a:r>
              <a:rPr lang="en-US" sz="2400" dirty="0"/>
              <a:t>has one major drawback – it can only process metric attributes. A </a:t>
            </a:r>
            <a:r>
              <a:rPr lang="en-US" sz="2400" b="1" dirty="0"/>
              <a:t>metric attribute</a:t>
            </a:r>
            <a:r>
              <a:rPr lang="en-US" sz="2400" dirty="0"/>
              <a:t> is any attribute whose values can be represented in Euclidean space i.e., no categorical attributes should be present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BERCH</a:t>
            </a:r>
            <a:endParaRPr lang="en-US" sz="2400" dirty="0" smtClean="0"/>
          </a:p>
          <a:p>
            <a:pPr algn="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BASED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524" y="4600622"/>
            <a:ext cx="64404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481652"/>
            <a:ext cx="3500725" cy="220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4900251"/>
            <a:ext cx="7456488" cy="9111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1812" y="5841330"/>
            <a:ext cx="259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maximum number of CF sub-clusters in each node (internal node)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16374" y="5436205"/>
            <a:ext cx="381000" cy="37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74105" y="5451155"/>
            <a:ext cx="381000" cy="37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11299" y="5702830"/>
            <a:ext cx="2487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maximum number of data points a sub-cluster in the leaf node of the CF tree can hold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724" y="4208457"/>
            <a:ext cx="2916573" cy="22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79412" y="1181100"/>
            <a:ext cx="11582400" cy="5029200"/>
            <a:chOff x="316274" y="535745"/>
            <a:chExt cx="11582400" cy="4874455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604849934"/>
                </p:ext>
              </p:extLst>
            </p:nvPr>
          </p:nvGraphicFramePr>
          <p:xfrm>
            <a:off x="316274" y="6096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644623802"/>
                </p:ext>
              </p:extLst>
            </p:nvPr>
          </p:nvGraphicFramePr>
          <p:xfrm>
            <a:off x="3908572" y="720383"/>
            <a:ext cx="4256302" cy="46898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325183052"/>
                </p:ext>
              </p:extLst>
            </p:nvPr>
          </p:nvGraphicFramePr>
          <p:xfrm>
            <a:off x="8341003" y="535745"/>
            <a:ext cx="3557671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sp>
        <p:nvSpPr>
          <p:cNvPr id="9" name="Title 1"/>
          <p:cNvSpPr txBox="1">
            <a:spLocks/>
          </p:cNvSpPr>
          <p:nvPr/>
        </p:nvSpPr>
        <p:spPr>
          <a:xfrm>
            <a:off x="684212" y="190500"/>
            <a:ext cx="10363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dirty="0" smtClean="0"/>
              <a:t>DIFFERENCE</a:t>
            </a:r>
          </a:p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BASED, CENTROD, &amp; DISTRIBUTION CLUSTERING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7537" y="4478797"/>
            <a:ext cx="2022675" cy="1683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61412" y="4558173"/>
            <a:ext cx="1933930" cy="16116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0012" y="4645142"/>
            <a:ext cx="2014912" cy="15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04800"/>
            <a:ext cx="10971372" cy="1066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DIFFERENT CLUSTERING ALGORITHMS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8583223" cy="51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09800"/>
            <a:ext cx="8447234" cy="3455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853"/>
          <a:stretch/>
        </p:blipFill>
        <p:spPr>
          <a:xfrm>
            <a:off x="227012" y="62857"/>
            <a:ext cx="2381582" cy="7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76201"/>
            <a:ext cx="3503771" cy="609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436812" y="1066801"/>
            <a:ext cx="8001000" cy="5791199"/>
          </a:xfrm>
        </p:spPr>
        <p:txBody>
          <a:bodyPr>
            <a:normAutofit fontScale="32500" lnSpcReduction="20000"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US" sz="8600" dirty="0"/>
              <a:t>Connectivity – </a:t>
            </a:r>
            <a:r>
              <a:rPr lang="en-US" sz="8600" dirty="0" smtClean="0"/>
              <a:t>Clustering</a:t>
            </a:r>
          </a:p>
          <a:p>
            <a:pPr marL="768096" lvl="2" indent="0">
              <a:spcBef>
                <a:spcPts val="0"/>
              </a:spcBef>
              <a:buNone/>
            </a:pPr>
            <a:r>
              <a:rPr lang="en-US" sz="8800" dirty="0" smtClean="0"/>
              <a:t>		</a:t>
            </a:r>
            <a:r>
              <a:rPr lang="en-US" sz="5000" dirty="0" smtClean="0"/>
              <a:t>AGGLOMERATIVE -- </a:t>
            </a:r>
            <a:r>
              <a:rPr lang="en-US" sz="4000" dirty="0" smtClean="0"/>
              <a:t>HIERARCHICAL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 smtClean="0"/>
              <a:t>Grouping </a:t>
            </a:r>
            <a:r>
              <a:rPr lang="en-US" sz="8600" dirty="0"/>
              <a:t>– Clustering</a:t>
            </a:r>
          </a:p>
          <a:p>
            <a:pPr marL="1097280" lvl="3" indent="0">
              <a:buNone/>
            </a:pPr>
            <a:r>
              <a:rPr lang="en-US" sz="8800" dirty="0" smtClean="0"/>
              <a:t>	</a:t>
            </a:r>
            <a:r>
              <a:rPr lang="en-US" sz="4900" dirty="0" smtClean="0"/>
              <a:t>AFFINITIVE PROPAGATION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 smtClean="0"/>
              <a:t>Centroid </a:t>
            </a:r>
            <a:r>
              <a:rPr lang="en-US" sz="8600" dirty="0"/>
              <a:t>– </a:t>
            </a:r>
            <a:r>
              <a:rPr lang="en-US" sz="8600" dirty="0" smtClean="0"/>
              <a:t>Clustering</a:t>
            </a:r>
          </a:p>
          <a:p>
            <a:pPr marL="768096" lvl="2" indent="0">
              <a:buNone/>
            </a:pPr>
            <a:r>
              <a:rPr lang="en-US" sz="8800" dirty="0" smtClean="0"/>
              <a:t>		</a:t>
            </a:r>
            <a:r>
              <a:rPr lang="en-US" sz="5000" dirty="0" smtClean="0"/>
              <a:t>K-MEANS</a:t>
            </a:r>
            <a:endParaRPr lang="en-US" sz="5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 smtClean="0"/>
              <a:t>Distributing Model </a:t>
            </a:r>
            <a:r>
              <a:rPr lang="en-US" sz="8600" dirty="0"/>
              <a:t>– </a:t>
            </a:r>
            <a:r>
              <a:rPr lang="en-US" sz="8600" dirty="0" smtClean="0"/>
              <a:t>Clustering</a:t>
            </a:r>
          </a:p>
          <a:p>
            <a:pPr marL="768096" lvl="2" indent="0">
              <a:buNone/>
            </a:pPr>
            <a:r>
              <a:rPr lang="en-US" sz="8800" dirty="0" smtClean="0"/>
              <a:t>		</a:t>
            </a:r>
            <a:r>
              <a:rPr lang="en-US" sz="6000" dirty="0" smtClean="0"/>
              <a:t>GAUSSIAN MIXTURE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 smtClean="0"/>
              <a:t>Density </a:t>
            </a:r>
            <a:r>
              <a:rPr lang="en-US" sz="8600" dirty="0"/>
              <a:t>based spatial – </a:t>
            </a:r>
            <a:r>
              <a:rPr lang="en-US" sz="8600" dirty="0" smtClean="0"/>
              <a:t>Clustering</a:t>
            </a:r>
          </a:p>
          <a:p>
            <a:pPr marL="768096" lvl="2" indent="0">
              <a:buNone/>
            </a:pPr>
            <a:r>
              <a:rPr lang="en-US" sz="8800" dirty="0" smtClean="0"/>
              <a:t>		</a:t>
            </a:r>
            <a:r>
              <a:rPr lang="en-US" sz="6000" dirty="0" smtClean="0"/>
              <a:t>DBSCAN &amp; MEAN_SHIFT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/>
              <a:t>Balanced Iterative reducing – </a:t>
            </a:r>
            <a:r>
              <a:rPr lang="en-US" sz="8600" dirty="0" smtClean="0"/>
              <a:t>Clustering</a:t>
            </a:r>
          </a:p>
          <a:p>
            <a:pPr marL="768096" lvl="2" indent="0">
              <a:buNone/>
            </a:pPr>
            <a:r>
              <a:rPr lang="en-US" sz="8800" dirty="0" smtClean="0"/>
              <a:t>		</a:t>
            </a:r>
            <a:r>
              <a:rPr lang="en-US" sz="6000" dirty="0" smtClean="0"/>
              <a:t>BIRCH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8600" dirty="0"/>
              <a:t>Ordering points identify – </a:t>
            </a:r>
            <a:r>
              <a:rPr lang="en-US" sz="8600" dirty="0" smtClean="0"/>
              <a:t>Clustering</a:t>
            </a:r>
          </a:p>
          <a:p>
            <a:pPr marL="768096" lvl="2" indent="0">
              <a:buNone/>
            </a:pPr>
            <a:r>
              <a:rPr lang="en-US" sz="8800" dirty="0" smtClean="0"/>
              <a:t>		</a:t>
            </a:r>
            <a:r>
              <a:rPr lang="en-US" sz="6000" dirty="0" smtClean="0"/>
              <a:t>OPTICS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0"/>
            <a:ext cx="4418013" cy="609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AGGLOMERATIVE -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12812" y="1143001"/>
            <a:ext cx="7086600" cy="3581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</a:t>
            </a:r>
            <a:r>
              <a:rPr lang="en-US" dirty="0" smtClean="0"/>
              <a:t>ierarchy of </a:t>
            </a:r>
            <a:r>
              <a:rPr lang="en-US" dirty="0"/>
              <a:t>clusters is represented as a </a:t>
            </a:r>
            <a:r>
              <a:rPr lang="en-US" dirty="0" smtClean="0"/>
              <a:t>tree –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 smtClean="0"/>
              <a:t>Agglomerative Clustering </a:t>
            </a:r>
            <a:r>
              <a:rPr lang="en-US" dirty="0"/>
              <a:t>object </a:t>
            </a:r>
            <a:r>
              <a:rPr lang="en-US" dirty="0" smtClean="0"/>
              <a:t>performs a </a:t>
            </a:r>
            <a:r>
              <a:rPr lang="en-US" dirty="0"/>
              <a:t>hierarchical clustering using a bottom up </a:t>
            </a:r>
            <a:r>
              <a:rPr lang="en-US" dirty="0" smtClean="0"/>
              <a:t>approach.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observation starts in its own cluster, and clusters are successively merged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600199"/>
            <a:ext cx="3505200" cy="279141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4524" y="4600622"/>
            <a:ext cx="64404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5102179"/>
            <a:ext cx="422016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19" y="283408"/>
            <a:ext cx="4623593" cy="228447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Affinity Propagation does not require the number of clusters to be </a:t>
            </a:r>
            <a:r>
              <a:rPr lang="en-US" sz="2400" dirty="0" smtClean="0"/>
              <a:t>specified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 U</a:t>
            </a:r>
            <a:r>
              <a:rPr lang="en-US" sz="2400" dirty="0" smtClean="0"/>
              <a:t>sed </a:t>
            </a:r>
            <a:r>
              <a:rPr lang="en-US" sz="2400" dirty="0"/>
              <a:t>to cluster data points into multiple groups based </a:t>
            </a:r>
            <a:r>
              <a:rPr lang="en-US" sz="2400" dirty="0" smtClean="0"/>
              <a:t>on </a:t>
            </a:r>
            <a:r>
              <a:rPr lang="en-US" sz="2400" dirty="0"/>
              <a:t>their similarity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2773323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256213" y="0"/>
            <a:ext cx="693261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AFFINITY PROPOGATION -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Quad Arrow 3"/>
          <p:cNvSpPr/>
          <p:nvPr/>
        </p:nvSpPr>
        <p:spPr>
          <a:xfrm>
            <a:off x="8151812" y="2133600"/>
            <a:ext cx="2133600" cy="1371600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Content Placeholder 4" descr="Basic venn diagram showing overlapping relationships between 4 task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812701"/>
              </p:ext>
            </p:extLst>
          </p:nvPr>
        </p:nvGraphicFramePr>
        <p:xfrm>
          <a:off x="227012" y="2458834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Quad Arrow 9"/>
          <p:cNvSpPr/>
          <p:nvPr/>
        </p:nvSpPr>
        <p:spPr>
          <a:xfrm>
            <a:off x="1674812" y="3800405"/>
            <a:ext cx="2133600" cy="1371600"/>
          </a:xfrm>
          <a:prstGeom prst="quad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DISADVANTAGE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1" y="5197405"/>
            <a:ext cx="5334001" cy="1317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0624" y="76031"/>
            <a:ext cx="2289874" cy="175293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145561" y="4845028"/>
            <a:ext cx="5963444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It is a centroid-based algorithm, where each cluster is associated with a </a:t>
            </a:r>
            <a:r>
              <a:rPr lang="en-US" sz="2200" dirty="0" smtClean="0"/>
              <a:t>centroid.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The </a:t>
            </a:r>
            <a:r>
              <a:rPr lang="en-US" sz="2200" dirty="0"/>
              <a:t>main aim of this algorithm is to minimize the sum of distances between the data point and their corresponding clusters</a:t>
            </a:r>
            <a:r>
              <a:rPr lang="en-US" sz="2200" dirty="0" smtClean="0"/>
              <a:t>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The K-means algorithm aims to choose centroids that </a:t>
            </a:r>
            <a:r>
              <a:rPr lang="en-US" sz="2200" dirty="0" smtClean="0"/>
              <a:t>minimize </a:t>
            </a:r>
            <a:r>
              <a:rPr lang="en-US" sz="2200" dirty="0"/>
              <a:t>the </a:t>
            </a:r>
            <a:r>
              <a:rPr lang="en-US" sz="2200" b="1" dirty="0"/>
              <a:t>inertia</a:t>
            </a:r>
            <a:r>
              <a:rPr lang="en-US" sz="2200" dirty="0"/>
              <a:t>, or </a:t>
            </a:r>
            <a:r>
              <a:rPr lang="en-US" sz="2200" b="1" dirty="0"/>
              <a:t>within-cluster sum-of-squares criterion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K-MEANS &amp; MEAN SHIFT</a:t>
            </a:r>
          </a:p>
          <a:p>
            <a:pPr algn="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CENTROID 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5410198"/>
            <a:ext cx="6477000" cy="1066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838199"/>
            <a:ext cx="4688242" cy="44196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63624" y="5081610"/>
            <a:ext cx="59451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6612" y="533400"/>
            <a:ext cx="6172200" cy="4114800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 smtClean="0"/>
              <a:t>Mean_shift</a:t>
            </a:r>
            <a:r>
              <a:rPr lang="en-US" sz="2400" b="1" dirty="0"/>
              <a:t> </a:t>
            </a:r>
            <a:r>
              <a:rPr lang="en-US" sz="2400" dirty="0" smtClean="0"/>
              <a:t>that </a:t>
            </a:r>
            <a:r>
              <a:rPr lang="en-US" sz="2400" dirty="0"/>
              <a:t>assigns the data points to the clusters iteratively by shifting points towards the </a:t>
            </a:r>
            <a:r>
              <a:rPr lang="en-US" sz="2400" dirty="0" smtClean="0"/>
              <a:t>mode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Non-parametric</a:t>
            </a:r>
            <a:r>
              <a:rPr lang="en-US" sz="2400" dirty="0"/>
              <a:t>, density-based clustering algorithm that can be used to identify clusters in a </a:t>
            </a:r>
            <a:r>
              <a:rPr lang="en-US" sz="2400" dirty="0" smtClean="0"/>
              <a:t>dataset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</a:t>
            </a:r>
            <a:r>
              <a:rPr lang="en-US" sz="2400" dirty="0" smtClean="0"/>
              <a:t>ain advantage </a:t>
            </a:r>
            <a:r>
              <a:rPr lang="en-US" sz="2400" dirty="0"/>
              <a:t>of mean-shift clustering is that it does not require the number of clusters to be specified </a:t>
            </a:r>
            <a:r>
              <a:rPr lang="en-US" sz="2400" dirty="0" smtClean="0"/>
              <a:t>beforehand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bandwidth kernel function is </a:t>
            </a:r>
            <a:r>
              <a:rPr lang="en-US" sz="2400" dirty="0" smtClean="0"/>
              <a:t>used </a:t>
            </a:r>
            <a:r>
              <a:rPr lang="en-US" sz="2400" dirty="0"/>
              <a:t>to weight the data points when calculating the </a:t>
            </a:r>
            <a:r>
              <a:rPr lang="en-US" sz="2400" b="1" dirty="0" err="1" smtClean="0"/>
              <a:t>Mean_Shift</a:t>
            </a:r>
            <a:endParaRPr lang="en-US" sz="22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MEAN SHIFT</a:t>
            </a:r>
          </a:p>
          <a:p>
            <a:pPr algn="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BASED 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3624" y="5081610"/>
            <a:ext cx="59451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219200"/>
            <a:ext cx="3793380" cy="2824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4" y="5638800"/>
            <a:ext cx="968827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9412" y="773586"/>
            <a:ext cx="6135688" cy="34290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The present version of </a:t>
            </a:r>
            <a:r>
              <a:rPr lang="en-US" sz="2200" dirty="0" smtClean="0"/>
              <a:t>Spectral Clustering </a:t>
            </a:r>
            <a:r>
              <a:rPr lang="en-US" sz="2200" dirty="0"/>
              <a:t>requires the number of clusters to be specified in advance. </a:t>
            </a:r>
            <a:endParaRPr lang="en-US" sz="2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It </a:t>
            </a:r>
            <a:r>
              <a:rPr lang="en-US" sz="2200" dirty="0"/>
              <a:t>works well for a small number of clusters, but is not advised for many clusters</a:t>
            </a:r>
            <a:r>
              <a:rPr lang="en-US" sz="22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we can also use connectivity between the data point as a feature to cluster our data </a:t>
            </a:r>
            <a:r>
              <a:rPr lang="en-US" sz="2200" dirty="0" smtClean="0"/>
              <a:t>points.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Using </a:t>
            </a:r>
            <a:r>
              <a:rPr lang="en-US" sz="2200" dirty="0"/>
              <a:t>connectivity we can cluster two data points into the same clusters even if the distance between the two data points is larger.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SPECTRAL</a:t>
            </a:r>
          </a:p>
          <a:p>
            <a:pPr algn="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524" y="4600622"/>
            <a:ext cx="64404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5105400"/>
            <a:ext cx="9031288" cy="1095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219200"/>
            <a:ext cx="5043259" cy="25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5181599" cy="30480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Clusters are dense regions in the data space, separated by regions of the lower density of points.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i="1" dirty="0"/>
              <a:t>DBSCAN algorithm</a:t>
            </a:r>
            <a:r>
              <a:rPr lang="en-US" sz="2400" dirty="0"/>
              <a:t> is based on this intuitive notion of “clusters” and “noise”.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key idea is that for each point of a cluster, the neighborhood of a given radius has to contain at least a minimum number of points. 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DBSCAN</a:t>
            </a:r>
          </a:p>
          <a:p>
            <a:pPr algn="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BASED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524" y="4600622"/>
            <a:ext cx="64404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220" y="1872070"/>
            <a:ext cx="2436784" cy="1750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4" y="5105400"/>
            <a:ext cx="9717088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33" y="1505813"/>
            <a:ext cx="2443365" cy="24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5612" y="685800"/>
            <a:ext cx="6019799" cy="304800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OPTICS Clustering</a:t>
            </a:r>
            <a:r>
              <a:rPr lang="en-US" sz="2400" dirty="0"/>
              <a:t> stands for </a:t>
            </a:r>
            <a:endParaRPr lang="en-US" sz="2400" dirty="0" smtClean="0"/>
          </a:p>
          <a:p>
            <a:pPr marL="330200" lvl="1" indent="0">
              <a:buNone/>
            </a:pPr>
            <a:r>
              <a:rPr lang="en-US" sz="2000" u="sng" dirty="0" smtClean="0"/>
              <a:t>Ordering </a:t>
            </a:r>
            <a:r>
              <a:rPr lang="en-US" sz="2000" u="sng" dirty="0"/>
              <a:t>Points To Identify Cluster Structure</a:t>
            </a:r>
            <a:r>
              <a:rPr lang="en-US" sz="2000" dirty="0" smtClean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i="1" dirty="0"/>
              <a:t>DBSCAN algorithm</a:t>
            </a:r>
            <a:r>
              <a:rPr lang="en-US" sz="2400" dirty="0"/>
              <a:t> is based on this intuitive notion of “clusters” and “noise”.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main idea behind OPTICS is to extract the clustering structure of a dataset by identifying the density-connected </a:t>
            </a:r>
            <a:r>
              <a:rPr lang="en-US" sz="2400" dirty="0" smtClean="0"/>
              <a:t>points.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algorithm builds a density-based representation of the data by creating an ordered list of points called the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REACHABILITY PLOT</a:t>
            </a:r>
            <a:r>
              <a:rPr lang="en-US" sz="2400" dirty="0" smtClean="0"/>
              <a:t>.</a:t>
            </a:r>
            <a:endParaRPr lang="en-US" sz="2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42212" y="76200"/>
            <a:ext cx="441801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/>
              <a:t>OPTICS</a:t>
            </a:r>
            <a:endParaRPr lang="en-US" sz="2400" dirty="0" smtClean="0"/>
          </a:p>
          <a:p>
            <a:pPr algn="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 BASED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524" y="4600622"/>
            <a:ext cx="6440488" cy="352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(https://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github.com/eamudha/ML_CLASSIFIER)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795" t="3027" b="3138"/>
          <a:stretch/>
        </p:blipFill>
        <p:spPr>
          <a:xfrm>
            <a:off x="6475411" y="294878"/>
            <a:ext cx="2895602" cy="2181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218" y="872035"/>
            <a:ext cx="2338022" cy="1581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4" y="5201100"/>
            <a:ext cx="7710553" cy="104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812" y="2694683"/>
            <a:ext cx="313416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715</TotalTime>
  <Words>570</Words>
  <Application>Microsoft Office PowerPoint</Application>
  <PresentationFormat>Custom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Corbel</vt:lpstr>
      <vt:lpstr>Courier New</vt:lpstr>
      <vt:lpstr>Wingdings</vt:lpstr>
      <vt:lpstr>Sales presentation on product or service</vt:lpstr>
      <vt:lpstr>MACHINE LEARNING CLUSTERING</vt:lpstr>
      <vt:lpstr>Introduction</vt:lpstr>
      <vt:lpstr>AGGLOMERATIVE - HIERARCHICAL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DIFFERENT CLUSTERING ALGORITHMS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CLUSTERING</dc:title>
  <dc:creator>ANIRUDH</dc:creator>
  <cp:lastModifiedBy>ANIRUDH</cp:lastModifiedBy>
  <cp:revision>62</cp:revision>
  <dcterms:created xsi:type="dcterms:W3CDTF">2024-05-02T06:35:09Z</dcterms:created>
  <dcterms:modified xsi:type="dcterms:W3CDTF">2024-05-06T10:34:00Z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