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77" r:id="rId5"/>
    <p:sldId id="258" r:id="rId6"/>
    <p:sldId id="28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  <p:sldId id="262" r:id="rId21"/>
    <p:sldId id="281" r:id="rId22"/>
    <p:sldId id="275" r:id="rId23"/>
    <p:sldId id="279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/>
    <p:restoredTop sz="96281"/>
  </p:normalViewPr>
  <p:slideViewPr>
    <p:cSldViewPr snapToGrid="0" snapToObjects="1">
      <p:cViewPr varScale="1">
        <p:scale>
          <a:sx n="115" d="100"/>
          <a:sy n="11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8057C-AC8D-6847-BFD8-121BC93F553F}" type="datetimeFigureOut">
              <a:rPr lang="en-VN" smtClean="0"/>
              <a:t>04/12/2021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C70E-4D8D-5C4B-8366-37D4854CC33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483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0C70E-4D8D-5C4B-8366-37D4854CC33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1325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AC5BA-2E03-8644-88FC-037C2E86DA60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902-5FA5-FA49-8528-0C48ABCE3D04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979-C7C1-FF46-82A5-9B49E4FB18EC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B067-ABB4-B443-9099-FC6F8F97E09E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4AAEF1-0B9F-EE4C-B333-F34ED8B9E551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ECA-E13D-544B-BA00-5C4C59035A9B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5A59-C87D-5B42-A718-2A638155DD12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513-271C-8145-9F26-B686442A40B7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5B93-5863-234E-837D-78E4CDEC6270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6BAA0-D6F3-3D4F-865B-45497E674F38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310CA9-C150-2B49-A118-62329625EF81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12DB9E-3987-DB42-BF30-95B6BFFDF741}" type="datetime1">
              <a:rPr lang="en-US" smtClean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F7E7-9738-EE47-9CE2-3D20C8A80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366221"/>
            <a:ext cx="8361229" cy="31118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Breast Cancer Data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5FA5-5FF5-EA4B-B58B-7BDA5D21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593" y="4604020"/>
            <a:ext cx="3828472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hiện: (nhóm chiều 2)</a:t>
            </a:r>
          </a:p>
          <a:p>
            <a:pPr algn="l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Việt Hào B1812338</a:t>
            </a:r>
          </a:p>
          <a:p>
            <a:pPr algn="l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Phúc Nguyên B1812364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D6202-7061-174E-B7CD-24F0E77B802A}"/>
              </a:ext>
            </a:extLst>
          </p:cNvPr>
          <p:cNvSpPr txBox="1"/>
          <p:nvPr/>
        </p:nvSpPr>
        <p:spPr>
          <a:xfrm>
            <a:off x="8939605" y="430305"/>
            <a:ext cx="24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cáo: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máy học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218FE-2462-604A-B1CA-C220C2B97386}"/>
              </a:ext>
            </a:extLst>
          </p:cNvPr>
          <p:cNvSpPr txBox="1"/>
          <p:nvPr/>
        </p:nvSpPr>
        <p:spPr>
          <a:xfrm>
            <a:off x="8231934" y="4845448"/>
            <a:ext cx="277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Trần Nguyễn Minh Thư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6F59-5DF1-8444-B909-24CC17F7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73BEAC-A83D-5E4E-9141-833CBC3E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2509"/>
            <a:ext cx="11224491" cy="584445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4: Protein3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&lt;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-0.24325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&gt;=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-0.24325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Info([1,4], [2,4]) = 5/11 x info([1,4]) + 6/11 x info([2,4])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5/11 x (-1/5 x log(1/5) - 4/5 x log(4/5))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+ 6/11 x (-2/6 x log(2/6) - 4/6 x log(4/6))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0.829 bits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0357A9-EC6F-A146-89B9-0C56EAA86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03431"/>
              </p:ext>
            </p:extLst>
          </p:nvPr>
        </p:nvGraphicFramePr>
        <p:xfrm>
          <a:off x="838199" y="1144209"/>
          <a:ext cx="11224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8">
                  <a:extLst>
                    <a:ext uri="{9D8B030D-6E8A-4147-A177-3AD203B41FA5}">
                      <a16:colId xmlns:a16="http://schemas.microsoft.com/office/drawing/2014/main" val="304922377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549946652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85126093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2318715691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31505746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930922222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65141378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61000846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56632018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220590267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2758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-0.667900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-0.361050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-0.349430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-0.327470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-0.293460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-0.193040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-0.057335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1.189400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86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50862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6A4C62-6A9A-E443-B56C-020D2D746A84}"/>
              </a:ext>
            </a:extLst>
          </p:cNvPr>
          <p:cNvCxnSpPr/>
          <p:nvPr/>
        </p:nvCxnSpPr>
        <p:spPr>
          <a:xfrm>
            <a:off x="5962402" y="789994"/>
            <a:ext cx="0" cy="14501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5FDF6-BCF0-8141-B9D0-D4A0B0A1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6DA4D6-1F16-7142-A973-45CD3F4C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0.829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0.016 bits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0.796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0.049 bits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Protein1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A493E7E-982E-E748-94C4-F2EDD66CDABD}"/>
              </a:ext>
            </a:extLst>
          </p:cNvPr>
          <p:cNvSpPr/>
          <p:nvPr/>
        </p:nvSpPr>
        <p:spPr>
          <a:xfrm>
            <a:off x="4341091" y="3429000"/>
            <a:ext cx="3509818" cy="13669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FCCA92-07A0-7747-8938-25CFFB8B04E9}"/>
              </a:ext>
            </a:extLst>
          </p:cNvPr>
          <p:cNvCxnSpPr/>
          <p:nvPr/>
        </p:nvCxnSpPr>
        <p:spPr>
          <a:xfrm flipH="1">
            <a:off x="3740727" y="4457774"/>
            <a:ext cx="1459346" cy="606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545AD0-82E3-FB4B-9C1B-FE2709256699}"/>
              </a:ext>
            </a:extLst>
          </p:cNvPr>
          <p:cNvCxnSpPr/>
          <p:nvPr/>
        </p:nvCxnSpPr>
        <p:spPr>
          <a:xfrm>
            <a:off x="6991927" y="4457774"/>
            <a:ext cx="1459346" cy="606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505939-E7A3-4B42-B5D1-A1F1E6895397}"/>
              </a:ext>
            </a:extLst>
          </p:cNvPr>
          <p:cNvSpPr txBox="1"/>
          <p:nvPr/>
        </p:nvSpPr>
        <p:spPr>
          <a:xfrm>
            <a:off x="3140363" y="4411261"/>
            <a:ext cx="145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-0.116811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B84E4-101C-4348-89A9-A9B41FB04A00}"/>
              </a:ext>
            </a:extLst>
          </p:cNvPr>
          <p:cNvSpPr txBox="1"/>
          <p:nvPr/>
        </p:nvSpPr>
        <p:spPr>
          <a:xfrm>
            <a:off x="7850908" y="4426650"/>
            <a:ext cx="155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-0.116811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FB65A-6ABB-6C42-B78C-C1913227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002935-68F4-C843-AE9B-82165FED8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108929"/>
              </p:ext>
            </p:extLst>
          </p:nvPr>
        </p:nvGraphicFramePr>
        <p:xfrm>
          <a:off x="884381" y="1330323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09">
                  <a:extLst>
                    <a:ext uri="{9D8B030D-6E8A-4147-A177-3AD203B41FA5}">
                      <a16:colId xmlns:a16="http://schemas.microsoft.com/office/drawing/2014/main" val="35068913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9188553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3154191190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3630290060"/>
                    </a:ext>
                  </a:extLst>
                </a:gridCol>
                <a:gridCol w="1995054">
                  <a:extLst>
                    <a:ext uri="{9D8B030D-6E8A-4147-A177-3AD203B41FA5}">
                      <a16:colId xmlns:a16="http://schemas.microsoft.com/office/drawing/2014/main" val="1095210274"/>
                    </a:ext>
                  </a:extLst>
                </a:gridCol>
                <a:gridCol w="1923473">
                  <a:extLst>
                    <a:ext uri="{9D8B030D-6E8A-4147-A177-3AD203B41FA5}">
                      <a16:colId xmlns:a16="http://schemas.microsoft.com/office/drawing/2014/main" val="169759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27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-0.565700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1.26680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-0.293460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7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-0.420320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-0.372700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-0.667900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-0.223050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-0.349430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7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-0.151750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-0.66332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1.189400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053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9D33FF-75BC-AC43-BFC2-82197887ED80}"/>
              </a:ext>
            </a:extLst>
          </p:cNvPr>
          <p:cNvSpPr txBox="1"/>
          <p:nvPr/>
        </p:nvSpPr>
        <p:spPr>
          <a:xfrm>
            <a:off x="1338943" y="5004457"/>
            <a:ext cx="7260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Info(D)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-2/5 x log(2/5) - 3/5 x log(3/5)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0.971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A660A-CE66-F240-9BC4-B2006F97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6BC22-3567-6941-B151-0C8F094B9A5A}"/>
              </a:ext>
            </a:extLst>
          </p:cNvPr>
          <p:cNvSpPr txBox="1"/>
          <p:nvPr/>
        </p:nvSpPr>
        <p:spPr>
          <a:xfrm>
            <a:off x="1105231" y="252616"/>
            <a:ext cx="3379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Protein1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-0.116811</a:t>
            </a:r>
          </a:p>
        </p:txBody>
      </p:sp>
    </p:spTree>
    <p:extLst>
      <p:ext uri="{BB962C8B-B14F-4D97-AF65-F5344CB8AC3E}">
        <p14:creationId xmlns:p14="http://schemas.microsoft.com/office/powerpoint/2010/main" val="26752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93C17F-688C-FA4D-9216-5F392901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2" y="938934"/>
            <a:ext cx="10515600" cy="526790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1: Age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Info([1,1], [1,2]) = 2/5 x info([1,1]) + 3/5 x info([1,2])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2/5 x (-1/2 x log(1/2) - 1/2 x log(1/2))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+ 3/5 x (-1/3 x log(1/3) – 2/3 x log(2/3))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0.951 bits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2: Protein2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Info([0,2], [2,1]) = 2/5 x info([0,2]) + 3/5 x info([2,1])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2/5 x (-0/2 x log(0/2) - 2/2 x log(2/2))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+ 3/5 x (-2/3 x log(2/3) – 1/3 x log(1/3))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0.551 bits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1927C1-8D6B-684D-A627-5569ACC6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73064"/>
              </p:ext>
            </p:extLst>
          </p:nvPr>
        </p:nvGraphicFramePr>
        <p:xfrm>
          <a:off x="3592285" y="568094"/>
          <a:ext cx="582748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497">
                  <a:extLst>
                    <a:ext uri="{9D8B030D-6E8A-4147-A177-3AD203B41FA5}">
                      <a16:colId xmlns:a16="http://schemas.microsoft.com/office/drawing/2014/main" val="380066987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1622772643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3627274582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878301945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2157994372"/>
                    </a:ext>
                  </a:extLst>
                </a:gridCol>
              </a:tblGrid>
              <a:tr h="374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11815"/>
                  </a:ext>
                </a:extLst>
              </a:tr>
              <a:tr h="374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1471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9187EA-A0DE-5F44-AEFC-1EAB2A22C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54716"/>
              </p:ext>
            </p:extLst>
          </p:nvPr>
        </p:nvGraphicFramePr>
        <p:xfrm>
          <a:off x="4064000" y="3374160"/>
          <a:ext cx="6680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9678110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58770277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20982129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23045238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55281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126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2C74BA-2677-D940-838D-CDF77AD9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AF404-2092-884C-931D-CFFBE250FC44}"/>
              </a:ext>
            </a:extLst>
          </p:cNvPr>
          <p:cNvCxnSpPr>
            <a:cxnSpLocks/>
          </p:cNvCxnSpPr>
          <p:nvPr/>
        </p:nvCxnSpPr>
        <p:spPr>
          <a:xfrm>
            <a:off x="5955974" y="467078"/>
            <a:ext cx="0" cy="9437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7905C1-199E-9945-8D2B-CDB1B5A2A50B}"/>
              </a:ext>
            </a:extLst>
          </p:cNvPr>
          <p:cNvCxnSpPr>
            <a:cxnSpLocks/>
          </p:cNvCxnSpPr>
          <p:nvPr/>
        </p:nvCxnSpPr>
        <p:spPr>
          <a:xfrm>
            <a:off x="6760127" y="3294584"/>
            <a:ext cx="0" cy="9437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0D4A2D-6FB5-E04D-81C8-74EADE5B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2" y="938934"/>
            <a:ext cx="10515600" cy="5267902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3: Protein3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Info([1,1], [1,2]) = 2/5 x info([1,1]) + 3/5 x info([1,2])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2/5 x (-1/2 x log(1/2) - 1/2 x log(1/2))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+ 3/5 x (-1/3 x log(1/3) – 2/3 x log(2/3))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0.951 bits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2B24EA-B2D2-3D42-82AC-3990DA6D4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36317"/>
              </p:ext>
            </p:extLst>
          </p:nvPr>
        </p:nvGraphicFramePr>
        <p:xfrm>
          <a:off x="893618" y="1206722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219066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6657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733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38091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4902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-0.667900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-0.293460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1.189400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734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B85E9-B588-8E46-A4CF-71CD69B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413956-FD51-6749-9725-9BD5EF47DBC7}"/>
              </a:ext>
            </a:extLst>
          </p:cNvPr>
          <p:cNvCxnSpPr>
            <a:cxnSpLocks/>
          </p:cNvCxnSpPr>
          <p:nvPr/>
        </p:nvCxnSpPr>
        <p:spPr>
          <a:xfrm>
            <a:off x="4175812" y="1128558"/>
            <a:ext cx="0" cy="9437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F6FE2A-8D1C-A34B-9C68-8F432A76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518"/>
            <a:ext cx="10515600" cy="516096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0.02 bits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0.42 bits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52E16F4-7592-114B-823E-6B2B455659C7}"/>
              </a:ext>
            </a:extLst>
          </p:cNvPr>
          <p:cNvSpPr/>
          <p:nvPr/>
        </p:nvSpPr>
        <p:spPr>
          <a:xfrm>
            <a:off x="5696527" y="3031836"/>
            <a:ext cx="2027426" cy="7943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0DC401D-1200-0645-811C-7BF8EF7FA3D0}"/>
              </a:ext>
            </a:extLst>
          </p:cNvPr>
          <p:cNvSpPr/>
          <p:nvPr/>
        </p:nvSpPr>
        <p:spPr>
          <a:xfrm>
            <a:off x="3669101" y="4074463"/>
            <a:ext cx="2027426" cy="79432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24337-EE27-6E47-BEE4-8F90AA968D7C}"/>
              </a:ext>
            </a:extLst>
          </p:cNvPr>
          <p:cNvCxnSpPr/>
          <p:nvPr/>
        </p:nvCxnSpPr>
        <p:spPr>
          <a:xfrm flipH="1">
            <a:off x="5179291" y="3632199"/>
            <a:ext cx="1034474" cy="61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2E71E-8175-064C-9DE0-A52195FC6EA0}"/>
              </a:ext>
            </a:extLst>
          </p:cNvPr>
          <p:cNvCxnSpPr/>
          <p:nvPr/>
        </p:nvCxnSpPr>
        <p:spPr>
          <a:xfrm>
            <a:off x="7235534" y="3632199"/>
            <a:ext cx="1034474" cy="61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210F00-1B46-1E4B-8260-D8CFA05676FD}"/>
              </a:ext>
            </a:extLst>
          </p:cNvPr>
          <p:cNvCxnSpPr/>
          <p:nvPr/>
        </p:nvCxnSpPr>
        <p:spPr>
          <a:xfrm flipH="1">
            <a:off x="3221181" y="4692067"/>
            <a:ext cx="1034474" cy="61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87826-CC6A-5B46-914D-FF9F8D272969}"/>
              </a:ext>
            </a:extLst>
          </p:cNvPr>
          <p:cNvCxnSpPr/>
          <p:nvPr/>
        </p:nvCxnSpPr>
        <p:spPr>
          <a:xfrm>
            <a:off x="5154463" y="4692067"/>
            <a:ext cx="1034474" cy="61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19D486-BE24-BD49-B5FF-F29733A22AAF}"/>
              </a:ext>
            </a:extLst>
          </p:cNvPr>
          <p:cNvSpPr txBox="1"/>
          <p:nvPr/>
        </p:nvSpPr>
        <p:spPr>
          <a:xfrm>
            <a:off x="4384624" y="3604140"/>
            <a:ext cx="1653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-0.116811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1C316-C665-4645-8C19-0F56B8DD2927}"/>
              </a:ext>
            </a:extLst>
          </p:cNvPr>
          <p:cNvSpPr txBox="1"/>
          <p:nvPr/>
        </p:nvSpPr>
        <p:spPr>
          <a:xfrm>
            <a:off x="7654637" y="3592357"/>
            <a:ext cx="1933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-0.116811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C59C1-664B-B341-B246-047C29EE48D9}"/>
              </a:ext>
            </a:extLst>
          </p:cNvPr>
          <p:cNvSpPr txBox="1"/>
          <p:nvPr/>
        </p:nvSpPr>
        <p:spPr>
          <a:xfrm>
            <a:off x="2424189" y="4677971"/>
            <a:ext cx="177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0.530715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1ED13-4D63-394B-A9CF-9E1FC99005C9}"/>
              </a:ext>
            </a:extLst>
          </p:cNvPr>
          <p:cNvSpPr txBox="1"/>
          <p:nvPr/>
        </p:nvSpPr>
        <p:spPr>
          <a:xfrm>
            <a:off x="5580494" y="4640676"/>
            <a:ext cx="177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0.530715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AD030-A3F9-2F45-B214-A9272774C59E}"/>
              </a:ext>
            </a:extLst>
          </p:cNvPr>
          <p:cNvSpPr/>
          <p:nvPr/>
        </p:nvSpPr>
        <p:spPr>
          <a:xfrm>
            <a:off x="2981037" y="5320290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7CA6F-E101-AB45-9CE8-31AEF5AB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9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A6B381-4AA2-B44E-B8F0-014FA950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54" y="591127"/>
            <a:ext cx="11289146" cy="6136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25D5F1-97FC-224F-9914-A80A452E04EC}"/>
              </a:ext>
            </a:extLst>
          </p:cNvPr>
          <p:cNvSpPr/>
          <p:nvPr/>
        </p:nvSpPr>
        <p:spPr>
          <a:xfrm>
            <a:off x="5242567" y="809810"/>
            <a:ext cx="2027426" cy="7943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Protein1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3E4032A-2C93-C547-B3E0-43A427B39F72}"/>
              </a:ext>
            </a:extLst>
          </p:cNvPr>
          <p:cNvSpPr/>
          <p:nvPr/>
        </p:nvSpPr>
        <p:spPr>
          <a:xfrm>
            <a:off x="3309668" y="1926331"/>
            <a:ext cx="2027426" cy="79432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9F3A96-5FF1-284A-82E8-3659BC11E09E}"/>
              </a:ext>
            </a:extLst>
          </p:cNvPr>
          <p:cNvCxnSpPr/>
          <p:nvPr/>
        </p:nvCxnSpPr>
        <p:spPr>
          <a:xfrm flipH="1">
            <a:off x="4707101" y="1409578"/>
            <a:ext cx="1031456" cy="653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46E628-AECF-FB43-9928-DFDAEA8A3E50}"/>
              </a:ext>
            </a:extLst>
          </p:cNvPr>
          <p:cNvCxnSpPr>
            <a:cxnSpLocks/>
          </p:cNvCxnSpPr>
          <p:nvPr/>
        </p:nvCxnSpPr>
        <p:spPr>
          <a:xfrm flipH="1">
            <a:off x="2935566" y="2535453"/>
            <a:ext cx="866395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899B0A-E8E6-2E4F-A788-D7446CE981F6}"/>
              </a:ext>
            </a:extLst>
          </p:cNvPr>
          <p:cNvSpPr txBox="1"/>
          <p:nvPr/>
        </p:nvSpPr>
        <p:spPr>
          <a:xfrm>
            <a:off x="3877229" y="1404082"/>
            <a:ext cx="163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-0.116811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CB2CB-AF12-1346-B42D-4CBA315C5435}"/>
              </a:ext>
            </a:extLst>
          </p:cNvPr>
          <p:cNvSpPr txBox="1"/>
          <p:nvPr/>
        </p:nvSpPr>
        <p:spPr>
          <a:xfrm>
            <a:off x="7125059" y="1431331"/>
            <a:ext cx="155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-0.116811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A5924-510E-564C-9498-3DAA4AC341E2}"/>
              </a:ext>
            </a:extLst>
          </p:cNvPr>
          <p:cNvSpPr txBox="1"/>
          <p:nvPr/>
        </p:nvSpPr>
        <p:spPr>
          <a:xfrm>
            <a:off x="2316239" y="2694046"/>
            <a:ext cx="14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0.530715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21F45-0116-6E41-AE3E-F3030F681252}"/>
              </a:ext>
            </a:extLst>
          </p:cNvPr>
          <p:cNvSpPr txBox="1"/>
          <p:nvPr/>
        </p:nvSpPr>
        <p:spPr>
          <a:xfrm>
            <a:off x="4800428" y="2742195"/>
            <a:ext cx="16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0.530715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C131B-45E3-7149-80D6-3228265927B3}"/>
              </a:ext>
            </a:extLst>
          </p:cNvPr>
          <p:cNvSpPr/>
          <p:nvPr/>
        </p:nvSpPr>
        <p:spPr>
          <a:xfrm>
            <a:off x="2671260" y="3442712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50C2CA38-8748-D14A-8415-6D29C4521028}"/>
              </a:ext>
            </a:extLst>
          </p:cNvPr>
          <p:cNvSpPr/>
          <p:nvPr/>
        </p:nvSpPr>
        <p:spPr>
          <a:xfrm>
            <a:off x="3877229" y="3357407"/>
            <a:ext cx="2027426" cy="79432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DAFCD-FC06-7F42-B7EB-023D48DD5C78}"/>
              </a:ext>
            </a:extLst>
          </p:cNvPr>
          <p:cNvSpPr txBox="1"/>
          <p:nvPr/>
        </p:nvSpPr>
        <p:spPr>
          <a:xfrm>
            <a:off x="3651213" y="4168967"/>
            <a:ext cx="985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41.5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45063-6F2E-404A-B78D-968ABBB91945}"/>
              </a:ext>
            </a:extLst>
          </p:cNvPr>
          <p:cNvSpPr txBox="1"/>
          <p:nvPr/>
        </p:nvSpPr>
        <p:spPr>
          <a:xfrm>
            <a:off x="5759895" y="4119213"/>
            <a:ext cx="108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41.5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D8534-5FF7-FE43-A404-562C0349AD3D}"/>
              </a:ext>
            </a:extLst>
          </p:cNvPr>
          <p:cNvSpPr/>
          <p:nvPr/>
        </p:nvSpPr>
        <p:spPr>
          <a:xfrm>
            <a:off x="7029382" y="3419480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625C09-966E-9448-A532-1A1C16ADCD67}"/>
              </a:ext>
            </a:extLst>
          </p:cNvPr>
          <p:cNvSpPr/>
          <p:nvPr/>
        </p:nvSpPr>
        <p:spPr>
          <a:xfrm>
            <a:off x="5940781" y="4970998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F40B088E-B0EC-3743-A1A7-31C6F051591D}"/>
              </a:ext>
            </a:extLst>
          </p:cNvPr>
          <p:cNvSpPr/>
          <p:nvPr/>
        </p:nvSpPr>
        <p:spPr>
          <a:xfrm>
            <a:off x="7108770" y="1932425"/>
            <a:ext cx="2027426" cy="794327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B289-5502-4B45-87EF-8A52D3C98FC5}"/>
              </a:ext>
            </a:extLst>
          </p:cNvPr>
          <p:cNvSpPr txBox="1"/>
          <p:nvPr/>
        </p:nvSpPr>
        <p:spPr>
          <a:xfrm>
            <a:off x="6366740" y="2701786"/>
            <a:ext cx="143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1.36485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77AA7-89E6-4C41-A55C-1CD65E5B0742}"/>
              </a:ext>
            </a:extLst>
          </p:cNvPr>
          <p:cNvSpPr txBox="1"/>
          <p:nvPr/>
        </p:nvSpPr>
        <p:spPr>
          <a:xfrm>
            <a:off x="8794606" y="2669945"/>
            <a:ext cx="160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1.36485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E5C61D-3E4A-8449-B161-ED405548DA2B}"/>
              </a:ext>
            </a:extLst>
          </p:cNvPr>
          <p:cNvSpPr/>
          <p:nvPr/>
        </p:nvSpPr>
        <p:spPr>
          <a:xfrm>
            <a:off x="3862905" y="4995029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0A380887-C012-C04D-A169-31A1B13E3921}"/>
              </a:ext>
            </a:extLst>
          </p:cNvPr>
          <p:cNvSpPr/>
          <p:nvPr/>
        </p:nvSpPr>
        <p:spPr>
          <a:xfrm>
            <a:off x="8467266" y="3272503"/>
            <a:ext cx="2027426" cy="79432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E0D39-D2AA-D84F-9AEC-C3CB6168F0B2}"/>
              </a:ext>
            </a:extLst>
          </p:cNvPr>
          <p:cNvCxnSpPr/>
          <p:nvPr/>
        </p:nvCxnSpPr>
        <p:spPr>
          <a:xfrm>
            <a:off x="6685969" y="1446522"/>
            <a:ext cx="1031456" cy="653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D12F2C-C3B4-E54E-A807-727749A917E8}"/>
              </a:ext>
            </a:extLst>
          </p:cNvPr>
          <p:cNvCxnSpPr>
            <a:cxnSpLocks/>
          </p:cNvCxnSpPr>
          <p:nvPr/>
        </p:nvCxnSpPr>
        <p:spPr>
          <a:xfrm>
            <a:off x="4818618" y="2535453"/>
            <a:ext cx="78873" cy="858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168E72-7181-2F4C-B30A-59BF8D80BAC7}"/>
              </a:ext>
            </a:extLst>
          </p:cNvPr>
          <p:cNvCxnSpPr>
            <a:cxnSpLocks/>
          </p:cNvCxnSpPr>
          <p:nvPr/>
        </p:nvCxnSpPr>
        <p:spPr>
          <a:xfrm flipH="1">
            <a:off x="4143911" y="4028602"/>
            <a:ext cx="392181" cy="942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08F075-F500-3045-8CAD-B901663A1D6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61423" y="3941142"/>
            <a:ext cx="719503" cy="1029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130EFD-50F3-2D42-9999-BD6E0E3E6981}"/>
              </a:ext>
            </a:extLst>
          </p:cNvPr>
          <p:cNvCxnSpPr/>
          <p:nvPr/>
        </p:nvCxnSpPr>
        <p:spPr>
          <a:xfrm flipH="1">
            <a:off x="7222167" y="2535453"/>
            <a:ext cx="469063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5B4451-EE35-E541-90F3-545556BEECCF}"/>
              </a:ext>
            </a:extLst>
          </p:cNvPr>
          <p:cNvCxnSpPr/>
          <p:nvPr/>
        </p:nvCxnSpPr>
        <p:spPr>
          <a:xfrm>
            <a:off x="8599859" y="2535453"/>
            <a:ext cx="469063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FD96FE-B011-EC47-A24B-FCF2D481EF37}"/>
              </a:ext>
            </a:extLst>
          </p:cNvPr>
          <p:cNvCxnSpPr/>
          <p:nvPr/>
        </p:nvCxnSpPr>
        <p:spPr>
          <a:xfrm flipH="1">
            <a:off x="8513079" y="3856369"/>
            <a:ext cx="469063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788AB4-6616-C24A-A243-8754638B4C44}"/>
              </a:ext>
            </a:extLst>
          </p:cNvPr>
          <p:cNvCxnSpPr/>
          <p:nvPr/>
        </p:nvCxnSpPr>
        <p:spPr>
          <a:xfrm>
            <a:off x="9972779" y="3856369"/>
            <a:ext cx="469063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424032-FDFA-8F49-98B9-6C4D7071F66B}"/>
              </a:ext>
            </a:extLst>
          </p:cNvPr>
          <p:cNvSpPr/>
          <p:nvPr/>
        </p:nvSpPr>
        <p:spPr>
          <a:xfrm>
            <a:off x="8294210" y="4750766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C84F6F-D70F-B74C-9081-E407EDF1349A}"/>
              </a:ext>
            </a:extLst>
          </p:cNvPr>
          <p:cNvSpPr/>
          <p:nvPr/>
        </p:nvSpPr>
        <p:spPr>
          <a:xfrm>
            <a:off x="10243105" y="4756865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085305-1358-CB4B-BD48-DEB8101B0CDD}"/>
              </a:ext>
            </a:extLst>
          </p:cNvPr>
          <p:cNvSpPr txBox="1"/>
          <p:nvPr/>
        </p:nvSpPr>
        <p:spPr>
          <a:xfrm>
            <a:off x="7319957" y="4123352"/>
            <a:ext cx="1559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0.2315575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008D5-D71C-7E44-A150-98D6A65F1720}"/>
              </a:ext>
            </a:extLst>
          </p:cNvPr>
          <p:cNvSpPr txBox="1"/>
          <p:nvPr/>
        </p:nvSpPr>
        <p:spPr>
          <a:xfrm>
            <a:off x="10144222" y="4066830"/>
            <a:ext cx="171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0.2315575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7018BB-9E84-CB43-8896-A73D71EFC8A0}"/>
              </a:ext>
            </a:extLst>
          </p:cNvPr>
          <p:cNvSpPr txBox="1"/>
          <p:nvPr/>
        </p:nvSpPr>
        <p:spPr>
          <a:xfrm>
            <a:off x="3901511" y="5792000"/>
            <a:ext cx="544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 sau khi phân hoạch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2EECB-6827-EE43-85B3-8B7D1421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3377-F948-C64D-B021-9A15638D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89858"/>
            <a:ext cx="11277600" cy="5845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&lt;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&lt; 0.530715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&lt;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0.530715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 &lt; 41.5         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&lt;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0.530715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 &gt;= 41.5    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&lt; 1.36485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1.36485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Protein3 &lt; 0.2315575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1.36485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Protein3 &gt;= 0.2315575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0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25D12F-9509-BC46-9D3D-4664819E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5580-63C7-774E-A092-A59F7BFB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423333"/>
            <a:ext cx="10417630" cy="5923037"/>
          </a:xfrm>
        </p:spPr>
        <p:txBody>
          <a:bodyPr>
            <a:noAutofit/>
          </a:bodyPr>
          <a:lstStyle/>
          <a:p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phần tử mới đến:</a:t>
            </a:r>
          </a:p>
          <a:p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 các Patient_ID: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&lt; -0.116811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0.530715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 &gt;= 41.5 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Predict= 0 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313 </a:t>
            </a:r>
            <a:r>
              <a:rPr lang="en-VN" sz="2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&lt; 1.36485 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= 1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en-US" sz="2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&lt; 1.36485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 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= 1</a:t>
            </a: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85A4B5-597A-B642-9208-E154C322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18951"/>
              </p:ext>
            </p:extLst>
          </p:nvPr>
        </p:nvGraphicFramePr>
        <p:xfrm>
          <a:off x="936172" y="926493"/>
          <a:ext cx="11124592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06464732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9630211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5401941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96993625"/>
                    </a:ext>
                  </a:extLst>
                </a:gridCol>
                <a:gridCol w="1556657">
                  <a:extLst>
                    <a:ext uri="{9D8B030D-6E8A-4147-A177-3AD203B41FA5}">
                      <a16:colId xmlns:a16="http://schemas.microsoft.com/office/drawing/2014/main" val="4164199315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7670673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23494888"/>
                    </a:ext>
                  </a:extLst>
                </a:gridCol>
                <a:gridCol w="902906">
                  <a:extLst>
                    <a:ext uri="{9D8B030D-6E8A-4147-A177-3AD203B41FA5}">
                      <a16:colId xmlns:a16="http://schemas.microsoft.com/office/drawing/2014/main" val="2587875177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1373820743"/>
                    </a:ext>
                  </a:extLst>
                </a:gridCol>
              </a:tblGrid>
              <a:tr h="819075">
                <a:tc>
                  <a:txBody>
                    <a:bodyPr/>
                    <a:lstStyle/>
                    <a:p>
                      <a:pPr algn="ctr"/>
                      <a:endParaRPr lang="en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Patient_Status</a:t>
                      </a:r>
                      <a:b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14693"/>
                  </a:ext>
                </a:extLst>
              </a:tr>
              <a:tr h="521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TCGA-A2-A0ES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-1.682800</a:t>
                      </a:r>
                      <a:endParaRPr lang="en-VN" sz="1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0.727220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0.056773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8776"/>
                  </a:ext>
                </a:extLst>
              </a:tr>
              <a:tr h="521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TCGA-AR-A2LN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-0.091334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0.054757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0.034648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91473"/>
                  </a:ext>
                </a:extLst>
              </a:tr>
              <a:tr h="521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TCGA-BH-A0DE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0.104640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0.702800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-0.298980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841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E10BA-7DA6-F742-945E-FEF0BFCC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2164-C8D2-6A48-9F16-AB8A24AE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93184"/>
            <a:ext cx="7010400" cy="4974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V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3.THỰC NGHIỆM</a:t>
            </a:r>
          </a:p>
          <a:p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 NaN: xóa các dòng có dữ liệu bị thiếu.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dữ liệu toàn số.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sẽ 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317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Patient_Status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 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(classification)</a:t>
            </a:r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4BEA1-0C46-AA44-861C-354C350A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544887"/>
            <a:ext cx="3801259" cy="28431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B8436-0C11-1549-8BF0-70EEA29C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7BAD5-02FA-594E-881A-9F7806819826}"/>
              </a:ext>
            </a:extLst>
          </p:cNvPr>
          <p:cNvSpPr txBox="1"/>
          <p:nvPr/>
        </p:nvSpPr>
        <p:spPr>
          <a:xfrm>
            <a:off x="8562045" y="5520605"/>
            <a:ext cx="344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biểu thị tỷ lệ của 2 lớp</a:t>
            </a:r>
          </a:p>
        </p:txBody>
      </p:sp>
    </p:spTree>
    <p:extLst>
      <p:ext uri="{BB962C8B-B14F-4D97-AF65-F5344CB8AC3E}">
        <p14:creationId xmlns:p14="http://schemas.microsoft.com/office/powerpoint/2010/main" val="4033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A29A-41CF-B744-AEA5-F00349F8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C954-E934-EB45-A1D5-67BE1913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53021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tập dữ liệu: REAL BREAST CANCER DATA </a:t>
            </a:r>
          </a:p>
          <a:p>
            <a:pPr marL="514350" indent="-514350">
              <a:buFont typeface="+mj-lt"/>
              <a:buAutoNum type="arabicPeriod"/>
            </a:pPr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giải thuật thông qua ví dụ</a:t>
            </a:r>
          </a:p>
          <a:p>
            <a:pPr marL="514350" indent="-514350">
              <a:buFont typeface="+mj-lt"/>
              <a:buAutoNum type="arabicPeriod"/>
            </a:pPr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</a:p>
          <a:p>
            <a:pPr marL="514350" indent="-514350">
              <a:buFont typeface="+mj-lt"/>
              <a:buAutoNum type="arabicPeriod"/>
            </a:pPr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C1702-4DF9-DA4F-A38F-EDBB6D4E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470C-AAFB-9E4B-BB50-6595DE77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607" y="493444"/>
            <a:ext cx="9601200" cy="3632242"/>
          </a:xfrm>
        </p:spPr>
        <p:txBody>
          <a:bodyPr>
            <a:noAutofit/>
          </a:bodyPr>
          <a:lstStyle/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thuộc tính 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huấn luyện mô hình.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nghi thức Hold-out với  với tham số test_size = 0.3 và random_state = 100+i để đánh giá giải thuật: tương đương dữ liệu để Train(221 dòng, 12 cột) và dữ liệu để Test(96 dòng, 12 cột)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thấy phân phối của 2 lớp dữ liệu trong tập training không cân bằng =&gt; dùng thư viện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imblearn.over_sampling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cân bằng lại dữ liệu.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51008-7E6B-5B41-B50A-006D5682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170B3-026A-0E4F-9080-BCCEB2278657}"/>
              </a:ext>
            </a:extLst>
          </p:cNvPr>
          <p:cNvSpPr txBox="1"/>
          <p:nvPr/>
        </p:nvSpPr>
        <p:spPr>
          <a:xfrm>
            <a:off x="1948207" y="4338981"/>
            <a:ext cx="360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 dụ với lần lặp thứ I: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49E150-2084-BE4F-BFE0-53AD58E9A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28607"/>
              </p:ext>
            </p:extLst>
          </p:nvPr>
        </p:nvGraphicFramePr>
        <p:xfrm>
          <a:off x="1948207" y="5013942"/>
          <a:ext cx="8864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34">
                  <a:extLst>
                    <a:ext uri="{9D8B030D-6E8A-4147-A177-3AD203B41FA5}">
                      <a16:colId xmlns:a16="http://schemas.microsoft.com/office/drawing/2014/main" val="2158897577"/>
                    </a:ext>
                  </a:extLst>
                </a:gridCol>
                <a:gridCol w="3935088">
                  <a:extLst>
                    <a:ext uri="{9D8B030D-6E8A-4147-A177-3AD203B41FA5}">
                      <a16:colId xmlns:a16="http://schemas.microsoft.com/office/drawing/2014/main" val="2189191024"/>
                    </a:ext>
                  </a:extLst>
                </a:gridCol>
                <a:gridCol w="3290778">
                  <a:extLst>
                    <a:ext uri="{9D8B030D-6E8A-4147-A177-3AD203B41FA5}">
                      <a16:colId xmlns:a16="http://schemas.microsoft.com/office/drawing/2014/main" val="30195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VN" sz="2400" dirty="0"/>
                        <a:t>Lớp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Phân phối trước khi xử lý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  <a:r>
                        <a:rPr lang="en-VN" sz="2400" dirty="0"/>
                        <a:t>hân phối sau khi xử lý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>
                          <a:solidFill>
                            <a:srgbClr val="FF0000"/>
                          </a:solidFill>
                        </a:rPr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99F0-AB66-CB4C-8D86-649DEFE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83771"/>
            <a:ext cx="9601200" cy="515982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Age, Gender, Protein1, Protein2, Protein3, Protein4,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Tumour_Stage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Histology, ER status, PR status, HER2 status,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Surgery_type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 </a:t>
            </a:r>
            <a:r>
              <a:rPr lang="en-US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criterion="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=18,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sklearn.naive_bayes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9278-FEFB-D345-8CA1-4656E85F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A51DF-6F64-A641-8405-D706154E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6165"/>
            <a:ext cx="9697428" cy="4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05E5B-809D-2A4B-B973-909D0F9A04BB}"/>
              </a:ext>
            </a:extLst>
          </p:cNvPr>
          <p:cNvSpPr txBox="1"/>
          <p:nvPr/>
        </p:nvSpPr>
        <p:spPr>
          <a:xfrm>
            <a:off x="2585356" y="6235280"/>
            <a:ext cx="78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độ chính xác của Decision Tree và Naive Bayes (%)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C85CB-7F0A-3B40-8F21-ADE6553A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660C76-70D2-DF43-B52D-DC9A88FE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0" y="566057"/>
            <a:ext cx="11190516" cy="55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797C-D83B-5A49-BE90-71AA747D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243457" cy="187234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57.293%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41.46%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299E2-86E3-004C-8E19-66001DBC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0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0DF5-A87E-5B40-A6CF-FFE7651D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9254"/>
          </a:xfrm>
        </p:spPr>
        <p:txBody>
          <a:bodyPr/>
          <a:lstStyle/>
          <a:p>
            <a:r>
              <a:rPr lang="en-V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C6B-E0EB-DB43-970F-682D1C39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801922" cy="2787806"/>
          </a:xfrm>
        </p:spPr>
        <p:txBody>
          <a:bodyPr>
            <a:normAutofit fontScale="85000" lnSpcReduction="20000"/>
          </a:bodyPr>
          <a:lstStyle/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định(Decision tree)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sử dụng nhiều trong bài toán phân lớp và hồi quy.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Cụ thể là trong tập dữ liệu Read Breast Cancer Data là bài toán phân loại: phân loại bệnh nhân còn sống hay đã mất-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người đã được phẫu thuật để loại bỏ khối u của họ</a:t>
            </a:r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cho kết quả không quá chính xác, đạt tổng trung bình qua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lần lặp chỉ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57.293%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DD4C-88D8-CC46-85C7-9113985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3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60C8-3E91-6044-A133-E110AB0F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1978"/>
            <a:ext cx="9601200" cy="903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WATCHING</a:t>
            </a:r>
            <a:endParaRPr lang="en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08FD7-7DDD-A94B-8A3E-640E87BA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 descr="Thank You For Watching ! by Yousuf Althlathini ✪ on Dribbble">
            <a:extLst>
              <a:ext uri="{FF2B5EF4-FFF2-40B4-BE49-F238E27FC236}">
                <a16:creationId xmlns:a16="http://schemas.microsoft.com/office/drawing/2014/main" id="{F1553378-554C-2942-B860-A53909F3B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13" y="2197100"/>
            <a:ext cx="6813394" cy="349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B5A3-121F-A24D-8331-E4B4383C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49854"/>
            <a:ext cx="9601200" cy="5017546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ban đầu: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F6147-D621-8A46-8C00-5D4AA6677DE9}"/>
              </a:ext>
            </a:extLst>
          </p:cNvPr>
          <p:cNvSpPr txBox="1"/>
          <p:nvPr/>
        </p:nvSpPr>
        <p:spPr>
          <a:xfrm>
            <a:off x="1371600" y="138164"/>
            <a:ext cx="569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 TẬP DỮ LIỆU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667FB-45BA-BF45-AC92-81F4FD87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8D9DF-8B8C-954D-B2A3-B101FC52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317940"/>
            <a:ext cx="11234057" cy="50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705-E2E9-CD40-BA13-AF4EDE8E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3029"/>
            <a:ext cx="9601200" cy="783771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này bao gồm một nhóm bệnh nhân ung thư vú, những người đã được phẫu thuật để loại bỏ khối u của họ</a:t>
            </a: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8950-0E20-D448-B632-D5BCB97B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2" y="1066800"/>
            <a:ext cx="11070771" cy="530134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Patient_ID: id định danh duy nhất của một bệnh nhân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Tuổi: tuổi được chẩn đoán (Năm)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tính: Nam / Nữ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Protein1, Protein2, Protein3, Protein4: mức độ biểu hiện (đơn vị không xác định)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Tumour_Stage(Giai đoạn ung thư): I, II, III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Histology(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học): Ung thư biểu mô ống xâm nhập, Ung thư biểu mô tuyến thâm nhiễm, Ung thư biểu mô tuyến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status: Positive/Negative (tích cực, tiêu cực)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status:  Positive/Negative 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HER2 status: Tích cực / Tiêu cực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Surgery_type: Cắt bỏ khối u, Cắt bỏ tuyến vú đơn giản, Phẫu thuật cắt bỏ tuyến vú có sửa đổi, Khác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Date_of_Surgery: Ngày mà phẫu thuật được thực hiện (trong DD-MON-YY)</a:t>
            </a:r>
          </a:p>
          <a:p>
            <a:pPr fontAlgn="base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Date_of_Last_Visit: Ngày thăm khám cuối cùng (tính theo DD-MON-YY) [có thể để trống, trong trường hợp bệnh nhân không đến thăm lại sau phẫu thuật]</a:t>
            </a:r>
          </a:p>
          <a:p>
            <a:pPr fontAlgn="base"/>
            <a:r>
              <a:rPr lang="vi-VN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Patient_Status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Còn sống(Alive) / Đã chết(Dead) [có thể để trống, trong trường hợp bệnh nhân không đến thăm lại sau khi phẫu thuật và không có thông tin về việc bệnh nhân còn sống hay đã chết].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CE295-21D7-4743-BF47-20B7FE64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4C70-FD6F-F040-ABDD-A2D09AB64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5609"/>
            <a:ext cx="9601200" cy="592746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này bao gồm cả chữ và số.</a:t>
            </a: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dữ liệu bị thiếu(NaN) ở mỗi cột:</a:t>
            </a: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AD1E0-E9F7-9A45-BE4B-388A7853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86" y="3635786"/>
            <a:ext cx="2540000" cy="27972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67D47-8846-3B43-9B65-C4D5C770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BF5F6-AAA6-5A46-BC22-5A1B81B2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1486912"/>
            <a:ext cx="11223171" cy="19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96BB-D4ED-3F4B-9EA0-A3FD1F1F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535385"/>
            <a:ext cx="8251371" cy="664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Info(D)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-3/11log(3/11) – 8/11log(8/11) =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0.845</a:t>
            </a:r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3795D-1BAB-334C-991C-AFE61DFE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B084C-0676-894E-B57A-4FC78A82ADB0}"/>
              </a:ext>
            </a:extLst>
          </p:cNvPr>
          <p:cNvSpPr txBox="1"/>
          <p:nvPr/>
        </p:nvSpPr>
        <p:spPr>
          <a:xfrm>
            <a:off x="1371600" y="262393"/>
            <a:ext cx="511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MINH HỌA GIẢI THUẬT THÔNG QUA VÍ DỤ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D8BE7-BC2D-7948-8388-48B69F6B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794657"/>
            <a:ext cx="6814457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6CB93-6C44-BD4E-8374-1AC02E481B2A}"/>
              </a:ext>
            </a:extLst>
          </p:cNvPr>
          <p:cNvSpPr txBox="1"/>
          <p:nvPr/>
        </p:nvSpPr>
        <p:spPr>
          <a:xfrm>
            <a:off x="10961914" y="2503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345D5-F837-504C-B5BB-19454C57A42A}"/>
              </a:ext>
            </a:extLst>
          </p:cNvPr>
          <p:cNvSpPr txBox="1"/>
          <p:nvPr/>
        </p:nvSpPr>
        <p:spPr>
          <a:xfrm>
            <a:off x="8806543" y="1099457"/>
            <a:ext cx="163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Alive : 1</a:t>
            </a:r>
          </a:p>
          <a:p>
            <a:r>
              <a:rPr lang="en-VN" sz="3200" dirty="0"/>
              <a:t>Dead: 0</a:t>
            </a:r>
          </a:p>
        </p:txBody>
      </p:sp>
    </p:spTree>
    <p:extLst>
      <p:ext uri="{BB962C8B-B14F-4D97-AF65-F5344CB8AC3E}">
        <p14:creationId xmlns:p14="http://schemas.microsoft.com/office/powerpoint/2010/main" val="1233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7EBC17-000E-0645-9844-AF926182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1: Age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&lt;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62.5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&gt;=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62.5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Info([2,4], [1,4]) = 6/11 x info([2,4]) + 5/11 x info([1,4])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6/11 x (-2/6 x log(2/6) - 4/6 x log(4/6))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+ 5/11 x (-1/5 x log(1/5) - 4/5 x log(4/5))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0.829 bits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A775DE-A3B8-3747-84F7-27ABAE6A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8789"/>
              </p:ext>
            </p:extLst>
          </p:nvPr>
        </p:nvGraphicFramePr>
        <p:xfrm>
          <a:off x="1969979" y="15114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6020442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979642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239613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5721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705724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293139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744313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715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304650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686788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249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60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60836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BCDB51-B30F-2543-B5EB-1F33219C0F78}"/>
              </a:ext>
            </a:extLst>
          </p:cNvPr>
          <p:cNvCxnSpPr/>
          <p:nvPr/>
        </p:nvCxnSpPr>
        <p:spPr>
          <a:xfrm>
            <a:off x="6423251" y="1374240"/>
            <a:ext cx="0" cy="1016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54BAB-5697-074C-9F10-9340FC7A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396CF0-F7A4-A04D-A1AE-5D24AFFE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2509"/>
            <a:ext cx="11224491" cy="584445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2: Protein1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&lt;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-0.116811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&gt;=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-0.116811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Info([2,3], [1,5]) = 5/11 x info([2,3]) + 6/11 x info([1,5])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5/11 x (-2/5 x log(2/5) - 3/5 x log(3/5))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+ 6/11 x (-1/6 x log(1/6) - 5/6 x log(5/6))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0.796 bits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DE68F0-AC42-7645-B725-1E069A185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99683"/>
              </p:ext>
            </p:extLst>
          </p:nvPr>
        </p:nvGraphicFramePr>
        <p:xfrm>
          <a:off x="838199" y="1013580"/>
          <a:ext cx="11224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8">
                  <a:extLst>
                    <a:ext uri="{9D8B030D-6E8A-4147-A177-3AD203B41FA5}">
                      <a16:colId xmlns:a16="http://schemas.microsoft.com/office/drawing/2014/main" val="3487922118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552021053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22245902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960186469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67735517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068319012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302619848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43736918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93291273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220791307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1969400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-0.565700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-0.420320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-0.372700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-0.223050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-0.151750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-0.081872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-0.069535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0.213980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0.221550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0.345090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22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36887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E53B2D-6394-E14D-8F46-33F8B241B526}"/>
              </a:ext>
            </a:extLst>
          </p:cNvPr>
          <p:cNvCxnSpPr/>
          <p:nvPr/>
        </p:nvCxnSpPr>
        <p:spPr>
          <a:xfrm>
            <a:off x="5973288" y="785090"/>
            <a:ext cx="0" cy="14501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3949C-FF5B-EB4D-ABCA-9A083D35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C7EFE4-D488-5641-B6B0-4AABE0D7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2509"/>
            <a:ext cx="11224491" cy="584445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3: Protein2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&lt;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0.56678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&gt;=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0.56678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Info([1,4], [2,4]) = 5/11 x info([1,4]) + 6/11 x info([2,4])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5/11 x (-1/5 x log(1/5) - 4/5 x log(4/5))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+ 6/11 x (-2/6 x log(2/6) - 4/6 x log(4/6))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0.829 bits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59FF2F-7EAF-F049-8E16-61483F6F6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31140"/>
              </p:ext>
            </p:extLst>
          </p:nvPr>
        </p:nvGraphicFramePr>
        <p:xfrm>
          <a:off x="838199" y="1122437"/>
          <a:ext cx="11224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8">
                  <a:extLst>
                    <a:ext uri="{9D8B030D-6E8A-4147-A177-3AD203B41FA5}">
                      <a16:colId xmlns:a16="http://schemas.microsoft.com/office/drawing/2014/main" val="2071874020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267365833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351293050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1888038353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1837902611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58754367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744145410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185419584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235158614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660040190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400389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-0.21147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1.90680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86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7923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1A5DF-B5B5-2B41-8607-97B4756DBB80}"/>
              </a:ext>
            </a:extLst>
          </p:cNvPr>
          <p:cNvCxnSpPr/>
          <p:nvPr/>
        </p:nvCxnSpPr>
        <p:spPr>
          <a:xfrm>
            <a:off x="5965701" y="768222"/>
            <a:ext cx="0" cy="14501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E3D00-6616-0349-A4A1-9B1A7F96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867</TotalTime>
  <Words>1996</Words>
  <Application>Microsoft Macintosh PowerPoint</Application>
  <PresentationFormat>Widescreen</PresentationFormat>
  <Paragraphs>413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Franklin Gothic Book</vt:lpstr>
      <vt:lpstr>Times New Roman</vt:lpstr>
      <vt:lpstr>Crop</vt:lpstr>
      <vt:lpstr>Real Breast Cancer Data Decision tree</vt:lpstr>
      <vt:lpstr>Nội dung báo cáo:</vt:lpstr>
      <vt:lpstr>PowerPoint Presentation</vt:lpstr>
      <vt:lpstr>Tập dữ liệu này bao gồm một nhóm bệnh nhân ung thư vú, những người đã được phẫu thuật để loại bỏ khối u của họ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Breast Cancer Data Decision tree</dc:title>
  <dc:creator>Microsoft Office User</dc:creator>
  <cp:lastModifiedBy>Microsoft Office User</cp:lastModifiedBy>
  <cp:revision>32</cp:revision>
  <dcterms:created xsi:type="dcterms:W3CDTF">2021-11-05T16:03:28Z</dcterms:created>
  <dcterms:modified xsi:type="dcterms:W3CDTF">2021-12-04T14:36:31Z</dcterms:modified>
</cp:coreProperties>
</file>