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65" r:id="rId11"/>
    <p:sldId id="266" r:id="rId12"/>
    <p:sldId id="267" r:id="rId13"/>
    <p:sldId id="269" r:id="rId14"/>
    <p:sldId id="271" r:id="rId15"/>
    <p:sldId id="272" r:id="rId16"/>
    <p:sldId id="274" r:id="rId17"/>
    <p:sldId id="275" r:id="rId18"/>
    <p:sldId id="270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392" y="176"/>
      </p:cViewPr>
      <p:guideLst/>
    </p:cSldViewPr>
  </p:slideViewPr>
  <p:outlineViewPr>
    <p:cViewPr>
      <p:scale>
        <a:sx n="33" d="100"/>
        <a:sy n="33" d="100"/>
      </p:scale>
      <p:origin x="0" y="-12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4A4A-5EC1-1B4D-ACA2-A2CE53CC4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572938"/>
            <a:ext cx="10969623" cy="1109196"/>
          </a:xfrm>
        </p:spPr>
        <p:txBody>
          <a:bodyPr/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 báo thời tiết với thuật toán RNN</a:t>
            </a: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169A7-687F-3749-B7DF-503F44EF9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4030940" cy="1109195"/>
          </a:xfrm>
        </p:spPr>
        <p:txBody>
          <a:bodyPr>
            <a:noAutofit/>
          </a:bodyPr>
          <a:lstStyle/>
          <a:p>
            <a:r>
              <a:rPr lang="en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</a:t>
            </a:r>
          </a:p>
          <a:p>
            <a:r>
              <a:rPr lang="en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Th.S.Phạm Nguyên Hoàng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89B11-0DE8-E544-BDCC-80B91D711484}"/>
              </a:ext>
            </a:extLst>
          </p:cNvPr>
          <p:cNvSpPr txBox="1"/>
          <p:nvPr/>
        </p:nvSpPr>
        <p:spPr>
          <a:xfrm>
            <a:off x="3774691" y="1590187"/>
            <a:ext cx="4642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Niên luận ngành Khoa học máy tính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6202B5-C4EF-034A-AFC5-AA75D84A0342}"/>
              </a:ext>
            </a:extLst>
          </p:cNvPr>
          <p:cNvSpPr txBox="1"/>
          <p:nvPr/>
        </p:nvSpPr>
        <p:spPr>
          <a:xfrm>
            <a:off x="7806644" y="5280846"/>
            <a:ext cx="35753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</a:t>
            </a:r>
          </a:p>
          <a:p>
            <a:r>
              <a:rPr lang="en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Việt Hào </a:t>
            </a:r>
          </a:p>
          <a:p>
            <a:r>
              <a:rPr lang="en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B1812338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894DC-2A13-2A42-BCB2-CC0919CCC66D}"/>
              </a:ext>
            </a:extLst>
          </p:cNvPr>
          <p:cNvSpPr txBox="1"/>
          <p:nvPr/>
        </p:nvSpPr>
        <p:spPr>
          <a:xfrm>
            <a:off x="3285540" y="322729"/>
            <a:ext cx="58977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cần thơ</a:t>
            </a:r>
          </a:p>
          <a:p>
            <a:pPr algn="ctr"/>
            <a:r>
              <a:rPr lang="en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và truyền thông</a:t>
            </a:r>
          </a:p>
        </p:txBody>
      </p:sp>
    </p:spTree>
    <p:extLst>
      <p:ext uri="{BB962C8B-B14F-4D97-AF65-F5344CB8AC3E}">
        <p14:creationId xmlns:p14="http://schemas.microsoft.com/office/powerpoint/2010/main" val="328111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C8AD-1ABA-D74E-9317-3442935F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25" y="974486"/>
            <a:ext cx="3986417" cy="646331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Giải quyết vấn đề</a:t>
            </a:r>
            <a:endParaRPr lang="en-VN" sz="3200" dirty="0"/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A4EF5-0184-6941-94C3-A34FC0AD8E14}"/>
              </a:ext>
            </a:extLst>
          </p:cNvPr>
          <p:cNvSpPr txBox="1"/>
          <p:nvPr/>
        </p:nvSpPr>
        <p:spPr>
          <a:xfrm>
            <a:off x="571545" y="1738592"/>
            <a:ext cx="325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Tiền xử lý dữ liệu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AE9DB6-B216-E84C-92A2-2C941D51D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3" y="2524274"/>
            <a:ext cx="3437383" cy="3636511"/>
          </a:xfrm>
        </p:spPr>
        <p:txBody>
          <a:bodyPr>
            <a:normAutofit/>
          </a:bodyPr>
          <a:lstStyle/>
          <a:p>
            <a:r>
              <a:rPr lang="en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 bỏ các giá trị Null</a:t>
            </a:r>
          </a:p>
          <a:p>
            <a:r>
              <a:rPr lang="en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Gom cột thời gian thành cột index</a:t>
            </a:r>
          </a:p>
          <a:p>
            <a:r>
              <a:rPr lang="en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 các cột không cần thiết sau khi có cái nhìn tổng quan (station)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F15791-B1BB-3645-809C-E28A2960C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174" y="1366221"/>
            <a:ext cx="5757132" cy="43377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BA7A30-5930-104A-84E9-9F71F1510807}"/>
              </a:ext>
            </a:extLst>
          </p:cNvPr>
          <p:cNvSpPr txBox="1"/>
          <p:nvPr/>
        </p:nvSpPr>
        <p:spPr>
          <a:xfrm>
            <a:off x="11101892" y="6260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30923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C8AD-1ABA-D74E-9317-3442935F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25" y="974486"/>
            <a:ext cx="3986417" cy="646331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Giải quyết vấn đề</a:t>
            </a:r>
            <a:endParaRPr lang="en-VN" sz="3200" dirty="0"/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A4EF5-0184-6941-94C3-A34FC0AD8E14}"/>
              </a:ext>
            </a:extLst>
          </p:cNvPr>
          <p:cNvSpPr txBox="1"/>
          <p:nvPr/>
        </p:nvSpPr>
        <p:spPr>
          <a:xfrm>
            <a:off x="643464" y="1620817"/>
            <a:ext cx="325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Scale dữ liệu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AE9DB6-B216-E84C-92A2-2C941D51D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3" y="2524274"/>
            <a:ext cx="3437383" cy="3636511"/>
          </a:xfrm>
        </p:spPr>
        <p:txBody>
          <a:bodyPr>
            <a:normAutofit/>
          </a:bodyPr>
          <a:lstStyle/>
          <a:p>
            <a:r>
              <a:rPr lang="en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 dữ liệu về trong khoản [0-1] bằng hàm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feature_range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(0,1)</a:t>
            </a:r>
            <a:endParaRPr lang="en-V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FFD1594-8FEA-F042-B879-306291E2E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420" y="1316477"/>
            <a:ext cx="5744640" cy="42815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F371A5-15CE-0E4F-B761-A68D08637FD6}"/>
              </a:ext>
            </a:extLst>
          </p:cNvPr>
          <p:cNvSpPr txBox="1"/>
          <p:nvPr/>
        </p:nvSpPr>
        <p:spPr>
          <a:xfrm>
            <a:off x="11101892" y="6260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50797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6B0A-6B80-254D-B796-87E30510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186684"/>
            <a:ext cx="9304234" cy="970450"/>
          </a:xfrm>
        </p:spPr>
        <p:txBody>
          <a:bodyPr/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Giải quyết vấn 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31EB1-30AB-7C42-A837-983EFB024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55" y="2345168"/>
            <a:ext cx="4631287" cy="3980328"/>
          </a:xfrm>
        </p:spPr>
        <p:txBody>
          <a:bodyPr>
            <a:normAutofit lnSpcReduction="10000"/>
          </a:bodyPr>
          <a:lstStyle/>
          <a:p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80% dữ liệu làm tập huấn luyện và yêu cầu đầu vào của LSTM là 3D dạng (samples, time_step, feature)</a:t>
            </a:r>
          </a:p>
          <a:p>
            <a:pPr lvl="1"/>
            <a:r>
              <a:rPr lang="en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[Can Tho] : 307 train, 77 test.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ime_step = 24: (283, 24, 7) x_train, (283, 7) y_train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_test: (77, 24, 7)</a:t>
            </a:r>
          </a:p>
          <a:p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LSTM Stacked: xếp chồng các tầng LSTM.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88C3E-0184-4C49-91DB-72F14658F664}"/>
              </a:ext>
            </a:extLst>
          </p:cNvPr>
          <p:cNvSpPr txBox="1"/>
          <p:nvPr/>
        </p:nvSpPr>
        <p:spPr>
          <a:xfrm>
            <a:off x="1215614" y="13340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 Xây dựng model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4E41398-021B-0147-9DC5-BC90B5AD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690" y="4285731"/>
            <a:ext cx="6659880" cy="1553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A08546-E6F0-2647-926F-270BD8595B65}"/>
              </a:ext>
            </a:extLst>
          </p:cNvPr>
          <p:cNvSpPr txBox="1"/>
          <p:nvPr/>
        </p:nvSpPr>
        <p:spPr>
          <a:xfrm>
            <a:off x="5470829" y="3231701"/>
            <a:ext cx="639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[input] LSTM (64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=&gt; LSTM (32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=&gt; LSTM (16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=&gt; Dense (7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[output]</a:t>
            </a: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1621E-6398-2B4C-A229-D8A46BDE72CA}"/>
              </a:ext>
            </a:extLst>
          </p:cNvPr>
          <p:cNvSpPr txBox="1"/>
          <p:nvPr/>
        </p:nvSpPr>
        <p:spPr>
          <a:xfrm>
            <a:off x="11101892" y="6260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8822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C8AD-1ABA-D74E-9317-3442935F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25" y="974486"/>
            <a:ext cx="3986417" cy="646331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Giải quyết vấn đề</a:t>
            </a:r>
            <a:endParaRPr lang="en-VN" sz="3200" dirty="0"/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A4EF5-0184-6941-94C3-A34FC0AD8E14}"/>
              </a:ext>
            </a:extLst>
          </p:cNvPr>
          <p:cNvSpPr txBox="1"/>
          <p:nvPr/>
        </p:nvSpPr>
        <p:spPr>
          <a:xfrm>
            <a:off x="689414" y="1738592"/>
            <a:ext cx="325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 Biên dịch và huấn luyện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AE9DB6-B216-E84C-92A2-2C941D51D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3" y="2524274"/>
            <a:ext cx="3437383" cy="363651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: MSE (mean squared error)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Epoch: 50</a:t>
            </a:r>
          </a:p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D696BE7-DD7E-1640-8B77-96EA3EF9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367" y="1105348"/>
            <a:ext cx="5896745" cy="46473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11002A-F0D0-614A-8C48-90C517CC921D}"/>
              </a:ext>
            </a:extLst>
          </p:cNvPr>
          <p:cNvSpPr txBox="1"/>
          <p:nvPr/>
        </p:nvSpPr>
        <p:spPr>
          <a:xfrm>
            <a:off x="11101892" y="6260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66321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C8AD-1ABA-D74E-9317-3442935F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25" y="974486"/>
            <a:ext cx="3986417" cy="646331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Giải quyết vấn đề</a:t>
            </a:r>
            <a:endParaRPr lang="en-VN" sz="3200" dirty="0"/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A4EF5-0184-6941-94C3-A34FC0AD8E14}"/>
              </a:ext>
            </a:extLst>
          </p:cNvPr>
          <p:cNvSpPr txBox="1"/>
          <p:nvPr/>
        </p:nvSpPr>
        <p:spPr>
          <a:xfrm>
            <a:off x="689414" y="1738592"/>
            <a:ext cx="325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 Dự đoán và đánh giá mô hình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AE9DB6-B216-E84C-92A2-2C941D51D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07" y="2799557"/>
            <a:ext cx="3437383" cy="2621519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X_ test</a:t>
            </a:r>
          </a:p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inverse_transform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702231-44B5-6B46-B324-F876B5C3A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192"/>
              </p:ext>
            </p:extLst>
          </p:nvPr>
        </p:nvGraphicFramePr>
        <p:xfrm>
          <a:off x="5411096" y="1118796"/>
          <a:ext cx="5970495" cy="4679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6372">
                  <a:extLst>
                    <a:ext uri="{9D8B030D-6E8A-4147-A177-3AD203B41FA5}">
                      <a16:colId xmlns:a16="http://schemas.microsoft.com/office/drawing/2014/main" val="200660099"/>
                    </a:ext>
                  </a:extLst>
                </a:gridCol>
                <a:gridCol w="2506532">
                  <a:extLst>
                    <a:ext uri="{9D8B030D-6E8A-4147-A177-3AD203B41FA5}">
                      <a16:colId xmlns:a16="http://schemas.microsoft.com/office/drawing/2014/main" val="3141865154"/>
                    </a:ext>
                  </a:extLst>
                </a:gridCol>
                <a:gridCol w="2237591">
                  <a:extLst>
                    <a:ext uri="{9D8B030D-6E8A-4147-A177-3AD203B41FA5}">
                      <a16:colId xmlns:a16="http://schemas.microsoft.com/office/drawing/2014/main" val="4062389348"/>
                    </a:ext>
                  </a:extLst>
                </a:gridCol>
              </a:tblGrid>
              <a:tr h="50038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s-E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en-V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s-E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V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s-E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V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2071927"/>
                  </a:ext>
                </a:extLst>
              </a:tr>
              <a:tr h="50067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</a:t>
                      </a:r>
                      <a:endParaRPr lang="en-V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0.6820195674395932</a:t>
                      </a:r>
                      <a:endParaRPr lang="en-V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0.5068000050334189</a:t>
                      </a:r>
                      <a:endParaRPr lang="en-V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3862751"/>
                  </a:ext>
                </a:extLst>
              </a:tr>
              <a:tr h="50067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</a:t>
                      </a:r>
                      <a:endParaRPr lang="en-V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0.8564067502419317</a:t>
                      </a:r>
                      <a:endParaRPr lang="en-V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0.6827068824272651</a:t>
                      </a:r>
                      <a:endParaRPr lang="en-V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6872442"/>
                  </a:ext>
                </a:extLst>
              </a:tr>
              <a:tr h="67445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</a:t>
                      </a:r>
                      <a:endParaRPr lang="en-V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0.49036516061814206</a:t>
                      </a:r>
                      <a:endParaRPr lang="en-V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0.37873618386008523</a:t>
                      </a:r>
                      <a:endParaRPr lang="en-V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2708492"/>
                  </a:ext>
                </a:extLst>
              </a:tr>
              <a:tr h="50067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V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67.53338178414319</a:t>
                      </a:r>
                      <a:endParaRPr lang="en-V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51.27342019383009</a:t>
                      </a:r>
                      <a:endParaRPr lang="en-V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1255984"/>
                  </a:ext>
                </a:extLst>
              </a:tr>
              <a:tr h="50067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rH</a:t>
                      </a:r>
                      <a:endParaRPr lang="en-V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3.2687604855167676</a:t>
                      </a:r>
                      <a:endParaRPr lang="en-V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2.4607227315531146</a:t>
                      </a:r>
                      <a:endParaRPr lang="en-V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4788568"/>
                  </a:ext>
                </a:extLst>
              </a:tr>
              <a:tr h="50067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</a:t>
                      </a:r>
                      <a:endParaRPr lang="en-V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114.97666349530546</a:t>
                      </a:r>
                      <a:endParaRPr lang="en-V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73.52516249619521</a:t>
                      </a:r>
                      <a:endParaRPr lang="en-V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511653"/>
                  </a:ext>
                </a:extLst>
              </a:tr>
              <a:tr h="50067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</a:t>
                      </a:r>
                      <a:endParaRPr lang="en-V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0.9395616201391798</a:t>
                      </a:r>
                      <a:endParaRPr lang="en-V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0.6787397409414317</a:t>
                      </a:r>
                      <a:endParaRPr lang="en-V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6852510"/>
                  </a:ext>
                </a:extLst>
              </a:tr>
              <a:tr h="50067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V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0,0078</a:t>
                      </a:r>
                      <a:endParaRPr lang="en-V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62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6E5C1E5-5EBF-334F-A170-524E4D33B389}"/>
              </a:ext>
            </a:extLst>
          </p:cNvPr>
          <p:cNvSpPr txBox="1"/>
          <p:nvPr/>
        </p:nvSpPr>
        <p:spPr>
          <a:xfrm>
            <a:off x="11101892" y="6260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286268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C2D0F7-10BC-9249-8C28-E47CF304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24" y="4889455"/>
            <a:ext cx="10572000" cy="12225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4.6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Ta )</a:t>
            </a:r>
          </a:p>
        </p:txBody>
      </p:sp>
      <p:pic>
        <p:nvPicPr>
          <p:cNvPr id="2052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DA77C14-5014-8A46-BA94-D7DC9D471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124" y="871369"/>
            <a:ext cx="5044213" cy="327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ABD12AE-2DE1-514A-B3EA-4634C7E6F7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1627" y="871369"/>
            <a:ext cx="5044213" cy="310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3E6F94-5716-5744-9019-BDEC63031E41}"/>
              </a:ext>
            </a:extLst>
          </p:cNvPr>
          <p:cNvSpPr txBox="1"/>
          <p:nvPr/>
        </p:nvSpPr>
        <p:spPr>
          <a:xfrm>
            <a:off x="11101892" y="6260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5603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C2D0F7-10BC-9249-8C28-E47CF304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787153"/>
            <a:ext cx="10572000" cy="137335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4.6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pic>
        <p:nvPicPr>
          <p:cNvPr id="6150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100ABE4-E401-6645-A70F-64A92A25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666974"/>
            <a:ext cx="5376368" cy="3662303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1FEA577F-E47D-0741-B7A5-3DF5AF80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4740" y="553616"/>
            <a:ext cx="5708914" cy="3775661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5ADC8B-C2F4-944A-839C-06D13B0F4698}"/>
              </a:ext>
            </a:extLst>
          </p:cNvPr>
          <p:cNvSpPr txBox="1"/>
          <p:nvPr/>
        </p:nvSpPr>
        <p:spPr>
          <a:xfrm>
            <a:off x="11101892" y="6260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377610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94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C2D0F7-10BC-9249-8C28-E47CF304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26" y="4938332"/>
            <a:ext cx="10572000" cy="127126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4.6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pic>
        <p:nvPicPr>
          <p:cNvPr id="8196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717AE39-ED23-A54E-B658-AF9871BA6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631" y="451821"/>
            <a:ext cx="5776195" cy="38512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17848407-1919-824C-BAA5-2EEB3B6C1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5551" y="290456"/>
            <a:ext cx="5776195" cy="4012603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9DD3CA-DAE7-4240-BD0A-F7CA8B9AD293}"/>
              </a:ext>
            </a:extLst>
          </p:cNvPr>
          <p:cNvSpPr txBox="1"/>
          <p:nvPr/>
        </p:nvSpPr>
        <p:spPr>
          <a:xfrm>
            <a:off x="11101892" y="6260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182116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F367-8607-0544-A668-36636B32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Kết quả đạt được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A987-92DA-1D43-B903-BE785A1C4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76" y="2151530"/>
            <a:ext cx="10554574" cy="4582758"/>
          </a:xfrm>
        </p:spPr>
        <p:txBody>
          <a:bodyPr>
            <a:noAutofit/>
          </a:bodyPr>
          <a:lstStyle/>
          <a:p>
            <a:r>
              <a:rPr lang="en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được mô hình Dự đoán cho dữ liệu time_series bằng mô hình mạng nơ ron.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dụng được mô hình Stacked LSTM</a:t>
            </a:r>
          </a:p>
          <a:p>
            <a:r>
              <a:rPr lang="en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với nhiều cài đặt mô hình.</a:t>
            </a:r>
          </a:p>
          <a:p>
            <a:pPr lvl="1"/>
            <a:r>
              <a:rPr lang="en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Địa điểm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caler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ime_step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ố noron</a:t>
            </a:r>
          </a:p>
          <a:p>
            <a:pPr lvl="1"/>
            <a:r>
              <a:rPr lang="en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E34E6-5996-4247-8D00-871805FCB2D5}"/>
              </a:ext>
            </a:extLst>
          </p:cNvPr>
          <p:cNvSpPr txBox="1"/>
          <p:nvPr/>
        </p:nvSpPr>
        <p:spPr>
          <a:xfrm>
            <a:off x="11101892" y="6260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671918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B50E-FC74-C649-8E55-81C3BD4B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513977"/>
            <a:ext cx="10571998" cy="970450"/>
          </a:xfrm>
        </p:spPr>
        <p:txBody>
          <a:bodyPr/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Hướng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323D3-7A8A-5E42-9AC2-A6AB59AD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329864"/>
            <a:ext cx="10554574" cy="3636511"/>
          </a:xfrm>
        </p:spPr>
        <p:txBody>
          <a:bodyPr>
            <a:normAutofit/>
          </a:bodyPr>
          <a:lstStyle/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(layers)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pre-trained model.</a:t>
            </a:r>
            <a:endParaRPr lang="en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F4E42-3A58-8641-AA97-E2812259511B}"/>
              </a:ext>
            </a:extLst>
          </p:cNvPr>
          <p:cNvSpPr txBox="1"/>
          <p:nvPr/>
        </p:nvSpPr>
        <p:spPr>
          <a:xfrm>
            <a:off x="11101892" y="6260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08940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1F0B-63CC-0543-B5A4-3590E8E7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76" y="999202"/>
            <a:ext cx="10571998" cy="643087"/>
          </a:xfrm>
        </p:spPr>
        <p:txBody>
          <a:bodyPr/>
          <a:lstStyle/>
          <a:p>
            <a:pPr algn="ctr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DDA3-13AB-2944-B75D-83E464FAA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76" y="2598805"/>
            <a:ext cx="4467913" cy="3636511"/>
          </a:xfrm>
        </p:spPr>
        <p:txBody>
          <a:bodyPr>
            <a:normAutofit/>
          </a:bodyPr>
          <a:lstStyle/>
          <a:p>
            <a:r>
              <a:rPr lang="en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Đặt vấn đề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</a:t>
            </a:r>
            <a:r>
              <a:rPr lang="en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ục tiêu của đề tài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G</a:t>
            </a:r>
            <a:r>
              <a:rPr lang="en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iới thiệu tập dữ liệu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</a:t>
            </a:r>
            <a:r>
              <a:rPr lang="en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iải quyết vấn đề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Hướng phát triển.</a:t>
            </a:r>
          </a:p>
          <a:p>
            <a:pPr marL="0" indent="0">
              <a:buNone/>
            </a:pPr>
            <a:endParaRPr lang="en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24B93-C390-A741-8B53-919569805A09}"/>
              </a:ext>
            </a:extLst>
          </p:cNvPr>
          <p:cNvSpPr txBox="1"/>
          <p:nvPr/>
        </p:nvSpPr>
        <p:spPr>
          <a:xfrm>
            <a:off x="11101892" y="6260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20788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hanks For Watching - Home | Facebook">
            <a:extLst>
              <a:ext uri="{FF2B5EF4-FFF2-40B4-BE49-F238E27FC236}">
                <a16:creationId xmlns:a16="http://schemas.microsoft.com/office/drawing/2014/main" id="{3792A00F-CBC6-454B-B6D7-655FC8D87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4" y="1060524"/>
            <a:ext cx="11553712" cy="524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C6F5C1-17E9-6F4C-B4C2-FA5BAC348F28}"/>
              </a:ext>
            </a:extLst>
          </p:cNvPr>
          <p:cNvSpPr txBox="1"/>
          <p:nvPr/>
        </p:nvSpPr>
        <p:spPr>
          <a:xfrm>
            <a:off x="11101892" y="6260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19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9692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3627-91A2-CD4D-9C0E-405FF504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Đặt vấn đề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C3B8-7651-0049-A21B-6B14B8445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982" y="2000923"/>
            <a:ext cx="10554574" cy="472260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kỷ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kỷ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AF8F5-B84E-FD4D-B6AB-E747FFD30E4E}"/>
              </a:ext>
            </a:extLst>
          </p:cNvPr>
          <p:cNvSpPr txBox="1"/>
          <p:nvPr/>
        </p:nvSpPr>
        <p:spPr>
          <a:xfrm>
            <a:off x="11101892" y="6260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3263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AEB9-747D-A940-8ED3-589E5FEF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25" y="524735"/>
            <a:ext cx="10571998" cy="970450"/>
          </a:xfrm>
        </p:spPr>
        <p:txBody>
          <a:bodyPr/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Mục tiêu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E7ECA-E46B-034F-A558-7BB16832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25" y="2362137"/>
            <a:ext cx="8744836" cy="3636511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29B2D-CAB4-2445-9AC7-10B80ABFC597}"/>
              </a:ext>
            </a:extLst>
          </p:cNvPr>
          <p:cNvSpPr txBox="1"/>
          <p:nvPr/>
        </p:nvSpPr>
        <p:spPr>
          <a:xfrm>
            <a:off x="11101892" y="6260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6191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BA8B2-6F5E-5E44-A45C-C81A5C9E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307222"/>
            <a:ext cx="4173966" cy="560013"/>
          </a:xfrm>
        </p:spPr>
        <p:txBody>
          <a:bodyPr anchor="b">
            <a:normAutofit/>
          </a:bodyPr>
          <a:lstStyle/>
          <a:p>
            <a:pPr algn="ctr"/>
            <a:r>
              <a:rPr lang="en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Giới thiệu tập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C605-5760-2343-BC22-9469B529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30" y="1734470"/>
            <a:ext cx="3840479" cy="5042847"/>
          </a:xfrm>
        </p:spPr>
        <p:txBody>
          <a:bodyPr>
            <a:noAutofit/>
          </a:bodyPr>
          <a:lstStyle/>
          <a:p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khứ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Lào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endParaRPr lang="en-VN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1960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2010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32736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10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endParaRPr lang="en-VN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4E589654-5133-C344-A1F6-933C11F0D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959468"/>
            <a:ext cx="6267743" cy="464041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333452-993D-1349-82A6-ADF484A9AE42}"/>
              </a:ext>
            </a:extLst>
          </p:cNvPr>
          <p:cNvSpPr txBox="1"/>
          <p:nvPr/>
        </p:nvSpPr>
        <p:spPr>
          <a:xfrm>
            <a:off x="643467" y="959468"/>
            <a:ext cx="1964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Tổng quan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3AC26-C39E-8D4B-BC09-0E6F30C5F162}"/>
              </a:ext>
            </a:extLst>
          </p:cNvPr>
          <p:cNvSpPr txBox="1"/>
          <p:nvPr/>
        </p:nvSpPr>
        <p:spPr>
          <a:xfrm>
            <a:off x="11101892" y="6260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51051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D0CB-39AF-D340-A047-07D261BA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Giới thiệu tập dữ liệu</a:t>
            </a:r>
            <a:endParaRPr lang="en-V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B2C915-CAF7-C649-A338-5081B26BE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246395"/>
              </p:ext>
            </p:extLst>
          </p:nvPr>
        </p:nvGraphicFramePr>
        <p:xfrm>
          <a:off x="810000" y="2631290"/>
          <a:ext cx="105537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2671267900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129647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V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uộc tính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nghĩa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07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 (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average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temperature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 °C)</a:t>
                      </a:r>
                      <a:r>
                        <a:rPr lang="en-V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V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Nhiệt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ở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 </a:t>
                      </a:r>
                      <a:endParaRPr lang="en-V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12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Tx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maximal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temperature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 °C)</a:t>
                      </a:r>
                      <a:endParaRPr lang="en-V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Nhiệt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cao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ở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 </a:t>
                      </a:r>
                      <a:endParaRPr lang="en-V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Tm (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minimal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temperature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 °C)</a:t>
                      </a:r>
                      <a:endParaRPr lang="en-V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Nhiệt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thấp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ở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V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V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Rf (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rainfall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 mm)</a:t>
                      </a:r>
                      <a:endParaRPr lang="en-V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mưa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mm </a:t>
                      </a:r>
                      <a:endParaRPr lang="en-V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81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rH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relative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humidity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 %)</a:t>
                      </a:r>
                      <a:endParaRPr lang="en-V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ẩm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% </a:t>
                      </a:r>
                      <a:endParaRPr lang="en-V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16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hours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sunshine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V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nắng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V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aH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absolute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humidity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 mm Hg)</a:t>
                      </a:r>
                      <a:endParaRPr lang="en-V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ẩm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tuyệt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V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V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937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F5C3C2-6616-2F48-8F1E-266EC011DE8B}"/>
              </a:ext>
            </a:extLst>
          </p:cNvPr>
          <p:cNvSpPr txBox="1"/>
          <p:nvPr/>
        </p:nvSpPr>
        <p:spPr>
          <a:xfrm>
            <a:off x="11101892" y="6260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5218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C8AD-1ABA-D74E-9317-3442935F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78" y="197746"/>
            <a:ext cx="3986417" cy="646331"/>
          </a:xfrm>
        </p:spPr>
        <p:txBody>
          <a:bodyPr>
            <a:normAutofit fontScale="90000"/>
          </a:bodyPr>
          <a:lstStyle/>
          <a:p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Giới thiệu tập dữ liệu</a:t>
            </a:r>
            <a:endParaRPr lang="en-V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4A32-313C-764B-85B3-F293949AE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34" y="2453788"/>
            <a:ext cx="4518671" cy="3632200"/>
          </a:xfrm>
        </p:spPr>
        <p:txBody>
          <a:bodyPr>
            <a:normAutofit/>
          </a:bodyPr>
          <a:lstStyle/>
          <a:p>
            <a:r>
              <a:rPr lang="en-V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có độ lệch chuẩn (</a:t>
            </a:r>
            <a:r>
              <a: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</a:t>
            </a:r>
            <a:r>
              <a:rPr lang="en-V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cao ở chỉ số thời tiết Rf (lượng mưa) -176.779286 và Sh (thời lượng nắng)-69.031249</a:t>
            </a:r>
          </a:p>
          <a:p>
            <a:r>
              <a:rPr lang="en-V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giá trị Null ở các trường dữ liệu: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624FE3-D6E3-7A4E-98B8-602189551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97142"/>
              </p:ext>
            </p:extLst>
          </p:nvPr>
        </p:nvGraphicFramePr>
        <p:xfrm>
          <a:off x="6129860" y="1067711"/>
          <a:ext cx="4567760" cy="4722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8087">
                  <a:extLst>
                    <a:ext uri="{9D8B030D-6E8A-4147-A177-3AD203B41FA5}">
                      <a16:colId xmlns:a16="http://schemas.microsoft.com/office/drawing/2014/main" val="4005303355"/>
                    </a:ext>
                  </a:extLst>
                </a:gridCol>
                <a:gridCol w="2859673">
                  <a:extLst>
                    <a:ext uri="{9D8B030D-6E8A-4147-A177-3AD203B41FA5}">
                      <a16:colId xmlns:a16="http://schemas.microsoft.com/office/drawing/2014/main" val="2380202490"/>
                    </a:ext>
                  </a:extLst>
                </a:gridCol>
              </a:tblGrid>
              <a:tr h="59935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500" dirty="0">
                          <a:effectLst/>
                        </a:rPr>
                        <a:t>Columns</a:t>
                      </a:r>
                      <a:endParaRPr lang="en-VN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0232" marR="1302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500" dirty="0">
                          <a:effectLst/>
                        </a:rPr>
                        <a:t>Null values count</a:t>
                      </a:r>
                      <a:endParaRPr lang="en-VN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0232" marR="130232" marT="0" marB="0"/>
                </a:tc>
                <a:extLst>
                  <a:ext uri="{0D108BD9-81ED-4DB2-BD59-A6C34878D82A}">
                    <a16:rowId xmlns:a16="http://schemas.microsoft.com/office/drawing/2014/main" val="2353820666"/>
                  </a:ext>
                </a:extLst>
              </a:tr>
              <a:tr h="48113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500">
                          <a:effectLst/>
                        </a:rPr>
                        <a:t>station</a:t>
                      </a:r>
                      <a:endParaRPr lang="en-V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0232" marR="1302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500">
                          <a:effectLst/>
                        </a:rPr>
                        <a:t>0</a:t>
                      </a:r>
                      <a:endParaRPr lang="en-V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0232" marR="130232" marT="0" marB="0"/>
                </a:tc>
                <a:extLst>
                  <a:ext uri="{0D108BD9-81ED-4DB2-BD59-A6C34878D82A}">
                    <a16:rowId xmlns:a16="http://schemas.microsoft.com/office/drawing/2014/main" val="2023828024"/>
                  </a:ext>
                </a:extLst>
              </a:tr>
              <a:tr h="48113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500">
                          <a:effectLst/>
                        </a:rPr>
                        <a:t>Ta</a:t>
                      </a:r>
                      <a:endParaRPr lang="en-V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0232" marR="1302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500">
                          <a:effectLst/>
                        </a:rPr>
                        <a:t>1080</a:t>
                      </a:r>
                      <a:endParaRPr lang="en-V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0232" marR="130232" marT="0" marB="0"/>
                </a:tc>
                <a:extLst>
                  <a:ext uri="{0D108BD9-81ED-4DB2-BD59-A6C34878D82A}">
                    <a16:rowId xmlns:a16="http://schemas.microsoft.com/office/drawing/2014/main" val="256864785"/>
                  </a:ext>
                </a:extLst>
              </a:tr>
              <a:tr h="48113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500">
                          <a:effectLst/>
                        </a:rPr>
                        <a:t>Tx</a:t>
                      </a:r>
                      <a:endParaRPr lang="en-V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0232" marR="1302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500">
                          <a:effectLst/>
                        </a:rPr>
                        <a:t>1381</a:t>
                      </a:r>
                      <a:endParaRPr lang="en-V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0232" marR="130232" marT="0" marB="0"/>
                </a:tc>
                <a:extLst>
                  <a:ext uri="{0D108BD9-81ED-4DB2-BD59-A6C34878D82A}">
                    <a16:rowId xmlns:a16="http://schemas.microsoft.com/office/drawing/2014/main" val="329438836"/>
                  </a:ext>
                </a:extLst>
              </a:tr>
              <a:tr h="48113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500">
                          <a:effectLst/>
                        </a:rPr>
                        <a:t>Tm</a:t>
                      </a:r>
                      <a:endParaRPr lang="en-V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0232" marR="1302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500">
                          <a:effectLst/>
                        </a:rPr>
                        <a:t>1380</a:t>
                      </a:r>
                      <a:endParaRPr lang="en-V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0232" marR="130232" marT="0" marB="0"/>
                </a:tc>
                <a:extLst>
                  <a:ext uri="{0D108BD9-81ED-4DB2-BD59-A6C34878D82A}">
                    <a16:rowId xmlns:a16="http://schemas.microsoft.com/office/drawing/2014/main" val="576458011"/>
                  </a:ext>
                </a:extLst>
              </a:tr>
              <a:tr h="48113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500">
                          <a:effectLst/>
                        </a:rPr>
                        <a:t>Rf</a:t>
                      </a:r>
                      <a:endParaRPr lang="en-V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0232" marR="1302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500">
                          <a:effectLst/>
                        </a:rPr>
                        <a:t>984</a:t>
                      </a:r>
                      <a:endParaRPr lang="en-V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0232" marR="130232" marT="0" marB="0"/>
                </a:tc>
                <a:extLst>
                  <a:ext uri="{0D108BD9-81ED-4DB2-BD59-A6C34878D82A}">
                    <a16:rowId xmlns:a16="http://schemas.microsoft.com/office/drawing/2014/main" val="605922044"/>
                  </a:ext>
                </a:extLst>
              </a:tr>
              <a:tr h="48113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500">
                          <a:effectLst/>
                        </a:rPr>
                        <a:t>rH</a:t>
                      </a:r>
                      <a:endParaRPr lang="en-V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0232" marR="1302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500">
                          <a:effectLst/>
                        </a:rPr>
                        <a:t>1140</a:t>
                      </a:r>
                      <a:endParaRPr lang="en-V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0232" marR="130232" marT="0" marB="0"/>
                </a:tc>
                <a:extLst>
                  <a:ext uri="{0D108BD9-81ED-4DB2-BD59-A6C34878D82A}">
                    <a16:rowId xmlns:a16="http://schemas.microsoft.com/office/drawing/2014/main" val="3269863116"/>
                  </a:ext>
                </a:extLst>
              </a:tr>
              <a:tr h="48113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500">
                          <a:effectLst/>
                        </a:rPr>
                        <a:t>Sh</a:t>
                      </a:r>
                      <a:endParaRPr lang="en-V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0232" marR="1302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500">
                          <a:effectLst/>
                        </a:rPr>
                        <a:t>1896</a:t>
                      </a:r>
                      <a:endParaRPr lang="en-V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0232" marR="130232" marT="0" marB="0"/>
                </a:tc>
                <a:extLst>
                  <a:ext uri="{0D108BD9-81ED-4DB2-BD59-A6C34878D82A}">
                    <a16:rowId xmlns:a16="http://schemas.microsoft.com/office/drawing/2014/main" val="259264545"/>
                  </a:ext>
                </a:extLst>
              </a:tr>
              <a:tr h="48113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500">
                          <a:effectLst/>
                        </a:rPr>
                        <a:t>aH</a:t>
                      </a:r>
                      <a:endParaRPr lang="en-V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0232" marR="1302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500" dirty="0">
                          <a:effectLst/>
                        </a:rPr>
                        <a:t>804</a:t>
                      </a:r>
                      <a:endParaRPr lang="en-VN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0232" marR="130232" marT="0" marB="0"/>
                </a:tc>
                <a:extLst>
                  <a:ext uri="{0D108BD9-81ED-4DB2-BD59-A6C34878D82A}">
                    <a16:rowId xmlns:a16="http://schemas.microsoft.com/office/drawing/2014/main" val="37310569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1A4EF5-0184-6941-94C3-A34FC0AD8E14}"/>
              </a:ext>
            </a:extLst>
          </p:cNvPr>
          <p:cNvSpPr txBox="1"/>
          <p:nvPr/>
        </p:nvSpPr>
        <p:spPr>
          <a:xfrm>
            <a:off x="571547" y="996062"/>
            <a:ext cx="325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Độ lệch chuẩn và giá trị thiếu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06B68-75A9-CC4E-BEA6-4A3468A6D942}"/>
              </a:ext>
            </a:extLst>
          </p:cNvPr>
          <p:cNvSpPr txBox="1"/>
          <p:nvPr/>
        </p:nvSpPr>
        <p:spPr>
          <a:xfrm>
            <a:off x="11101892" y="6260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48604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C8AD-1ABA-D74E-9317-3442935F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8" y="196385"/>
            <a:ext cx="3986417" cy="646331"/>
          </a:xfrm>
        </p:spPr>
        <p:txBody>
          <a:bodyPr>
            <a:normAutofit fontScale="90000"/>
          </a:bodyPr>
          <a:lstStyle/>
          <a:p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Giới thiệu tập dữ liệu</a:t>
            </a:r>
            <a:endParaRPr lang="en-VN" sz="3200" dirty="0"/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A4EF5-0184-6941-94C3-A34FC0AD8E14}"/>
              </a:ext>
            </a:extLst>
          </p:cNvPr>
          <p:cNvSpPr txBox="1"/>
          <p:nvPr/>
        </p:nvSpPr>
        <p:spPr>
          <a:xfrm>
            <a:off x="571547" y="996062"/>
            <a:ext cx="325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Các địa điểm của tập dữ liệu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AE9DB6-B216-E84C-92A2-2C941D51D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3" y="2524274"/>
            <a:ext cx="3437383" cy="3636511"/>
          </a:xfrm>
        </p:spPr>
        <p:txBody>
          <a:bodyPr>
            <a:normAutofit fontScale="92500"/>
          </a:bodyPr>
          <a:lstStyle/>
          <a:p>
            <a:r>
              <a:rPr lang="en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có nhiều tỉnh thành (station)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600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48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bên dưới sẽ sử dụng dữ liệu Cần Thơ với 384 dòng dữ liệu.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52ACED8-8855-4540-8C10-79B5F0E7B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05" y="537883"/>
            <a:ext cx="7532311" cy="61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F0C1C7-9338-D141-9227-A557DC390198}"/>
              </a:ext>
            </a:extLst>
          </p:cNvPr>
          <p:cNvSpPr txBox="1"/>
          <p:nvPr/>
        </p:nvSpPr>
        <p:spPr>
          <a:xfrm>
            <a:off x="11101892" y="6260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01276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31DF-0D15-FA40-8532-270DAA45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28" y="410714"/>
            <a:ext cx="5359921" cy="858240"/>
          </a:xfrm>
        </p:spPr>
        <p:txBody>
          <a:bodyPr>
            <a:normAutofit/>
          </a:bodyPr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Giải quyết vấn đề</a:t>
            </a:r>
            <a:endParaRPr lang="en-V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66F0D5-380E-9D14-EDFF-751FEC9CA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2226833"/>
            <a:ext cx="5351209" cy="4346089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(RNN)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RNN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đc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vanishing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RNN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E208927-059F-4490-B5EF-CB5E5489C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213B7486-DF7A-442F-A63D-381813E60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1A98B0E0-3D34-CC47-98D1-DDF4EFEB68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4" r="17853" b="3"/>
          <a:stretch/>
        </p:blipFill>
        <p:spPr bwMode="auto">
          <a:xfrm>
            <a:off x="7449581" y="1268954"/>
            <a:ext cx="3778306" cy="2074009"/>
          </a:xfrm>
          <a:prstGeom prst="rect">
            <a:avLst/>
          </a:prstGeom>
          <a:noFill/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72B05CD-9E0D-5D42-9762-5E8CA96FA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2" b="2"/>
          <a:stretch/>
        </p:blipFill>
        <p:spPr bwMode="auto">
          <a:xfrm>
            <a:off x="7449581" y="3507554"/>
            <a:ext cx="3778306" cy="223702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65D77C-D0D5-4E4A-8827-E62F16E4BAE4}"/>
              </a:ext>
            </a:extLst>
          </p:cNvPr>
          <p:cNvSpPr txBox="1"/>
          <p:nvPr/>
        </p:nvSpPr>
        <p:spPr>
          <a:xfrm>
            <a:off x="1312433" y="1376979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RNN và LSTM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E2443-AF1F-974E-A98D-35CBC6947E0E}"/>
              </a:ext>
            </a:extLst>
          </p:cNvPr>
          <p:cNvSpPr txBox="1"/>
          <p:nvPr/>
        </p:nvSpPr>
        <p:spPr>
          <a:xfrm>
            <a:off x="11101892" y="6260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08452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471</TotalTime>
  <Words>1255</Words>
  <Application>Microsoft Macintosh PowerPoint</Application>
  <PresentationFormat>Widescreen</PresentationFormat>
  <Paragraphs>167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Century Gothic</vt:lpstr>
      <vt:lpstr>Times New Roman</vt:lpstr>
      <vt:lpstr>Wingdings 2</vt:lpstr>
      <vt:lpstr>Quotable</vt:lpstr>
      <vt:lpstr>Dự báo thời tiết với thuật toán RNN</vt:lpstr>
      <vt:lpstr>Mục lục</vt:lpstr>
      <vt:lpstr>1. Đặt vấn đề</vt:lpstr>
      <vt:lpstr>2. Mục tiêu đề tài</vt:lpstr>
      <vt:lpstr>3. Giới thiệu tập dữ liệu</vt:lpstr>
      <vt:lpstr>3. Giới thiệu tập dữ liệu</vt:lpstr>
      <vt:lpstr>3. Giới thiệu tập dữ liệu</vt:lpstr>
      <vt:lpstr>3. Giới thiệu tập dữ liệu</vt:lpstr>
      <vt:lpstr>4. Giải quyết vấn đề</vt:lpstr>
      <vt:lpstr>4. Giải quyết vấn đề</vt:lpstr>
      <vt:lpstr>4. Giải quyết vấn đề</vt:lpstr>
      <vt:lpstr>4. Giải quyết vấn đề</vt:lpstr>
      <vt:lpstr>4. Giải quyết vấn đề</vt:lpstr>
      <vt:lpstr>4. Giải quyết vấn đề</vt:lpstr>
      <vt:lpstr>4. Giải quyết vấn đề       4.6 Dự đoán và đánh giá ( Ta )</vt:lpstr>
      <vt:lpstr>4. Giải quyết vấn đề       4.6 Dự đoán và đánh giá ( Sh )</vt:lpstr>
      <vt:lpstr>4. Giải quyết vấn đề       4.6 Dự đoán và đánh giá ( aH )</vt:lpstr>
      <vt:lpstr>5. Kết quả đạt được</vt:lpstr>
      <vt:lpstr>6. Hướng phát triển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báo thời tiết với thuật toán RNN</dc:title>
  <dc:creator>Vycent Nguyen</dc:creator>
  <cp:lastModifiedBy>Vycent Nguyen</cp:lastModifiedBy>
  <cp:revision>11</cp:revision>
  <dcterms:created xsi:type="dcterms:W3CDTF">2022-05-12T04:45:47Z</dcterms:created>
  <dcterms:modified xsi:type="dcterms:W3CDTF">2022-05-13T02:29:59Z</dcterms:modified>
</cp:coreProperties>
</file>