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8" r:id="rId2"/>
    <p:sldId id="257" r:id="rId3"/>
    <p:sldId id="264" r:id="rId4"/>
    <p:sldId id="268" r:id="rId5"/>
    <p:sldId id="266" r:id="rId6"/>
    <p:sldId id="269" r:id="rId7"/>
    <p:sldId id="273" r:id="rId8"/>
    <p:sldId id="270" r:id="rId9"/>
    <p:sldId id="274" r:id="rId10"/>
    <p:sldId id="275" r:id="rId11"/>
    <p:sldId id="271" r:id="rId12"/>
    <p:sldId id="265" r:id="rId13"/>
    <p:sldId id="279" r:id="rId14"/>
    <p:sldId id="272" r:id="rId15"/>
    <p:sldId id="276" r:id="rId16"/>
    <p:sldId id="277" r:id="rId17"/>
    <p:sldId id="278" r:id="rId18"/>
    <p:sldId id="280" r:id="rId19"/>
    <p:sldId id="281"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 Erdmann" initials="GE" lastIdx="1" clrIdx="0">
    <p:extLst>
      <p:ext uri="{19B8F6BF-5375-455C-9EA6-DF929625EA0E}">
        <p15:presenceInfo xmlns:p15="http://schemas.microsoft.com/office/powerpoint/2012/main" userId="3597758c54440d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6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98" autoAdjust="0"/>
  </p:normalViewPr>
  <p:slideViewPr>
    <p:cSldViewPr snapToGrid="0" showGuides="1">
      <p:cViewPr varScale="1">
        <p:scale>
          <a:sx n="108" d="100"/>
          <a:sy n="108" d="100"/>
        </p:scale>
        <p:origin x="678" y="108"/>
      </p:cViewPr>
      <p:guideLst>
        <p:guide orient="horz" pos="504"/>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C43CF-120A-484B-B881-0ADA2055594B}" type="datetimeFigureOut">
              <a:rPr lang="de-DE" smtClean="0"/>
              <a:t>24.06.2023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E6C57-0503-46DB-90D4-00DF5545ECB4}" type="slidenum">
              <a:rPr lang="de-DE" smtClean="0"/>
              <a:t>‹Nr.›</a:t>
            </a:fld>
            <a:endParaRPr lang="de-DE"/>
          </a:p>
        </p:txBody>
      </p:sp>
    </p:spTree>
    <p:extLst>
      <p:ext uri="{BB962C8B-B14F-4D97-AF65-F5344CB8AC3E}">
        <p14:creationId xmlns:p14="http://schemas.microsoft.com/office/powerpoint/2010/main" val="2233975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BDE6C57-0503-46DB-90D4-00DF5545ECB4}" type="slidenum">
              <a:rPr lang="de-DE" smtClean="0"/>
              <a:t>6</a:t>
            </a:fld>
            <a:endParaRPr lang="de-DE"/>
          </a:p>
        </p:txBody>
      </p:sp>
    </p:spTree>
    <p:extLst>
      <p:ext uri="{BB962C8B-B14F-4D97-AF65-F5344CB8AC3E}">
        <p14:creationId xmlns:p14="http://schemas.microsoft.com/office/powerpoint/2010/main" val="58236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Hochkantpfosten</a:t>
            </a:r>
            <a:r>
              <a:rPr lang="de-DE" dirty="0"/>
              <a:t> der Geländer fehlten beim Export nach Magics </a:t>
            </a:r>
            <a:r>
              <a:rPr lang="de-DE" dirty="0">
                <a:sym typeface="Wingdings" panose="05000000000000000000" pitchFamily="2" charset="2"/>
              </a:rPr>
              <a:t> instabil</a:t>
            </a:r>
            <a:endParaRPr lang="de-DE" dirty="0"/>
          </a:p>
        </p:txBody>
      </p:sp>
      <p:sp>
        <p:nvSpPr>
          <p:cNvPr id="4" name="Foliennummernplatzhalter 3"/>
          <p:cNvSpPr>
            <a:spLocks noGrp="1"/>
          </p:cNvSpPr>
          <p:nvPr>
            <p:ph type="sldNum" sz="quarter" idx="5"/>
          </p:nvPr>
        </p:nvSpPr>
        <p:spPr/>
        <p:txBody>
          <a:bodyPr/>
          <a:lstStyle/>
          <a:p>
            <a:fld id="{BBDE6C57-0503-46DB-90D4-00DF5545ECB4}" type="slidenum">
              <a:rPr lang="de-DE" smtClean="0"/>
              <a:t>10</a:t>
            </a:fld>
            <a:endParaRPr lang="de-DE"/>
          </a:p>
        </p:txBody>
      </p:sp>
    </p:spTree>
    <p:extLst>
      <p:ext uri="{BB962C8B-B14F-4D97-AF65-F5344CB8AC3E}">
        <p14:creationId xmlns:p14="http://schemas.microsoft.com/office/powerpoint/2010/main" val="411168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Hochkantpfosten</a:t>
            </a:r>
            <a:r>
              <a:rPr lang="de-DE" dirty="0"/>
              <a:t> der Geländer fehlten beim Export nach Magics </a:t>
            </a:r>
            <a:r>
              <a:rPr lang="de-DE" dirty="0">
                <a:sym typeface="Wingdings" panose="05000000000000000000" pitchFamily="2" charset="2"/>
              </a:rPr>
              <a:t> instabil</a:t>
            </a:r>
            <a:endParaRPr lang="de-DE" dirty="0"/>
          </a:p>
        </p:txBody>
      </p:sp>
      <p:sp>
        <p:nvSpPr>
          <p:cNvPr id="4" name="Foliennummernplatzhalter 3"/>
          <p:cNvSpPr>
            <a:spLocks noGrp="1"/>
          </p:cNvSpPr>
          <p:nvPr>
            <p:ph type="sldNum" sz="quarter" idx="5"/>
          </p:nvPr>
        </p:nvSpPr>
        <p:spPr/>
        <p:txBody>
          <a:bodyPr/>
          <a:lstStyle/>
          <a:p>
            <a:fld id="{BBDE6C57-0503-46DB-90D4-00DF5545ECB4}" type="slidenum">
              <a:rPr lang="de-DE" smtClean="0"/>
              <a:t>11</a:t>
            </a:fld>
            <a:endParaRPr lang="de-DE"/>
          </a:p>
        </p:txBody>
      </p:sp>
    </p:spTree>
    <p:extLst>
      <p:ext uri="{BB962C8B-B14F-4D97-AF65-F5344CB8AC3E}">
        <p14:creationId xmlns:p14="http://schemas.microsoft.com/office/powerpoint/2010/main" val="1653264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p:spTree>
      <p:nvGrpSpPr>
        <p:cNvPr id="1" name=""/>
        <p:cNvGrpSpPr/>
        <p:nvPr/>
      </p:nvGrpSpPr>
      <p:grpSpPr>
        <a:xfrm>
          <a:off x="0" y="0"/>
          <a:ext cx="0" cy="0"/>
          <a:chOff x="0" y="0"/>
          <a:chExt cx="0" cy="0"/>
        </a:xfrm>
      </p:grpSpPr>
      <p:sp>
        <p:nvSpPr>
          <p:cNvPr id="12" name="Title 1"/>
          <p:cNvSpPr>
            <a:spLocks noGrp="1"/>
          </p:cNvSpPr>
          <p:nvPr userDrawn="1">
            <p:ph type="ctrTitle" hasCustomPrompt="1"/>
          </p:nvPr>
        </p:nvSpPr>
        <p:spPr>
          <a:xfrm>
            <a:off x="792359" y="2583984"/>
            <a:ext cx="10834929" cy="918044"/>
          </a:xfrm>
        </p:spPr>
        <p:txBody>
          <a:bodyPr lIns="0" tIns="0" rIns="0" bIns="0" anchor="ctr" anchorCtr="0">
            <a:noAutofit/>
          </a:bodyPr>
          <a:lstStyle>
            <a:lvl1pPr algn="l">
              <a:defRPr sz="3200" b="1">
                <a:latin typeface="Open Sans" pitchFamily="2" charset="0"/>
                <a:ea typeface="Open Sans" pitchFamily="2" charset="0"/>
                <a:cs typeface="Open Sans" pitchFamily="2" charset="0"/>
              </a:defRPr>
            </a:lvl1pPr>
          </a:lstStyle>
          <a:p>
            <a:r>
              <a:rPr lang="de-DE" dirty="0"/>
              <a:t>Hauptüberschrift</a:t>
            </a:r>
            <a:endParaRPr lang="en-US" dirty="0"/>
          </a:p>
        </p:txBody>
      </p:sp>
      <p:sp>
        <p:nvSpPr>
          <p:cNvPr id="13" name="Subtitle 2"/>
          <p:cNvSpPr>
            <a:spLocks noGrp="1"/>
          </p:cNvSpPr>
          <p:nvPr userDrawn="1">
            <p:ph type="subTitle" idx="1" hasCustomPrompt="1"/>
          </p:nvPr>
        </p:nvSpPr>
        <p:spPr>
          <a:xfrm>
            <a:off x="792360" y="3656719"/>
            <a:ext cx="10834928" cy="1655762"/>
          </a:xfrm>
          <a:prstGeom prst="rect">
            <a:avLst/>
          </a:prstGeom>
        </p:spPr>
        <p:txBody>
          <a:bodyPr lIns="0" tIns="0" rIns="0" bIns="0">
            <a:noAutofit/>
          </a:bodyPr>
          <a:lstStyle>
            <a:lvl1pPr marL="0" indent="0" algn="l">
              <a:buNone/>
              <a:defRPr sz="1800">
                <a:latin typeface="Open Sans" pitchFamily="2" charset="0"/>
                <a:ea typeface="Open Sans" pitchFamily="2" charset="0"/>
                <a:cs typeface="Open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a:t>
            </a:r>
            <a:endParaRPr lang="en-US" dirty="0"/>
          </a:p>
        </p:txBody>
      </p:sp>
      <p:sp>
        <p:nvSpPr>
          <p:cNvPr id="19" name="Parallelogramm 18"/>
          <p:cNvSpPr/>
          <p:nvPr userDrawn="1"/>
        </p:nvSpPr>
        <p:spPr>
          <a:xfrm>
            <a:off x="792360" y="0"/>
            <a:ext cx="887258" cy="807568"/>
          </a:xfrm>
          <a:prstGeom prst="parallelogram">
            <a:avLst>
              <a:gd name="adj" fmla="val 59899"/>
            </a:avLst>
          </a:prstGeom>
          <a:solidFill>
            <a:srgbClr val="EC6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011067" y="0"/>
            <a:ext cx="3128774" cy="807568"/>
          </a:xfrm>
          <a:prstGeom prst="rect">
            <a:avLst/>
          </a:prstGeom>
        </p:spPr>
      </p:pic>
      <p:grpSp>
        <p:nvGrpSpPr>
          <p:cNvPr id="2" name="Gruppieren 1"/>
          <p:cNvGrpSpPr/>
          <p:nvPr userDrawn="1"/>
        </p:nvGrpSpPr>
        <p:grpSpPr>
          <a:xfrm>
            <a:off x="8751781" y="4676778"/>
            <a:ext cx="3450626" cy="2200473"/>
            <a:chOff x="8751781" y="4676778"/>
            <a:chExt cx="3450626" cy="2200473"/>
          </a:xfrm>
          <a:solidFill>
            <a:srgbClr val="EC6608"/>
          </a:solidFill>
        </p:grpSpPr>
        <p:sp>
          <p:nvSpPr>
            <p:cNvPr id="24" name="Freihandform 23"/>
            <p:cNvSpPr>
              <a:spLocks noChangeAspect="1"/>
            </p:cNvSpPr>
            <p:nvPr userDrawn="1"/>
          </p:nvSpPr>
          <p:spPr>
            <a:xfrm>
              <a:off x="8751781" y="6409446"/>
              <a:ext cx="690978" cy="467805"/>
            </a:xfrm>
            <a:custGeom>
              <a:avLst/>
              <a:gdLst>
                <a:gd name="connsiteX0" fmla="*/ 274285 w 690978"/>
                <a:gd name="connsiteY0" fmla="*/ 0 h 467805"/>
                <a:gd name="connsiteX1" fmla="*/ 690978 w 690978"/>
                <a:gd name="connsiteY1" fmla="*/ 0 h 467805"/>
                <a:gd name="connsiteX2" fmla="*/ 416693 w 690978"/>
                <a:gd name="connsiteY2" fmla="*/ 467805 h 467805"/>
                <a:gd name="connsiteX3" fmla="*/ 0 w 690978"/>
                <a:gd name="connsiteY3" fmla="*/ 467805 h 467805"/>
              </a:gdLst>
              <a:ahLst/>
              <a:cxnLst>
                <a:cxn ang="0">
                  <a:pos x="connsiteX0" y="connsiteY0"/>
                </a:cxn>
                <a:cxn ang="0">
                  <a:pos x="connsiteX1" y="connsiteY1"/>
                </a:cxn>
                <a:cxn ang="0">
                  <a:pos x="connsiteX2" y="connsiteY2"/>
                </a:cxn>
                <a:cxn ang="0">
                  <a:pos x="connsiteX3" y="connsiteY3"/>
                </a:cxn>
              </a:cxnLst>
              <a:rect l="l" t="t" r="r" b="b"/>
              <a:pathLst>
                <a:path w="690978" h="467805">
                  <a:moveTo>
                    <a:pt x="274285" y="0"/>
                  </a:moveTo>
                  <a:lnTo>
                    <a:pt x="690978" y="0"/>
                  </a:lnTo>
                  <a:lnTo>
                    <a:pt x="416693" y="467805"/>
                  </a:lnTo>
                  <a:lnTo>
                    <a:pt x="0" y="467805"/>
                  </a:lnTo>
                  <a:close/>
                </a:path>
              </a:pathLst>
            </a:custGeom>
            <a:grpFill/>
            <a:ln>
              <a:solidFill>
                <a:srgbClr val="EC660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6" name="Parallelogramm 15"/>
            <p:cNvSpPr/>
            <p:nvPr userDrawn="1"/>
          </p:nvSpPr>
          <p:spPr>
            <a:xfrm>
              <a:off x="10162913" y="5112580"/>
              <a:ext cx="1464376" cy="1745420"/>
            </a:xfrm>
            <a:prstGeom prst="parallelogram">
              <a:avLst>
                <a:gd name="adj" fmla="val 69885"/>
              </a:avLst>
            </a:prstGeom>
            <a:grpFill/>
            <a:ln>
              <a:solidFill>
                <a:srgbClr val="EC66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9477507" y="5781930"/>
              <a:ext cx="1057517" cy="1092954"/>
            </a:xfrm>
            <a:custGeom>
              <a:avLst/>
              <a:gdLst>
                <a:gd name="connsiteX0" fmla="*/ 640824 w 1057517"/>
                <a:gd name="connsiteY0" fmla="*/ 0 h 1092954"/>
                <a:gd name="connsiteX1" fmla="*/ 1057517 w 1057517"/>
                <a:gd name="connsiteY1" fmla="*/ 0 h 1092954"/>
                <a:gd name="connsiteX2" fmla="*/ 416693 w 1057517"/>
                <a:gd name="connsiteY2" fmla="*/ 1092954 h 1092954"/>
                <a:gd name="connsiteX3" fmla="*/ 0 w 1057517"/>
                <a:gd name="connsiteY3" fmla="*/ 1092954 h 1092954"/>
              </a:gdLst>
              <a:ahLst/>
              <a:cxnLst>
                <a:cxn ang="0">
                  <a:pos x="connsiteX0" y="connsiteY0"/>
                </a:cxn>
                <a:cxn ang="0">
                  <a:pos x="connsiteX1" y="connsiteY1"/>
                </a:cxn>
                <a:cxn ang="0">
                  <a:pos x="connsiteX2" y="connsiteY2"/>
                </a:cxn>
                <a:cxn ang="0">
                  <a:pos x="connsiteX3" y="connsiteY3"/>
                </a:cxn>
              </a:cxnLst>
              <a:rect l="l" t="t" r="r" b="b"/>
              <a:pathLst>
                <a:path w="1057517" h="1092954">
                  <a:moveTo>
                    <a:pt x="640824" y="0"/>
                  </a:moveTo>
                  <a:lnTo>
                    <a:pt x="1057517" y="0"/>
                  </a:lnTo>
                  <a:lnTo>
                    <a:pt x="416693" y="1092954"/>
                  </a:lnTo>
                  <a:lnTo>
                    <a:pt x="0" y="1092954"/>
                  </a:lnTo>
                  <a:close/>
                </a:path>
              </a:pathLst>
            </a:custGeom>
            <a:grpFill/>
            <a:ln>
              <a:solidFill>
                <a:srgbClr val="EC660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2" name="Freihandform 21"/>
            <p:cNvSpPr/>
            <p:nvPr userDrawn="1"/>
          </p:nvSpPr>
          <p:spPr>
            <a:xfrm>
              <a:off x="11186505" y="4676778"/>
              <a:ext cx="1015902" cy="1732667"/>
            </a:xfrm>
            <a:custGeom>
              <a:avLst/>
              <a:gdLst>
                <a:gd name="connsiteX0" fmla="*/ 1015902 w 1015902"/>
                <a:gd name="connsiteY0" fmla="*/ 0 h 1732667"/>
                <a:gd name="connsiteX1" fmla="*/ 1015902 w 1015902"/>
                <a:gd name="connsiteY1" fmla="*/ 811562 h 1732667"/>
                <a:gd name="connsiteX2" fmla="*/ 475837 w 1015902"/>
                <a:gd name="connsiteY2" fmla="*/ 1732667 h 1732667"/>
                <a:gd name="connsiteX3" fmla="*/ 0 w 1015902"/>
                <a:gd name="connsiteY3" fmla="*/ 1732667 h 1732667"/>
              </a:gdLst>
              <a:ahLst/>
              <a:cxnLst>
                <a:cxn ang="0">
                  <a:pos x="connsiteX0" y="connsiteY0"/>
                </a:cxn>
                <a:cxn ang="0">
                  <a:pos x="connsiteX1" y="connsiteY1"/>
                </a:cxn>
                <a:cxn ang="0">
                  <a:pos x="connsiteX2" y="connsiteY2"/>
                </a:cxn>
                <a:cxn ang="0">
                  <a:pos x="connsiteX3" y="connsiteY3"/>
                </a:cxn>
              </a:cxnLst>
              <a:rect l="l" t="t" r="r" b="b"/>
              <a:pathLst>
                <a:path w="1015902" h="1732667">
                  <a:moveTo>
                    <a:pt x="1015902" y="0"/>
                  </a:moveTo>
                  <a:lnTo>
                    <a:pt x="1015902" y="811562"/>
                  </a:lnTo>
                  <a:lnTo>
                    <a:pt x="475837" y="1732667"/>
                  </a:lnTo>
                  <a:lnTo>
                    <a:pt x="0" y="1732667"/>
                  </a:lnTo>
                  <a:close/>
                </a:path>
              </a:pathLst>
            </a:custGeom>
            <a:grpFill/>
            <a:ln>
              <a:solidFill>
                <a:srgbClr val="EC660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spTree>
    <p:extLst>
      <p:ext uri="{BB962C8B-B14F-4D97-AF65-F5344CB8AC3E}">
        <p14:creationId xmlns:p14="http://schemas.microsoft.com/office/powerpoint/2010/main" val="1847686308"/>
      </p:ext>
    </p:extLst>
  </p:cSld>
  <p:clrMapOvr>
    <a:masterClrMapping/>
  </p:clrMapOvr>
  <p:extLst>
    <p:ext uri="{DCECCB84-F9BA-43D5-87BE-67443E8EF086}">
      <p15:sldGuideLst xmlns:p15="http://schemas.microsoft.com/office/powerpoint/2012/main">
        <p15:guide id="1" pos="57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n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434" y="1757293"/>
            <a:ext cx="10515600" cy="3469944"/>
          </a:xfrm>
          <a:prstGeom prst="rect">
            <a:avLst/>
          </a:prstGeom>
        </p:spPr>
        <p:txBody>
          <a:bodyPr lIns="0" tIns="0" rIns="0" bIns="0"/>
          <a:lstStyle>
            <a:lvl1pPr marL="228600" indent="-228600" algn="l" defTabSz="914400" rtl="0" eaLnBrk="1" latinLnBrk="0" hangingPunct="1">
              <a:lnSpc>
                <a:spcPct val="90000"/>
              </a:lnSpc>
              <a:buFontTx/>
              <a:buBlip>
                <a:blip r:embed="rId2"/>
              </a:buBlip>
              <a:defRPr lang="de-DE" sz="1800" kern="1200" dirty="0" smtClean="0">
                <a:solidFill>
                  <a:schemeClr val="tx1"/>
                </a:solidFill>
                <a:latin typeface="Open Sans" pitchFamily="2" charset="0"/>
                <a:ea typeface="Open Sans" pitchFamily="2" charset="0"/>
                <a:cs typeface="Open Sans" pitchFamily="2" charset="0"/>
              </a:defRPr>
            </a:lvl1pPr>
            <a:lvl2pPr marL="685800" indent="-228600" algn="l" defTabSz="914400" rtl="0" eaLnBrk="1" latinLnBrk="0" hangingPunct="1">
              <a:lnSpc>
                <a:spcPct val="90000"/>
              </a:lnSpc>
              <a:buFontTx/>
              <a:buBlip>
                <a:blip r:embed="rId2"/>
              </a:buBlip>
              <a:defRPr lang="de-DE" sz="1800" kern="1200" dirty="0" smtClean="0">
                <a:solidFill>
                  <a:schemeClr val="tx1"/>
                </a:solidFill>
                <a:latin typeface="Open Sans" pitchFamily="2" charset="0"/>
                <a:ea typeface="Open Sans" pitchFamily="2" charset="0"/>
                <a:cs typeface="Open Sans" pitchFamily="2" charset="0"/>
              </a:defRPr>
            </a:lvl2pPr>
            <a:lvl3pPr marL="1143000" indent="-228600" algn="l" defTabSz="914400" rtl="0" eaLnBrk="1" latinLnBrk="0" hangingPunct="1">
              <a:lnSpc>
                <a:spcPct val="90000"/>
              </a:lnSpc>
              <a:buFontTx/>
              <a:buBlip>
                <a:blip r:embed="rId2"/>
              </a:buBlip>
              <a:defRPr lang="de-DE" sz="1600" kern="1200" dirty="0" smtClean="0">
                <a:solidFill>
                  <a:schemeClr val="tx1"/>
                </a:solidFill>
                <a:latin typeface="Open Sans" pitchFamily="2" charset="0"/>
                <a:ea typeface="Open Sans" pitchFamily="2" charset="0"/>
                <a:cs typeface="Open Sans" pitchFamily="2" charset="0"/>
              </a:defRPr>
            </a:lvl3pPr>
            <a:lvl4pPr marL="1600200" indent="-228600" algn="l" defTabSz="914400" rtl="0" eaLnBrk="1" latinLnBrk="0" hangingPunct="1">
              <a:lnSpc>
                <a:spcPct val="90000"/>
              </a:lnSpc>
              <a:buFontTx/>
              <a:buBlip>
                <a:blip r:embed="rId2"/>
              </a:buBlip>
              <a:defRPr lang="de-DE" sz="1600" kern="1200" dirty="0" smtClean="0">
                <a:solidFill>
                  <a:schemeClr val="tx1"/>
                </a:solidFill>
                <a:latin typeface="Open Sans" pitchFamily="2" charset="0"/>
                <a:ea typeface="Open Sans" pitchFamily="2" charset="0"/>
                <a:cs typeface="Open Sans" pitchFamily="2" charset="0"/>
              </a:defRPr>
            </a:lvl4pPr>
            <a:lvl5pPr marL="2057400" indent="-228600" algn="l" defTabSz="914400" rtl="0" eaLnBrk="1" latinLnBrk="0" hangingPunct="1">
              <a:lnSpc>
                <a:spcPct val="90000"/>
              </a:lnSpc>
              <a:buFontTx/>
              <a:buBlip>
                <a:blip r:embed="rId2"/>
              </a:buBlip>
              <a:defRPr lang="de-DE" sz="1600" kern="1200" dirty="0">
                <a:solidFill>
                  <a:schemeClr val="tx1"/>
                </a:solidFill>
                <a:latin typeface="Open Sans" pitchFamily="2" charset="0"/>
                <a:ea typeface="Open Sans" pitchFamily="2" charset="0"/>
                <a:cs typeface="Open Sans" pitchFamily="2"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
        <p:nvSpPr>
          <p:cNvPr id="8" name="Parallelogramm 7"/>
          <p:cNvSpPr/>
          <p:nvPr userDrawn="1"/>
        </p:nvSpPr>
        <p:spPr>
          <a:xfrm>
            <a:off x="527434" y="0"/>
            <a:ext cx="887258" cy="807568"/>
          </a:xfrm>
          <a:prstGeom prst="parallelogram">
            <a:avLst>
              <a:gd name="adj" fmla="val 59899"/>
            </a:avLst>
          </a:prstGeom>
          <a:solidFill>
            <a:srgbClr val="EC6608"/>
          </a:solidFill>
          <a:ln>
            <a:solidFill>
              <a:srgbClr val="EC66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EC660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251391"/>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25" userDrawn="1">
          <p15:clr>
            <a:srgbClr val="FBAE40"/>
          </p15:clr>
        </p15:guide>
        <p15:guide id="3" pos="1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Parallelogramm 7"/>
          <p:cNvSpPr/>
          <p:nvPr userDrawn="1"/>
        </p:nvSpPr>
        <p:spPr>
          <a:xfrm>
            <a:off x="518891" y="0"/>
            <a:ext cx="887258" cy="807568"/>
          </a:xfrm>
          <a:prstGeom prst="parallelogram">
            <a:avLst>
              <a:gd name="adj" fmla="val 59899"/>
            </a:avLst>
          </a:prstGeom>
          <a:solidFill>
            <a:srgbClr val="EC6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EC6608"/>
            </a:solidFill>
          </a:ln>
        </p:spPr>
        <p:style>
          <a:lnRef idx="1">
            <a:schemeClr val="accent1"/>
          </a:lnRef>
          <a:fillRef idx="0">
            <a:schemeClr val="accent1"/>
          </a:fillRef>
          <a:effectRef idx="0">
            <a:schemeClr val="accent1"/>
          </a:effectRef>
          <a:fontRef idx="minor">
            <a:schemeClr val="tx1"/>
          </a:fontRef>
        </p:style>
      </p:cxn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2040731457"/>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olientitel, Inhalt und Bilder">
    <p:spTree>
      <p:nvGrpSpPr>
        <p:cNvPr id="1" name=""/>
        <p:cNvGrpSpPr/>
        <p:nvPr/>
      </p:nvGrpSpPr>
      <p:grpSpPr>
        <a:xfrm>
          <a:off x="0" y="0"/>
          <a:ext cx="0" cy="0"/>
          <a:chOff x="0" y="0"/>
          <a:chExt cx="0" cy="0"/>
        </a:xfrm>
      </p:grpSpPr>
      <p:sp>
        <p:nvSpPr>
          <p:cNvPr id="8" name="Parallelogramm 7"/>
          <p:cNvSpPr/>
          <p:nvPr userDrawn="1"/>
        </p:nvSpPr>
        <p:spPr>
          <a:xfrm>
            <a:off x="518891" y="0"/>
            <a:ext cx="887258" cy="807568"/>
          </a:xfrm>
          <a:prstGeom prst="parallelogram">
            <a:avLst>
              <a:gd name="adj" fmla="val 59899"/>
            </a:avLst>
          </a:prstGeom>
          <a:solidFill>
            <a:srgbClr val="EC6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EC6608"/>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518898" y="1727254"/>
            <a:ext cx="3588809" cy="1248644"/>
          </a:xfrm>
          <a:prstGeom prst="rect">
            <a:avLst/>
          </a:prstGeom>
        </p:spPr>
        <p:txBody>
          <a:bodyPr lIns="0" tIns="0" rIns="0" bIns="0"/>
          <a:lstStyle>
            <a:lvl1pPr marL="0" indent="0">
              <a:buNone/>
              <a:defRPr sz="1400">
                <a:latin typeface="Open Sans" pitchFamily="2" charset="0"/>
                <a:ea typeface="Open Sans" pitchFamily="2" charset="0"/>
                <a:cs typeface="Open Sans" pitchFamily="2" charset="0"/>
              </a:defRPr>
            </a:lvl1pPr>
          </a:lstStyle>
          <a:p>
            <a:r>
              <a:rPr lang="de-DE" dirty="0"/>
              <a:t>Bild durch Klicken auf Symbol hinzufügen</a:t>
            </a:r>
          </a:p>
        </p:txBody>
      </p:sp>
      <p:sp>
        <p:nvSpPr>
          <p:cNvPr id="11" name="Bildplatzhalter 2"/>
          <p:cNvSpPr>
            <a:spLocks noGrp="1"/>
          </p:cNvSpPr>
          <p:nvPr>
            <p:ph type="pic" sz="quarter" idx="13"/>
          </p:nvPr>
        </p:nvSpPr>
        <p:spPr>
          <a:xfrm>
            <a:off x="518897" y="3107038"/>
            <a:ext cx="3588810" cy="1248644"/>
          </a:xfrm>
          <a:prstGeom prst="rect">
            <a:avLst/>
          </a:prstGeom>
        </p:spPr>
        <p:txBody>
          <a:bodyPr lIns="0" tIns="0" rIns="0" bIns="0"/>
          <a:lstStyle>
            <a:lvl1pPr marL="0" indent="0">
              <a:buNone/>
              <a:defRPr sz="1400">
                <a:latin typeface="Open Sans" pitchFamily="2" charset="0"/>
                <a:ea typeface="Open Sans" pitchFamily="2" charset="0"/>
                <a:cs typeface="Open Sans" pitchFamily="2" charset="0"/>
              </a:defRPr>
            </a:lvl1pPr>
          </a:lstStyle>
          <a:p>
            <a:r>
              <a:rPr lang="de-DE" dirty="0"/>
              <a:t>Bild durch Klicken auf Symbol hinzufügen</a:t>
            </a:r>
          </a:p>
        </p:txBody>
      </p:sp>
      <p:sp>
        <p:nvSpPr>
          <p:cNvPr id="14" name="Bildplatzhalter 2"/>
          <p:cNvSpPr>
            <a:spLocks noGrp="1"/>
          </p:cNvSpPr>
          <p:nvPr>
            <p:ph type="pic" sz="quarter" idx="14"/>
          </p:nvPr>
        </p:nvSpPr>
        <p:spPr>
          <a:xfrm>
            <a:off x="518896" y="4486822"/>
            <a:ext cx="3588811" cy="1248644"/>
          </a:xfrm>
          <a:prstGeom prst="rect">
            <a:avLst/>
          </a:prstGeom>
        </p:spPr>
        <p:txBody>
          <a:bodyPr lIns="0" tIns="0" rIns="0" bIns="0"/>
          <a:lstStyle>
            <a:lvl1pPr marL="0" indent="0">
              <a:buNone/>
              <a:defRPr sz="1400">
                <a:latin typeface="Open Sans" pitchFamily="2" charset="0"/>
                <a:ea typeface="Open Sans" pitchFamily="2" charset="0"/>
                <a:cs typeface="Open Sans" pitchFamily="2" charset="0"/>
              </a:defRPr>
            </a:lvl1pPr>
          </a:lstStyle>
          <a:p>
            <a:r>
              <a:rPr lang="de-DE" dirty="0"/>
              <a:t>Bild durch Klicken auf Symbol hinzufügen</a:t>
            </a:r>
          </a:p>
        </p:txBody>
      </p:sp>
      <p:sp>
        <p:nvSpPr>
          <p:cNvPr id="15" name="Content Placeholder 3"/>
          <p:cNvSpPr>
            <a:spLocks noGrp="1"/>
          </p:cNvSpPr>
          <p:nvPr>
            <p:ph sz="half" idx="2"/>
          </p:nvPr>
        </p:nvSpPr>
        <p:spPr>
          <a:xfrm>
            <a:off x="4466783" y="1727254"/>
            <a:ext cx="7151618" cy="4008212"/>
          </a:xfrm>
          <a:prstGeom prst="rect">
            <a:avLst/>
          </a:prstGeom>
        </p:spPr>
        <p:txBody>
          <a:bodyPr lIns="0" tIns="0" rIns="0" bIns="0">
            <a:noAutofit/>
          </a:bodyPr>
          <a:lstStyle>
            <a:lvl1pPr marL="228600" indent="-228600">
              <a:buFontTx/>
              <a:buBlip>
                <a:blip r:embed="rId2"/>
              </a:buBlip>
              <a:defRPr sz="1800">
                <a:latin typeface="Open Sans" pitchFamily="2" charset="0"/>
                <a:ea typeface="Open Sans" pitchFamily="2" charset="0"/>
                <a:cs typeface="Open Sans" pitchFamily="2" charset="0"/>
              </a:defRPr>
            </a:lvl1pPr>
            <a:lvl2pPr marL="742950" indent="-285750">
              <a:buFontTx/>
              <a:buBlip>
                <a:blip r:embed="rId2"/>
              </a:buBlip>
              <a:defRPr sz="1800">
                <a:latin typeface="Open Sans" pitchFamily="2" charset="0"/>
                <a:ea typeface="Open Sans" pitchFamily="2" charset="0"/>
                <a:cs typeface="Open Sans" pitchFamily="2" charset="0"/>
              </a:defRPr>
            </a:lvl2pPr>
            <a:lvl3pPr marL="1143000" indent="-228600">
              <a:buFontTx/>
              <a:buBlip>
                <a:blip r:embed="rId2"/>
              </a:buBlip>
              <a:defRPr sz="1400">
                <a:latin typeface="Open Sans" pitchFamily="2" charset="0"/>
                <a:ea typeface="Open Sans" pitchFamily="2" charset="0"/>
                <a:cs typeface="Open Sans" pitchFamily="2" charset="0"/>
              </a:defRPr>
            </a:lvl3pPr>
            <a:lvl4pPr marL="1600200" indent="-228600">
              <a:buFontTx/>
              <a:buBlip>
                <a:blip r:embed="rId2"/>
              </a:buBlip>
              <a:defRPr sz="1400">
                <a:latin typeface="Open Sans" pitchFamily="2" charset="0"/>
                <a:ea typeface="Open Sans" pitchFamily="2" charset="0"/>
                <a:cs typeface="Open Sans" pitchFamily="2" charset="0"/>
              </a:defRPr>
            </a:lvl4pPr>
            <a:lvl5pPr marL="2057400" indent="-228600">
              <a:buFontTx/>
              <a:buBlip>
                <a:blip r:embed="rId2"/>
              </a:buBlip>
              <a:defRPr sz="1400">
                <a:latin typeface="Open Sans" pitchFamily="2" charset="0"/>
                <a:ea typeface="Open Sans" pitchFamily="2" charset="0"/>
                <a:cs typeface="Open Sans" pitchFamily="2"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2946686536"/>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olientitel, Inhalt und Bilder">
    <p:spTree>
      <p:nvGrpSpPr>
        <p:cNvPr id="1" name=""/>
        <p:cNvGrpSpPr/>
        <p:nvPr/>
      </p:nvGrpSpPr>
      <p:grpSpPr>
        <a:xfrm>
          <a:off x="0" y="0"/>
          <a:ext cx="0" cy="0"/>
          <a:chOff x="0" y="0"/>
          <a:chExt cx="0" cy="0"/>
        </a:xfrm>
      </p:grpSpPr>
      <p:sp>
        <p:nvSpPr>
          <p:cNvPr id="8" name="Parallelogramm 7"/>
          <p:cNvSpPr/>
          <p:nvPr userDrawn="1"/>
        </p:nvSpPr>
        <p:spPr>
          <a:xfrm>
            <a:off x="518896" y="0"/>
            <a:ext cx="887258" cy="807568"/>
          </a:xfrm>
          <a:prstGeom prst="parallelogram">
            <a:avLst>
              <a:gd name="adj" fmla="val 59899"/>
            </a:avLst>
          </a:prstGeom>
          <a:solidFill>
            <a:srgbClr val="EC6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EC6608"/>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6501040" y="1672772"/>
            <a:ext cx="5117352" cy="4008212"/>
          </a:xfrm>
          <a:prstGeom prst="rect">
            <a:avLst/>
          </a:prstGeom>
        </p:spPr>
        <p:txBody>
          <a:bodyPr lIns="0" tIns="0" rIns="0" bIns="0"/>
          <a:lstStyle>
            <a:lvl1pPr marL="0" indent="0">
              <a:buNone/>
              <a:defRPr sz="1400">
                <a:latin typeface="Open Sans" pitchFamily="2" charset="0"/>
                <a:ea typeface="Open Sans" pitchFamily="2" charset="0"/>
                <a:cs typeface="Open Sans" pitchFamily="2" charset="0"/>
              </a:defRPr>
            </a:lvl1pPr>
          </a:lstStyle>
          <a:p>
            <a:r>
              <a:rPr lang="de-DE" dirty="0"/>
              <a:t>Bild durch Klicken auf Symbol hinzufügen</a:t>
            </a:r>
          </a:p>
        </p:txBody>
      </p:sp>
      <p:sp>
        <p:nvSpPr>
          <p:cNvPr id="15" name="Content Placeholder 3"/>
          <p:cNvSpPr>
            <a:spLocks noGrp="1"/>
          </p:cNvSpPr>
          <p:nvPr>
            <p:ph sz="half" idx="2"/>
          </p:nvPr>
        </p:nvSpPr>
        <p:spPr>
          <a:xfrm>
            <a:off x="518889" y="1672772"/>
            <a:ext cx="5123410" cy="4008212"/>
          </a:xfrm>
          <a:prstGeom prst="rect">
            <a:avLst/>
          </a:prstGeom>
        </p:spPr>
        <p:txBody>
          <a:bodyPr lIns="0" tIns="0" rIns="0" bIns="0">
            <a:noAutofit/>
          </a:bodyPr>
          <a:lstStyle>
            <a:lvl1pPr marL="228600" indent="-228600">
              <a:buFontTx/>
              <a:buBlip>
                <a:blip r:embed="rId2"/>
              </a:buBlip>
              <a:defRPr sz="1800">
                <a:latin typeface="Open Sans" pitchFamily="2" charset="0"/>
                <a:ea typeface="Open Sans" pitchFamily="2" charset="0"/>
                <a:cs typeface="Open Sans" pitchFamily="2" charset="0"/>
              </a:defRPr>
            </a:lvl1pPr>
            <a:lvl2pPr marL="742950" indent="-285750">
              <a:buFontTx/>
              <a:buBlip>
                <a:blip r:embed="rId2"/>
              </a:buBlip>
              <a:defRPr sz="1800">
                <a:latin typeface="Open Sans" pitchFamily="2" charset="0"/>
                <a:ea typeface="Open Sans" pitchFamily="2" charset="0"/>
                <a:cs typeface="Open Sans" pitchFamily="2" charset="0"/>
              </a:defRPr>
            </a:lvl2pPr>
            <a:lvl3pPr marL="1143000" indent="-228600">
              <a:buFontTx/>
              <a:buBlip>
                <a:blip r:embed="rId2"/>
              </a:buBlip>
              <a:defRPr sz="1400">
                <a:latin typeface="Open Sans" pitchFamily="2" charset="0"/>
                <a:ea typeface="Open Sans" pitchFamily="2" charset="0"/>
                <a:cs typeface="Open Sans" pitchFamily="2" charset="0"/>
              </a:defRPr>
            </a:lvl3pPr>
            <a:lvl4pPr marL="1600200" indent="-228600">
              <a:buFontTx/>
              <a:buBlip>
                <a:blip r:embed="rId2"/>
              </a:buBlip>
              <a:defRPr sz="1400">
                <a:latin typeface="Open Sans" pitchFamily="2" charset="0"/>
                <a:ea typeface="Open Sans" pitchFamily="2" charset="0"/>
                <a:cs typeface="Open Sans" pitchFamily="2" charset="0"/>
              </a:defRPr>
            </a:lvl4pPr>
            <a:lvl5pPr marL="2057400" indent="-228600">
              <a:buFontTx/>
              <a:buBlip>
                <a:blip r:embed="rId2"/>
              </a:buBlip>
              <a:defRPr sz="1400">
                <a:latin typeface="Open Sans" pitchFamily="2" charset="0"/>
                <a:ea typeface="Open Sans" pitchFamily="2" charset="0"/>
                <a:cs typeface="Open Sans" pitchFamily="2"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3009406881"/>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lientitel und 2x Inhalt">
    <p:spTree>
      <p:nvGrpSpPr>
        <p:cNvPr id="1" name=""/>
        <p:cNvGrpSpPr/>
        <p:nvPr/>
      </p:nvGrpSpPr>
      <p:grpSpPr>
        <a:xfrm>
          <a:off x="0" y="0"/>
          <a:ext cx="0" cy="0"/>
          <a:chOff x="0" y="0"/>
          <a:chExt cx="0" cy="0"/>
        </a:xfrm>
      </p:grpSpPr>
      <p:sp>
        <p:nvSpPr>
          <p:cNvPr id="8" name="Parallelogramm 7"/>
          <p:cNvSpPr/>
          <p:nvPr userDrawn="1"/>
        </p:nvSpPr>
        <p:spPr>
          <a:xfrm>
            <a:off x="518889" y="0"/>
            <a:ext cx="887258" cy="807568"/>
          </a:xfrm>
          <a:prstGeom prst="parallelogram">
            <a:avLst>
              <a:gd name="adj" fmla="val 59899"/>
            </a:avLst>
          </a:prstGeom>
          <a:solidFill>
            <a:srgbClr val="EC6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EC6608"/>
            </a:solidFill>
          </a:ln>
        </p:spPr>
        <p:style>
          <a:lnRef idx="1">
            <a:schemeClr val="accent1"/>
          </a:lnRef>
          <a:fillRef idx="0">
            <a:schemeClr val="accent1"/>
          </a:fillRef>
          <a:effectRef idx="0">
            <a:schemeClr val="accent1"/>
          </a:effectRef>
          <a:fontRef idx="minor">
            <a:schemeClr val="tx1"/>
          </a:fontRef>
        </p:style>
      </p:cxnSp>
      <p:sp>
        <p:nvSpPr>
          <p:cNvPr id="16" name="Content Placeholder 3"/>
          <p:cNvSpPr>
            <a:spLocks noGrp="1"/>
          </p:cNvSpPr>
          <p:nvPr>
            <p:ph sz="half" idx="14"/>
          </p:nvPr>
        </p:nvSpPr>
        <p:spPr>
          <a:xfrm>
            <a:off x="6272394" y="1672772"/>
            <a:ext cx="5346000" cy="4008212"/>
          </a:xfrm>
          <a:prstGeom prst="rect">
            <a:avLst/>
          </a:prstGeom>
        </p:spPr>
        <p:txBody>
          <a:bodyPr lIns="0" tIns="0" rIns="0" bIns="0">
            <a:noAutofit/>
          </a:bodyPr>
          <a:lstStyle>
            <a:lvl1pPr marL="228600" indent="-228600">
              <a:buFontTx/>
              <a:buBlip>
                <a:blip r:embed="rId2"/>
              </a:buBlip>
              <a:defRPr sz="1800">
                <a:latin typeface="Open Sans" pitchFamily="2" charset="0"/>
                <a:ea typeface="Open Sans" pitchFamily="2" charset="0"/>
                <a:cs typeface="Open Sans" pitchFamily="2" charset="0"/>
              </a:defRPr>
            </a:lvl1pPr>
            <a:lvl2pPr marL="742950" indent="-285750">
              <a:buFontTx/>
              <a:buBlip>
                <a:blip r:embed="rId2"/>
              </a:buBlip>
              <a:defRPr sz="1800">
                <a:latin typeface="Open Sans" pitchFamily="2" charset="0"/>
                <a:ea typeface="Open Sans" pitchFamily="2" charset="0"/>
                <a:cs typeface="Open Sans" pitchFamily="2" charset="0"/>
              </a:defRPr>
            </a:lvl2pPr>
            <a:lvl3pPr marL="1143000" indent="-228600">
              <a:buFontTx/>
              <a:buBlip>
                <a:blip r:embed="rId2"/>
              </a:buBlip>
              <a:defRPr sz="1400">
                <a:latin typeface="Open Sans" pitchFamily="2" charset="0"/>
                <a:ea typeface="Open Sans" pitchFamily="2" charset="0"/>
                <a:cs typeface="Open Sans" pitchFamily="2" charset="0"/>
              </a:defRPr>
            </a:lvl3pPr>
            <a:lvl4pPr marL="1600200" indent="-228600">
              <a:buFontTx/>
              <a:buBlip>
                <a:blip r:embed="rId2"/>
              </a:buBlip>
              <a:defRPr sz="1400">
                <a:latin typeface="Open Sans" pitchFamily="2" charset="0"/>
                <a:ea typeface="Open Sans" pitchFamily="2" charset="0"/>
                <a:cs typeface="Open Sans" pitchFamily="2" charset="0"/>
              </a:defRPr>
            </a:lvl4pPr>
            <a:lvl5pPr marL="2057400" indent="-228600">
              <a:buFontTx/>
              <a:buBlip>
                <a:blip r:embed="rId2"/>
              </a:buBlip>
              <a:defRPr sz="1400">
                <a:latin typeface="Open Sans" pitchFamily="2" charset="0"/>
                <a:ea typeface="Open Sans" pitchFamily="2" charset="0"/>
                <a:cs typeface="Open Sans" pitchFamily="2"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8" name="Content Placeholder 3"/>
          <p:cNvSpPr>
            <a:spLocks noGrp="1"/>
          </p:cNvSpPr>
          <p:nvPr>
            <p:ph sz="half" idx="15"/>
          </p:nvPr>
        </p:nvSpPr>
        <p:spPr>
          <a:xfrm>
            <a:off x="518891" y="1672772"/>
            <a:ext cx="5344489" cy="4008212"/>
          </a:xfrm>
          <a:prstGeom prst="rect">
            <a:avLst/>
          </a:prstGeom>
        </p:spPr>
        <p:txBody>
          <a:bodyPr lIns="0" tIns="0" rIns="0" bIns="0">
            <a:noAutofit/>
          </a:bodyPr>
          <a:lstStyle>
            <a:lvl1pPr marL="228600" indent="-228600">
              <a:buFontTx/>
              <a:buBlip>
                <a:blip r:embed="rId2"/>
              </a:buBlip>
              <a:defRPr sz="1800">
                <a:latin typeface="Open Sans" pitchFamily="2" charset="0"/>
                <a:ea typeface="Open Sans" pitchFamily="2" charset="0"/>
                <a:cs typeface="Open Sans" pitchFamily="2" charset="0"/>
              </a:defRPr>
            </a:lvl1pPr>
            <a:lvl2pPr marL="742950" indent="-285750">
              <a:buFontTx/>
              <a:buBlip>
                <a:blip r:embed="rId2"/>
              </a:buBlip>
              <a:defRPr sz="1800">
                <a:latin typeface="Open Sans" pitchFamily="2" charset="0"/>
                <a:ea typeface="Open Sans" pitchFamily="2" charset="0"/>
                <a:cs typeface="Open Sans" pitchFamily="2" charset="0"/>
              </a:defRPr>
            </a:lvl2pPr>
            <a:lvl3pPr marL="1143000" indent="-228600">
              <a:buFontTx/>
              <a:buBlip>
                <a:blip r:embed="rId2"/>
              </a:buBlip>
              <a:defRPr sz="1400">
                <a:latin typeface="Open Sans" pitchFamily="2" charset="0"/>
                <a:ea typeface="Open Sans" pitchFamily="2" charset="0"/>
                <a:cs typeface="Open Sans" pitchFamily="2" charset="0"/>
              </a:defRPr>
            </a:lvl3pPr>
            <a:lvl4pPr marL="1600200" indent="-228600">
              <a:buFontTx/>
              <a:buBlip>
                <a:blip r:embed="rId2"/>
              </a:buBlip>
              <a:defRPr sz="1400">
                <a:latin typeface="Open Sans" pitchFamily="2" charset="0"/>
                <a:ea typeface="Open Sans" pitchFamily="2" charset="0"/>
                <a:cs typeface="Open Sans" pitchFamily="2" charset="0"/>
              </a:defRPr>
            </a:lvl4pPr>
            <a:lvl5pPr marL="2057400" indent="-228600">
              <a:buFontTx/>
              <a:buBlip>
                <a:blip r:embed="rId2"/>
              </a:buBlip>
              <a:defRPr sz="1400">
                <a:latin typeface="Open Sans" pitchFamily="2" charset="0"/>
                <a:ea typeface="Open Sans" pitchFamily="2" charset="0"/>
                <a:cs typeface="Open Sans" pitchFamily="2"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1106284205"/>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Folientitel und 3x Inhalt">
    <p:spTree>
      <p:nvGrpSpPr>
        <p:cNvPr id="1" name=""/>
        <p:cNvGrpSpPr/>
        <p:nvPr/>
      </p:nvGrpSpPr>
      <p:grpSpPr>
        <a:xfrm>
          <a:off x="0" y="0"/>
          <a:ext cx="0" cy="0"/>
          <a:chOff x="0" y="0"/>
          <a:chExt cx="0" cy="0"/>
        </a:xfrm>
      </p:grpSpPr>
      <p:sp>
        <p:nvSpPr>
          <p:cNvPr id="8" name="Parallelogramm 7"/>
          <p:cNvSpPr/>
          <p:nvPr userDrawn="1"/>
        </p:nvSpPr>
        <p:spPr>
          <a:xfrm>
            <a:off x="518892" y="0"/>
            <a:ext cx="887258" cy="807568"/>
          </a:xfrm>
          <a:prstGeom prst="parallelogram">
            <a:avLst>
              <a:gd name="adj" fmla="val 59899"/>
            </a:avLst>
          </a:prstGeom>
          <a:solidFill>
            <a:srgbClr val="EC6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EC6608"/>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sz="half" idx="12"/>
          </p:nvPr>
        </p:nvSpPr>
        <p:spPr>
          <a:xfrm>
            <a:off x="4340641" y="1672772"/>
            <a:ext cx="3456000" cy="4008212"/>
          </a:xfrm>
          <a:prstGeom prst="rect">
            <a:avLst/>
          </a:prstGeom>
        </p:spPr>
        <p:txBody>
          <a:bodyPr lIns="0" tIns="0" rIns="0" bIns="0">
            <a:noAutofit/>
          </a:bodyPr>
          <a:lstStyle>
            <a:lvl1pPr marL="228600" indent="-228600">
              <a:buFontTx/>
              <a:buBlip>
                <a:blip r:embed="rId2"/>
              </a:buBlip>
              <a:defRPr sz="1800">
                <a:latin typeface="Open Sans" pitchFamily="2" charset="0"/>
                <a:ea typeface="Open Sans" pitchFamily="2" charset="0"/>
                <a:cs typeface="Open Sans" pitchFamily="2" charset="0"/>
              </a:defRPr>
            </a:lvl1pPr>
            <a:lvl2pPr marL="742950" indent="-285750">
              <a:buFontTx/>
              <a:buBlip>
                <a:blip r:embed="rId2"/>
              </a:buBlip>
              <a:defRPr sz="1800">
                <a:latin typeface="Open Sans" pitchFamily="2" charset="0"/>
                <a:ea typeface="Open Sans" pitchFamily="2" charset="0"/>
                <a:cs typeface="Open Sans" pitchFamily="2" charset="0"/>
              </a:defRPr>
            </a:lvl2pPr>
            <a:lvl3pPr marL="1143000" indent="-228600">
              <a:buFontTx/>
              <a:buBlip>
                <a:blip r:embed="rId2"/>
              </a:buBlip>
              <a:defRPr sz="1400">
                <a:latin typeface="Open Sans" pitchFamily="2" charset="0"/>
                <a:ea typeface="Open Sans" pitchFamily="2" charset="0"/>
                <a:cs typeface="Open Sans" pitchFamily="2" charset="0"/>
              </a:defRPr>
            </a:lvl3pPr>
            <a:lvl4pPr marL="1600200" indent="-228600">
              <a:buFontTx/>
              <a:buBlip>
                <a:blip r:embed="rId2"/>
              </a:buBlip>
              <a:defRPr sz="1400">
                <a:latin typeface="Open Sans" pitchFamily="2" charset="0"/>
                <a:ea typeface="Open Sans" pitchFamily="2" charset="0"/>
                <a:cs typeface="Open Sans" pitchFamily="2" charset="0"/>
              </a:defRPr>
            </a:lvl4pPr>
            <a:lvl5pPr marL="2057400" indent="-228600">
              <a:buFontTx/>
              <a:buBlip>
                <a:blip r:embed="rId2"/>
              </a:buBlip>
              <a:defRPr sz="1400">
                <a:latin typeface="Open Sans" pitchFamily="2" charset="0"/>
                <a:ea typeface="Open Sans" pitchFamily="2" charset="0"/>
                <a:cs typeface="Open Sans" pitchFamily="2"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Content Placeholder 3"/>
          <p:cNvSpPr>
            <a:spLocks noGrp="1"/>
          </p:cNvSpPr>
          <p:nvPr>
            <p:ph sz="half" idx="14"/>
          </p:nvPr>
        </p:nvSpPr>
        <p:spPr>
          <a:xfrm>
            <a:off x="8162394" y="1672772"/>
            <a:ext cx="3456000" cy="4008212"/>
          </a:xfrm>
          <a:prstGeom prst="rect">
            <a:avLst/>
          </a:prstGeom>
        </p:spPr>
        <p:txBody>
          <a:bodyPr lIns="0" tIns="0" rIns="0" bIns="0">
            <a:noAutofit/>
          </a:bodyPr>
          <a:lstStyle>
            <a:lvl1pPr marL="228600" indent="-228600">
              <a:buFontTx/>
              <a:buBlip>
                <a:blip r:embed="rId2"/>
              </a:buBlip>
              <a:defRPr sz="1800">
                <a:latin typeface="Open Sans" pitchFamily="2" charset="0"/>
                <a:ea typeface="Open Sans" pitchFamily="2" charset="0"/>
                <a:cs typeface="Open Sans" pitchFamily="2" charset="0"/>
              </a:defRPr>
            </a:lvl1pPr>
            <a:lvl2pPr marL="742950" indent="-285750">
              <a:buFontTx/>
              <a:buBlip>
                <a:blip r:embed="rId2"/>
              </a:buBlip>
              <a:defRPr sz="1800">
                <a:latin typeface="Open Sans" pitchFamily="2" charset="0"/>
                <a:ea typeface="Open Sans" pitchFamily="2" charset="0"/>
                <a:cs typeface="Open Sans" pitchFamily="2" charset="0"/>
              </a:defRPr>
            </a:lvl2pPr>
            <a:lvl3pPr marL="1143000" indent="-228600">
              <a:buFontTx/>
              <a:buBlip>
                <a:blip r:embed="rId2"/>
              </a:buBlip>
              <a:defRPr sz="1400">
                <a:latin typeface="Open Sans" pitchFamily="2" charset="0"/>
                <a:ea typeface="Open Sans" pitchFamily="2" charset="0"/>
                <a:cs typeface="Open Sans" pitchFamily="2" charset="0"/>
              </a:defRPr>
            </a:lvl3pPr>
            <a:lvl4pPr marL="1600200" indent="-228600">
              <a:buFontTx/>
              <a:buBlip>
                <a:blip r:embed="rId2"/>
              </a:buBlip>
              <a:defRPr sz="1400">
                <a:latin typeface="Open Sans" pitchFamily="2" charset="0"/>
                <a:ea typeface="Open Sans" pitchFamily="2" charset="0"/>
                <a:cs typeface="Open Sans" pitchFamily="2" charset="0"/>
              </a:defRPr>
            </a:lvl4pPr>
            <a:lvl5pPr marL="2057400" indent="-228600">
              <a:buFontTx/>
              <a:buBlip>
                <a:blip r:embed="rId2"/>
              </a:buBlip>
              <a:defRPr sz="1400">
                <a:latin typeface="Open Sans" pitchFamily="2" charset="0"/>
                <a:ea typeface="Open Sans" pitchFamily="2" charset="0"/>
                <a:cs typeface="Open Sans" pitchFamily="2"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Content Placeholder 3"/>
          <p:cNvSpPr>
            <a:spLocks noGrp="1"/>
          </p:cNvSpPr>
          <p:nvPr>
            <p:ph sz="half" idx="15"/>
          </p:nvPr>
        </p:nvSpPr>
        <p:spPr>
          <a:xfrm>
            <a:off x="518889" y="1672772"/>
            <a:ext cx="3456000" cy="4008212"/>
          </a:xfrm>
          <a:prstGeom prst="rect">
            <a:avLst/>
          </a:prstGeom>
        </p:spPr>
        <p:txBody>
          <a:bodyPr lIns="0" tIns="0" rIns="0" bIns="0">
            <a:noAutofit/>
          </a:bodyPr>
          <a:lstStyle>
            <a:lvl1pPr marL="228600" indent="-228600">
              <a:buFontTx/>
              <a:buBlip>
                <a:blip r:embed="rId2"/>
              </a:buBlip>
              <a:defRPr sz="1800">
                <a:latin typeface="Open Sans" pitchFamily="2" charset="0"/>
                <a:ea typeface="Open Sans" pitchFamily="2" charset="0"/>
                <a:cs typeface="Open Sans" pitchFamily="2" charset="0"/>
              </a:defRPr>
            </a:lvl1pPr>
            <a:lvl2pPr marL="742950" indent="-285750">
              <a:buFontTx/>
              <a:buBlip>
                <a:blip r:embed="rId2"/>
              </a:buBlip>
              <a:defRPr sz="1800">
                <a:latin typeface="Open Sans" pitchFamily="2" charset="0"/>
                <a:ea typeface="Open Sans" pitchFamily="2" charset="0"/>
                <a:cs typeface="Open Sans" pitchFamily="2" charset="0"/>
              </a:defRPr>
            </a:lvl2pPr>
            <a:lvl3pPr marL="1143000" indent="-228600">
              <a:buFontTx/>
              <a:buBlip>
                <a:blip r:embed="rId2"/>
              </a:buBlip>
              <a:defRPr sz="1400">
                <a:latin typeface="Open Sans" pitchFamily="2" charset="0"/>
                <a:ea typeface="Open Sans" pitchFamily="2" charset="0"/>
                <a:cs typeface="Open Sans" pitchFamily="2" charset="0"/>
              </a:defRPr>
            </a:lvl3pPr>
            <a:lvl4pPr marL="1600200" indent="-228600">
              <a:buFontTx/>
              <a:buBlip>
                <a:blip r:embed="rId2"/>
              </a:buBlip>
              <a:defRPr sz="1400">
                <a:latin typeface="Open Sans" pitchFamily="2" charset="0"/>
                <a:ea typeface="Open Sans" pitchFamily="2" charset="0"/>
                <a:cs typeface="Open Sans" pitchFamily="2" charset="0"/>
              </a:defRPr>
            </a:lvl4pPr>
            <a:lvl5pPr marL="2057400" indent="-228600">
              <a:buFontTx/>
              <a:buBlip>
                <a:blip r:embed="rId2"/>
              </a:buBlip>
              <a:defRPr sz="1400">
                <a:latin typeface="Open Sans" pitchFamily="2" charset="0"/>
                <a:ea typeface="Open Sans" pitchFamily="2" charset="0"/>
                <a:cs typeface="Open Sans" pitchFamily="2"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5"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3864410090"/>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Folientitel und Bild">
    <p:spTree>
      <p:nvGrpSpPr>
        <p:cNvPr id="1" name=""/>
        <p:cNvGrpSpPr/>
        <p:nvPr/>
      </p:nvGrpSpPr>
      <p:grpSpPr>
        <a:xfrm>
          <a:off x="0" y="0"/>
          <a:ext cx="0" cy="0"/>
          <a:chOff x="0" y="0"/>
          <a:chExt cx="0" cy="0"/>
        </a:xfrm>
      </p:grpSpPr>
      <p:sp>
        <p:nvSpPr>
          <p:cNvPr id="8" name="Parallelogramm 7"/>
          <p:cNvSpPr/>
          <p:nvPr userDrawn="1"/>
        </p:nvSpPr>
        <p:spPr>
          <a:xfrm>
            <a:off x="518892" y="0"/>
            <a:ext cx="887258" cy="807568"/>
          </a:xfrm>
          <a:prstGeom prst="parallelogram">
            <a:avLst>
              <a:gd name="adj" fmla="val 59899"/>
            </a:avLst>
          </a:prstGeom>
          <a:solidFill>
            <a:srgbClr val="EC6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EC6608"/>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518888" y="1727254"/>
            <a:ext cx="11099502" cy="4080483"/>
          </a:xfrm>
          <a:prstGeom prst="rect">
            <a:avLst/>
          </a:prstGeom>
        </p:spPr>
        <p:txBody>
          <a:bodyPr lIns="0" tIns="0" rIns="0" bIns="0"/>
          <a:lstStyle>
            <a:lvl1pPr marL="0" indent="0">
              <a:buFont typeface="Arial" panose="020B0604020202020204" pitchFamily="34" charset="0"/>
              <a:buNone/>
              <a:defRPr sz="1400" baseline="0">
                <a:latin typeface="Open Sans" pitchFamily="2" charset="0"/>
                <a:ea typeface="Open Sans" pitchFamily="2" charset="0"/>
                <a:cs typeface="Open Sans" pitchFamily="2" charset="0"/>
              </a:defRPr>
            </a:lvl1pPr>
          </a:lstStyle>
          <a:p>
            <a:r>
              <a:rPr lang="de-DE" dirty="0"/>
              <a:t>Bild durch Klicken auf Symbol hinzufügen</a:t>
            </a:r>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732054891"/>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tartfolie">
    <p:spTree>
      <p:nvGrpSpPr>
        <p:cNvPr id="1" name=""/>
        <p:cNvGrpSpPr/>
        <p:nvPr/>
      </p:nvGrpSpPr>
      <p:grpSpPr>
        <a:xfrm>
          <a:off x="0" y="0"/>
          <a:ext cx="0" cy="0"/>
          <a:chOff x="0" y="0"/>
          <a:chExt cx="0" cy="0"/>
        </a:xfrm>
      </p:grpSpPr>
      <p:sp>
        <p:nvSpPr>
          <p:cNvPr id="12" name="Title 1"/>
          <p:cNvSpPr>
            <a:spLocks noGrp="1"/>
          </p:cNvSpPr>
          <p:nvPr>
            <p:ph type="ctrTitle" hasCustomPrompt="1"/>
          </p:nvPr>
        </p:nvSpPr>
        <p:spPr>
          <a:xfrm>
            <a:off x="792359" y="2583984"/>
            <a:ext cx="10834929" cy="918044"/>
          </a:xfrm>
        </p:spPr>
        <p:txBody>
          <a:bodyPr lIns="0" tIns="0" rIns="0" bIns="0" anchor="ctr" anchorCtr="0">
            <a:noAutofit/>
          </a:bodyPr>
          <a:lstStyle>
            <a:lvl1pPr algn="l">
              <a:defRPr sz="3200" b="1">
                <a:latin typeface="Open Sans" pitchFamily="2" charset="0"/>
                <a:ea typeface="Open Sans" pitchFamily="2" charset="0"/>
                <a:cs typeface="Open Sans" pitchFamily="2" charset="0"/>
              </a:defRPr>
            </a:lvl1pPr>
          </a:lstStyle>
          <a:p>
            <a:r>
              <a:rPr lang="de-DE" dirty="0"/>
              <a:t>Hauptüberschrift</a:t>
            </a:r>
            <a:endParaRPr lang="en-US" dirty="0"/>
          </a:p>
        </p:txBody>
      </p:sp>
      <p:sp>
        <p:nvSpPr>
          <p:cNvPr id="13" name="Subtitle 2"/>
          <p:cNvSpPr>
            <a:spLocks noGrp="1"/>
          </p:cNvSpPr>
          <p:nvPr>
            <p:ph type="subTitle" idx="1" hasCustomPrompt="1"/>
          </p:nvPr>
        </p:nvSpPr>
        <p:spPr>
          <a:xfrm>
            <a:off x="792360" y="3656719"/>
            <a:ext cx="10834928" cy="1655762"/>
          </a:xfrm>
          <a:prstGeom prst="rect">
            <a:avLst/>
          </a:prstGeom>
        </p:spPr>
        <p:txBody>
          <a:bodyPr lIns="0" tIns="0" rIns="0" bIns="0">
            <a:noAutofit/>
          </a:bodyPr>
          <a:lstStyle>
            <a:lvl1pPr marL="0" indent="0" algn="l">
              <a:buNone/>
              <a:defRPr sz="1800">
                <a:latin typeface="Open Sans" pitchFamily="2" charset="0"/>
                <a:ea typeface="Open Sans" pitchFamily="2" charset="0"/>
                <a:cs typeface="Open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a:t>
            </a:r>
            <a:endParaRPr lang="en-US" dirty="0"/>
          </a:p>
        </p:txBody>
      </p:sp>
      <p:sp>
        <p:nvSpPr>
          <p:cNvPr id="19" name="Parallelogramm 18"/>
          <p:cNvSpPr/>
          <p:nvPr userDrawn="1"/>
        </p:nvSpPr>
        <p:spPr>
          <a:xfrm>
            <a:off x="792360" y="0"/>
            <a:ext cx="887258" cy="807568"/>
          </a:xfrm>
          <a:prstGeom prst="parallelogram">
            <a:avLst>
              <a:gd name="adj" fmla="val 59899"/>
            </a:avLst>
          </a:prstGeom>
          <a:solidFill>
            <a:srgbClr val="EC66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030227" y="57665"/>
            <a:ext cx="3318108" cy="856437"/>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49045" y="198225"/>
            <a:ext cx="1995901" cy="609343"/>
          </a:xfrm>
          <a:prstGeom prst="rect">
            <a:avLst/>
          </a:prstGeom>
        </p:spPr>
      </p:pic>
      <p:grpSp>
        <p:nvGrpSpPr>
          <p:cNvPr id="25" name="Gruppieren 24"/>
          <p:cNvGrpSpPr/>
          <p:nvPr userDrawn="1"/>
        </p:nvGrpSpPr>
        <p:grpSpPr>
          <a:xfrm>
            <a:off x="8751781" y="4676778"/>
            <a:ext cx="3450626" cy="2200473"/>
            <a:chOff x="8751781" y="4676778"/>
            <a:chExt cx="3450626" cy="2200473"/>
          </a:xfrm>
          <a:solidFill>
            <a:srgbClr val="EC6608"/>
          </a:solidFill>
        </p:grpSpPr>
        <p:sp>
          <p:nvSpPr>
            <p:cNvPr id="26" name="Freihandform 25"/>
            <p:cNvSpPr>
              <a:spLocks noChangeAspect="1"/>
            </p:cNvSpPr>
            <p:nvPr userDrawn="1"/>
          </p:nvSpPr>
          <p:spPr>
            <a:xfrm>
              <a:off x="8751781" y="6409446"/>
              <a:ext cx="690978" cy="467805"/>
            </a:xfrm>
            <a:custGeom>
              <a:avLst/>
              <a:gdLst>
                <a:gd name="connsiteX0" fmla="*/ 274285 w 690978"/>
                <a:gd name="connsiteY0" fmla="*/ 0 h 467805"/>
                <a:gd name="connsiteX1" fmla="*/ 690978 w 690978"/>
                <a:gd name="connsiteY1" fmla="*/ 0 h 467805"/>
                <a:gd name="connsiteX2" fmla="*/ 416693 w 690978"/>
                <a:gd name="connsiteY2" fmla="*/ 467805 h 467805"/>
                <a:gd name="connsiteX3" fmla="*/ 0 w 690978"/>
                <a:gd name="connsiteY3" fmla="*/ 467805 h 467805"/>
              </a:gdLst>
              <a:ahLst/>
              <a:cxnLst>
                <a:cxn ang="0">
                  <a:pos x="connsiteX0" y="connsiteY0"/>
                </a:cxn>
                <a:cxn ang="0">
                  <a:pos x="connsiteX1" y="connsiteY1"/>
                </a:cxn>
                <a:cxn ang="0">
                  <a:pos x="connsiteX2" y="connsiteY2"/>
                </a:cxn>
                <a:cxn ang="0">
                  <a:pos x="connsiteX3" y="connsiteY3"/>
                </a:cxn>
              </a:cxnLst>
              <a:rect l="l" t="t" r="r" b="b"/>
              <a:pathLst>
                <a:path w="690978" h="467805">
                  <a:moveTo>
                    <a:pt x="274285" y="0"/>
                  </a:moveTo>
                  <a:lnTo>
                    <a:pt x="690978" y="0"/>
                  </a:lnTo>
                  <a:lnTo>
                    <a:pt x="416693" y="467805"/>
                  </a:lnTo>
                  <a:lnTo>
                    <a:pt x="0" y="4678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7" name="Parallelogramm 26"/>
            <p:cNvSpPr/>
            <p:nvPr userDrawn="1"/>
          </p:nvSpPr>
          <p:spPr>
            <a:xfrm>
              <a:off x="10162913" y="5112580"/>
              <a:ext cx="1464376" cy="1745420"/>
            </a:xfrm>
            <a:prstGeom prst="parallelogram">
              <a:avLst>
                <a:gd name="adj" fmla="val 698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9477507" y="5781930"/>
              <a:ext cx="1057517" cy="1092954"/>
            </a:xfrm>
            <a:custGeom>
              <a:avLst/>
              <a:gdLst>
                <a:gd name="connsiteX0" fmla="*/ 640824 w 1057517"/>
                <a:gd name="connsiteY0" fmla="*/ 0 h 1092954"/>
                <a:gd name="connsiteX1" fmla="*/ 1057517 w 1057517"/>
                <a:gd name="connsiteY1" fmla="*/ 0 h 1092954"/>
                <a:gd name="connsiteX2" fmla="*/ 416693 w 1057517"/>
                <a:gd name="connsiteY2" fmla="*/ 1092954 h 1092954"/>
                <a:gd name="connsiteX3" fmla="*/ 0 w 1057517"/>
                <a:gd name="connsiteY3" fmla="*/ 1092954 h 1092954"/>
              </a:gdLst>
              <a:ahLst/>
              <a:cxnLst>
                <a:cxn ang="0">
                  <a:pos x="connsiteX0" y="connsiteY0"/>
                </a:cxn>
                <a:cxn ang="0">
                  <a:pos x="connsiteX1" y="connsiteY1"/>
                </a:cxn>
                <a:cxn ang="0">
                  <a:pos x="connsiteX2" y="connsiteY2"/>
                </a:cxn>
                <a:cxn ang="0">
                  <a:pos x="connsiteX3" y="connsiteY3"/>
                </a:cxn>
              </a:cxnLst>
              <a:rect l="l" t="t" r="r" b="b"/>
              <a:pathLst>
                <a:path w="1057517" h="1092954">
                  <a:moveTo>
                    <a:pt x="640824" y="0"/>
                  </a:moveTo>
                  <a:lnTo>
                    <a:pt x="1057517" y="0"/>
                  </a:lnTo>
                  <a:lnTo>
                    <a:pt x="416693" y="1092954"/>
                  </a:lnTo>
                  <a:lnTo>
                    <a:pt x="0" y="109295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9" name="Freihandform 28"/>
            <p:cNvSpPr/>
            <p:nvPr userDrawn="1"/>
          </p:nvSpPr>
          <p:spPr>
            <a:xfrm>
              <a:off x="11186505" y="4676778"/>
              <a:ext cx="1015902" cy="1732667"/>
            </a:xfrm>
            <a:custGeom>
              <a:avLst/>
              <a:gdLst>
                <a:gd name="connsiteX0" fmla="*/ 1015902 w 1015902"/>
                <a:gd name="connsiteY0" fmla="*/ 0 h 1732667"/>
                <a:gd name="connsiteX1" fmla="*/ 1015902 w 1015902"/>
                <a:gd name="connsiteY1" fmla="*/ 811562 h 1732667"/>
                <a:gd name="connsiteX2" fmla="*/ 475837 w 1015902"/>
                <a:gd name="connsiteY2" fmla="*/ 1732667 h 1732667"/>
                <a:gd name="connsiteX3" fmla="*/ 0 w 1015902"/>
                <a:gd name="connsiteY3" fmla="*/ 1732667 h 1732667"/>
              </a:gdLst>
              <a:ahLst/>
              <a:cxnLst>
                <a:cxn ang="0">
                  <a:pos x="connsiteX0" y="connsiteY0"/>
                </a:cxn>
                <a:cxn ang="0">
                  <a:pos x="connsiteX1" y="connsiteY1"/>
                </a:cxn>
                <a:cxn ang="0">
                  <a:pos x="connsiteX2" y="connsiteY2"/>
                </a:cxn>
                <a:cxn ang="0">
                  <a:pos x="connsiteX3" y="connsiteY3"/>
                </a:cxn>
              </a:cxnLst>
              <a:rect l="l" t="t" r="r" b="b"/>
              <a:pathLst>
                <a:path w="1015902" h="1732667">
                  <a:moveTo>
                    <a:pt x="1015902" y="0"/>
                  </a:moveTo>
                  <a:lnTo>
                    <a:pt x="1015902" y="811562"/>
                  </a:lnTo>
                  <a:lnTo>
                    <a:pt x="475837" y="1732667"/>
                  </a:lnTo>
                  <a:lnTo>
                    <a:pt x="0" y="173266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spTree>
    <p:extLst>
      <p:ext uri="{BB962C8B-B14F-4D97-AF65-F5344CB8AC3E}">
        <p14:creationId xmlns:p14="http://schemas.microsoft.com/office/powerpoint/2010/main" val="1651794389"/>
      </p:ext>
    </p:extLst>
  </p:cSld>
  <p:clrMapOvr>
    <a:masterClrMapping/>
  </p:clrMapOvr>
  <p:extLst>
    <p:ext uri="{DCECCB84-F9BA-43D5-87BE-67443E8EF086}">
      <p15:sldGuideLst xmlns:p15="http://schemas.microsoft.com/office/powerpoint/2012/main">
        <p15:guide id="1" pos="57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792359" y="971879"/>
            <a:ext cx="10212245" cy="626334"/>
          </a:xfrm>
          <a:prstGeom prst="rect">
            <a:avLst/>
          </a:prstGeom>
        </p:spPr>
        <p:txBody>
          <a:bodyPr vert="horz" lIns="0" tIns="0" rIns="0" bIns="0" rtlCol="0" anchor="t" anchorCtr="0">
            <a:noAutofit/>
          </a:bodyPr>
          <a:lstStyle/>
          <a:p>
            <a:r>
              <a:rPr lang="de-DE" dirty="0"/>
              <a:t>Das ist eine Überschrift </a:t>
            </a:r>
            <a:br>
              <a:rPr lang="de-DE" dirty="0"/>
            </a:br>
            <a:r>
              <a:rPr lang="de-DE" dirty="0"/>
              <a:t>in zwei Zeilen</a:t>
            </a:r>
            <a:endParaRPr lang="en-US" dirty="0"/>
          </a:p>
        </p:txBody>
      </p:sp>
      <p:pic>
        <p:nvPicPr>
          <p:cNvPr id="9" name="Grafik 8"/>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480292" y="6157299"/>
            <a:ext cx="1520098" cy="700701"/>
          </a:xfrm>
          <a:prstGeom prst="rect">
            <a:avLst/>
          </a:prstGeom>
        </p:spPr>
      </p:pic>
      <p:sp>
        <p:nvSpPr>
          <p:cNvPr id="2" name="Textfeld 1">
            <a:extLst>
              <a:ext uri="{FF2B5EF4-FFF2-40B4-BE49-F238E27FC236}">
                <a16:creationId xmlns:a16="http://schemas.microsoft.com/office/drawing/2014/main" id="{3D1E6DF5-E44A-4FDF-93FB-55FE4FA19239}"/>
              </a:ext>
            </a:extLst>
          </p:cNvPr>
          <p:cNvSpPr txBox="1"/>
          <p:nvPr userDrawn="1"/>
        </p:nvSpPr>
        <p:spPr>
          <a:xfrm>
            <a:off x="2538101" y="6285019"/>
            <a:ext cx="6136772" cy="415498"/>
          </a:xfrm>
          <a:prstGeom prst="rect">
            <a:avLst/>
          </a:prstGeom>
          <a:noFill/>
        </p:spPr>
        <p:txBody>
          <a:bodyPr wrap="square" lIns="0" tIns="0" rIns="0" bIns="0" rtlCol="0">
            <a:spAutoFit/>
          </a:bodyPr>
          <a:lstStyle/>
          <a:p>
            <a:r>
              <a:rPr lang="de-DE" sz="900" dirty="0">
                <a:latin typeface="Open Sans" pitchFamily="2" charset="0"/>
                <a:ea typeface="Open Sans" pitchFamily="2" charset="0"/>
                <a:cs typeface="Open Sans" pitchFamily="2" charset="0"/>
              </a:rPr>
              <a:t>Projekt 3D-Druck</a:t>
            </a:r>
          </a:p>
          <a:p>
            <a:r>
              <a:rPr lang="de-DE" sz="900" dirty="0">
                <a:latin typeface="Open Sans" pitchFamily="2" charset="0"/>
                <a:ea typeface="Open Sans" pitchFamily="2" charset="0"/>
                <a:cs typeface="Open Sans" pitchFamily="2" charset="0"/>
              </a:rPr>
              <a:t>G612 – 3D-Modellierung </a:t>
            </a:r>
            <a:r>
              <a:rPr lang="en-US" sz="900" dirty="0">
                <a:latin typeface="Open Sans" pitchFamily="2" charset="0"/>
                <a:ea typeface="Open Sans" pitchFamily="2" charset="0"/>
                <a:cs typeface="Open Sans" pitchFamily="2" charset="0"/>
              </a:rPr>
              <a:t>|</a:t>
            </a:r>
            <a:r>
              <a:rPr lang="de-DE" sz="900" dirty="0">
                <a:latin typeface="Open Sans" pitchFamily="2" charset="0"/>
                <a:ea typeface="Open Sans" pitchFamily="2" charset="0"/>
                <a:cs typeface="Open Sans" pitchFamily="2" charset="0"/>
              </a:rPr>
              <a:t> Fakultät Geoinformation</a:t>
            </a:r>
          </a:p>
          <a:p>
            <a:r>
              <a:rPr lang="de-DE" sz="900" dirty="0">
                <a:latin typeface="Open Sans" pitchFamily="2" charset="0"/>
                <a:ea typeface="Open Sans" pitchFamily="2" charset="0"/>
                <a:cs typeface="Open Sans" pitchFamily="2" charset="0"/>
              </a:rPr>
              <a:t>Gregor Erdmann, Robert </a:t>
            </a:r>
            <a:r>
              <a:rPr lang="de-DE" sz="900" dirty="0" err="1">
                <a:latin typeface="Open Sans" pitchFamily="2" charset="0"/>
                <a:ea typeface="Open Sans" pitchFamily="2" charset="0"/>
                <a:cs typeface="Open Sans" pitchFamily="2" charset="0"/>
              </a:rPr>
              <a:t>Landrock</a:t>
            </a:r>
            <a:r>
              <a:rPr lang="de-DE" sz="900" dirty="0">
                <a:latin typeface="Open Sans" pitchFamily="2" charset="0"/>
                <a:ea typeface="Open Sans" pitchFamily="2" charset="0"/>
                <a:cs typeface="Open Sans" pitchFamily="2" charset="0"/>
              </a:rPr>
              <a:t>, Alexander Mutz | 28.06.2022</a:t>
            </a:r>
          </a:p>
        </p:txBody>
      </p:sp>
      <p:sp>
        <p:nvSpPr>
          <p:cNvPr id="3" name="Textfeld 2">
            <a:extLst>
              <a:ext uri="{FF2B5EF4-FFF2-40B4-BE49-F238E27FC236}">
                <a16:creationId xmlns:a16="http://schemas.microsoft.com/office/drawing/2014/main" id="{53DB90F5-3E2F-4064-A655-0FC50DC9549E}"/>
              </a:ext>
            </a:extLst>
          </p:cNvPr>
          <p:cNvSpPr txBox="1"/>
          <p:nvPr userDrawn="1"/>
        </p:nvSpPr>
        <p:spPr>
          <a:xfrm>
            <a:off x="9460090" y="6377352"/>
            <a:ext cx="731520" cy="230832"/>
          </a:xfrm>
          <a:prstGeom prst="rect">
            <a:avLst/>
          </a:prstGeom>
          <a:noFill/>
        </p:spPr>
        <p:txBody>
          <a:bodyPr wrap="square" rtlCol="0">
            <a:spAutoFit/>
          </a:bodyPr>
          <a:lstStyle/>
          <a:p>
            <a:r>
              <a:rPr lang="de-DE" sz="900" dirty="0">
                <a:latin typeface="Open Sans" pitchFamily="2" charset="0"/>
                <a:ea typeface="Open Sans" pitchFamily="2" charset="0"/>
                <a:cs typeface="Open Sans" pitchFamily="2" charset="0"/>
              </a:rPr>
              <a:t>Folie </a:t>
            </a:r>
            <a:fld id="{77ACFEDA-907D-47BE-ABA4-E9A641CC65C2}" type="slidenum">
              <a:rPr lang="de-DE" sz="900" smtClean="0">
                <a:latin typeface="Open Sans" pitchFamily="2" charset="0"/>
                <a:ea typeface="Open Sans" pitchFamily="2" charset="0"/>
                <a:cs typeface="Open Sans" pitchFamily="2" charset="0"/>
              </a:rPr>
              <a:t>‹Nr.›</a:t>
            </a:fld>
            <a:endParaRPr lang="de-DE" sz="900"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00263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5" r:id="rId8"/>
    <p:sldLayoutId id="2147483656" r:id="rId9"/>
  </p:sldLayoutIdLst>
  <p:hf hdr="0" dt="0"/>
  <p:txStyles>
    <p:titleStyle>
      <a:lvl1pPr algn="l" defTabSz="914400" rtl="0" eaLnBrk="1" latinLnBrk="0" hangingPunct="1">
        <a:lnSpc>
          <a:spcPct val="90000"/>
        </a:lnSpc>
        <a:spcBef>
          <a:spcPct val="0"/>
        </a:spcBef>
        <a:buNone/>
        <a:defRPr sz="2400" kern="1200">
          <a:solidFill>
            <a:schemeClr val="tx1"/>
          </a:solidFill>
          <a:latin typeface="Open Sans" pitchFamily="2" charset="0"/>
          <a:ea typeface="Open Sans" pitchFamily="2" charset="0"/>
          <a:cs typeface="Open Sans"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uhn-stoff.de/fileadmin/benutzerdaten/kuhn-stoff-de/pdf/maschinen/EOS_Systemdatenblatt_FORMIGA_P110_de.pdf" TargetMode="External"/><Relationship Id="rId2" Type="http://schemas.openxmlformats.org/officeDocument/2006/relationships/hyperlink" Target="https://help.autodesk.com/view/ACD/2021/ENU/" TargetMode="External"/><Relationship Id="rId1" Type="http://schemas.openxmlformats.org/officeDocument/2006/relationships/slideLayout" Target="../slideLayouts/slideLayout2.xml"/><Relationship Id="rId4" Type="http://schemas.openxmlformats.org/officeDocument/2006/relationships/hyperlink" Target="https://3dagainstcorona.eos.info/subdomain/subdomain_corona/pdf/shield_parameter_shee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3D-Druck LGS</a:t>
            </a:r>
          </a:p>
        </p:txBody>
      </p:sp>
      <p:sp>
        <p:nvSpPr>
          <p:cNvPr id="3" name="Untertitel 2"/>
          <p:cNvSpPr>
            <a:spLocks noGrp="1"/>
          </p:cNvSpPr>
          <p:nvPr>
            <p:ph type="subTitle" idx="1"/>
          </p:nvPr>
        </p:nvSpPr>
        <p:spPr/>
        <p:txBody>
          <a:bodyPr/>
          <a:lstStyle/>
          <a:p>
            <a:r>
              <a:rPr lang="de-DE" dirty="0"/>
              <a:t>G612: 3D-Modellierung / Fakultät Geoinformation</a:t>
            </a:r>
          </a:p>
          <a:p>
            <a:r>
              <a:rPr lang="de-DE" dirty="0"/>
              <a:t>Gregor Erdmann, Robert </a:t>
            </a:r>
            <a:r>
              <a:rPr lang="de-DE" dirty="0" err="1"/>
              <a:t>Landrock</a:t>
            </a:r>
            <a:r>
              <a:rPr lang="de-DE" dirty="0"/>
              <a:t>, Alexander Mutz</a:t>
            </a:r>
          </a:p>
        </p:txBody>
      </p:sp>
    </p:spTree>
    <p:extLst>
      <p:ext uri="{BB962C8B-B14F-4D97-AF65-F5344CB8AC3E}">
        <p14:creationId xmlns:p14="http://schemas.microsoft.com/office/powerpoint/2010/main" val="418483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955AA3-35CB-6310-7E4F-95209193670B}"/>
              </a:ext>
            </a:extLst>
          </p:cNvPr>
          <p:cNvSpPr>
            <a:spLocks noGrp="1"/>
          </p:cNvSpPr>
          <p:nvPr>
            <p:ph idx="1"/>
          </p:nvPr>
        </p:nvSpPr>
        <p:spPr/>
        <p:txBody>
          <a:bodyPr/>
          <a:lstStyle/>
          <a:p>
            <a:r>
              <a:rPr lang="de-DE" dirty="0"/>
              <a:t>Skalieren [Skalieren]</a:t>
            </a:r>
          </a:p>
          <a:p>
            <a:r>
              <a:rPr lang="de-DE" dirty="0"/>
              <a:t>Entfernung der Geländer [Löschen]</a:t>
            </a:r>
          </a:p>
          <a:p>
            <a:r>
              <a:rPr lang="de-DE" dirty="0"/>
              <a:t>Schnitte [Vielfachschnitte] [Schneiden]</a:t>
            </a:r>
          </a:p>
          <a:p>
            <a:r>
              <a:rPr lang="de-DE" dirty="0"/>
              <a:t>Löcher füllen [Lochfüllmodus]</a:t>
            </a:r>
          </a:p>
          <a:p>
            <a:r>
              <a:rPr lang="de-DE" dirty="0"/>
              <a:t>Extrusion an Dachkante [Extrusion]</a:t>
            </a:r>
          </a:p>
          <a:p>
            <a:pPr marL="457200" lvl="1" indent="0">
              <a:buNone/>
            </a:pPr>
            <a:endParaRPr lang="de-DE" dirty="0"/>
          </a:p>
        </p:txBody>
      </p:sp>
      <p:sp>
        <p:nvSpPr>
          <p:cNvPr id="3" name="Titel 2">
            <a:extLst>
              <a:ext uri="{FF2B5EF4-FFF2-40B4-BE49-F238E27FC236}">
                <a16:creationId xmlns:a16="http://schemas.microsoft.com/office/drawing/2014/main" id="{304C2AF1-1370-3FDB-974B-B116FCA74B54}"/>
              </a:ext>
            </a:extLst>
          </p:cNvPr>
          <p:cNvSpPr>
            <a:spLocks noGrp="1"/>
          </p:cNvSpPr>
          <p:nvPr>
            <p:ph type="title"/>
          </p:nvPr>
        </p:nvSpPr>
        <p:spPr/>
        <p:txBody>
          <a:bodyPr/>
          <a:lstStyle/>
          <a:p>
            <a:r>
              <a:rPr lang="de-DE" dirty="0"/>
              <a:t>3.3 Bearbeitung in Magics</a:t>
            </a:r>
          </a:p>
        </p:txBody>
      </p:sp>
      <p:grpSp>
        <p:nvGrpSpPr>
          <p:cNvPr id="5" name="Gruppieren 4">
            <a:extLst>
              <a:ext uri="{FF2B5EF4-FFF2-40B4-BE49-F238E27FC236}">
                <a16:creationId xmlns:a16="http://schemas.microsoft.com/office/drawing/2014/main" id="{FDB78907-3E27-538D-CE76-652DE512A84A}"/>
              </a:ext>
            </a:extLst>
          </p:cNvPr>
          <p:cNvGrpSpPr/>
          <p:nvPr/>
        </p:nvGrpSpPr>
        <p:grpSpPr>
          <a:xfrm>
            <a:off x="5562975" y="1630763"/>
            <a:ext cx="6203980" cy="3868878"/>
            <a:chOff x="6807431" y="3146475"/>
            <a:chExt cx="4538995" cy="2830573"/>
          </a:xfrm>
        </p:grpSpPr>
        <p:sp>
          <p:nvSpPr>
            <p:cNvPr id="7" name="Textfeld 6">
              <a:extLst>
                <a:ext uri="{FF2B5EF4-FFF2-40B4-BE49-F238E27FC236}">
                  <a16:creationId xmlns:a16="http://schemas.microsoft.com/office/drawing/2014/main" id="{FD0AFF03-4B06-C0CE-165B-039A8F03D682}"/>
                </a:ext>
              </a:extLst>
            </p:cNvPr>
            <p:cNvSpPr txBox="1"/>
            <p:nvPr/>
          </p:nvSpPr>
          <p:spPr>
            <a:xfrm>
              <a:off x="6807431" y="5751870"/>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7: Lücke an der Dachkante beim Vordach</a:t>
              </a:r>
            </a:p>
          </p:txBody>
        </p:sp>
        <p:pic>
          <p:nvPicPr>
            <p:cNvPr id="8" name="Grafik 7">
              <a:extLst>
                <a:ext uri="{FF2B5EF4-FFF2-40B4-BE49-F238E27FC236}">
                  <a16:creationId xmlns:a16="http://schemas.microsoft.com/office/drawing/2014/main" id="{461EAA49-E8CD-12CD-A4EB-DEBF2D1163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rot="5400000">
              <a:off x="6716584" y="3343853"/>
              <a:ext cx="2458772" cy="2064015"/>
            </a:xfrm>
            <a:prstGeom prst="rect">
              <a:avLst/>
            </a:prstGeom>
          </p:spPr>
        </p:pic>
      </p:grpSp>
    </p:spTree>
    <p:extLst>
      <p:ext uri="{BB962C8B-B14F-4D97-AF65-F5344CB8AC3E}">
        <p14:creationId xmlns:p14="http://schemas.microsoft.com/office/powerpoint/2010/main" val="69157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955AA3-35CB-6310-7E4F-95209193670B}"/>
              </a:ext>
            </a:extLst>
          </p:cNvPr>
          <p:cNvSpPr>
            <a:spLocks noGrp="1"/>
          </p:cNvSpPr>
          <p:nvPr>
            <p:ph idx="1"/>
          </p:nvPr>
        </p:nvSpPr>
        <p:spPr>
          <a:xfrm>
            <a:off x="527434" y="1233996"/>
            <a:ext cx="10515600" cy="3993241"/>
          </a:xfrm>
        </p:spPr>
        <p:txBody>
          <a:bodyPr/>
          <a:lstStyle/>
          <a:p>
            <a:r>
              <a:rPr lang="de-DE" dirty="0"/>
              <a:t>Extrusion von Sprossen [Extrusion]</a:t>
            </a:r>
          </a:p>
          <a:p>
            <a:r>
              <a:rPr lang="de-DE" dirty="0"/>
              <a:t>Dreiecke optimieren [Dreiecke trimmen] [Netzverfeinerung]</a:t>
            </a:r>
          </a:p>
          <a:p>
            <a:r>
              <a:rPr lang="de-DE" dirty="0"/>
              <a:t>Reparaturstatus verändern bis nur noch eine Shell und keine Probleme übrig sind [Schrumpffolie] [verschiedene Auto-</a:t>
            </a:r>
            <a:r>
              <a:rPr lang="de-DE" dirty="0" err="1"/>
              <a:t>Repair</a:t>
            </a:r>
            <a:r>
              <a:rPr lang="de-DE" dirty="0"/>
              <a:t>-Tools]</a:t>
            </a:r>
          </a:p>
          <a:p>
            <a:r>
              <a:rPr lang="de-DE" dirty="0"/>
              <a:t>Um Fehlberechnung der Schrumpffolie zu vermeiden Verdickung des Vordachs [Offset]</a:t>
            </a:r>
          </a:p>
          <a:p>
            <a:pPr marL="457200" lvl="1" indent="0">
              <a:buNone/>
            </a:pPr>
            <a:endParaRPr lang="de-DE" dirty="0"/>
          </a:p>
        </p:txBody>
      </p:sp>
      <p:sp>
        <p:nvSpPr>
          <p:cNvPr id="3" name="Titel 2">
            <a:extLst>
              <a:ext uri="{FF2B5EF4-FFF2-40B4-BE49-F238E27FC236}">
                <a16:creationId xmlns:a16="http://schemas.microsoft.com/office/drawing/2014/main" id="{304C2AF1-1370-3FDB-974B-B116FCA74B54}"/>
              </a:ext>
            </a:extLst>
          </p:cNvPr>
          <p:cNvSpPr>
            <a:spLocks noGrp="1"/>
          </p:cNvSpPr>
          <p:nvPr>
            <p:ph type="title"/>
          </p:nvPr>
        </p:nvSpPr>
        <p:spPr/>
        <p:txBody>
          <a:bodyPr/>
          <a:lstStyle/>
          <a:p>
            <a:r>
              <a:rPr lang="de-DE" dirty="0"/>
              <a:t>3.3 Bearbeitung in Magics</a:t>
            </a:r>
          </a:p>
        </p:txBody>
      </p:sp>
      <p:grpSp>
        <p:nvGrpSpPr>
          <p:cNvPr id="11" name="Gruppieren 10">
            <a:extLst>
              <a:ext uri="{FF2B5EF4-FFF2-40B4-BE49-F238E27FC236}">
                <a16:creationId xmlns:a16="http://schemas.microsoft.com/office/drawing/2014/main" id="{7176E8B1-6AE2-FF96-6263-19507D36DD55}"/>
              </a:ext>
            </a:extLst>
          </p:cNvPr>
          <p:cNvGrpSpPr/>
          <p:nvPr/>
        </p:nvGrpSpPr>
        <p:grpSpPr>
          <a:xfrm>
            <a:off x="4839054" y="2955601"/>
            <a:ext cx="6203980" cy="3211428"/>
            <a:chOff x="6282066" y="2897167"/>
            <a:chExt cx="6203980" cy="3211428"/>
          </a:xfrm>
        </p:grpSpPr>
        <p:grpSp>
          <p:nvGrpSpPr>
            <p:cNvPr id="9" name="Gruppieren 8">
              <a:extLst>
                <a:ext uri="{FF2B5EF4-FFF2-40B4-BE49-F238E27FC236}">
                  <a16:creationId xmlns:a16="http://schemas.microsoft.com/office/drawing/2014/main" id="{ABD3C423-B8D0-5A6C-B81F-73BCB066902F}"/>
                </a:ext>
              </a:extLst>
            </p:cNvPr>
            <p:cNvGrpSpPr/>
            <p:nvPr/>
          </p:nvGrpSpPr>
          <p:grpSpPr>
            <a:xfrm>
              <a:off x="6282066" y="2897167"/>
              <a:ext cx="6203980" cy="3211428"/>
              <a:chOff x="6672683" y="2018433"/>
              <a:chExt cx="6203980" cy="3211428"/>
            </a:xfrm>
          </p:grpSpPr>
          <p:sp>
            <p:nvSpPr>
              <p:cNvPr id="7" name="Textfeld 6">
                <a:extLst>
                  <a:ext uri="{FF2B5EF4-FFF2-40B4-BE49-F238E27FC236}">
                    <a16:creationId xmlns:a16="http://schemas.microsoft.com/office/drawing/2014/main" id="{FD0AFF03-4B06-C0CE-165B-039A8F03D682}"/>
                  </a:ext>
                </a:extLst>
              </p:cNvPr>
              <p:cNvSpPr txBox="1"/>
              <p:nvPr/>
            </p:nvSpPr>
            <p:spPr>
              <a:xfrm>
                <a:off x="6672683" y="4922084"/>
                <a:ext cx="6203980" cy="307777"/>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8: Extrusion von Sprossen</a:t>
                </a:r>
              </a:p>
            </p:txBody>
          </p:sp>
          <p:pic>
            <p:nvPicPr>
              <p:cNvPr id="8" name="Grafik 7">
                <a:extLst>
                  <a:ext uri="{FF2B5EF4-FFF2-40B4-BE49-F238E27FC236}">
                    <a16:creationId xmlns:a16="http://schemas.microsoft.com/office/drawing/2014/main" id="{461EAA49-E8CD-12CD-A4EB-DEBF2D1163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672683" y="2018433"/>
                <a:ext cx="2334595" cy="2821133"/>
              </a:xfrm>
              <a:prstGeom prst="rect">
                <a:avLst/>
              </a:prstGeom>
            </p:spPr>
          </p:pic>
        </p:grpSp>
        <p:sp>
          <p:nvSpPr>
            <p:cNvPr id="10" name="Ellipse 9">
              <a:extLst>
                <a:ext uri="{FF2B5EF4-FFF2-40B4-BE49-F238E27FC236}">
                  <a16:creationId xmlns:a16="http://schemas.microsoft.com/office/drawing/2014/main" id="{7FEEDD29-13C0-4FB0-CDBE-51630521AF11}"/>
                </a:ext>
              </a:extLst>
            </p:cNvPr>
            <p:cNvSpPr/>
            <p:nvPr/>
          </p:nvSpPr>
          <p:spPr>
            <a:xfrm>
              <a:off x="7501631" y="3357978"/>
              <a:ext cx="443884" cy="443884"/>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DE"/>
            </a:p>
          </p:txBody>
        </p:sp>
      </p:grpSp>
    </p:spTree>
    <p:extLst>
      <p:ext uri="{BB962C8B-B14F-4D97-AF65-F5344CB8AC3E}">
        <p14:creationId xmlns:p14="http://schemas.microsoft.com/office/powerpoint/2010/main" val="343576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FC0B4D5-909B-43B4-B2D9-D1960C962473}"/>
              </a:ext>
            </a:extLst>
          </p:cNvPr>
          <p:cNvSpPr>
            <a:spLocks noGrp="1"/>
          </p:cNvSpPr>
          <p:nvPr>
            <p:ph idx="1"/>
          </p:nvPr>
        </p:nvSpPr>
        <p:spPr/>
        <p:txBody>
          <a:bodyPr/>
          <a:lstStyle/>
          <a:p>
            <a:r>
              <a:rPr lang="de-DE" dirty="0"/>
              <a:t>FORMIGA P110 von Firma EOS GmbH</a:t>
            </a:r>
          </a:p>
          <a:p>
            <a:pPr lvl="1"/>
            <a:r>
              <a:rPr lang="de-DE" dirty="0"/>
              <a:t>Selektiver Laser-Sinter-Drucker</a:t>
            </a:r>
          </a:p>
          <a:p>
            <a:pPr lvl="1"/>
            <a:r>
              <a:rPr lang="de-DE" dirty="0"/>
              <a:t>Bauraumgröße 200 x 250 x 330 mm</a:t>
            </a:r>
          </a:p>
          <a:p>
            <a:pPr lvl="1"/>
            <a:endParaRPr lang="de-DE" dirty="0"/>
          </a:p>
          <a:p>
            <a:pPr marL="457200" lvl="1" indent="0">
              <a:buNone/>
            </a:pPr>
            <a:endParaRPr lang="de-DE" dirty="0"/>
          </a:p>
        </p:txBody>
      </p:sp>
      <p:sp>
        <p:nvSpPr>
          <p:cNvPr id="3" name="Titel 2">
            <a:extLst>
              <a:ext uri="{FF2B5EF4-FFF2-40B4-BE49-F238E27FC236}">
                <a16:creationId xmlns:a16="http://schemas.microsoft.com/office/drawing/2014/main" id="{2F916FFD-816A-458E-A4AB-A32CB6ECF4FA}"/>
              </a:ext>
            </a:extLst>
          </p:cNvPr>
          <p:cNvSpPr>
            <a:spLocks noGrp="1"/>
          </p:cNvSpPr>
          <p:nvPr>
            <p:ph type="title"/>
          </p:nvPr>
        </p:nvSpPr>
        <p:spPr/>
        <p:txBody>
          <a:bodyPr/>
          <a:lstStyle/>
          <a:p>
            <a:r>
              <a:rPr lang="de-DE" dirty="0"/>
              <a:t>4.1 Drucker</a:t>
            </a:r>
          </a:p>
        </p:txBody>
      </p:sp>
      <p:grpSp>
        <p:nvGrpSpPr>
          <p:cNvPr id="6" name="Gruppieren 5">
            <a:extLst>
              <a:ext uri="{FF2B5EF4-FFF2-40B4-BE49-F238E27FC236}">
                <a16:creationId xmlns:a16="http://schemas.microsoft.com/office/drawing/2014/main" id="{3B81E447-BF11-4B96-0AC3-D57F9F0DB116}"/>
              </a:ext>
            </a:extLst>
          </p:cNvPr>
          <p:cNvGrpSpPr/>
          <p:nvPr/>
        </p:nvGrpSpPr>
        <p:grpSpPr>
          <a:xfrm>
            <a:off x="5839765" y="1394942"/>
            <a:ext cx="4538995" cy="4068116"/>
            <a:chOff x="6807431" y="1991531"/>
            <a:chExt cx="4538995" cy="4068116"/>
          </a:xfrm>
        </p:grpSpPr>
        <p:sp>
          <p:nvSpPr>
            <p:cNvPr id="7" name="Textfeld 6">
              <a:extLst>
                <a:ext uri="{FF2B5EF4-FFF2-40B4-BE49-F238E27FC236}">
                  <a16:creationId xmlns:a16="http://schemas.microsoft.com/office/drawing/2014/main" id="{F3BE429E-F222-2E78-4835-80565A5FFD69}"/>
                </a:ext>
              </a:extLst>
            </p:cNvPr>
            <p:cNvSpPr txBox="1"/>
            <p:nvPr/>
          </p:nvSpPr>
          <p:spPr>
            <a:xfrm>
              <a:off x="6807431" y="5751870"/>
              <a:ext cx="4538995" cy="307777"/>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9: ursprüngliches Modell in Revit</a:t>
              </a:r>
            </a:p>
          </p:txBody>
        </p:sp>
        <p:pic>
          <p:nvPicPr>
            <p:cNvPr id="8" name="Grafik 7">
              <a:extLst>
                <a:ext uri="{FF2B5EF4-FFF2-40B4-BE49-F238E27FC236}">
                  <a16:creationId xmlns:a16="http://schemas.microsoft.com/office/drawing/2014/main" id="{0399B5CE-E42E-57E4-30C4-6B12BE0CDA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25198" y="1991531"/>
              <a:ext cx="3071057" cy="3760339"/>
            </a:xfrm>
            <a:prstGeom prst="rect">
              <a:avLst/>
            </a:prstGeom>
          </p:spPr>
        </p:pic>
      </p:grpSp>
    </p:spTree>
    <p:extLst>
      <p:ext uri="{BB962C8B-B14F-4D97-AF65-F5344CB8AC3E}">
        <p14:creationId xmlns:p14="http://schemas.microsoft.com/office/powerpoint/2010/main" val="217735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FC0B4D5-909B-43B4-B2D9-D1960C962473}"/>
              </a:ext>
            </a:extLst>
          </p:cNvPr>
          <p:cNvSpPr>
            <a:spLocks noGrp="1"/>
          </p:cNvSpPr>
          <p:nvPr>
            <p:ph idx="1"/>
          </p:nvPr>
        </p:nvSpPr>
        <p:spPr/>
        <p:txBody>
          <a:bodyPr/>
          <a:lstStyle/>
          <a:p>
            <a:r>
              <a:rPr lang="de-DE" dirty="0">
                <a:sym typeface="Wingdings" panose="05000000000000000000" pitchFamily="2" charset="2"/>
              </a:rPr>
              <a:t>Modell zu groß um in idealer Pose im Bauraum angeordnet zu werden </a:t>
            </a:r>
          </a:p>
          <a:p>
            <a:pPr lvl="1"/>
            <a:r>
              <a:rPr lang="de-DE" dirty="0">
                <a:sym typeface="Wingdings" panose="05000000000000000000" pitchFamily="2" charset="2"/>
              </a:rPr>
              <a:t>Modell musste Vertikal gedruckt werden</a:t>
            </a:r>
          </a:p>
          <a:p>
            <a:r>
              <a:rPr lang="de-DE" dirty="0"/>
              <a:t>Feuerleiter nicht am Modell gedruckt um Schnitte zu vermeiden</a:t>
            </a:r>
          </a:p>
          <a:p>
            <a:endParaRPr lang="de-DE" dirty="0"/>
          </a:p>
          <a:p>
            <a:pPr marL="457200" lvl="1" indent="0">
              <a:buNone/>
            </a:pPr>
            <a:endParaRPr lang="de-DE" dirty="0"/>
          </a:p>
        </p:txBody>
      </p:sp>
      <p:sp>
        <p:nvSpPr>
          <p:cNvPr id="3" name="Titel 2">
            <a:extLst>
              <a:ext uri="{FF2B5EF4-FFF2-40B4-BE49-F238E27FC236}">
                <a16:creationId xmlns:a16="http://schemas.microsoft.com/office/drawing/2014/main" id="{2F916FFD-816A-458E-A4AB-A32CB6ECF4FA}"/>
              </a:ext>
            </a:extLst>
          </p:cNvPr>
          <p:cNvSpPr>
            <a:spLocks noGrp="1"/>
          </p:cNvSpPr>
          <p:nvPr>
            <p:ph type="title"/>
          </p:nvPr>
        </p:nvSpPr>
        <p:spPr/>
        <p:txBody>
          <a:bodyPr/>
          <a:lstStyle/>
          <a:p>
            <a:r>
              <a:rPr lang="de-DE" dirty="0"/>
              <a:t>4.2 Anordnung im Bauraum</a:t>
            </a:r>
          </a:p>
        </p:txBody>
      </p:sp>
      <p:grpSp>
        <p:nvGrpSpPr>
          <p:cNvPr id="4" name="Gruppieren 3">
            <a:extLst>
              <a:ext uri="{FF2B5EF4-FFF2-40B4-BE49-F238E27FC236}">
                <a16:creationId xmlns:a16="http://schemas.microsoft.com/office/drawing/2014/main" id="{D304ACB2-CF4D-42AB-6137-41BCF6742B88}"/>
              </a:ext>
            </a:extLst>
          </p:cNvPr>
          <p:cNvGrpSpPr/>
          <p:nvPr/>
        </p:nvGrpSpPr>
        <p:grpSpPr>
          <a:xfrm>
            <a:off x="8503066" y="1458207"/>
            <a:ext cx="4538995" cy="4068116"/>
            <a:chOff x="6807431" y="1991531"/>
            <a:chExt cx="4538995" cy="4068116"/>
          </a:xfrm>
        </p:grpSpPr>
        <p:sp>
          <p:nvSpPr>
            <p:cNvPr id="5" name="Textfeld 4">
              <a:extLst>
                <a:ext uri="{FF2B5EF4-FFF2-40B4-BE49-F238E27FC236}">
                  <a16:creationId xmlns:a16="http://schemas.microsoft.com/office/drawing/2014/main" id="{3B0839CF-DE7F-FB66-267F-BEC768BDDB70}"/>
                </a:ext>
              </a:extLst>
            </p:cNvPr>
            <p:cNvSpPr txBox="1"/>
            <p:nvPr/>
          </p:nvSpPr>
          <p:spPr>
            <a:xfrm>
              <a:off x="6807431" y="5751870"/>
              <a:ext cx="4538995" cy="307777"/>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10: Bauraum nach Probedruck</a:t>
              </a:r>
            </a:p>
          </p:txBody>
        </p:sp>
        <p:pic>
          <p:nvPicPr>
            <p:cNvPr id="9" name="Grafik 8">
              <a:extLst>
                <a:ext uri="{FF2B5EF4-FFF2-40B4-BE49-F238E27FC236}">
                  <a16:creationId xmlns:a16="http://schemas.microsoft.com/office/drawing/2014/main" id="{457CB689-AD38-8AA7-2926-A38D51568CD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rot="5400000">
              <a:off x="6337388" y="2461574"/>
              <a:ext cx="3760339" cy="2820254"/>
            </a:xfrm>
            <a:prstGeom prst="rect">
              <a:avLst/>
            </a:prstGeom>
          </p:spPr>
        </p:pic>
      </p:grpSp>
    </p:spTree>
    <p:extLst>
      <p:ext uri="{BB962C8B-B14F-4D97-AF65-F5344CB8AC3E}">
        <p14:creationId xmlns:p14="http://schemas.microsoft.com/office/powerpoint/2010/main" val="301290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FC0B4D5-909B-43B4-B2D9-D1960C962473}"/>
              </a:ext>
            </a:extLst>
          </p:cNvPr>
          <p:cNvSpPr>
            <a:spLocks noGrp="1"/>
          </p:cNvSpPr>
          <p:nvPr>
            <p:ph idx="1"/>
          </p:nvPr>
        </p:nvSpPr>
        <p:spPr/>
        <p:txBody>
          <a:bodyPr/>
          <a:lstStyle/>
          <a:p>
            <a:r>
              <a:rPr lang="de-DE" dirty="0"/>
              <a:t>Fehler bei Verteilung des Materials</a:t>
            </a:r>
          </a:p>
          <a:p>
            <a:r>
              <a:rPr lang="de-DE" dirty="0"/>
              <a:t> Druckzeit 13 h</a:t>
            </a:r>
          </a:p>
          <a:p>
            <a:r>
              <a:rPr lang="de-DE" dirty="0"/>
              <a:t>Auspacken Bauraum nach 29 h </a:t>
            </a:r>
          </a:p>
          <a:p>
            <a:pPr lvl="1"/>
            <a:r>
              <a:rPr lang="de-DE" dirty="0"/>
              <a:t>Auskühlzeit 16 h</a:t>
            </a:r>
          </a:p>
          <a:p>
            <a:pPr lvl="1"/>
            <a:r>
              <a:rPr lang="de-DE" dirty="0"/>
              <a:t>Abgebrochene Sprossen an Außenfassade</a:t>
            </a:r>
          </a:p>
          <a:p>
            <a:r>
              <a:rPr lang="de-DE" dirty="0"/>
              <a:t>Freigabe für finalen Druck</a:t>
            </a:r>
          </a:p>
        </p:txBody>
      </p:sp>
      <p:sp>
        <p:nvSpPr>
          <p:cNvPr id="3" name="Titel 2">
            <a:extLst>
              <a:ext uri="{FF2B5EF4-FFF2-40B4-BE49-F238E27FC236}">
                <a16:creationId xmlns:a16="http://schemas.microsoft.com/office/drawing/2014/main" id="{2F916FFD-816A-458E-A4AB-A32CB6ECF4FA}"/>
              </a:ext>
            </a:extLst>
          </p:cNvPr>
          <p:cNvSpPr>
            <a:spLocks noGrp="1"/>
          </p:cNvSpPr>
          <p:nvPr>
            <p:ph type="title"/>
          </p:nvPr>
        </p:nvSpPr>
        <p:spPr/>
        <p:txBody>
          <a:bodyPr/>
          <a:lstStyle/>
          <a:p>
            <a:r>
              <a:rPr lang="de-DE" dirty="0"/>
              <a:t>4.3 Probedruck</a:t>
            </a:r>
          </a:p>
        </p:txBody>
      </p:sp>
      <p:grpSp>
        <p:nvGrpSpPr>
          <p:cNvPr id="9" name="Gruppieren 8">
            <a:extLst>
              <a:ext uri="{FF2B5EF4-FFF2-40B4-BE49-F238E27FC236}">
                <a16:creationId xmlns:a16="http://schemas.microsoft.com/office/drawing/2014/main" id="{6045C1FE-352C-7C2F-B9CD-BDAA1F7E70AB}"/>
              </a:ext>
            </a:extLst>
          </p:cNvPr>
          <p:cNvGrpSpPr/>
          <p:nvPr/>
        </p:nvGrpSpPr>
        <p:grpSpPr>
          <a:xfrm>
            <a:off x="5714176" y="1243198"/>
            <a:ext cx="6203980" cy="4069286"/>
            <a:chOff x="8033077" y="794454"/>
            <a:chExt cx="6203980" cy="4069286"/>
          </a:xfrm>
        </p:grpSpPr>
        <p:grpSp>
          <p:nvGrpSpPr>
            <p:cNvPr id="4" name="Gruppieren 3">
              <a:extLst>
                <a:ext uri="{FF2B5EF4-FFF2-40B4-BE49-F238E27FC236}">
                  <a16:creationId xmlns:a16="http://schemas.microsoft.com/office/drawing/2014/main" id="{591CE8B6-7721-02AC-D69B-49AE1634E415}"/>
                </a:ext>
              </a:extLst>
            </p:cNvPr>
            <p:cNvGrpSpPr/>
            <p:nvPr/>
          </p:nvGrpSpPr>
          <p:grpSpPr>
            <a:xfrm>
              <a:off x="8033077" y="794454"/>
              <a:ext cx="6203980" cy="4069286"/>
              <a:chOff x="6807431" y="2999851"/>
              <a:chExt cx="4538995" cy="2977197"/>
            </a:xfrm>
          </p:grpSpPr>
          <p:sp>
            <p:nvSpPr>
              <p:cNvPr id="5" name="Textfeld 4">
                <a:extLst>
                  <a:ext uri="{FF2B5EF4-FFF2-40B4-BE49-F238E27FC236}">
                    <a16:creationId xmlns:a16="http://schemas.microsoft.com/office/drawing/2014/main" id="{6B92C27C-39E9-BE94-71E1-E9571547C89B}"/>
                  </a:ext>
                </a:extLst>
              </p:cNvPr>
              <p:cNvSpPr txBox="1"/>
              <p:nvPr/>
            </p:nvSpPr>
            <p:spPr>
              <a:xfrm>
                <a:off x="6807431" y="5751870"/>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11: Fehler bei Materialverteilung</a:t>
                </a:r>
              </a:p>
            </p:txBody>
          </p:sp>
          <p:pic>
            <p:nvPicPr>
              <p:cNvPr id="6" name="Grafik 5">
                <a:extLst>
                  <a:ext uri="{FF2B5EF4-FFF2-40B4-BE49-F238E27FC236}">
                    <a16:creationId xmlns:a16="http://schemas.microsoft.com/office/drawing/2014/main" id="{857FC714-A27E-4CCC-C164-C1FA8B5DF3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rot="5400000">
                <a:off x="6569960" y="3343853"/>
                <a:ext cx="2752020" cy="2064015"/>
              </a:xfrm>
              <a:prstGeom prst="rect">
                <a:avLst/>
              </a:prstGeom>
            </p:spPr>
          </p:pic>
        </p:grpSp>
        <p:sp>
          <p:nvSpPr>
            <p:cNvPr id="8" name="Ellipse 7">
              <a:extLst>
                <a:ext uri="{FF2B5EF4-FFF2-40B4-BE49-F238E27FC236}">
                  <a16:creationId xmlns:a16="http://schemas.microsoft.com/office/drawing/2014/main" id="{E44D2B6C-B0F6-5E19-28C3-65E23D86AC44}"/>
                </a:ext>
              </a:extLst>
            </p:cNvPr>
            <p:cNvSpPr/>
            <p:nvPr/>
          </p:nvSpPr>
          <p:spPr>
            <a:xfrm>
              <a:off x="9384007" y="2900456"/>
              <a:ext cx="591809" cy="591809"/>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DE"/>
            </a:p>
          </p:txBody>
        </p:sp>
      </p:grpSp>
      <p:grpSp>
        <p:nvGrpSpPr>
          <p:cNvPr id="11" name="Gruppieren 10">
            <a:extLst>
              <a:ext uri="{FF2B5EF4-FFF2-40B4-BE49-F238E27FC236}">
                <a16:creationId xmlns:a16="http://schemas.microsoft.com/office/drawing/2014/main" id="{48522FC5-1395-BC1C-CDF2-6574D9E1A69B}"/>
              </a:ext>
            </a:extLst>
          </p:cNvPr>
          <p:cNvGrpSpPr/>
          <p:nvPr/>
        </p:nvGrpSpPr>
        <p:grpSpPr>
          <a:xfrm>
            <a:off x="9122102" y="1243199"/>
            <a:ext cx="6203980" cy="4069285"/>
            <a:chOff x="6807431" y="2999851"/>
            <a:chExt cx="4538995" cy="2977197"/>
          </a:xfrm>
        </p:grpSpPr>
        <p:sp>
          <p:nvSpPr>
            <p:cNvPr id="13" name="Textfeld 12">
              <a:extLst>
                <a:ext uri="{FF2B5EF4-FFF2-40B4-BE49-F238E27FC236}">
                  <a16:creationId xmlns:a16="http://schemas.microsoft.com/office/drawing/2014/main" id="{2480BC14-736B-5D45-BC4E-29B3518CF911}"/>
                </a:ext>
              </a:extLst>
            </p:cNvPr>
            <p:cNvSpPr txBox="1"/>
            <p:nvPr/>
          </p:nvSpPr>
          <p:spPr>
            <a:xfrm>
              <a:off x="6807431" y="5751870"/>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12: Auspacken Probedruck</a:t>
              </a:r>
            </a:p>
          </p:txBody>
        </p:sp>
        <p:pic>
          <p:nvPicPr>
            <p:cNvPr id="14" name="Grafik 13">
              <a:extLst>
                <a:ext uri="{FF2B5EF4-FFF2-40B4-BE49-F238E27FC236}">
                  <a16:creationId xmlns:a16="http://schemas.microsoft.com/office/drawing/2014/main" id="{FA31DE9F-A28F-C3DA-947E-6DFA1AC07B0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rot="5400000">
              <a:off x="6569960" y="3343854"/>
              <a:ext cx="2752020" cy="2064014"/>
            </a:xfrm>
            <a:prstGeom prst="rect">
              <a:avLst/>
            </a:prstGeom>
          </p:spPr>
        </p:pic>
      </p:grpSp>
    </p:spTree>
    <p:extLst>
      <p:ext uri="{BB962C8B-B14F-4D97-AF65-F5344CB8AC3E}">
        <p14:creationId xmlns:p14="http://schemas.microsoft.com/office/powerpoint/2010/main" val="228547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F916FFD-816A-458E-A4AB-A32CB6ECF4FA}"/>
              </a:ext>
            </a:extLst>
          </p:cNvPr>
          <p:cNvSpPr>
            <a:spLocks noGrp="1"/>
          </p:cNvSpPr>
          <p:nvPr>
            <p:ph type="title"/>
          </p:nvPr>
        </p:nvSpPr>
        <p:spPr/>
        <p:txBody>
          <a:bodyPr/>
          <a:lstStyle/>
          <a:p>
            <a:r>
              <a:rPr lang="de-DE" dirty="0"/>
              <a:t>4.3 Probedruck</a:t>
            </a:r>
          </a:p>
        </p:txBody>
      </p:sp>
      <p:grpSp>
        <p:nvGrpSpPr>
          <p:cNvPr id="7" name="Gruppieren 6">
            <a:extLst>
              <a:ext uri="{FF2B5EF4-FFF2-40B4-BE49-F238E27FC236}">
                <a16:creationId xmlns:a16="http://schemas.microsoft.com/office/drawing/2014/main" id="{03B9D122-38F6-3A87-BA0F-7DB7706AC073}"/>
              </a:ext>
            </a:extLst>
          </p:cNvPr>
          <p:cNvGrpSpPr/>
          <p:nvPr/>
        </p:nvGrpSpPr>
        <p:grpSpPr>
          <a:xfrm>
            <a:off x="700312" y="1137837"/>
            <a:ext cx="6203980" cy="3604967"/>
            <a:chOff x="316834" y="1858676"/>
            <a:chExt cx="6203980" cy="3604967"/>
          </a:xfrm>
        </p:grpSpPr>
        <p:sp>
          <p:nvSpPr>
            <p:cNvPr id="5" name="Textfeld 4">
              <a:extLst>
                <a:ext uri="{FF2B5EF4-FFF2-40B4-BE49-F238E27FC236}">
                  <a16:creationId xmlns:a16="http://schemas.microsoft.com/office/drawing/2014/main" id="{6B92C27C-39E9-BE94-71E1-E9571547C89B}"/>
                </a:ext>
              </a:extLst>
            </p:cNvPr>
            <p:cNvSpPr txBox="1"/>
            <p:nvPr/>
          </p:nvSpPr>
          <p:spPr>
            <a:xfrm>
              <a:off x="316834" y="5155866"/>
              <a:ext cx="6203980" cy="307777"/>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13: Probedruck Dach</a:t>
              </a:r>
            </a:p>
          </p:txBody>
        </p:sp>
        <p:pic>
          <p:nvPicPr>
            <p:cNvPr id="6" name="Grafik 5">
              <a:extLst>
                <a:ext uri="{FF2B5EF4-FFF2-40B4-BE49-F238E27FC236}">
                  <a16:creationId xmlns:a16="http://schemas.microsoft.com/office/drawing/2014/main" id="{857FC714-A27E-4CCC-C164-C1FA8B5DF3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16834" y="1858676"/>
              <a:ext cx="2466453" cy="3297190"/>
            </a:xfrm>
            <a:prstGeom prst="rect">
              <a:avLst/>
            </a:prstGeom>
          </p:spPr>
        </p:pic>
      </p:grpSp>
      <p:grpSp>
        <p:nvGrpSpPr>
          <p:cNvPr id="11" name="Gruppieren 10">
            <a:extLst>
              <a:ext uri="{FF2B5EF4-FFF2-40B4-BE49-F238E27FC236}">
                <a16:creationId xmlns:a16="http://schemas.microsoft.com/office/drawing/2014/main" id="{48522FC5-1395-BC1C-CDF2-6574D9E1A69B}"/>
              </a:ext>
            </a:extLst>
          </p:cNvPr>
          <p:cNvGrpSpPr/>
          <p:nvPr/>
        </p:nvGrpSpPr>
        <p:grpSpPr>
          <a:xfrm>
            <a:off x="3520867" y="1621243"/>
            <a:ext cx="6203980" cy="3121561"/>
            <a:chOff x="6789885" y="3693230"/>
            <a:chExt cx="4538995" cy="2283817"/>
          </a:xfrm>
        </p:grpSpPr>
        <p:sp>
          <p:nvSpPr>
            <p:cNvPr id="13" name="Textfeld 12">
              <a:extLst>
                <a:ext uri="{FF2B5EF4-FFF2-40B4-BE49-F238E27FC236}">
                  <a16:creationId xmlns:a16="http://schemas.microsoft.com/office/drawing/2014/main" id="{2480BC14-736B-5D45-BC4E-29B3518CF911}"/>
                </a:ext>
              </a:extLst>
            </p:cNvPr>
            <p:cNvSpPr txBox="1"/>
            <p:nvPr/>
          </p:nvSpPr>
          <p:spPr>
            <a:xfrm>
              <a:off x="6789885" y="5751869"/>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14: Probedruck EG, OG und Feuerleiter</a:t>
              </a:r>
            </a:p>
          </p:txBody>
        </p:sp>
        <p:pic>
          <p:nvPicPr>
            <p:cNvPr id="14" name="Grafik 13">
              <a:extLst>
                <a:ext uri="{FF2B5EF4-FFF2-40B4-BE49-F238E27FC236}">
                  <a16:creationId xmlns:a16="http://schemas.microsoft.com/office/drawing/2014/main" id="{FA31DE9F-A28F-C3DA-947E-6DFA1AC07B0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789885" y="3693230"/>
              <a:ext cx="2752019" cy="2058640"/>
            </a:xfrm>
            <a:prstGeom prst="rect">
              <a:avLst/>
            </a:prstGeom>
          </p:spPr>
        </p:pic>
      </p:grpSp>
      <p:grpSp>
        <p:nvGrpSpPr>
          <p:cNvPr id="10" name="Gruppieren 9">
            <a:extLst>
              <a:ext uri="{FF2B5EF4-FFF2-40B4-BE49-F238E27FC236}">
                <a16:creationId xmlns:a16="http://schemas.microsoft.com/office/drawing/2014/main" id="{65CC6BD6-8AFA-6F6B-3424-C9F9206903DE}"/>
              </a:ext>
            </a:extLst>
          </p:cNvPr>
          <p:cNvGrpSpPr/>
          <p:nvPr/>
        </p:nvGrpSpPr>
        <p:grpSpPr>
          <a:xfrm>
            <a:off x="7499543" y="1621243"/>
            <a:ext cx="6203980" cy="3121561"/>
            <a:chOff x="6789885" y="3693230"/>
            <a:chExt cx="4538995" cy="2283817"/>
          </a:xfrm>
        </p:grpSpPr>
        <p:sp>
          <p:nvSpPr>
            <p:cNvPr id="12" name="Textfeld 11">
              <a:extLst>
                <a:ext uri="{FF2B5EF4-FFF2-40B4-BE49-F238E27FC236}">
                  <a16:creationId xmlns:a16="http://schemas.microsoft.com/office/drawing/2014/main" id="{424B4E14-6424-576E-D9F0-0350BAFC235A}"/>
                </a:ext>
              </a:extLst>
            </p:cNvPr>
            <p:cNvSpPr txBox="1"/>
            <p:nvPr/>
          </p:nvSpPr>
          <p:spPr>
            <a:xfrm>
              <a:off x="6789885" y="5751869"/>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15: Probedruck EG</a:t>
              </a:r>
            </a:p>
          </p:txBody>
        </p:sp>
        <p:pic>
          <p:nvPicPr>
            <p:cNvPr id="15" name="Grafik 14">
              <a:extLst>
                <a:ext uri="{FF2B5EF4-FFF2-40B4-BE49-F238E27FC236}">
                  <a16:creationId xmlns:a16="http://schemas.microsoft.com/office/drawing/2014/main" id="{B4E9A663-801D-EE54-3AD9-F44F367793F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789885" y="3693230"/>
              <a:ext cx="1539959" cy="2058640"/>
            </a:xfrm>
            <a:prstGeom prst="rect">
              <a:avLst/>
            </a:prstGeom>
          </p:spPr>
        </p:pic>
      </p:grpSp>
    </p:spTree>
    <p:extLst>
      <p:ext uri="{BB962C8B-B14F-4D97-AF65-F5344CB8AC3E}">
        <p14:creationId xmlns:p14="http://schemas.microsoft.com/office/powerpoint/2010/main" val="2954412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FC0B4D5-909B-43B4-B2D9-D1960C962473}"/>
              </a:ext>
            </a:extLst>
          </p:cNvPr>
          <p:cNvSpPr>
            <a:spLocks noGrp="1"/>
          </p:cNvSpPr>
          <p:nvPr>
            <p:ph idx="1"/>
          </p:nvPr>
        </p:nvSpPr>
        <p:spPr>
          <a:xfrm>
            <a:off x="527434" y="1757293"/>
            <a:ext cx="11031292" cy="3469944"/>
          </a:xfrm>
        </p:spPr>
        <p:txBody>
          <a:bodyPr/>
          <a:lstStyle/>
          <a:p>
            <a:r>
              <a:rPr lang="de-DE" dirty="0"/>
              <a:t>Druckzeit 18 h</a:t>
            </a:r>
          </a:p>
          <a:p>
            <a:r>
              <a:rPr lang="de-DE" dirty="0"/>
              <a:t>Auskühlzeit 29 h</a:t>
            </a:r>
          </a:p>
          <a:p>
            <a:r>
              <a:rPr lang="de-DE" dirty="0"/>
              <a:t>Auspacken am Absauger mit Pinsel, Nadel, Rakel, Sandstrahler und Druckluft</a:t>
            </a:r>
          </a:p>
          <a:p>
            <a:endParaRPr lang="de-DE" dirty="0"/>
          </a:p>
        </p:txBody>
      </p:sp>
      <p:sp>
        <p:nvSpPr>
          <p:cNvPr id="3" name="Titel 2">
            <a:extLst>
              <a:ext uri="{FF2B5EF4-FFF2-40B4-BE49-F238E27FC236}">
                <a16:creationId xmlns:a16="http://schemas.microsoft.com/office/drawing/2014/main" id="{2F916FFD-816A-458E-A4AB-A32CB6ECF4FA}"/>
              </a:ext>
            </a:extLst>
          </p:cNvPr>
          <p:cNvSpPr>
            <a:spLocks noGrp="1"/>
          </p:cNvSpPr>
          <p:nvPr>
            <p:ph type="title"/>
          </p:nvPr>
        </p:nvSpPr>
        <p:spPr/>
        <p:txBody>
          <a:bodyPr/>
          <a:lstStyle/>
          <a:p>
            <a:r>
              <a:rPr lang="de-DE" dirty="0"/>
              <a:t>4.4 Finaldruck</a:t>
            </a:r>
          </a:p>
        </p:txBody>
      </p:sp>
      <p:grpSp>
        <p:nvGrpSpPr>
          <p:cNvPr id="4" name="Gruppieren 3">
            <a:extLst>
              <a:ext uri="{FF2B5EF4-FFF2-40B4-BE49-F238E27FC236}">
                <a16:creationId xmlns:a16="http://schemas.microsoft.com/office/drawing/2014/main" id="{591CE8B6-7721-02AC-D69B-49AE1634E415}"/>
              </a:ext>
            </a:extLst>
          </p:cNvPr>
          <p:cNvGrpSpPr/>
          <p:nvPr/>
        </p:nvGrpSpPr>
        <p:grpSpPr>
          <a:xfrm>
            <a:off x="527434" y="4098909"/>
            <a:ext cx="6203980" cy="2016260"/>
            <a:chOff x="6579656" y="4506710"/>
            <a:chExt cx="4538995" cy="1475150"/>
          </a:xfrm>
        </p:grpSpPr>
        <p:sp>
          <p:nvSpPr>
            <p:cNvPr id="5" name="Textfeld 4">
              <a:extLst>
                <a:ext uri="{FF2B5EF4-FFF2-40B4-BE49-F238E27FC236}">
                  <a16:creationId xmlns:a16="http://schemas.microsoft.com/office/drawing/2014/main" id="{6B92C27C-39E9-BE94-71E1-E9571547C89B}"/>
                </a:ext>
              </a:extLst>
            </p:cNvPr>
            <p:cNvSpPr txBox="1"/>
            <p:nvPr/>
          </p:nvSpPr>
          <p:spPr>
            <a:xfrm>
              <a:off x="6579656" y="5756682"/>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16: Druckluft</a:t>
              </a:r>
            </a:p>
          </p:txBody>
        </p:sp>
        <p:pic>
          <p:nvPicPr>
            <p:cNvPr id="6" name="Grafik 5">
              <a:extLst>
                <a:ext uri="{FF2B5EF4-FFF2-40B4-BE49-F238E27FC236}">
                  <a16:creationId xmlns:a16="http://schemas.microsoft.com/office/drawing/2014/main" id="{857FC714-A27E-4CCC-C164-C1FA8B5DF3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579657" y="4506710"/>
              <a:ext cx="2767022" cy="1245160"/>
            </a:xfrm>
            <a:prstGeom prst="rect">
              <a:avLst/>
            </a:prstGeom>
          </p:spPr>
        </p:pic>
      </p:grpSp>
      <p:grpSp>
        <p:nvGrpSpPr>
          <p:cNvPr id="11" name="Gruppieren 10">
            <a:extLst>
              <a:ext uri="{FF2B5EF4-FFF2-40B4-BE49-F238E27FC236}">
                <a16:creationId xmlns:a16="http://schemas.microsoft.com/office/drawing/2014/main" id="{48522FC5-1395-BC1C-CDF2-6574D9E1A69B}"/>
              </a:ext>
            </a:extLst>
          </p:cNvPr>
          <p:cNvGrpSpPr/>
          <p:nvPr/>
        </p:nvGrpSpPr>
        <p:grpSpPr>
          <a:xfrm>
            <a:off x="4741596" y="2987338"/>
            <a:ext cx="6203980" cy="3128909"/>
            <a:chOff x="6807431" y="3687855"/>
            <a:chExt cx="4538995" cy="2289193"/>
          </a:xfrm>
        </p:grpSpPr>
        <p:sp>
          <p:nvSpPr>
            <p:cNvPr id="13" name="Textfeld 12">
              <a:extLst>
                <a:ext uri="{FF2B5EF4-FFF2-40B4-BE49-F238E27FC236}">
                  <a16:creationId xmlns:a16="http://schemas.microsoft.com/office/drawing/2014/main" id="{2480BC14-736B-5D45-BC4E-29B3518CF911}"/>
                </a:ext>
              </a:extLst>
            </p:cNvPr>
            <p:cNvSpPr txBox="1"/>
            <p:nvPr/>
          </p:nvSpPr>
          <p:spPr>
            <a:xfrm>
              <a:off x="6807431" y="5751870"/>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17: abgebrochene Sprosse</a:t>
              </a:r>
            </a:p>
          </p:txBody>
        </p:sp>
        <p:pic>
          <p:nvPicPr>
            <p:cNvPr id="14" name="Grafik 13">
              <a:extLst>
                <a:ext uri="{FF2B5EF4-FFF2-40B4-BE49-F238E27FC236}">
                  <a16:creationId xmlns:a16="http://schemas.microsoft.com/office/drawing/2014/main" id="{FA31DE9F-A28F-C3DA-947E-6DFA1AC07B0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841463" y="3687855"/>
              <a:ext cx="1548010" cy="2064015"/>
            </a:xfrm>
            <a:prstGeom prst="rect">
              <a:avLst/>
            </a:prstGeom>
          </p:spPr>
        </p:pic>
      </p:grpSp>
      <p:grpSp>
        <p:nvGrpSpPr>
          <p:cNvPr id="7" name="Gruppieren 6">
            <a:extLst>
              <a:ext uri="{FF2B5EF4-FFF2-40B4-BE49-F238E27FC236}">
                <a16:creationId xmlns:a16="http://schemas.microsoft.com/office/drawing/2014/main" id="{5EDAB88E-AD7A-AF47-1675-8A9D46FF1863}"/>
              </a:ext>
            </a:extLst>
          </p:cNvPr>
          <p:cNvGrpSpPr/>
          <p:nvPr/>
        </p:nvGrpSpPr>
        <p:grpSpPr>
          <a:xfrm>
            <a:off x="7843586" y="4098908"/>
            <a:ext cx="6203980" cy="2016261"/>
            <a:chOff x="6579656" y="4506710"/>
            <a:chExt cx="4538995" cy="1475151"/>
          </a:xfrm>
        </p:grpSpPr>
        <p:sp>
          <p:nvSpPr>
            <p:cNvPr id="10" name="Textfeld 9">
              <a:extLst>
                <a:ext uri="{FF2B5EF4-FFF2-40B4-BE49-F238E27FC236}">
                  <a16:creationId xmlns:a16="http://schemas.microsoft.com/office/drawing/2014/main" id="{32B7CF90-D682-F92C-6B06-E334693B77C8}"/>
                </a:ext>
              </a:extLst>
            </p:cNvPr>
            <p:cNvSpPr txBox="1"/>
            <p:nvPr/>
          </p:nvSpPr>
          <p:spPr>
            <a:xfrm>
              <a:off x="6579656" y="5756683"/>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18: Treppe im LGS</a:t>
              </a:r>
            </a:p>
          </p:txBody>
        </p:sp>
        <p:pic>
          <p:nvPicPr>
            <p:cNvPr id="12" name="Grafik 11">
              <a:extLst>
                <a:ext uri="{FF2B5EF4-FFF2-40B4-BE49-F238E27FC236}">
                  <a16:creationId xmlns:a16="http://schemas.microsoft.com/office/drawing/2014/main" id="{8A02CE77-44A0-3104-2F29-41064451424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579656" y="4506710"/>
              <a:ext cx="2767022" cy="1245160"/>
            </a:xfrm>
            <a:prstGeom prst="rect">
              <a:avLst/>
            </a:prstGeom>
          </p:spPr>
        </p:pic>
      </p:grpSp>
    </p:spTree>
    <p:extLst>
      <p:ext uri="{BB962C8B-B14F-4D97-AF65-F5344CB8AC3E}">
        <p14:creationId xmlns:p14="http://schemas.microsoft.com/office/powerpoint/2010/main" val="180399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7D7FB86-6863-477D-9CA5-197856AD356A}"/>
              </a:ext>
            </a:extLst>
          </p:cNvPr>
          <p:cNvSpPr>
            <a:spLocks noGrp="1"/>
          </p:cNvSpPr>
          <p:nvPr>
            <p:ph type="title"/>
          </p:nvPr>
        </p:nvSpPr>
        <p:spPr/>
        <p:txBody>
          <a:bodyPr/>
          <a:lstStyle/>
          <a:p>
            <a:r>
              <a:rPr lang="de-DE" sz="2400" dirty="0"/>
              <a:t>5. Bewertung des Drucks</a:t>
            </a:r>
          </a:p>
        </p:txBody>
      </p:sp>
      <p:sp>
        <p:nvSpPr>
          <p:cNvPr id="4" name="Inhaltsplatzhalter 3">
            <a:extLst>
              <a:ext uri="{FF2B5EF4-FFF2-40B4-BE49-F238E27FC236}">
                <a16:creationId xmlns:a16="http://schemas.microsoft.com/office/drawing/2014/main" id="{C657C353-E6AA-4720-8714-8C8766495ABC}"/>
              </a:ext>
            </a:extLst>
          </p:cNvPr>
          <p:cNvSpPr>
            <a:spLocks noGrp="1"/>
          </p:cNvSpPr>
          <p:nvPr>
            <p:ph idx="1"/>
          </p:nvPr>
        </p:nvSpPr>
        <p:spPr/>
        <p:txBody>
          <a:bodyPr/>
          <a:lstStyle/>
          <a:p>
            <a:r>
              <a:rPr lang="de-DE" dirty="0">
                <a:sym typeface="Wingdings" panose="05000000000000000000" pitchFamily="2" charset="2"/>
              </a:rPr>
              <a:t>Unter der Maßgabe die Geometrie weitestgehend zu erhalten, tauchen Probleme auf:</a:t>
            </a:r>
          </a:p>
          <a:p>
            <a:pPr lvl="1"/>
            <a:r>
              <a:rPr lang="de-DE" dirty="0">
                <a:sym typeface="Wingdings" panose="05000000000000000000" pitchFamily="2" charset="2"/>
              </a:rPr>
              <a:t>Wände sehr dünn</a:t>
            </a:r>
          </a:p>
          <a:p>
            <a:pPr lvl="1"/>
            <a:r>
              <a:rPr lang="de-DE" dirty="0">
                <a:sym typeface="Wingdings" panose="05000000000000000000" pitchFamily="2" charset="2"/>
              </a:rPr>
              <a:t>Druckauflösung muss beachtet werden (Pfosten, Stangen, u.Ä.)</a:t>
            </a:r>
          </a:p>
          <a:p>
            <a:r>
              <a:rPr lang="de-DE" dirty="0">
                <a:sym typeface="Wingdings" panose="05000000000000000000" pitchFamily="2" charset="2"/>
              </a:rPr>
              <a:t>Verzogenes Dach auch nach längerer Abkühlzeit nicht verbessert</a:t>
            </a:r>
          </a:p>
          <a:p>
            <a:r>
              <a:rPr lang="de-DE" dirty="0">
                <a:sym typeface="Wingdings" panose="05000000000000000000" pitchFamily="2" charset="2"/>
              </a:rPr>
              <a:t>Verschmelzung des Materials zwischen </a:t>
            </a:r>
            <a:r>
              <a:rPr lang="de-DE" dirty="0" err="1">
                <a:sym typeface="Wingdings" panose="05000000000000000000" pitchFamily="2" charset="2"/>
              </a:rPr>
              <a:t>Geländerstreben</a:t>
            </a:r>
            <a:r>
              <a:rPr lang="de-DE" dirty="0">
                <a:sym typeface="Wingdings" panose="05000000000000000000" pitchFamily="2" charset="2"/>
              </a:rPr>
              <a:t> an Feuerleiter</a:t>
            </a:r>
          </a:p>
          <a:p>
            <a:endParaRPr lang="de-DE" dirty="0">
              <a:sym typeface="Wingdings" panose="05000000000000000000" pitchFamily="2" charset="2"/>
            </a:endParaRPr>
          </a:p>
          <a:p>
            <a:pPr marL="0" indent="0">
              <a:buNone/>
            </a:pPr>
            <a:r>
              <a:rPr lang="de-DE" dirty="0"/>
              <a:t>Im Gesamten sind wir mit dem Druck sehr zufrieden. Die Details an Fenstern und Fassade sind gut erkennbar und es sind keine groben Druckfehler aufgetreten. Durch die entfernten Fensterscheiben, wirkt das Modell wertiger, als das Vorgängermodell. Die Stabilität von Elementen wie Treppen und der Feuerleiter sind ausreichend. Speziell die Treppen könnten mittels Supports an Stabilität gewinnen. Komplexere Schnitte könnten die Etagenstabilität zueinander und die Stabilität verschiedener Kleinteile ebenfalls erhöhen.</a:t>
            </a:r>
          </a:p>
          <a:p>
            <a:pPr marL="0" indent="0">
              <a:buNone/>
            </a:pPr>
            <a:endParaRPr lang="de-DE" dirty="0">
              <a:sym typeface="Wingdings" panose="05000000000000000000" pitchFamily="2" charset="2"/>
            </a:endParaRPr>
          </a:p>
        </p:txBody>
      </p:sp>
    </p:spTree>
    <p:extLst>
      <p:ext uri="{BB962C8B-B14F-4D97-AF65-F5344CB8AC3E}">
        <p14:creationId xmlns:p14="http://schemas.microsoft.com/office/powerpoint/2010/main" val="309278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7D7FB86-6863-477D-9CA5-197856AD356A}"/>
              </a:ext>
            </a:extLst>
          </p:cNvPr>
          <p:cNvSpPr>
            <a:spLocks noGrp="1"/>
          </p:cNvSpPr>
          <p:nvPr>
            <p:ph type="title"/>
          </p:nvPr>
        </p:nvSpPr>
        <p:spPr/>
        <p:txBody>
          <a:bodyPr/>
          <a:lstStyle/>
          <a:p>
            <a:r>
              <a:rPr lang="de-DE" dirty="0"/>
              <a:t>6. Fazit</a:t>
            </a:r>
            <a:endParaRPr lang="de-DE" sz="2400" dirty="0"/>
          </a:p>
        </p:txBody>
      </p:sp>
      <p:sp>
        <p:nvSpPr>
          <p:cNvPr id="4" name="Inhaltsplatzhalter 3">
            <a:extLst>
              <a:ext uri="{FF2B5EF4-FFF2-40B4-BE49-F238E27FC236}">
                <a16:creationId xmlns:a16="http://schemas.microsoft.com/office/drawing/2014/main" id="{C657C353-E6AA-4720-8714-8C8766495ABC}"/>
              </a:ext>
            </a:extLst>
          </p:cNvPr>
          <p:cNvSpPr>
            <a:spLocks noGrp="1"/>
          </p:cNvSpPr>
          <p:nvPr>
            <p:ph idx="1"/>
          </p:nvPr>
        </p:nvSpPr>
        <p:spPr>
          <a:xfrm>
            <a:off x="527434" y="1180730"/>
            <a:ext cx="10515600" cy="4793942"/>
          </a:xfrm>
        </p:spPr>
        <p:txBody>
          <a:bodyPr/>
          <a:lstStyle/>
          <a:p>
            <a:r>
              <a:rPr lang="de-DE" i="1" dirty="0"/>
              <a:t>Wie müssen BIM Modelle vereinfacht werden, damit sie druckbar werden?</a:t>
            </a:r>
          </a:p>
          <a:p>
            <a:pPr lvl="1"/>
            <a:r>
              <a:rPr lang="de-DE" dirty="0"/>
              <a:t>Zielstellung BIM: komplexe Modelle für komplexe Anwendungen aus Einzelteilen</a:t>
            </a:r>
          </a:p>
          <a:p>
            <a:pPr lvl="1"/>
            <a:r>
              <a:rPr lang="de-DE" dirty="0"/>
              <a:t>Zielstellung 3D-Druck: einzelnes geschlossenes Modell</a:t>
            </a:r>
          </a:p>
          <a:p>
            <a:pPr lvl="1"/>
            <a:r>
              <a:rPr lang="de-DE" dirty="0"/>
              <a:t>Vereinfachung durch Verringerung der Komplexität (BIM </a:t>
            </a:r>
            <a:r>
              <a:rPr lang="de-DE" dirty="0">
                <a:sym typeface="Wingdings" panose="05000000000000000000" pitchFamily="2" charset="2"/>
              </a:rPr>
              <a:t> CAD)</a:t>
            </a:r>
          </a:p>
          <a:p>
            <a:pPr lvl="1"/>
            <a:r>
              <a:rPr lang="de-DE" dirty="0">
                <a:sym typeface="Wingdings" panose="05000000000000000000" pitchFamily="2" charset="2"/>
              </a:rPr>
              <a:t>Vereinfachung durch Zusammenfassen (CAD  .</a:t>
            </a:r>
            <a:r>
              <a:rPr lang="de-DE" dirty="0" err="1">
                <a:sym typeface="Wingdings" panose="05000000000000000000" pitchFamily="2" charset="2"/>
              </a:rPr>
              <a:t>stl</a:t>
            </a:r>
            <a:r>
              <a:rPr lang="de-DE" dirty="0">
                <a:sym typeface="Wingdings" panose="05000000000000000000" pitchFamily="2" charset="2"/>
              </a:rPr>
              <a:t>)</a:t>
            </a:r>
            <a:endParaRPr lang="de-DE" dirty="0"/>
          </a:p>
          <a:p>
            <a:r>
              <a:rPr lang="de-DE" i="1" dirty="0"/>
              <a:t>Welche Softwaresysteme benötigt man, um einen 3D-Druck durchzuführen</a:t>
            </a:r>
            <a:r>
              <a:rPr lang="de-DE" dirty="0"/>
              <a:t>?</a:t>
            </a:r>
          </a:p>
          <a:p>
            <a:pPr lvl="1"/>
            <a:r>
              <a:rPr lang="de-DE" dirty="0"/>
              <a:t>Unsere Lösung:</a:t>
            </a:r>
          </a:p>
          <a:p>
            <a:pPr lvl="2"/>
            <a:r>
              <a:rPr lang="de-DE" dirty="0"/>
              <a:t>Autodesk Revit 2022</a:t>
            </a:r>
          </a:p>
          <a:p>
            <a:pPr lvl="2"/>
            <a:r>
              <a:rPr lang="de-DE" dirty="0"/>
              <a:t>Autodesk AutoCAD 2023</a:t>
            </a:r>
          </a:p>
          <a:p>
            <a:pPr lvl="2"/>
            <a:r>
              <a:rPr lang="de-DE" dirty="0" err="1"/>
              <a:t>Materialise</a:t>
            </a:r>
            <a:r>
              <a:rPr lang="de-DE" dirty="0"/>
              <a:t> Magics 26.0</a:t>
            </a:r>
          </a:p>
          <a:p>
            <a:pPr lvl="2"/>
            <a:r>
              <a:rPr lang="de-DE" dirty="0"/>
              <a:t>PSW 3.6 FORMIG</a:t>
            </a:r>
          </a:p>
          <a:p>
            <a:pPr lvl="1"/>
            <a:r>
              <a:rPr lang="de-DE" dirty="0"/>
              <a:t>Allgemein:</a:t>
            </a:r>
          </a:p>
          <a:p>
            <a:pPr lvl="2"/>
            <a:r>
              <a:rPr lang="de-DE" dirty="0"/>
              <a:t>BIM Software</a:t>
            </a:r>
          </a:p>
          <a:p>
            <a:pPr lvl="2"/>
            <a:r>
              <a:rPr lang="de-DE" dirty="0"/>
              <a:t>Optional CAD Software</a:t>
            </a:r>
          </a:p>
          <a:p>
            <a:pPr lvl="2"/>
            <a:r>
              <a:rPr lang="de-DE" dirty="0" err="1"/>
              <a:t>Slicer</a:t>
            </a:r>
            <a:r>
              <a:rPr lang="de-DE" dirty="0"/>
              <a:t> Software</a:t>
            </a:r>
          </a:p>
          <a:p>
            <a:pPr lvl="2"/>
            <a:endParaRPr lang="de-DE" dirty="0"/>
          </a:p>
          <a:p>
            <a:pPr marL="914400" lvl="2" indent="0">
              <a:buNone/>
            </a:pPr>
            <a:endParaRPr lang="de-DE" dirty="0"/>
          </a:p>
          <a:p>
            <a:pPr marL="0" indent="0">
              <a:buNone/>
            </a:pPr>
            <a:endParaRPr lang="de-DE" dirty="0"/>
          </a:p>
        </p:txBody>
      </p:sp>
    </p:spTree>
    <p:extLst>
      <p:ext uri="{BB962C8B-B14F-4D97-AF65-F5344CB8AC3E}">
        <p14:creationId xmlns:p14="http://schemas.microsoft.com/office/powerpoint/2010/main" val="304789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7D7FB86-6863-477D-9CA5-197856AD356A}"/>
              </a:ext>
            </a:extLst>
          </p:cNvPr>
          <p:cNvSpPr>
            <a:spLocks noGrp="1"/>
          </p:cNvSpPr>
          <p:nvPr>
            <p:ph type="title"/>
          </p:nvPr>
        </p:nvSpPr>
        <p:spPr/>
        <p:txBody>
          <a:bodyPr/>
          <a:lstStyle/>
          <a:p>
            <a:r>
              <a:rPr lang="de-DE" dirty="0"/>
              <a:t>Quellen</a:t>
            </a:r>
            <a:endParaRPr lang="de-DE" sz="2400" dirty="0"/>
          </a:p>
        </p:txBody>
      </p:sp>
      <p:sp>
        <p:nvSpPr>
          <p:cNvPr id="4" name="Inhaltsplatzhalter 3">
            <a:extLst>
              <a:ext uri="{FF2B5EF4-FFF2-40B4-BE49-F238E27FC236}">
                <a16:creationId xmlns:a16="http://schemas.microsoft.com/office/drawing/2014/main" id="{C657C353-E6AA-4720-8714-8C8766495ABC}"/>
              </a:ext>
            </a:extLst>
          </p:cNvPr>
          <p:cNvSpPr>
            <a:spLocks noGrp="1"/>
          </p:cNvSpPr>
          <p:nvPr>
            <p:ph idx="1"/>
          </p:nvPr>
        </p:nvSpPr>
        <p:spPr>
          <a:xfrm>
            <a:off x="527434" y="1180730"/>
            <a:ext cx="10515600" cy="4793942"/>
          </a:xfrm>
        </p:spPr>
        <p:txBody>
          <a:bodyPr/>
          <a:lstStyle/>
          <a:p>
            <a:r>
              <a:rPr lang="de-DE" dirty="0"/>
              <a:t>Abbildungen: privat </a:t>
            </a:r>
          </a:p>
          <a:p>
            <a:r>
              <a:rPr lang="de-DE" dirty="0"/>
              <a:t>AutoCAD Support: </a:t>
            </a:r>
            <a:r>
              <a:rPr lang="de-DE" dirty="0">
                <a:hlinkClick r:id="rId2"/>
              </a:rPr>
              <a:t>https://help.autodesk.com/view/ACD/2021/ENU/</a:t>
            </a:r>
            <a:r>
              <a:rPr lang="de-DE" dirty="0"/>
              <a:t> (24.06.2023)</a:t>
            </a:r>
          </a:p>
          <a:p>
            <a:r>
              <a:rPr lang="de-DE" dirty="0"/>
              <a:t>Daten zu </a:t>
            </a:r>
            <a:r>
              <a:rPr lang="de-DE" dirty="0" err="1"/>
              <a:t>Formiga</a:t>
            </a:r>
            <a:r>
              <a:rPr lang="de-DE" dirty="0"/>
              <a:t> P110: </a:t>
            </a:r>
            <a:r>
              <a:rPr lang="de-DE" dirty="0">
                <a:hlinkClick r:id="rId3"/>
              </a:rPr>
              <a:t>https://www.kuhn-stoff.de/fileadmin/benutzerdaten/kuhn-stoff-de/pdf/maschinen/EOS_Systemdatenblatt_FORMIGA_P110_de.pdf</a:t>
            </a:r>
            <a:r>
              <a:rPr lang="de-DE" dirty="0"/>
              <a:t> (24.06.2023)</a:t>
            </a:r>
          </a:p>
          <a:p>
            <a:r>
              <a:rPr lang="de-DE" dirty="0" err="1"/>
              <a:t>Bedienungsanleitung:</a:t>
            </a:r>
            <a:r>
              <a:rPr lang="de-DE" dirty="0" err="1">
                <a:hlinkClick r:id="rId4"/>
              </a:rPr>
              <a:t>https</a:t>
            </a:r>
            <a:r>
              <a:rPr lang="de-DE" dirty="0">
                <a:hlinkClick r:id="rId4"/>
              </a:rPr>
              <a:t>://3dagainstcorona.eos.info/</a:t>
            </a:r>
            <a:r>
              <a:rPr lang="de-DE" dirty="0" err="1">
                <a:hlinkClick r:id="rId4"/>
              </a:rPr>
              <a:t>subdomain</a:t>
            </a:r>
            <a:r>
              <a:rPr lang="de-DE" dirty="0">
                <a:hlinkClick r:id="rId4"/>
              </a:rPr>
              <a:t>/</a:t>
            </a:r>
            <a:r>
              <a:rPr lang="de-DE" dirty="0" err="1">
                <a:hlinkClick r:id="rId4"/>
              </a:rPr>
              <a:t>subdomain_corona</a:t>
            </a:r>
            <a:r>
              <a:rPr lang="de-DE" dirty="0">
                <a:hlinkClick r:id="rId4"/>
              </a:rPr>
              <a:t>/</a:t>
            </a:r>
            <a:r>
              <a:rPr lang="de-DE" dirty="0" err="1">
                <a:hlinkClick r:id="rId4"/>
              </a:rPr>
              <a:t>pdf</a:t>
            </a:r>
            <a:r>
              <a:rPr lang="de-DE" dirty="0">
                <a:hlinkClick r:id="rId4"/>
              </a:rPr>
              <a:t>/shield_parameter_sheet.pdf</a:t>
            </a:r>
            <a:r>
              <a:rPr lang="de-DE" dirty="0"/>
              <a:t> (24.06.2023)</a:t>
            </a:r>
          </a:p>
          <a:p>
            <a:endParaRPr lang="de-DE" dirty="0"/>
          </a:p>
          <a:p>
            <a:pPr marL="0" indent="0">
              <a:buNone/>
            </a:pPr>
            <a:endParaRPr lang="de-DE" dirty="0"/>
          </a:p>
          <a:p>
            <a:pPr marL="914400" lvl="2" indent="0">
              <a:buNone/>
            </a:pPr>
            <a:endParaRPr lang="de-DE" dirty="0"/>
          </a:p>
          <a:p>
            <a:pPr marL="0" indent="0">
              <a:buNone/>
            </a:pPr>
            <a:endParaRPr lang="de-DE" dirty="0"/>
          </a:p>
        </p:txBody>
      </p:sp>
    </p:spTree>
    <p:extLst>
      <p:ext uri="{BB962C8B-B14F-4D97-AF65-F5344CB8AC3E}">
        <p14:creationId xmlns:p14="http://schemas.microsoft.com/office/powerpoint/2010/main" val="247611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518556" y="1115069"/>
            <a:ext cx="10515600" cy="3469944"/>
          </a:xfrm>
        </p:spPr>
        <p:txBody>
          <a:bodyPr/>
          <a:lstStyle/>
          <a:p>
            <a:pPr marL="342900" indent="-342900">
              <a:buFont typeface="+mj-lt"/>
              <a:buAutoNum type="arabicPeriod"/>
            </a:pPr>
            <a:r>
              <a:rPr lang="de-DE" dirty="0"/>
              <a:t>Vorstellung des Projekts</a:t>
            </a:r>
          </a:p>
          <a:p>
            <a:pPr marL="342900" indent="-342900">
              <a:buFont typeface="+mj-lt"/>
              <a:buAutoNum type="arabicPeriod"/>
            </a:pPr>
            <a:r>
              <a:rPr lang="de-DE" dirty="0"/>
              <a:t>Forschungsfragen</a:t>
            </a:r>
          </a:p>
          <a:p>
            <a:pPr marL="342900" indent="-342900">
              <a:buFont typeface="+mj-lt"/>
              <a:buAutoNum type="arabicPeriod"/>
            </a:pPr>
            <a:r>
              <a:rPr lang="de-DE" dirty="0"/>
              <a:t>Ablauf - Modellbereinigung und Bearbeitung</a:t>
            </a:r>
          </a:p>
          <a:p>
            <a:pPr marL="800100" lvl="1" indent="-342900">
              <a:buFont typeface="+mj-lt"/>
              <a:buAutoNum type="arabicPeriod"/>
            </a:pPr>
            <a:r>
              <a:rPr lang="de-DE" dirty="0"/>
              <a:t>mit </a:t>
            </a:r>
            <a:r>
              <a:rPr lang="de-DE" i="1" dirty="0"/>
              <a:t>Autodesk </a:t>
            </a:r>
            <a:r>
              <a:rPr lang="de-DE" i="1" dirty="0" err="1"/>
              <a:t>Revit</a:t>
            </a:r>
            <a:endParaRPr lang="de-DE" i="1" dirty="0"/>
          </a:p>
          <a:p>
            <a:pPr marL="800100" lvl="1" indent="-342900">
              <a:buFont typeface="+mj-lt"/>
              <a:buAutoNum type="arabicPeriod"/>
            </a:pPr>
            <a:r>
              <a:rPr lang="de-DE" dirty="0"/>
              <a:t>mit </a:t>
            </a:r>
            <a:r>
              <a:rPr lang="de-DE" i="1" dirty="0"/>
              <a:t>Autodesk AutoCAD</a:t>
            </a:r>
          </a:p>
          <a:p>
            <a:pPr marL="800100" lvl="1" indent="-342900">
              <a:buFont typeface="+mj-lt"/>
              <a:buAutoNum type="arabicPeriod"/>
            </a:pPr>
            <a:r>
              <a:rPr lang="de-DE" dirty="0"/>
              <a:t>mit </a:t>
            </a:r>
            <a:r>
              <a:rPr lang="de-DE" i="1" dirty="0" err="1"/>
              <a:t>Materialise</a:t>
            </a:r>
            <a:r>
              <a:rPr lang="de-DE" i="1" dirty="0"/>
              <a:t> Magics</a:t>
            </a:r>
          </a:p>
          <a:p>
            <a:pPr marL="342900" indent="-342900">
              <a:buFont typeface="+mj-lt"/>
              <a:buAutoNum type="arabicPeriod"/>
            </a:pPr>
            <a:r>
              <a:rPr lang="de-DE" dirty="0"/>
              <a:t>Druckprozess</a:t>
            </a:r>
          </a:p>
          <a:p>
            <a:pPr marL="800100" lvl="1" indent="-342900">
              <a:buFont typeface="+mj-lt"/>
              <a:buAutoNum type="arabicPeriod"/>
            </a:pPr>
            <a:r>
              <a:rPr lang="de-DE" dirty="0"/>
              <a:t>Drucker</a:t>
            </a:r>
          </a:p>
          <a:p>
            <a:pPr marL="800100" lvl="1" indent="-342900">
              <a:buFont typeface="+mj-lt"/>
              <a:buAutoNum type="arabicPeriod"/>
            </a:pPr>
            <a:r>
              <a:rPr lang="de-DE" dirty="0"/>
              <a:t>Anordnung im Bauraum</a:t>
            </a:r>
          </a:p>
          <a:p>
            <a:pPr marL="800100" lvl="1" indent="-342900">
              <a:buFont typeface="+mj-lt"/>
              <a:buAutoNum type="arabicPeriod"/>
            </a:pPr>
            <a:r>
              <a:rPr lang="de-DE" dirty="0"/>
              <a:t>Probedruck</a:t>
            </a:r>
          </a:p>
          <a:p>
            <a:pPr marL="800100" lvl="1" indent="-342900">
              <a:buFont typeface="+mj-lt"/>
              <a:buAutoNum type="arabicPeriod"/>
            </a:pPr>
            <a:r>
              <a:rPr lang="de-DE" dirty="0"/>
              <a:t>Finaldruck</a:t>
            </a:r>
          </a:p>
          <a:p>
            <a:pPr marL="342900" indent="-342900">
              <a:buFont typeface="+mj-lt"/>
              <a:buAutoNum type="arabicPeriod"/>
            </a:pPr>
            <a:r>
              <a:rPr lang="de-DE" dirty="0"/>
              <a:t>Bewertung des Drucks</a:t>
            </a:r>
          </a:p>
          <a:p>
            <a:pPr marL="342900" indent="-342900">
              <a:buFont typeface="+mj-lt"/>
              <a:buAutoNum type="arabicPeriod"/>
            </a:pPr>
            <a:r>
              <a:rPr lang="de-DE" dirty="0"/>
              <a:t>Fazit</a:t>
            </a:r>
          </a:p>
          <a:p>
            <a:pPr marL="358775" indent="0">
              <a:buNone/>
            </a:pPr>
            <a:r>
              <a:rPr lang="de-DE" dirty="0"/>
              <a:t>Quellen</a:t>
            </a:r>
          </a:p>
        </p:txBody>
      </p:sp>
      <p:sp>
        <p:nvSpPr>
          <p:cNvPr id="3" name="Titel 2"/>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26391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BACAA1E-A0D7-4CAD-82CF-AAD7F34832AB}"/>
              </a:ext>
            </a:extLst>
          </p:cNvPr>
          <p:cNvSpPr>
            <a:spLocks noGrp="1"/>
          </p:cNvSpPr>
          <p:nvPr>
            <p:ph idx="1"/>
          </p:nvPr>
        </p:nvSpPr>
        <p:spPr/>
        <p:txBody>
          <a:bodyPr/>
          <a:lstStyle/>
          <a:p>
            <a:r>
              <a:rPr lang="de-DE" dirty="0"/>
              <a:t>Aufbereitung und Bereinigung des Modells des Laborgebäude LGS für 3D-Druck</a:t>
            </a:r>
          </a:p>
          <a:p>
            <a:r>
              <a:rPr lang="de-DE" dirty="0"/>
              <a:t>Lasersinterdrucker: FORMIGA P110 von EOS</a:t>
            </a:r>
          </a:p>
          <a:p>
            <a:r>
              <a:rPr lang="de-DE" dirty="0"/>
              <a:t>Ergebnis:</a:t>
            </a:r>
          </a:p>
          <a:p>
            <a:pPr lvl="1"/>
            <a:r>
              <a:rPr lang="de-DE" dirty="0"/>
              <a:t>gedrucktes Modell im Maßstab 1:250</a:t>
            </a:r>
          </a:p>
          <a:p>
            <a:pPr lvl="1"/>
            <a:r>
              <a:rPr lang="de-DE" dirty="0"/>
              <a:t>bereinigte Dateien</a:t>
            </a:r>
          </a:p>
          <a:p>
            <a:pPr lvl="1"/>
            <a:r>
              <a:rPr lang="de-DE" dirty="0"/>
              <a:t>Projektbericht</a:t>
            </a:r>
          </a:p>
          <a:p>
            <a:pPr marL="0" indent="0">
              <a:buNone/>
            </a:pPr>
            <a:endParaRPr lang="de-DE" dirty="0"/>
          </a:p>
        </p:txBody>
      </p:sp>
      <p:sp>
        <p:nvSpPr>
          <p:cNvPr id="3" name="Titel 2">
            <a:extLst>
              <a:ext uri="{FF2B5EF4-FFF2-40B4-BE49-F238E27FC236}">
                <a16:creationId xmlns:a16="http://schemas.microsoft.com/office/drawing/2014/main" id="{1B7DCBD6-79A2-43F1-8383-AED93BF79142}"/>
              </a:ext>
            </a:extLst>
          </p:cNvPr>
          <p:cNvSpPr>
            <a:spLocks noGrp="1"/>
          </p:cNvSpPr>
          <p:nvPr>
            <p:ph type="title"/>
          </p:nvPr>
        </p:nvSpPr>
        <p:spPr/>
        <p:txBody>
          <a:bodyPr/>
          <a:lstStyle/>
          <a:p>
            <a:r>
              <a:rPr lang="de-DE" dirty="0"/>
              <a:t>1. Vorstellung des Projekts</a:t>
            </a:r>
          </a:p>
        </p:txBody>
      </p:sp>
      <p:grpSp>
        <p:nvGrpSpPr>
          <p:cNvPr id="8" name="Gruppieren 7">
            <a:extLst>
              <a:ext uri="{FF2B5EF4-FFF2-40B4-BE49-F238E27FC236}">
                <a16:creationId xmlns:a16="http://schemas.microsoft.com/office/drawing/2014/main" id="{7DD66F7A-043F-7BE0-C262-8BF1045C2E16}"/>
              </a:ext>
            </a:extLst>
          </p:cNvPr>
          <p:cNvGrpSpPr/>
          <p:nvPr/>
        </p:nvGrpSpPr>
        <p:grpSpPr>
          <a:xfrm>
            <a:off x="6807431" y="2999850"/>
            <a:ext cx="5110894" cy="3059797"/>
            <a:chOff x="6807431" y="2999850"/>
            <a:chExt cx="5110894" cy="3059797"/>
          </a:xfrm>
        </p:grpSpPr>
        <p:sp>
          <p:nvSpPr>
            <p:cNvPr id="5" name="Textfeld 4">
              <a:extLst>
                <a:ext uri="{FF2B5EF4-FFF2-40B4-BE49-F238E27FC236}">
                  <a16:creationId xmlns:a16="http://schemas.microsoft.com/office/drawing/2014/main" id="{6DB545E5-4C14-432B-826A-8B930B085BC0}"/>
                </a:ext>
              </a:extLst>
            </p:cNvPr>
            <p:cNvSpPr txBox="1"/>
            <p:nvPr/>
          </p:nvSpPr>
          <p:spPr>
            <a:xfrm>
              <a:off x="6807431" y="5751870"/>
              <a:ext cx="4538995" cy="307777"/>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1: ursprüngliches Modell in Revit</a:t>
              </a:r>
            </a:p>
          </p:txBody>
        </p:sp>
        <p:pic>
          <p:nvPicPr>
            <p:cNvPr id="7" name="Grafik 6">
              <a:extLst>
                <a:ext uri="{FF2B5EF4-FFF2-40B4-BE49-F238E27FC236}">
                  <a16:creationId xmlns:a16="http://schemas.microsoft.com/office/drawing/2014/main" id="{065E121E-680C-4212-BC86-A4F05D0785AF}"/>
                </a:ext>
              </a:extLst>
            </p:cNvPr>
            <p:cNvPicPr>
              <a:picLocks noChangeAspect="1"/>
            </p:cNvPicPr>
            <p:nvPr/>
          </p:nvPicPr>
          <p:blipFill>
            <a:blip r:embed="rId2"/>
            <a:stretch>
              <a:fillRect/>
            </a:stretch>
          </p:blipFill>
          <p:spPr>
            <a:xfrm>
              <a:off x="6807431" y="2999850"/>
              <a:ext cx="5110894" cy="2752020"/>
            </a:xfrm>
            <a:prstGeom prst="rect">
              <a:avLst/>
            </a:prstGeom>
          </p:spPr>
        </p:pic>
      </p:grpSp>
    </p:spTree>
    <p:extLst>
      <p:ext uri="{BB962C8B-B14F-4D97-AF65-F5344CB8AC3E}">
        <p14:creationId xmlns:p14="http://schemas.microsoft.com/office/powerpoint/2010/main" val="366757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D598BA9-81D7-45EA-BE04-4156CFADBC74}"/>
              </a:ext>
            </a:extLst>
          </p:cNvPr>
          <p:cNvSpPr>
            <a:spLocks noGrp="1"/>
          </p:cNvSpPr>
          <p:nvPr>
            <p:ph idx="1"/>
          </p:nvPr>
        </p:nvSpPr>
        <p:spPr/>
        <p:txBody>
          <a:bodyPr/>
          <a:lstStyle/>
          <a:p>
            <a:r>
              <a:rPr lang="de-DE" dirty="0"/>
              <a:t>Wie müssen BIM Modelle vereinfacht werden, damit sie druckbar werden?</a:t>
            </a:r>
          </a:p>
          <a:p>
            <a:endParaRPr lang="de-DE" dirty="0"/>
          </a:p>
          <a:p>
            <a:r>
              <a:rPr lang="de-DE" dirty="0"/>
              <a:t>Welche Softwaresysteme benötigt man, um einen 3D-Druck durchzuführen?</a:t>
            </a:r>
          </a:p>
          <a:p>
            <a:endParaRPr lang="de-DE" dirty="0"/>
          </a:p>
          <a:p>
            <a:pPr marL="0" indent="0">
              <a:buNone/>
            </a:pPr>
            <a:endParaRPr lang="de-DE" dirty="0"/>
          </a:p>
        </p:txBody>
      </p:sp>
      <p:sp>
        <p:nvSpPr>
          <p:cNvPr id="3" name="Titel 2">
            <a:extLst>
              <a:ext uri="{FF2B5EF4-FFF2-40B4-BE49-F238E27FC236}">
                <a16:creationId xmlns:a16="http://schemas.microsoft.com/office/drawing/2014/main" id="{1F12B974-2411-42F7-AE04-5F9312F75BB2}"/>
              </a:ext>
            </a:extLst>
          </p:cNvPr>
          <p:cNvSpPr>
            <a:spLocks noGrp="1"/>
          </p:cNvSpPr>
          <p:nvPr>
            <p:ph type="title"/>
          </p:nvPr>
        </p:nvSpPr>
        <p:spPr/>
        <p:txBody>
          <a:bodyPr/>
          <a:lstStyle/>
          <a:p>
            <a:r>
              <a:rPr lang="de-DE" dirty="0"/>
              <a:t>2. Forschungsfragen</a:t>
            </a:r>
          </a:p>
        </p:txBody>
      </p:sp>
    </p:spTree>
    <p:extLst>
      <p:ext uri="{BB962C8B-B14F-4D97-AF65-F5344CB8AC3E}">
        <p14:creationId xmlns:p14="http://schemas.microsoft.com/office/powerpoint/2010/main" val="18978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7D7FB86-6863-477D-9CA5-197856AD356A}"/>
              </a:ext>
            </a:extLst>
          </p:cNvPr>
          <p:cNvSpPr>
            <a:spLocks noGrp="1"/>
          </p:cNvSpPr>
          <p:nvPr>
            <p:ph type="title"/>
          </p:nvPr>
        </p:nvSpPr>
        <p:spPr/>
        <p:txBody>
          <a:bodyPr/>
          <a:lstStyle/>
          <a:p>
            <a:r>
              <a:rPr lang="de-DE" sz="2400" dirty="0"/>
              <a:t>3. Ablauf - Modellbereinigung und Bearbeitung</a:t>
            </a:r>
          </a:p>
        </p:txBody>
      </p:sp>
      <p:sp>
        <p:nvSpPr>
          <p:cNvPr id="4" name="Inhaltsplatzhalter 3">
            <a:extLst>
              <a:ext uri="{FF2B5EF4-FFF2-40B4-BE49-F238E27FC236}">
                <a16:creationId xmlns:a16="http://schemas.microsoft.com/office/drawing/2014/main" id="{C657C353-E6AA-4720-8714-8C8766495ABC}"/>
              </a:ext>
            </a:extLst>
          </p:cNvPr>
          <p:cNvSpPr>
            <a:spLocks noGrp="1"/>
          </p:cNvSpPr>
          <p:nvPr>
            <p:ph idx="1"/>
          </p:nvPr>
        </p:nvSpPr>
        <p:spPr/>
        <p:txBody>
          <a:bodyPr/>
          <a:lstStyle/>
          <a:p>
            <a:r>
              <a:rPr lang="de-DE" dirty="0">
                <a:sym typeface="Wingdings" panose="05000000000000000000" pitchFamily="2" charset="2"/>
              </a:rPr>
              <a:t>Versionierung mittels </a:t>
            </a:r>
            <a:r>
              <a:rPr lang="de-DE" dirty="0" err="1">
                <a:sym typeface="Wingdings" panose="05000000000000000000" pitchFamily="2" charset="2"/>
              </a:rPr>
              <a:t>Git</a:t>
            </a:r>
            <a:r>
              <a:rPr lang="de-DE" dirty="0">
                <a:sym typeface="Wingdings" panose="05000000000000000000" pitchFamily="2" charset="2"/>
              </a:rPr>
              <a:t> ermöglicht:</a:t>
            </a:r>
          </a:p>
          <a:p>
            <a:pPr lvl="1"/>
            <a:r>
              <a:rPr lang="de-DE" dirty="0">
                <a:sym typeface="Wingdings" panose="05000000000000000000" pitchFamily="2" charset="2"/>
              </a:rPr>
              <a:t>Parallele Bearbeitung</a:t>
            </a:r>
          </a:p>
          <a:p>
            <a:pPr lvl="1"/>
            <a:r>
              <a:rPr lang="de-DE" dirty="0">
                <a:sym typeface="Wingdings" panose="05000000000000000000" pitchFamily="2" charset="2"/>
              </a:rPr>
              <a:t>Zugriff auf aktuellen Stand</a:t>
            </a:r>
          </a:p>
          <a:p>
            <a:r>
              <a:rPr lang="de-DE" dirty="0"/>
              <a:t>Software:</a:t>
            </a:r>
          </a:p>
          <a:p>
            <a:pPr lvl="1"/>
            <a:r>
              <a:rPr lang="de-DE" dirty="0"/>
              <a:t>Autodesk Revit 2022</a:t>
            </a:r>
          </a:p>
          <a:p>
            <a:pPr lvl="1"/>
            <a:r>
              <a:rPr lang="de-DE" dirty="0"/>
              <a:t>Autodesk AutoCAD 2023</a:t>
            </a:r>
          </a:p>
          <a:p>
            <a:pPr lvl="1"/>
            <a:r>
              <a:rPr lang="de-DE" dirty="0" err="1"/>
              <a:t>Materialise</a:t>
            </a:r>
            <a:r>
              <a:rPr lang="de-DE" dirty="0"/>
              <a:t> Magics 26.0</a:t>
            </a:r>
          </a:p>
          <a:p>
            <a:pPr lvl="1"/>
            <a:r>
              <a:rPr lang="de-DE" dirty="0"/>
              <a:t>PSW 3.6 FORMIG</a:t>
            </a:r>
          </a:p>
          <a:p>
            <a:pPr marL="0" indent="0">
              <a:buNone/>
            </a:pPr>
            <a:endParaRPr lang="de-DE" dirty="0"/>
          </a:p>
          <a:p>
            <a:pPr marL="0" indent="0">
              <a:buNone/>
            </a:pPr>
            <a:endParaRPr lang="de-DE" dirty="0">
              <a:sym typeface="Wingdings" panose="05000000000000000000" pitchFamily="2" charset="2"/>
            </a:endParaRPr>
          </a:p>
        </p:txBody>
      </p:sp>
    </p:spTree>
    <p:extLst>
      <p:ext uri="{BB962C8B-B14F-4D97-AF65-F5344CB8AC3E}">
        <p14:creationId xmlns:p14="http://schemas.microsoft.com/office/powerpoint/2010/main" val="357422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955AA3-35CB-6310-7E4F-95209193670B}"/>
              </a:ext>
            </a:extLst>
          </p:cNvPr>
          <p:cNvSpPr>
            <a:spLocks noGrp="1"/>
          </p:cNvSpPr>
          <p:nvPr>
            <p:ph idx="1"/>
          </p:nvPr>
        </p:nvSpPr>
        <p:spPr/>
        <p:txBody>
          <a:bodyPr/>
          <a:lstStyle/>
          <a:p>
            <a:r>
              <a:rPr lang="de-DE" dirty="0"/>
              <a:t>In </a:t>
            </a:r>
            <a:r>
              <a:rPr lang="de-DE" dirty="0" err="1"/>
              <a:t>Revit</a:t>
            </a:r>
            <a:r>
              <a:rPr lang="de-DE" dirty="0"/>
              <a:t> so viel bearbeiten wie möglich</a:t>
            </a:r>
          </a:p>
          <a:p>
            <a:pPr lvl="1"/>
            <a:r>
              <a:rPr lang="de-DE" dirty="0"/>
              <a:t>Dicke der Elemente der Feuerleiter [Typ bearbeiten]</a:t>
            </a:r>
          </a:p>
          <a:p>
            <a:pPr lvl="1"/>
            <a:r>
              <a:rPr lang="de-DE" dirty="0"/>
              <a:t>Dicken der Fassadenelemente Pfosten [Typ bearbeiten]</a:t>
            </a:r>
          </a:p>
          <a:p>
            <a:pPr lvl="1"/>
            <a:r>
              <a:rPr lang="de-DE" dirty="0"/>
              <a:t>Stützen als Wände </a:t>
            </a:r>
            <a:r>
              <a:rPr lang="de-DE" dirty="0" err="1"/>
              <a:t>ummodelliert</a:t>
            </a:r>
            <a:r>
              <a:rPr lang="de-DE" dirty="0"/>
              <a:t> [nachmodelliert als Wand]</a:t>
            </a:r>
          </a:p>
          <a:p>
            <a:pPr lvl="1"/>
            <a:r>
              <a:rPr lang="de-DE" dirty="0"/>
              <a:t>Geländer [Typ bearbeiten]</a:t>
            </a:r>
          </a:p>
          <a:p>
            <a:pPr lvl="1"/>
            <a:r>
              <a:rPr lang="de-DE" dirty="0"/>
              <a:t>Glasscheiben der Fenster entfernt [Familieneditor]</a:t>
            </a:r>
          </a:p>
          <a:p>
            <a:pPr lvl="1"/>
            <a:r>
              <a:rPr lang="de-DE" dirty="0"/>
              <a:t>Export als .</a:t>
            </a:r>
            <a:r>
              <a:rPr lang="de-DE" dirty="0" err="1"/>
              <a:t>dxf</a:t>
            </a:r>
            <a:endParaRPr lang="de-DE" dirty="0"/>
          </a:p>
          <a:p>
            <a:r>
              <a:rPr lang="de-DE" dirty="0"/>
              <a:t>Kein BIM-fähiges Modell übrig</a:t>
            </a:r>
          </a:p>
        </p:txBody>
      </p:sp>
      <p:sp>
        <p:nvSpPr>
          <p:cNvPr id="3" name="Titel 2">
            <a:extLst>
              <a:ext uri="{FF2B5EF4-FFF2-40B4-BE49-F238E27FC236}">
                <a16:creationId xmlns:a16="http://schemas.microsoft.com/office/drawing/2014/main" id="{304C2AF1-1370-3FDB-974B-B116FCA74B54}"/>
              </a:ext>
            </a:extLst>
          </p:cNvPr>
          <p:cNvSpPr>
            <a:spLocks noGrp="1"/>
          </p:cNvSpPr>
          <p:nvPr>
            <p:ph type="title"/>
          </p:nvPr>
        </p:nvSpPr>
        <p:spPr/>
        <p:txBody>
          <a:bodyPr/>
          <a:lstStyle/>
          <a:p>
            <a:r>
              <a:rPr lang="de-DE" dirty="0"/>
              <a:t>3.1 Bearbeitung in Revit</a:t>
            </a:r>
          </a:p>
        </p:txBody>
      </p:sp>
      <p:grpSp>
        <p:nvGrpSpPr>
          <p:cNvPr id="11" name="Gruppieren 10">
            <a:extLst>
              <a:ext uri="{FF2B5EF4-FFF2-40B4-BE49-F238E27FC236}">
                <a16:creationId xmlns:a16="http://schemas.microsoft.com/office/drawing/2014/main" id="{2EDA5BB1-9B59-29C7-7734-E9736EBE61E0}"/>
              </a:ext>
            </a:extLst>
          </p:cNvPr>
          <p:cNvGrpSpPr/>
          <p:nvPr/>
        </p:nvGrpSpPr>
        <p:grpSpPr>
          <a:xfrm>
            <a:off x="7504788" y="4219240"/>
            <a:ext cx="6203980" cy="2015993"/>
            <a:chOff x="2411620" y="4092606"/>
            <a:chExt cx="6203980" cy="2015993"/>
          </a:xfrm>
        </p:grpSpPr>
        <p:grpSp>
          <p:nvGrpSpPr>
            <p:cNvPr id="5" name="Gruppieren 4">
              <a:extLst>
                <a:ext uri="{FF2B5EF4-FFF2-40B4-BE49-F238E27FC236}">
                  <a16:creationId xmlns:a16="http://schemas.microsoft.com/office/drawing/2014/main" id="{C1A61816-4445-2ABA-59D9-E041183AC7C9}"/>
                </a:ext>
              </a:extLst>
            </p:cNvPr>
            <p:cNvGrpSpPr/>
            <p:nvPr/>
          </p:nvGrpSpPr>
          <p:grpSpPr>
            <a:xfrm>
              <a:off x="2411620" y="4092606"/>
              <a:ext cx="6203980" cy="2015993"/>
              <a:chOff x="6807431" y="4502095"/>
              <a:chExt cx="4538995" cy="1474953"/>
            </a:xfrm>
          </p:grpSpPr>
          <p:sp>
            <p:nvSpPr>
              <p:cNvPr id="8" name="Textfeld 7">
                <a:extLst>
                  <a:ext uri="{FF2B5EF4-FFF2-40B4-BE49-F238E27FC236}">
                    <a16:creationId xmlns:a16="http://schemas.microsoft.com/office/drawing/2014/main" id="{676DA25D-5BF2-4CB0-2724-64B3EBEB35E2}"/>
                  </a:ext>
                </a:extLst>
              </p:cNvPr>
              <p:cNvSpPr txBox="1"/>
              <p:nvPr/>
            </p:nvSpPr>
            <p:spPr>
              <a:xfrm>
                <a:off x="6807431" y="5751870"/>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3: Bearbeitung Geländer</a:t>
                </a:r>
              </a:p>
            </p:txBody>
          </p:sp>
          <p:pic>
            <p:nvPicPr>
              <p:cNvPr id="9" name="Grafik 8">
                <a:extLst>
                  <a:ext uri="{FF2B5EF4-FFF2-40B4-BE49-F238E27FC236}">
                    <a16:creationId xmlns:a16="http://schemas.microsoft.com/office/drawing/2014/main" id="{E88EC128-D0E5-9FD4-5160-6041BF1A8FC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2522" t="16800" r="23110" b="13007"/>
              <a:stretch/>
            </p:blipFill>
            <p:spPr>
              <a:xfrm>
                <a:off x="6874655" y="4502095"/>
                <a:ext cx="1286807" cy="1145141"/>
              </a:xfrm>
              <a:prstGeom prst="rect">
                <a:avLst/>
              </a:prstGeom>
            </p:spPr>
          </p:pic>
        </p:grpSp>
        <p:pic>
          <p:nvPicPr>
            <p:cNvPr id="10" name="Grafik 9">
              <a:extLst>
                <a:ext uri="{FF2B5EF4-FFF2-40B4-BE49-F238E27FC236}">
                  <a16:creationId xmlns:a16="http://schemas.microsoft.com/office/drawing/2014/main" id="{CFEBAE02-1118-E6C8-5400-6A0BB7482E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1440" t="19852" r="25490" b="12652"/>
            <a:stretch/>
          </p:blipFill>
          <p:spPr>
            <a:xfrm>
              <a:off x="4262334" y="4092607"/>
              <a:ext cx="1775646" cy="1565200"/>
            </a:xfrm>
            <a:prstGeom prst="rect">
              <a:avLst/>
            </a:prstGeom>
          </p:spPr>
        </p:pic>
      </p:grpSp>
      <p:grpSp>
        <p:nvGrpSpPr>
          <p:cNvPr id="16" name="Gruppieren 15">
            <a:extLst>
              <a:ext uri="{FF2B5EF4-FFF2-40B4-BE49-F238E27FC236}">
                <a16:creationId xmlns:a16="http://schemas.microsoft.com/office/drawing/2014/main" id="{F53D5F0C-C5E2-7E00-5433-461E9C810861}"/>
              </a:ext>
            </a:extLst>
          </p:cNvPr>
          <p:cNvGrpSpPr/>
          <p:nvPr/>
        </p:nvGrpSpPr>
        <p:grpSpPr>
          <a:xfrm>
            <a:off x="7551791" y="136065"/>
            <a:ext cx="4538995" cy="4087495"/>
            <a:chOff x="633966" y="1867211"/>
            <a:chExt cx="4538995" cy="4087495"/>
          </a:xfrm>
        </p:grpSpPr>
        <p:pic>
          <p:nvPicPr>
            <p:cNvPr id="12" name="Inhaltsplatzhalter 9">
              <a:extLst>
                <a:ext uri="{FF2B5EF4-FFF2-40B4-BE49-F238E27FC236}">
                  <a16:creationId xmlns:a16="http://schemas.microsoft.com/office/drawing/2014/main" id="{6D6A5A34-56AE-458A-7141-EC00DE33E796}"/>
                </a:ext>
              </a:extLst>
            </p:cNvPr>
            <p:cNvPicPr>
              <a:picLocks noChangeAspect="1"/>
            </p:cNvPicPr>
            <p:nvPr/>
          </p:nvPicPr>
          <p:blipFill>
            <a:blip r:embed="rId5"/>
            <a:stretch>
              <a:fillRect/>
            </a:stretch>
          </p:blipFill>
          <p:spPr>
            <a:xfrm>
              <a:off x="2421197" y="1867211"/>
              <a:ext cx="1933004" cy="3470275"/>
            </a:xfrm>
            <a:prstGeom prst="rect">
              <a:avLst/>
            </a:prstGeom>
          </p:spPr>
        </p:pic>
        <p:grpSp>
          <p:nvGrpSpPr>
            <p:cNvPr id="13" name="Gruppieren 12">
              <a:extLst>
                <a:ext uri="{FF2B5EF4-FFF2-40B4-BE49-F238E27FC236}">
                  <a16:creationId xmlns:a16="http://schemas.microsoft.com/office/drawing/2014/main" id="{339E0F85-F5A8-0009-F2C3-851C703A854D}"/>
                </a:ext>
              </a:extLst>
            </p:cNvPr>
            <p:cNvGrpSpPr/>
            <p:nvPr/>
          </p:nvGrpSpPr>
          <p:grpSpPr>
            <a:xfrm>
              <a:off x="633966" y="1867542"/>
              <a:ext cx="4538995" cy="4087164"/>
              <a:chOff x="527434" y="1159389"/>
              <a:chExt cx="4538995" cy="4087164"/>
            </a:xfrm>
          </p:grpSpPr>
          <p:pic>
            <p:nvPicPr>
              <p:cNvPr id="14" name="Grafik 13">
                <a:extLst>
                  <a:ext uri="{FF2B5EF4-FFF2-40B4-BE49-F238E27FC236}">
                    <a16:creationId xmlns:a16="http://schemas.microsoft.com/office/drawing/2014/main" id="{A1FB4FB6-66B7-1214-66AB-ACE4E474B6B7}"/>
                  </a:ext>
                </a:extLst>
              </p:cNvPr>
              <p:cNvPicPr>
                <a:picLocks noChangeAspect="1"/>
              </p:cNvPicPr>
              <p:nvPr/>
            </p:nvPicPr>
            <p:blipFill>
              <a:blip r:embed="rId6"/>
              <a:stretch>
                <a:fillRect/>
              </a:stretch>
            </p:blipFill>
            <p:spPr>
              <a:xfrm>
                <a:off x="527434" y="1159389"/>
                <a:ext cx="1787231" cy="3469945"/>
              </a:xfrm>
              <a:prstGeom prst="rect">
                <a:avLst/>
              </a:prstGeom>
            </p:spPr>
          </p:pic>
          <p:sp>
            <p:nvSpPr>
              <p:cNvPr id="15" name="Textfeld 14">
                <a:extLst>
                  <a:ext uri="{FF2B5EF4-FFF2-40B4-BE49-F238E27FC236}">
                    <a16:creationId xmlns:a16="http://schemas.microsoft.com/office/drawing/2014/main" id="{845F7329-0BAC-065A-6056-C45F518DF153}"/>
                  </a:ext>
                </a:extLst>
              </p:cNvPr>
              <p:cNvSpPr txBox="1"/>
              <p:nvPr/>
            </p:nvSpPr>
            <p:spPr>
              <a:xfrm>
                <a:off x="527434" y="4723333"/>
                <a:ext cx="4538995" cy="523220"/>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2: Änderung Feuerleiter (links original, </a:t>
                </a:r>
                <a:br>
                  <a:rPr lang="de-DE" sz="1400" dirty="0">
                    <a:latin typeface="Open Sans" pitchFamily="2" charset="0"/>
                    <a:ea typeface="Open Sans" pitchFamily="2" charset="0"/>
                    <a:cs typeface="Open Sans" pitchFamily="2" charset="0"/>
                  </a:rPr>
                </a:br>
                <a:r>
                  <a:rPr lang="de-DE" sz="1400" dirty="0">
                    <a:latin typeface="Open Sans" pitchFamily="2" charset="0"/>
                    <a:ea typeface="Open Sans" pitchFamily="2" charset="0"/>
                    <a:cs typeface="Open Sans" pitchFamily="2" charset="0"/>
                  </a:rPr>
                  <a:t>rechts bearbeitet)</a:t>
                </a:r>
              </a:p>
            </p:txBody>
          </p:sp>
        </p:grpSp>
      </p:grpSp>
    </p:spTree>
    <p:extLst>
      <p:ext uri="{BB962C8B-B14F-4D97-AF65-F5344CB8AC3E}">
        <p14:creationId xmlns:p14="http://schemas.microsoft.com/office/powerpoint/2010/main" val="153122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955AA3-35CB-6310-7E4F-95209193670B}"/>
              </a:ext>
            </a:extLst>
          </p:cNvPr>
          <p:cNvSpPr>
            <a:spLocks noGrp="1"/>
          </p:cNvSpPr>
          <p:nvPr>
            <p:ph idx="1"/>
          </p:nvPr>
        </p:nvSpPr>
        <p:spPr/>
        <p:txBody>
          <a:bodyPr/>
          <a:lstStyle/>
          <a:p>
            <a:r>
              <a:rPr lang="de-DE" dirty="0"/>
              <a:t>Erster Export nach Magics stark fehlerbehaftet</a:t>
            </a:r>
          </a:p>
        </p:txBody>
      </p:sp>
      <p:sp>
        <p:nvSpPr>
          <p:cNvPr id="3" name="Titel 2">
            <a:extLst>
              <a:ext uri="{FF2B5EF4-FFF2-40B4-BE49-F238E27FC236}">
                <a16:creationId xmlns:a16="http://schemas.microsoft.com/office/drawing/2014/main" id="{304C2AF1-1370-3FDB-974B-B116FCA74B54}"/>
              </a:ext>
            </a:extLst>
          </p:cNvPr>
          <p:cNvSpPr>
            <a:spLocks noGrp="1"/>
          </p:cNvSpPr>
          <p:nvPr>
            <p:ph type="title"/>
          </p:nvPr>
        </p:nvSpPr>
        <p:spPr/>
        <p:txBody>
          <a:bodyPr/>
          <a:lstStyle/>
          <a:p>
            <a:r>
              <a:rPr lang="de-DE" dirty="0"/>
              <a:t>3.2 Bearbeitung in AutoCAD</a:t>
            </a:r>
          </a:p>
        </p:txBody>
      </p:sp>
      <p:grpSp>
        <p:nvGrpSpPr>
          <p:cNvPr id="14" name="Gruppieren 13">
            <a:extLst>
              <a:ext uri="{FF2B5EF4-FFF2-40B4-BE49-F238E27FC236}">
                <a16:creationId xmlns:a16="http://schemas.microsoft.com/office/drawing/2014/main" id="{1D2E674F-C100-9530-279F-81088CAED516}"/>
              </a:ext>
            </a:extLst>
          </p:cNvPr>
          <p:cNvGrpSpPr/>
          <p:nvPr/>
        </p:nvGrpSpPr>
        <p:grpSpPr>
          <a:xfrm>
            <a:off x="527434" y="2431993"/>
            <a:ext cx="7208961" cy="3187931"/>
            <a:chOff x="2296357" y="2467504"/>
            <a:chExt cx="7208961" cy="3187931"/>
          </a:xfrm>
        </p:grpSpPr>
        <p:grpSp>
          <p:nvGrpSpPr>
            <p:cNvPr id="5" name="Gruppieren 4">
              <a:extLst>
                <a:ext uri="{FF2B5EF4-FFF2-40B4-BE49-F238E27FC236}">
                  <a16:creationId xmlns:a16="http://schemas.microsoft.com/office/drawing/2014/main" id="{D7F18251-0CD6-8FF2-919A-2DFCA5514EAC}"/>
                </a:ext>
              </a:extLst>
            </p:cNvPr>
            <p:cNvGrpSpPr/>
            <p:nvPr/>
          </p:nvGrpSpPr>
          <p:grpSpPr>
            <a:xfrm>
              <a:off x="2296357" y="2467506"/>
              <a:ext cx="6203980" cy="3187929"/>
              <a:chOff x="6807431" y="3644675"/>
              <a:chExt cx="4538995" cy="2332373"/>
            </a:xfrm>
          </p:grpSpPr>
          <p:sp>
            <p:nvSpPr>
              <p:cNvPr id="7" name="Textfeld 6">
                <a:extLst>
                  <a:ext uri="{FF2B5EF4-FFF2-40B4-BE49-F238E27FC236}">
                    <a16:creationId xmlns:a16="http://schemas.microsoft.com/office/drawing/2014/main" id="{E639D9C9-E1EF-2688-72E0-4B9FA7C30624}"/>
                  </a:ext>
                </a:extLst>
              </p:cNvPr>
              <p:cNvSpPr txBox="1"/>
              <p:nvPr/>
            </p:nvSpPr>
            <p:spPr>
              <a:xfrm>
                <a:off x="6807431" y="5751870"/>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4: Stützen in Revit – AutoCAD – Magics </a:t>
                </a:r>
              </a:p>
            </p:txBody>
          </p:sp>
          <p:pic>
            <p:nvPicPr>
              <p:cNvPr id="8" name="Grafik 7">
                <a:extLst>
                  <a:ext uri="{FF2B5EF4-FFF2-40B4-BE49-F238E27FC236}">
                    <a16:creationId xmlns:a16="http://schemas.microsoft.com/office/drawing/2014/main" id="{F2F65079-FFB8-B4C9-3D2A-DF150AEC64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68852" y="3644675"/>
                <a:ext cx="1595654" cy="2064015"/>
              </a:xfrm>
              <a:prstGeom prst="rect">
                <a:avLst/>
              </a:prstGeom>
            </p:spPr>
          </p:pic>
        </p:grpSp>
        <p:pic>
          <p:nvPicPr>
            <p:cNvPr id="10" name="Grafik 9">
              <a:extLst>
                <a:ext uri="{FF2B5EF4-FFF2-40B4-BE49-F238E27FC236}">
                  <a16:creationId xmlns:a16="http://schemas.microsoft.com/office/drawing/2014/main" id="{2FE2ECFF-2427-865A-4A1C-CBCB49B75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277" y="2467505"/>
              <a:ext cx="2250807" cy="2850425"/>
            </a:xfrm>
            <a:prstGeom prst="rect">
              <a:avLst/>
            </a:prstGeom>
          </p:spPr>
        </p:pic>
        <p:pic>
          <p:nvPicPr>
            <p:cNvPr id="12" name="Grafik 11">
              <a:extLst>
                <a:ext uri="{FF2B5EF4-FFF2-40B4-BE49-F238E27FC236}">
                  <a16:creationId xmlns:a16="http://schemas.microsoft.com/office/drawing/2014/main" id="{78AF9891-8541-6220-BF14-8B6D1DA88B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084" y="2467504"/>
              <a:ext cx="2693234" cy="2850426"/>
            </a:xfrm>
            <a:prstGeom prst="rect">
              <a:avLst/>
            </a:prstGeom>
          </p:spPr>
        </p:pic>
      </p:grpSp>
    </p:spTree>
    <p:extLst>
      <p:ext uri="{BB962C8B-B14F-4D97-AF65-F5344CB8AC3E}">
        <p14:creationId xmlns:p14="http://schemas.microsoft.com/office/powerpoint/2010/main" val="214492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955AA3-35CB-6310-7E4F-95209193670B}"/>
              </a:ext>
            </a:extLst>
          </p:cNvPr>
          <p:cNvSpPr>
            <a:spLocks noGrp="1"/>
          </p:cNvSpPr>
          <p:nvPr>
            <p:ph idx="1"/>
          </p:nvPr>
        </p:nvSpPr>
        <p:spPr>
          <a:xfrm>
            <a:off x="527434" y="1476584"/>
            <a:ext cx="10515600" cy="3469944"/>
          </a:xfrm>
        </p:spPr>
        <p:txBody>
          <a:bodyPr/>
          <a:lstStyle/>
          <a:p>
            <a:r>
              <a:rPr lang="de-DE" dirty="0"/>
              <a:t>Löschen von Fensterglas, Fassadenglas, Türen, Inneneinrichtung [Ebenen]</a:t>
            </a:r>
          </a:p>
          <a:p>
            <a:r>
              <a:rPr lang="de-DE" dirty="0"/>
              <a:t>Umwandeln aller Blockreferenzen [FILTER] in Vielflächennetze [URSPRUNG]</a:t>
            </a:r>
          </a:p>
          <a:p>
            <a:r>
              <a:rPr lang="de-DE" dirty="0"/>
              <a:t>Export der Vielflächennetze als .</a:t>
            </a:r>
            <a:r>
              <a:rPr lang="de-DE" dirty="0" err="1"/>
              <a:t>dxf</a:t>
            </a:r>
            <a:endParaRPr lang="en-US" dirty="0"/>
          </a:p>
        </p:txBody>
      </p:sp>
      <p:sp>
        <p:nvSpPr>
          <p:cNvPr id="3" name="Titel 2">
            <a:extLst>
              <a:ext uri="{FF2B5EF4-FFF2-40B4-BE49-F238E27FC236}">
                <a16:creationId xmlns:a16="http://schemas.microsoft.com/office/drawing/2014/main" id="{304C2AF1-1370-3FDB-974B-B116FCA74B54}"/>
              </a:ext>
            </a:extLst>
          </p:cNvPr>
          <p:cNvSpPr>
            <a:spLocks noGrp="1"/>
          </p:cNvSpPr>
          <p:nvPr>
            <p:ph type="title"/>
          </p:nvPr>
        </p:nvSpPr>
        <p:spPr/>
        <p:txBody>
          <a:bodyPr/>
          <a:lstStyle/>
          <a:p>
            <a:r>
              <a:rPr lang="de-DE" dirty="0"/>
              <a:t>3.2 Bearbeitung in AutoCAD</a:t>
            </a:r>
          </a:p>
        </p:txBody>
      </p:sp>
      <p:grpSp>
        <p:nvGrpSpPr>
          <p:cNvPr id="4" name="Gruppieren 3">
            <a:extLst>
              <a:ext uri="{FF2B5EF4-FFF2-40B4-BE49-F238E27FC236}">
                <a16:creationId xmlns:a16="http://schemas.microsoft.com/office/drawing/2014/main" id="{D8581F39-D785-DB2C-D06F-353CA952373C}"/>
              </a:ext>
            </a:extLst>
          </p:cNvPr>
          <p:cNvGrpSpPr/>
          <p:nvPr/>
        </p:nvGrpSpPr>
        <p:grpSpPr>
          <a:xfrm>
            <a:off x="527434" y="2805426"/>
            <a:ext cx="5043935" cy="3430336"/>
            <a:chOff x="6096000" y="1159388"/>
            <a:chExt cx="5682340" cy="3864510"/>
          </a:xfrm>
        </p:grpSpPr>
        <p:pic>
          <p:nvPicPr>
            <p:cNvPr id="5" name="Grafik 4">
              <a:extLst>
                <a:ext uri="{FF2B5EF4-FFF2-40B4-BE49-F238E27FC236}">
                  <a16:creationId xmlns:a16="http://schemas.microsoft.com/office/drawing/2014/main" id="{95C18F0E-208B-87AF-7171-71EF4D9730AE}"/>
                </a:ext>
              </a:extLst>
            </p:cNvPr>
            <p:cNvPicPr>
              <a:picLocks noChangeAspect="1"/>
            </p:cNvPicPr>
            <p:nvPr/>
          </p:nvPicPr>
          <p:blipFill>
            <a:blip r:embed="rId2"/>
            <a:stretch>
              <a:fillRect/>
            </a:stretch>
          </p:blipFill>
          <p:spPr>
            <a:xfrm>
              <a:off x="8861491" y="1159389"/>
              <a:ext cx="2916849" cy="3469944"/>
            </a:xfrm>
            <a:prstGeom prst="rect">
              <a:avLst/>
            </a:prstGeom>
          </p:spPr>
        </p:pic>
        <p:grpSp>
          <p:nvGrpSpPr>
            <p:cNvPr id="6" name="Gruppieren 5">
              <a:extLst>
                <a:ext uri="{FF2B5EF4-FFF2-40B4-BE49-F238E27FC236}">
                  <a16:creationId xmlns:a16="http://schemas.microsoft.com/office/drawing/2014/main" id="{5286B410-106B-3F1F-099D-DD6109351350}"/>
                </a:ext>
              </a:extLst>
            </p:cNvPr>
            <p:cNvGrpSpPr/>
            <p:nvPr/>
          </p:nvGrpSpPr>
          <p:grpSpPr>
            <a:xfrm>
              <a:off x="6096000" y="1159388"/>
              <a:ext cx="5682340" cy="3864510"/>
              <a:chOff x="6096000" y="1159388"/>
              <a:chExt cx="5682340" cy="3864510"/>
            </a:xfrm>
          </p:grpSpPr>
          <p:pic>
            <p:nvPicPr>
              <p:cNvPr id="7" name="Grafik 6">
                <a:extLst>
                  <a:ext uri="{FF2B5EF4-FFF2-40B4-BE49-F238E27FC236}">
                    <a16:creationId xmlns:a16="http://schemas.microsoft.com/office/drawing/2014/main" id="{A327F3CE-E170-E4A3-7C25-CC6626609C66}"/>
                  </a:ext>
                </a:extLst>
              </p:cNvPr>
              <p:cNvPicPr>
                <a:picLocks noChangeAspect="1"/>
              </p:cNvPicPr>
              <p:nvPr/>
            </p:nvPicPr>
            <p:blipFill>
              <a:blip r:embed="rId3"/>
              <a:stretch>
                <a:fillRect/>
              </a:stretch>
            </p:blipFill>
            <p:spPr>
              <a:xfrm>
                <a:off x="6096000" y="1159388"/>
                <a:ext cx="2759790" cy="3469945"/>
              </a:xfrm>
              <a:prstGeom prst="rect">
                <a:avLst/>
              </a:prstGeom>
            </p:spPr>
          </p:pic>
          <p:sp>
            <p:nvSpPr>
              <p:cNvPr id="8" name="Textfeld 7">
                <a:extLst>
                  <a:ext uri="{FF2B5EF4-FFF2-40B4-BE49-F238E27FC236}">
                    <a16:creationId xmlns:a16="http://schemas.microsoft.com/office/drawing/2014/main" id="{81373F90-6F67-F877-D220-9BB89C1D4CE6}"/>
                  </a:ext>
                </a:extLst>
              </p:cNvPr>
              <p:cNvSpPr txBox="1"/>
              <p:nvPr/>
            </p:nvSpPr>
            <p:spPr>
              <a:xfrm>
                <a:off x="6096000" y="4677166"/>
                <a:ext cx="5682340" cy="346732"/>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5: Darstellung Fenster (links Revit, rechts AutoCAD)</a:t>
                </a:r>
              </a:p>
            </p:txBody>
          </p:sp>
        </p:grpSp>
      </p:grpSp>
    </p:spTree>
    <p:extLst>
      <p:ext uri="{BB962C8B-B14F-4D97-AF65-F5344CB8AC3E}">
        <p14:creationId xmlns:p14="http://schemas.microsoft.com/office/powerpoint/2010/main" val="36698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955AA3-35CB-6310-7E4F-95209193670B}"/>
              </a:ext>
            </a:extLst>
          </p:cNvPr>
          <p:cNvSpPr>
            <a:spLocks noGrp="1"/>
          </p:cNvSpPr>
          <p:nvPr>
            <p:ph idx="1"/>
          </p:nvPr>
        </p:nvSpPr>
        <p:spPr/>
        <p:txBody>
          <a:bodyPr/>
          <a:lstStyle/>
          <a:p>
            <a:r>
              <a:rPr lang="de-DE" dirty="0"/>
              <a:t>Export der Vielflächennetze als .</a:t>
            </a:r>
            <a:r>
              <a:rPr lang="de-DE" dirty="0" err="1"/>
              <a:t>dxf</a:t>
            </a:r>
            <a:endParaRPr lang="en-US" dirty="0"/>
          </a:p>
        </p:txBody>
      </p:sp>
      <p:sp>
        <p:nvSpPr>
          <p:cNvPr id="3" name="Titel 2">
            <a:extLst>
              <a:ext uri="{FF2B5EF4-FFF2-40B4-BE49-F238E27FC236}">
                <a16:creationId xmlns:a16="http://schemas.microsoft.com/office/drawing/2014/main" id="{304C2AF1-1370-3FDB-974B-B116FCA74B54}"/>
              </a:ext>
            </a:extLst>
          </p:cNvPr>
          <p:cNvSpPr>
            <a:spLocks noGrp="1"/>
          </p:cNvSpPr>
          <p:nvPr>
            <p:ph type="title"/>
          </p:nvPr>
        </p:nvSpPr>
        <p:spPr/>
        <p:txBody>
          <a:bodyPr/>
          <a:lstStyle/>
          <a:p>
            <a:r>
              <a:rPr lang="de-DE" dirty="0"/>
              <a:t>3.2 Bearbeitung in AutoCAD</a:t>
            </a:r>
          </a:p>
        </p:txBody>
      </p:sp>
      <p:grpSp>
        <p:nvGrpSpPr>
          <p:cNvPr id="4" name="Gruppieren 3">
            <a:extLst>
              <a:ext uri="{FF2B5EF4-FFF2-40B4-BE49-F238E27FC236}">
                <a16:creationId xmlns:a16="http://schemas.microsoft.com/office/drawing/2014/main" id="{9558B25F-B47F-E91B-0663-CFBA9415FAB7}"/>
              </a:ext>
            </a:extLst>
          </p:cNvPr>
          <p:cNvGrpSpPr/>
          <p:nvPr/>
        </p:nvGrpSpPr>
        <p:grpSpPr>
          <a:xfrm>
            <a:off x="527434" y="2431993"/>
            <a:ext cx="7400821" cy="3187931"/>
            <a:chOff x="527434" y="2431993"/>
            <a:chExt cx="7400821" cy="3187931"/>
          </a:xfrm>
        </p:grpSpPr>
        <p:grpSp>
          <p:nvGrpSpPr>
            <p:cNvPr id="5" name="Gruppieren 4">
              <a:extLst>
                <a:ext uri="{FF2B5EF4-FFF2-40B4-BE49-F238E27FC236}">
                  <a16:creationId xmlns:a16="http://schemas.microsoft.com/office/drawing/2014/main" id="{D7F18251-0CD6-8FF2-919A-2DFCA5514EAC}"/>
                </a:ext>
              </a:extLst>
            </p:cNvPr>
            <p:cNvGrpSpPr/>
            <p:nvPr/>
          </p:nvGrpSpPr>
          <p:grpSpPr>
            <a:xfrm>
              <a:off x="527434" y="2431995"/>
              <a:ext cx="6203980" cy="3187929"/>
              <a:chOff x="6807431" y="3644675"/>
              <a:chExt cx="4538995" cy="2332373"/>
            </a:xfrm>
          </p:grpSpPr>
          <p:sp>
            <p:nvSpPr>
              <p:cNvPr id="7" name="Textfeld 6">
                <a:extLst>
                  <a:ext uri="{FF2B5EF4-FFF2-40B4-BE49-F238E27FC236}">
                    <a16:creationId xmlns:a16="http://schemas.microsoft.com/office/drawing/2014/main" id="{E639D9C9-E1EF-2688-72E0-4B9FA7C30624}"/>
                  </a:ext>
                </a:extLst>
              </p:cNvPr>
              <p:cNvSpPr txBox="1"/>
              <p:nvPr/>
            </p:nvSpPr>
            <p:spPr>
              <a:xfrm>
                <a:off x="6807431" y="5751870"/>
                <a:ext cx="4538995" cy="225178"/>
              </a:xfrm>
              <a:prstGeom prst="rect">
                <a:avLst/>
              </a:prstGeom>
              <a:noFill/>
            </p:spPr>
            <p:txBody>
              <a:bodyPr wrap="square" rtlCol="0">
                <a:spAutoFit/>
              </a:bodyPr>
              <a:lstStyle/>
              <a:p>
                <a:r>
                  <a:rPr lang="de-DE" sz="1400" dirty="0">
                    <a:latin typeface="Open Sans" pitchFamily="2" charset="0"/>
                    <a:ea typeface="Open Sans" pitchFamily="2" charset="0"/>
                    <a:cs typeface="Open Sans" pitchFamily="2" charset="0"/>
                  </a:rPr>
                  <a:t>Abb. 6: Stützen in Revit – AutoCAD – Magics </a:t>
                </a:r>
              </a:p>
            </p:txBody>
          </p:sp>
          <p:pic>
            <p:nvPicPr>
              <p:cNvPr id="8" name="Grafik 7">
                <a:extLst>
                  <a:ext uri="{FF2B5EF4-FFF2-40B4-BE49-F238E27FC236}">
                    <a16:creationId xmlns:a16="http://schemas.microsoft.com/office/drawing/2014/main" id="{F2F65079-FFB8-B4C9-3D2A-DF150AEC64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68852" y="3644675"/>
                <a:ext cx="1595654" cy="2064015"/>
              </a:xfrm>
              <a:prstGeom prst="rect">
                <a:avLst/>
              </a:prstGeom>
            </p:spPr>
          </p:pic>
        </p:grpSp>
        <p:pic>
          <p:nvPicPr>
            <p:cNvPr id="10" name="Grafik 9">
              <a:extLst>
                <a:ext uri="{FF2B5EF4-FFF2-40B4-BE49-F238E27FC236}">
                  <a16:creationId xmlns:a16="http://schemas.microsoft.com/office/drawing/2014/main" id="{2FE2ECFF-2427-865A-4A1C-CBCB49B75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354" y="2431994"/>
              <a:ext cx="2250807" cy="2850425"/>
            </a:xfrm>
            <a:prstGeom prst="rect">
              <a:avLst/>
            </a:prstGeom>
          </p:spPr>
        </p:pic>
        <p:pic>
          <p:nvPicPr>
            <p:cNvPr id="12" name="Grafik 11">
              <a:extLst>
                <a:ext uri="{FF2B5EF4-FFF2-40B4-BE49-F238E27FC236}">
                  <a16:creationId xmlns:a16="http://schemas.microsoft.com/office/drawing/2014/main" id="{78AF9891-8541-6220-BF14-8B6D1DA88BF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043161" y="2431993"/>
              <a:ext cx="2885094" cy="2850427"/>
            </a:xfrm>
            <a:prstGeom prst="rect">
              <a:avLst/>
            </a:prstGeom>
          </p:spPr>
        </p:pic>
      </p:grpSp>
    </p:spTree>
    <p:extLst>
      <p:ext uri="{BB962C8B-B14F-4D97-AF65-F5344CB8AC3E}">
        <p14:creationId xmlns:p14="http://schemas.microsoft.com/office/powerpoint/2010/main" val="1313569502"/>
      </p:ext>
    </p:extLst>
  </p:cSld>
  <p:clrMapOvr>
    <a:masterClrMapping/>
  </p:clrMapOvr>
</p:sld>
</file>

<file path=ppt/theme/theme1.xml><?xml version="1.0" encoding="utf-8"?>
<a:theme xmlns:a="http://schemas.openxmlformats.org/drawingml/2006/main" name="Office">
  <a:themeElements>
    <a:clrScheme name="Benutzerdefiniert 1">
      <a:dk1>
        <a:sysClr val="windowText" lastClr="000000"/>
      </a:dk1>
      <a:lt1>
        <a:sysClr val="window" lastClr="FFFFFF"/>
      </a:lt1>
      <a:dk2>
        <a:srgbClr val="44546A"/>
      </a:dk2>
      <a:lt2>
        <a:srgbClr val="E7E6E6"/>
      </a:lt2>
      <a:accent1>
        <a:srgbClr val="EC6608"/>
      </a:accent1>
      <a:accent2>
        <a:srgbClr val="006EB7"/>
      </a:accent2>
      <a:accent3>
        <a:srgbClr val="6C737B"/>
      </a:accent3>
      <a:accent4>
        <a:srgbClr val="999999"/>
      </a:accent4>
      <a:accent5>
        <a:srgbClr val="FBC376"/>
      </a:accent5>
      <a:accent6>
        <a:srgbClr val="3AB0FF"/>
      </a:accent6>
      <a:hlink>
        <a:srgbClr val="0563C1"/>
      </a:hlink>
      <a:folHlink>
        <a:srgbClr val="954F72"/>
      </a:folHlink>
    </a:clrScheme>
    <a:fontScheme name="Benutzerdefiniert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896</Words>
  <Application>Microsoft Office PowerPoint</Application>
  <PresentationFormat>Breitbild</PresentationFormat>
  <Paragraphs>141</Paragraphs>
  <Slides>19</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19</vt:i4>
      </vt:variant>
    </vt:vector>
  </HeadingPairs>
  <TitlesOfParts>
    <vt:vector size="23" baseType="lpstr">
      <vt:lpstr>Arial</vt:lpstr>
      <vt:lpstr>Calibri</vt:lpstr>
      <vt:lpstr>Open Sans</vt:lpstr>
      <vt:lpstr>Office</vt:lpstr>
      <vt:lpstr>3D-Druck LGS</vt:lpstr>
      <vt:lpstr>Gliederung</vt:lpstr>
      <vt:lpstr>1. Vorstellung des Projekts</vt:lpstr>
      <vt:lpstr>2. Forschungsfragen</vt:lpstr>
      <vt:lpstr>3. Ablauf - Modellbereinigung und Bearbeitung</vt:lpstr>
      <vt:lpstr>3.1 Bearbeitung in Revit</vt:lpstr>
      <vt:lpstr>3.2 Bearbeitung in AutoCAD</vt:lpstr>
      <vt:lpstr>3.2 Bearbeitung in AutoCAD</vt:lpstr>
      <vt:lpstr>3.2 Bearbeitung in AutoCAD</vt:lpstr>
      <vt:lpstr>3.3 Bearbeitung in Magics</vt:lpstr>
      <vt:lpstr>3.3 Bearbeitung in Magics</vt:lpstr>
      <vt:lpstr>4.1 Drucker</vt:lpstr>
      <vt:lpstr>4.2 Anordnung im Bauraum</vt:lpstr>
      <vt:lpstr>4.3 Probedruck</vt:lpstr>
      <vt:lpstr>4.3 Probedruck</vt:lpstr>
      <vt:lpstr>4.4 Finaldruck</vt:lpstr>
      <vt:lpstr>5. Bewertung des Drucks</vt:lpstr>
      <vt:lpstr>6. Fazit</vt:lpstr>
      <vt:lpstr>Quellen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Richter, Lisanne</dc:creator>
  <cp:lastModifiedBy>Gregor Erdmann</cp:lastModifiedBy>
  <cp:revision>68</cp:revision>
  <dcterms:created xsi:type="dcterms:W3CDTF">2021-10-14T07:21:00Z</dcterms:created>
  <dcterms:modified xsi:type="dcterms:W3CDTF">2023-06-24T11:57:15Z</dcterms:modified>
</cp:coreProperties>
</file>