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8" r:id="rId2"/>
    <p:sldId id="257" r:id="rId3"/>
    <p:sldId id="264" r:id="rId4"/>
    <p:sldId id="268" r:id="rId5"/>
    <p:sldId id="266" r:id="rId6"/>
    <p:sldId id="269" r:id="rId7"/>
    <p:sldId id="273" r:id="rId8"/>
    <p:sldId id="270" r:id="rId9"/>
    <p:sldId id="274" r:id="rId10"/>
    <p:sldId id="275" r:id="rId11"/>
    <p:sldId id="271" r:id="rId12"/>
    <p:sldId id="265" r:id="rId13"/>
    <p:sldId id="279" r:id="rId14"/>
    <p:sldId id="272" r:id="rId15"/>
    <p:sldId id="276" r:id="rId16"/>
    <p:sldId id="277" r:id="rId17"/>
    <p:sldId id="278" r:id="rId18"/>
    <p:sldId id="280" r:id="rId19"/>
    <p:sldId id="28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 Erdmann" initials="GE" lastIdx="1" clrIdx="0">
    <p:extLst>
      <p:ext uri="{19B8F6BF-5375-455C-9EA6-DF929625EA0E}">
        <p15:presenceInfo xmlns:p15="http://schemas.microsoft.com/office/powerpoint/2012/main" userId="3597758c54440d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8" autoAdjust="0"/>
  </p:normalViewPr>
  <p:slideViewPr>
    <p:cSldViewPr snapToGrid="0" showGuides="1">
      <p:cViewPr varScale="1">
        <p:scale>
          <a:sx n="149" d="100"/>
          <a:sy n="149" d="100"/>
        </p:scale>
        <p:origin x="612" y="114"/>
      </p:cViewPr>
      <p:guideLst>
        <p:guide orient="horz" pos="50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25.06.2023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36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Hochkantpfosten</a:t>
            </a:r>
            <a:r>
              <a:rPr lang="de-DE" dirty="0"/>
              <a:t> der Geländer fehlten beim Export nach Magics </a:t>
            </a:r>
            <a:r>
              <a:rPr lang="de-DE" dirty="0">
                <a:sym typeface="Wingdings" panose="05000000000000000000" pitchFamily="2" charset="2"/>
              </a:rPr>
              <a:t> instabil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68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Hochkantpfosten</a:t>
            </a:r>
            <a:r>
              <a:rPr lang="de-DE" dirty="0"/>
              <a:t> der Geländer fehlten beim Export nach Magics </a:t>
            </a:r>
            <a:r>
              <a:rPr lang="de-DE" dirty="0">
                <a:sym typeface="Wingdings" panose="05000000000000000000" pitchFamily="2" charset="2"/>
              </a:rPr>
              <a:t> instabil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26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Hauptüberschrift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067" y="0"/>
            <a:ext cx="3128774" cy="807568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  <a:solidFill>
            <a:srgbClr val="EC6608"/>
          </a:solidFill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solidFill>
              <a:srgbClr val="EC6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Hauptüberschrift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0227" y="57665"/>
            <a:ext cx="3318108" cy="85643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45" y="198225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  <a:solidFill>
            <a:srgbClr val="EC6608"/>
          </a:solidFill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292" y="6157299"/>
            <a:ext cx="1520098" cy="7007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Projekt 3D-Druck</a:t>
            </a:r>
          </a:p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G612 – 3D-Modellierung </a:t>
            </a:r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|</a:t>
            </a:r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Fakultät Geoinformation</a:t>
            </a:r>
          </a:p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Gregor Erdmann, Robert </a:t>
            </a:r>
            <a:r>
              <a:rPr lang="de-DE" sz="9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Landrock</a:t>
            </a:r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Alexander Mutz | 28.06.2022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Folie </a:t>
            </a:r>
            <a:fld id="{77ACFEDA-907D-47BE-ABA4-E9A641CC65C2}" type="slidenum">
              <a:rPr lang="de-DE" sz="90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‹Nr.›</a:t>
            </a:fld>
            <a:endParaRPr lang="de-DE" sz="9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hn-stoff.de/fileadmin/benutzerdaten/kuhn-stoff-de/pdf/maschinen/EOS_Systemdatenblatt_FORMIGA_P110_de.pdf" TargetMode="External"/><Relationship Id="rId2" Type="http://schemas.openxmlformats.org/officeDocument/2006/relationships/hyperlink" Target="https://help.autodesk.com/view/ACD/2021/EN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3dagainstcorona.eos.info/subdomain/subdomain_corona/pdf/shield_parameter_shee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3D-Druck LGS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G612: 3D-Modellierung / Fakultät Geoinformation</a:t>
            </a:r>
          </a:p>
          <a:p>
            <a:r>
              <a:rPr lang="de-DE" dirty="0"/>
              <a:t>Gregor Erdmann, Robert </a:t>
            </a:r>
            <a:r>
              <a:rPr lang="de-DE" dirty="0" err="1"/>
              <a:t>Landrock</a:t>
            </a:r>
            <a:r>
              <a:rPr lang="de-DE" dirty="0"/>
              <a:t>, Alexander Mutz</a:t>
            </a:r>
          </a:p>
        </p:txBody>
      </p:sp>
    </p:spTree>
    <p:extLst>
      <p:ext uri="{BB962C8B-B14F-4D97-AF65-F5344CB8AC3E}">
        <p14:creationId xmlns:p14="http://schemas.microsoft.com/office/powerpoint/2010/main" val="418483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955AA3-35CB-6310-7E4F-95209193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Skalieren [Skalieren]</a:t>
            </a:r>
          </a:p>
          <a:p>
            <a:r>
              <a:rPr lang="de-DE" dirty="0"/>
              <a:t>Entfernung der Geländer [Bauteile entladen]</a:t>
            </a:r>
          </a:p>
          <a:p>
            <a:r>
              <a:rPr lang="de-DE" dirty="0"/>
              <a:t>Schnitte [Vielfachschnitte] [Schneiden]</a:t>
            </a:r>
          </a:p>
          <a:p>
            <a:r>
              <a:rPr lang="de-DE" dirty="0"/>
              <a:t>Löcher füllen [Lochfüllmodus]</a:t>
            </a:r>
          </a:p>
          <a:p>
            <a:r>
              <a:rPr lang="de-DE" dirty="0"/>
              <a:t>Extrusion an Dachkante [Extrusion]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4C2AF1-1370-3FDB-974B-B116FCA7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Bearbeitung in Magics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DB78907-3E27-538D-CE76-652DE512A84A}"/>
              </a:ext>
            </a:extLst>
          </p:cNvPr>
          <p:cNvGrpSpPr/>
          <p:nvPr/>
        </p:nvGrpSpPr>
        <p:grpSpPr>
          <a:xfrm>
            <a:off x="5562975" y="1630763"/>
            <a:ext cx="6203980" cy="3868878"/>
            <a:chOff x="6807431" y="3146475"/>
            <a:chExt cx="4538995" cy="2830573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D0AFF03-4B06-C0CE-165B-039A8F03D682}"/>
                </a:ext>
              </a:extLst>
            </p:cNvPr>
            <p:cNvSpPr txBox="1"/>
            <p:nvPr/>
          </p:nvSpPr>
          <p:spPr>
            <a:xfrm>
              <a:off x="6807431" y="5751870"/>
              <a:ext cx="4538995" cy="22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7: Lücke an der Dachkante beim Vordach</a:t>
              </a: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61EAA49-E8CD-12CD-A4EB-DEBF2D116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6716584" y="3343853"/>
              <a:ext cx="2458772" cy="2064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157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955AA3-35CB-6310-7E4F-95209193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233996"/>
            <a:ext cx="10515600" cy="3993241"/>
          </a:xfrm>
        </p:spPr>
        <p:txBody>
          <a:bodyPr/>
          <a:lstStyle/>
          <a:p>
            <a:r>
              <a:rPr lang="de-DE" dirty="0"/>
              <a:t>Extrusion von Sprossen [Extrusion]</a:t>
            </a:r>
          </a:p>
          <a:p>
            <a:r>
              <a:rPr lang="de-DE" dirty="0"/>
              <a:t>Dreiecke optimieren [Dreiecke trimmen] [Netzverfeinerung]</a:t>
            </a:r>
          </a:p>
          <a:p>
            <a:r>
              <a:rPr lang="de-DE" dirty="0"/>
              <a:t>Reparaturstatus verändern bis nur noch eine Shell und keine Probleme übrig sind [Schrumpffolie] [verschiedene Auto-</a:t>
            </a:r>
            <a:r>
              <a:rPr lang="de-DE" dirty="0" err="1"/>
              <a:t>Repair</a:t>
            </a:r>
            <a:r>
              <a:rPr lang="de-DE" dirty="0"/>
              <a:t>-Tools]</a:t>
            </a:r>
          </a:p>
          <a:p>
            <a:r>
              <a:rPr lang="de-DE" dirty="0"/>
              <a:t>Um Fehlberechnung der Schrumpffolie zu vermeiden Verdickung des Vordachs [Offset]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4C2AF1-1370-3FDB-974B-B116FCA7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Bearbeitung in Magics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176E8B1-6AE2-FF96-6263-19507D36DD55}"/>
              </a:ext>
            </a:extLst>
          </p:cNvPr>
          <p:cNvGrpSpPr/>
          <p:nvPr/>
        </p:nvGrpSpPr>
        <p:grpSpPr>
          <a:xfrm>
            <a:off x="4839054" y="2955601"/>
            <a:ext cx="6203980" cy="3211428"/>
            <a:chOff x="6282066" y="2897167"/>
            <a:chExt cx="6203980" cy="3211428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ABD3C423-B8D0-5A6C-B81F-73BCB066902F}"/>
                </a:ext>
              </a:extLst>
            </p:cNvPr>
            <p:cNvGrpSpPr/>
            <p:nvPr/>
          </p:nvGrpSpPr>
          <p:grpSpPr>
            <a:xfrm>
              <a:off x="6282066" y="2897167"/>
              <a:ext cx="6203980" cy="3211428"/>
              <a:chOff x="6672683" y="2018433"/>
              <a:chExt cx="6203980" cy="3211428"/>
            </a:xfrm>
          </p:grpSpPr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D0AFF03-4B06-C0CE-165B-039A8F03D682}"/>
                  </a:ext>
                </a:extLst>
              </p:cNvPr>
              <p:cNvSpPr txBox="1"/>
              <p:nvPr/>
            </p:nvSpPr>
            <p:spPr>
              <a:xfrm>
                <a:off x="6672683" y="4922084"/>
                <a:ext cx="6203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Abb. 8: Extrusion von Sprossen</a:t>
                </a:r>
              </a:p>
            </p:txBody>
          </p:sp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461EAA49-E8CD-12CD-A4EB-DEBF2D116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672683" y="2018433"/>
                <a:ext cx="2334595" cy="2821133"/>
              </a:xfrm>
              <a:prstGeom prst="rect">
                <a:avLst/>
              </a:prstGeom>
            </p:spPr>
          </p:pic>
        </p:grp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FEEDD29-13C0-4FB0-CDBE-51630521AF11}"/>
                </a:ext>
              </a:extLst>
            </p:cNvPr>
            <p:cNvSpPr/>
            <p:nvPr/>
          </p:nvSpPr>
          <p:spPr>
            <a:xfrm>
              <a:off x="7501631" y="3357978"/>
              <a:ext cx="443884" cy="443884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3576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FC0B4D5-909B-43B4-B2D9-D1960C96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FORMIGA P110 von Firma EOS GmbH</a:t>
            </a:r>
          </a:p>
          <a:p>
            <a:pPr lvl="1"/>
            <a:r>
              <a:rPr lang="de-DE" dirty="0"/>
              <a:t>Selektiver Laser-Sinter-Drucker</a:t>
            </a:r>
          </a:p>
          <a:p>
            <a:pPr lvl="1"/>
            <a:r>
              <a:rPr lang="de-DE" dirty="0"/>
              <a:t>Bauraumgröße 200 x 250 x 330 mm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916FFD-816A-458E-A4AB-A32CB6EC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4.1 Drucker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B81E447-BF11-4B96-0AC3-D57F9F0DB116}"/>
              </a:ext>
            </a:extLst>
          </p:cNvPr>
          <p:cNvGrpSpPr/>
          <p:nvPr/>
        </p:nvGrpSpPr>
        <p:grpSpPr>
          <a:xfrm>
            <a:off x="5839765" y="1394942"/>
            <a:ext cx="4538995" cy="4068116"/>
            <a:chOff x="6807431" y="1991531"/>
            <a:chExt cx="4538995" cy="4068116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3BE429E-F222-2E78-4835-80565A5FFD69}"/>
                </a:ext>
              </a:extLst>
            </p:cNvPr>
            <p:cNvSpPr txBox="1"/>
            <p:nvPr/>
          </p:nvSpPr>
          <p:spPr>
            <a:xfrm>
              <a:off x="6807431" y="5751870"/>
              <a:ext cx="4538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9: ursprüngliches Modell in Revit</a:t>
              </a: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399B5CE-E42E-57E4-30C4-6B12BE0CD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25198" y="1991531"/>
              <a:ext cx="3071057" cy="3760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735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FC0B4D5-909B-43B4-B2D9-D1960C96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Modell zu groß, um in idealer Pose im Bauraum angeordnet zu werden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Modell musste Vertikal gedruckt werden</a:t>
            </a:r>
          </a:p>
          <a:p>
            <a:r>
              <a:rPr lang="de-DE" dirty="0"/>
              <a:t>Feuerleiter nicht am Modell gedruckt, um Schnitte zu vermeiden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916FFD-816A-458E-A4AB-A32CB6EC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4.2 Anordnung im Bauraum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04ACB2-CF4D-42AB-6137-41BCF6742B88}"/>
              </a:ext>
            </a:extLst>
          </p:cNvPr>
          <p:cNvGrpSpPr/>
          <p:nvPr/>
        </p:nvGrpSpPr>
        <p:grpSpPr>
          <a:xfrm>
            <a:off x="8503066" y="1458207"/>
            <a:ext cx="4538995" cy="4068116"/>
            <a:chOff x="6807431" y="1991531"/>
            <a:chExt cx="4538995" cy="4068116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B0839CF-DE7F-FB66-267F-BEC768BDDB70}"/>
                </a:ext>
              </a:extLst>
            </p:cNvPr>
            <p:cNvSpPr txBox="1"/>
            <p:nvPr/>
          </p:nvSpPr>
          <p:spPr>
            <a:xfrm>
              <a:off x="6807431" y="5751870"/>
              <a:ext cx="4538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10: Bauraum nach Probedruck</a:t>
              </a:r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457CB689-AD38-8AA7-2926-A38D51568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6337388" y="2461574"/>
              <a:ext cx="3760339" cy="2820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290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FC0B4D5-909B-43B4-B2D9-D1960C96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Druckzeit 13 h</a:t>
            </a:r>
          </a:p>
          <a:p>
            <a:r>
              <a:rPr lang="de-DE" dirty="0"/>
              <a:t>Auspacken Bauraum nach 29 h </a:t>
            </a:r>
          </a:p>
          <a:p>
            <a:pPr lvl="1"/>
            <a:r>
              <a:rPr lang="de-DE" dirty="0"/>
              <a:t>Auskühlzeit 16 h</a:t>
            </a:r>
          </a:p>
          <a:p>
            <a:pPr lvl="1"/>
            <a:r>
              <a:rPr lang="de-DE" dirty="0"/>
              <a:t>Abgebrochene Sprossen an Außenfassade</a:t>
            </a:r>
          </a:p>
          <a:p>
            <a:r>
              <a:rPr lang="de-DE" dirty="0"/>
              <a:t>Fehler bei Verteilung des Materials</a:t>
            </a:r>
          </a:p>
          <a:p>
            <a:r>
              <a:rPr lang="de-DE" dirty="0"/>
              <a:t>Freigabe für finalen Druck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916FFD-816A-458E-A4AB-A32CB6EC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4.3 Probedruck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45C1FE-352C-7C2F-B9CD-BDAA1F7E70AB}"/>
              </a:ext>
            </a:extLst>
          </p:cNvPr>
          <p:cNvGrpSpPr/>
          <p:nvPr/>
        </p:nvGrpSpPr>
        <p:grpSpPr>
          <a:xfrm>
            <a:off x="5714176" y="1243198"/>
            <a:ext cx="6203980" cy="4069286"/>
            <a:chOff x="8033077" y="794454"/>
            <a:chExt cx="6203980" cy="4069286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91CE8B6-7721-02AC-D69B-49AE1634E415}"/>
                </a:ext>
              </a:extLst>
            </p:cNvPr>
            <p:cNvGrpSpPr/>
            <p:nvPr/>
          </p:nvGrpSpPr>
          <p:grpSpPr>
            <a:xfrm>
              <a:off x="8033077" y="794454"/>
              <a:ext cx="6203980" cy="4069286"/>
              <a:chOff x="6807431" y="2999851"/>
              <a:chExt cx="4538995" cy="297719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B92C27C-39E9-BE94-71E1-E9571547C89B}"/>
                  </a:ext>
                </a:extLst>
              </p:cNvPr>
              <p:cNvSpPr txBox="1"/>
              <p:nvPr/>
            </p:nvSpPr>
            <p:spPr>
              <a:xfrm>
                <a:off x="6807431" y="5751870"/>
                <a:ext cx="4538995" cy="225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Abb. 11: Fehler bei Materialverteilung</a:t>
                </a:r>
              </a:p>
            </p:txBody>
          </p:sp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57FC714-A27E-4CCC-C164-C1FA8B5DF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5400000">
                <a:off x="6569960" y="3343853"/>
                <a:ext cx="2752020" cy="2064015"/>
              </a:xfrm>
              <a:prstGeom prst="rect">
                <a:avLst/>
              </a:prstGeom>
            </p:spPr>
          </p:pic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44D2B6C-B0F6-5E19-28C3-65E23D86AC44}"/>
                </a:ext>
              </a:extLst>
            </p:cNvPr>
            <p:cNvSpPr/>
            <p:nvPr/>
          </p:nvSpPr>
          <p:spPr>
            <a:xfrm>
              <a:off x="9384007" y="2900456"/>
              <a:ext cx="591809" cy="591809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8522FC5-1395-BC1C-CDF2-6574D9E1A69B}"/>
              </a:ext>
            </a:extLst>
          </p:cNvPr>
          <p:cNvGrpSpPr/>
          <p:nvPr/>
        </p:nvGrpSpPr>
        <p:grpSpPr>
          <a:xfrm>
            <a:off x="9122102" y="1243199"/>
            <a:ext cx="6203980" cy="4069285"/>
            <a:chOff x="6807431" y="2999851"/>
            <a:chExt cx="4538995" cy="2977197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480BC14-736B-5D45-BC4E-29B3518CF911}"/>
                </a:ext>
              </a:extLst>
            </p:cNvPr>
            <p:cNvSpPr txBox="1"/>
            <p:nvPr/>
          </p:nvSpPr>
          <p:spPr>
            <a:xfrm>
              <a:off x="6807431" y="5751870"/>
              <a:ext cx="4538995" cy="22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12: Auspacken Probedruck</a:t>
              </a:r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FA31DE9F-A28F-C3DA-947E-6DFA1AC07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6569960" y="3343854"/>
              <a:ext cx="2752020" cy="2064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547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F916FFD-816A-458E-A4AB-A32CB6EC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4.3 Probedruck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3B9D122-38F6-3A87-BA0F-7DB7706AC073}"/>
              </a:ext>
            </a:extLst>
          </p:cNvPr>
          <p:cNvGrpSpPr/>
          <p:nvPr/>
        </p:nvGrpSpPr>
        <p:grpSpPr>
          <a:xfrm>
            <a:off x="700312" y="1137837"/>
            <a:ext cx="6203980" cy="3604967"/>
            <a:chOff x="316834" y="1858676"/>
            <a:chExt cx="6203980" cy="3604967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B92C27C-39E9-BE94-71E1-E9571547C89B}"/>
                </a:ext>
              </a:extLst>
            </p:cNvPr>
            <p:cNvSpPr txBox="1"/>
            <p:nvPr/>
          </p:nvSpPr>
          <p:spPr>
            <a:xfrm>
              <a:off x="316834" y="5155866"/>
              <a:ext cx="6203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13: Probedruck Dach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857FC714-A27E-4CCC-C164-C1FA8B5DF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6834" y="1858676"/>
              <a:ext cx="2466453" cy="3297190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8522FC5-1395-BC1C-CDF2-6574D9E1A69B}"/>
              </a:ext>
            </a:extLst>
          </p:cNvPr>
          <p:cNvGrpSpPr/>
          <p:nvPr/>
        </p:nvGrpSpPr>
        <p:grpSpPr>
          <a:xfrm>
            <a:off x="3520867" y="1621243"/>
            <a:ext cx="6203980" cy="3121561"/>
            <a:chOff x="6789885" y="3693230"/>
            <a:chExt cx="4538995" cy="2283817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480BC14-736B-5D45-BC4E-29B3518CF911}"/>
                </a:ext>
              </a:extLst>
            </p:cNvPr>
            <p:cNvSpPr txBox="1"/>
            <p:nvPr/>
          </p:nvSpPr>
          <p:spPr>
            <a:xfrm>
              <a:off x="6789885" y="5751869"/>
              <a:ext cx="4538995" cy="22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14: Probedruck EG, OG und Feuerleiter</a:t>
              </a:r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FA31DE9F-A28F-C3DA-947E-6DFA1AC07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89885" y="3693230"/>
              <a:ext cx="2752019" cy="2058640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5CC6BD6-8AFA-6F6B-3424-C9F9206903DE}"/>
              </a:ext>
            </a:extLst>
          </p:cNvPr>
          <p:cNvGrpSpPr/>
          <p:nvPr/>
        </p:nvGrpSpPr>
        <p:grpSpPr>
          <a:xfrm>
            <a:off x="7499543" y="1621243"/>
            <a:ext cx="6203980" cy="3121561"/>
            <a:chOff x="6789885" y="3693230"/>
            <a:chExt cx="4538995" cy="2283817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424B4E14-6424-576E-D9F0-0350BAFC235A}"/>
                </a:ext>
              </a:extLst>
            </p:cNvPr>
            <p:cNvSpPr txBox="1"/>
            <p:nvPr/>
          </p:nvSpPr>
          <p:spPr>
            <a:xfrm>
              <a:off x="6789885" y="5751869"/>
              <a:ext cx="4538995" cy="22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15: Probedruck EG</a:t>
              </a: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B4E9A663-801D-EE54-3AD9-F44F36779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89885" y="3693230"/>
              <a:ext cx="1539959" cy="205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41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FC0B4D5-909B-43B4-B2D9-D1960C96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757293"/>
            <a:ext cx="11031292" cy="3469944"/>
          </a:xfrm>
        </p:spPr>
        <p:txBody>
          <a:bodyPr/>
          <a:lstStyle/>
          <a:p>
            <a:r>
              <a:rPr lang="de-DE" dirty="0"/>
              <a:t>Druckzeit 18 h</a:t>
            </a:r>
          </a:p>
          <a:p>
            <a:r>
              <a:rPr lang="de-DE" dirty="0"/>
              <a:t>Auskühlzeit 29 h</a:t>
            </a:r>
          </a:p>
          <a:p>
            <a:r>
              <a:rPr lang="de-DE" dirty="0"/>
              <a:t>Auspacken am Absauger mit Pinsel, Nadel, Rakel, Sandstrahler und Druckluft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916FFD-816A-458E-A4AB-A32CB6EC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4.4 Finaldruck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91CE8B6-7721-02AC-D69B-49AE1634E415}"/>
              </a:ext>
            </a:extLst>
          </p:cNvPr>
          <p:cNvGrpSpPr/>
          <p:nvPr/>
        </p:nvGrpSpPr>
        <p:grpSpPr>
          <a:xfrm>
            <a:off x="527434" y="4098909"/>
            <a:ext cx="6203980" cy="2016260"/>
            <a:chOff x="6579656" y="4506710"/>
            <a:chExt cx="4538995" cy="147515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B92C27C-39E9-BE94-71E1-E9571547C89B}"/>
                </a:ext>
              </a:extLst>
            </p:cNvPr>
            <p:cNvSpPr txBox="1"/>
            <p:nvPr/>
          </p:nvSpPr>
          <p:spPr>
            <a:xfrm>
              <a:off x="6579656" y="5756682"/>
              <a:ext cx="4538995" cy="22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16: Druckluft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857FC714-A27E-4CCC-C164-C1FA8B5DF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79657" y="4506710"/>
              <a:ext cx="2767022" cy="1245160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8522FC5-1395-BC1C-CDF2-6574D9E1A69B}"/>
              </a:ext>
            </a:extLst>
          </p:cNvPr>
          <p:cNvGrpSpPr/>
          <p:nvPr/>
        </p:nvGrpSpPr>
        <p:grpSpPr>
          <a:xfrm>
            <a:off x="4741596" y="2987338"/>
            <a:ext cx="6203980" cy="3128909"/>
            <a:chOff x="6807431" y="3687855"/>
            <a:chExt cx="4538995" cy="2289193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480BC14-736B-5D45-BC4E-29B3518CF911}"/>
                </a:ext>
              </a:extLst>
            </p:cNvPr>
            <p:cNvSpPr txBox="1"/>
            <p:nvPr/>
          </p:nvSpPr>
          <p:spPr>
            <a:xfrm>
              <a:off x="6807431" y="5751870"/>
              <a:ext cx="4538995" cy="22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17: abgebrochene Sprosse</a:t>
              </a:r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FA31DE9F-A28F-C3DA-947E-6DFA1AC07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41463" y="3687855"/>
              <a:ext cx="1548010" cy="2064015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EDAB88E-AD7A-AF47-1675-8A9D46FF1863}"/>
              </a:ext>
            </a:extLst>
          </p:cNvPr>
          <p:cNvGrpSpPr/>
          <p:nvPr/>
        </p:nvGrpSpPr>
        <p:grpSpPr>
          <a:xfrm>
            <a:off x="7843586" y="4098908"/>
            <a:ext cx="6203980" cy="2016261"/>
            <a:chOff x="6579656" y="4506710"/>
            <a:chExt cx="4538995" cy="1475151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2B7CF90-D682-F92C-6B06-E334693B77C8}"/>
                </a:ext>
              </a:extLst>
            </p:cNvPr>
            <p:cNvSpPr txBox="1"/>
            <p:nvPr/>
          </p:nvSpPr>
          <p:spPr>
            <a:xfrm>
              <a:off x="6579656" y="5756683"/>
              <a:ext cx="4538995" cy="22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18: Treppe im LGS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8A02CE77-44A0-3104-2F29-410644514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79656" y="4506710"/>
              <a:ext cx="2767022" cy="1245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399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D7FB86-6863-477D-9CA5-197856AD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5. Bewertung des Drucks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57C353-E6AA-4720-8714-8C876649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Unter der Maßgabe die Geometrie weitestgehend zu erhalten, tauchen Probleme auf: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Wände sehr dünn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Druckauflösung muss beachtet werden (Pfosten, Stangen, u.Ä.)</a:t>
            </a:r>
          </a:p>
          <a:p>
            <a:r>
              <a:rPr lang="de-DE" dirty="0">
                <a:sym typeface="Wingdings" panose="05000000000000000000" pitchFamily="2" charset="2"/>
              </a:rPr>
              <a:t>Verzogenes Dach auch nach längerer Abkühlzeit nicht verbessert</a:t>
            </a:r>
          </a:p>
          <a:p>
            <a:r>
              <a:rPr lang="de-DE" dirty="0">
                <a:sym typeface="Wingdings" panose="05000000000000000000" pitchFamily="2" charset="2"/>
              </a:rPr>
              <a:t>Verschmelzung des Materials zwischen </a:t>
            </a:r>
            <a:r>
              <a:rPr lang="de-DE" dirty="0" err="1">
                <a:sym typeface="Wingdings" panose="05000000000000000000" pitchFamily="2" charset="2"/>
              </a:rPr>
              <a:t>Geländerstreben</a:t>
            </a:r>
            <a:r>
              <a:rPr lang="de-DE" dirty="0">
                <a:sym typeface="Wingdings" panose="05000000000000000000" pitchFamily="2" charset="2"/>
              </a:rPr>
              <a:t> an Feuerleiter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/>
              <a:t>Im Gesamten sind wir mit dem Druck sehr zufrieden. </a:t>
            </a:r>
            <a:br>
              <a:rPr lang="de-DE" dirty="0"/>
            </a:br>
            <a:r>
              <a:rPr lang="de-DE" dirty="0"/>
              <a:t>Die Details an Fenstern und Fassade sind gut erkennbar und es sind keine groben Druckfehler aufgetreten. </a:t>
            </a:r>
            <a:br>
              <a:rPr lang="de-DE" dirty="0"/>
            </a:br>
            <a:r>
              <a:rPr lang="de-DE" dirty="0"/>
              <a:t>Durch die entfernten Fensterscheiben wirkt das Modell wertiger als das Vorgängermodell. </a:t>
            </a:r>
            <a:br>
              <a:rPr lang="de-DE" dirty="0"/>
            </a:br>
            <a:r>
              <a:rPr lang="de-DE" dirty="0"/>
              <a:t>Die Stabilität von Elementen wie Treppen und der Feuerleiter sind ausreichend. </a:t>
            </a:r>
            <a:br>
              <a:rPr lang="de-DE" dirty="0"/>
            </a:br>
            <a:r>
              <a:rPr lang="de-DE" dirty="0"/>
              <a:t>Speziell die Treppen könnten mittels Supports an Stabilität gewinnen. </a:t>
            </a:r>
            <a:br>
              <a:rPr lang="de-DE" dirty="0"/>
            </a:br>
            <a:r>
              <a:rPr lang="de-DE" dirty="0"/>
              <a:t>Komplexere Schnitte könnten die Etagenstabilität zueinander und die Stabilität verschiedener Kleinteile ebenfalls erhöhen.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278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D7FB86-6863-477D-9CA5-197856AD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Fazit</a:t>
            </a:r>
            <a:endParaRPr lang="de-DE" sz="24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57C353-E6AA-4720-8714-8C876649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180730"/>
            <a:ext cx="10515600" cy="4793942"/>
          </a:xfrm>
        </p:spPr>
        <p:txBody>
          <a:bodyPr/>
          <a:lstStyle/>
          <a:p>
            <a:r>
              <a:rPr lang="de-DE" i="1" dirty="0"/>
              <a:t>Wie müssen BIM Modelle vereinfacht werden, damit sie druckbar werden?</a:t>
            </a:r>
          </a:p>
          <a:p>
            <a:pPr lvl="1"/>
            <a:r>
              <a:rPr lang="de-DE" dirty="0"/>
              <a:t>Zielstellung BIM: komplexe Modelle für komplexe Anwendungen der Fachgewerke, bestehend aus Einzelteilen</a:t>
            </a:r>
          </a:p>
          <a:p>
            <a:pPr lvl="1"/>
            <a:r>
              <a:rPr lang="de-DE" dirty="0"/>
              <a:t>Zielstellung 3D-Druck: einzelnes geschlossenes Modell</a:t>
            </a:r>
          </a:p>
          <a:p>
            <a:pPr lvl="1"/>
            <a:r>
              <a:rPr lang="de-DE" dirty="0"/>
              <a:t>Vereinfachung durch Verringerung der Komplexität (BIM </a:t>
            </a:r>
            <a:r>
              <a:rPr lang="de-DE" dirty="0">
                <a:sym typeface="Wingdings" panose="05000000000000000000" pitchFamily="2" charset="2"/>
              </a:rPr>
              <a:t> CAD)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Vereinfachung durch Zusammenfassen (CAD  .</a:t>
            </a:r>
            <a:r>
              <a:rPr lang="de-DE" dirty="0" err="1">
                <a:sym typeface="Wingdings" panose="05000000000000000000" pitchFamily="2" charset="2"/>
              </a:rPr>
              <a:t>stl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r>
              <a:rPr lang="de-DE" i="1" dirty="0"/>
              <a:t>Welche Softwaresysteme benötigt man, um einen 3D-Druck durchzuführen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Unsere Lösung:</a:t>
            </a:r>
          </a:p>
          <a:p>
            <a:pPr lvl="2"/>
            <a:r>
              <a:rPr lang="de-DE" dirty="0"/>
              <a:t>Autodesk Revit 2022</a:t>
            </a:r>
          </a:p>
          <a:p>
            <a:pPr lvl="2"/>
            <a:r>
              <a:rPr lang="de-DE" dirty="0"/>
              <a:t>Autodesk AutoCAD 2023</a:t>
            </a:r>
          </a:p>
          <a:p>
            <a:pPr lvl="2"/>
            <a:r>
              <a:rPr lang="de-DE" dirty="0" err="1"/>
              <a:t>Materialise</a:t>
            </a:r>
            <a:r>
              <a:rPr lang="de-DE" dirty="0"/>
              <a:t> Magics 26.0</a:t>
            </a:r>
          </a:p>
          <a:p>
            <a:pPr lvl="2"/>
            <a:r>
              <a:rPr lang="de-DE" dirty="0"/>
              <a:t>PSW 3.6 FORMIG</a:t>
            </a:r>
          </a:p>
          <a:p>
            <a:pPr lvl="1"/>
            <a:r>
              <a:rPr lang="de-DE" dirty="0"/>
              <a:t>Allgemein:</a:t>
            </a:r>
          </a:p>
          <a:p>
            <a:pPr lvl="2"/>
            <a:r>
              <a:rPr lang="de-DE" dirty="0"/>
              <a:t>BIM Software</a:t>
            </a:r>
          </a:p>
          <a:p>
            <a:pPr lvl="2"/>
            <a:r>
              <a:rPr lang="de-DE" dirty="0"/>
              <a:t>Optional CAD Software</a:t>
            </a:r>
          </a:p>
          <a:p>
            <a:pPr lvl="2"/>
            <a:r>
              <a:rPr lang="de-DE" dirty="0" err="1"/>
              <a:t>Slicer</a:t>
            </a:r>
            <a:r>
              <a:rPr lang="de-DE" dirty="0"/>
              <a:t> Software</a:t>
            </a:r>
          </a:p>
          <a:p>
            <a:pPr lvl="2"/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898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D7FB86-6863-477D-9CA5-197856AD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DE" sz="24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57C353-E6AA-4720-8714-8C876649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180730"/>
            <a:ext cx="10515600" cy="4793942"/>
          </a:xfrm>
        </p:spPr>
        <p:txBody>
          <a:bodyPr/>
          <a:lstStyle/>
          <a:p>
            <a:r>
              <a:rPr lang="de-DE" dirty="0"/>
              <a:t>Abbildungen: privat </a:t>
            </a:r>
          </a:p>
          <a:p>
            <a:r>
              <a:rPr lang="de-DE" dirty="0"/>
              <a:t>AutoCAD Support: </a:t>
            </a:r>
            <a:r>
              <a:rPr lang="de-DE" dirty="0">
                <a:hlinkClick r:id="rId2"/>
              </a:rPr>
              <a:t>https://help.autodesk.com/view/ACD/2021/ENU/</a:t>
            </a:r>
            <a:r>
              <a:rPr lang="de-DE" dirty="0"/>
              <a:t> (24.06.2023)</a:t>
            </a:r>
          </a:p>
          <a:p>
            <a:r>
              <a:rPr lang="de-DE" dirty="0"/>
              <a:t>Daten zu </a:t>
            </a:r>
            <a:r>
              <a:rPr lang="de-DE" dirty="0" err="1"/>
              <a:t>Formiga</a:t>
            </a:r>
            <a:r>
              <a:rPr lang="de-DE" dirty="0"/>
              <a:t> P110: </a:t>
            </a:r>
            <a:r>
              <a:rPr lang="de-DE" dirty="0">
                <a:hlinkClick r:id="rId3"/>
              </a:rPr>
              <a:t>https://www.kuhn-stoff.de/fileadmin/benutzerdaten/kuhn-stoff-de/pdf/maschinen/EOS_Systemdatenblatt_FORMIGA_P110_de.pdf</a:t>
            </a:r>
            <a:r>
              <a:rPr lang="de-DE" dirty="0"/>
              <a:t> (24.06.2023)</a:t>
            </a:r>
          </a:p>
          <a:p>
            <a:r>
              <a:rPr lang="de-DE" dirty="0" err="1"/>
              <a:t>Bedienungsanleitung:</a:t>
            </a:r>
            <a:r>
              <a:rPr lang="de-DE" dirty="0" err="1">
                <a:hlinkClick r:id="rId4"/>
              </a:rPr>
              <a:t>https</a:t>
            </a:r>
            <a:r>
              <a:rPr lang="de-DE" dirty="0">
                <a:hlinkClick r:id="rId4"/>
              </a:rPr>
              <a:t>://3dagainstcorona.eos.info/</a:t>
            </a:r>
            <a:r>
              <a:rPr lang="de-DE" dirty="0" err="1">
                <a:hlinkClick r:id="rId4"/>
              </a:rPr>
              <a:t>subdomain</a:t>
            </a:r>
            <a:r>
              <a:rPr lang="de-DE" dirty="0">
                <a:hlinkClick r:id="rId4"/>
              </a:rPr>
              <a:t>/</a:t>
            </a:r>
            <a:r>
              <a:rPr lang="de-DE" dirty="0" err="1">
                <a:hlinkClick r:id="rId4"/>
              </a:rPr>
              <a:t>subdomain_corona</a:t>
            </a:r>
            <a:r>
              <a:rPr lang="de-DE" dirty="0">
                <a:hlinkClick r:id="rId4"/>
              </a:rPr>
              <a:t>/</a:t>
            </a:r>
            <a:r>
              <a:rPr lang="de-DE" dirty="0" err="1">
                <a:hlinkClick r:id="rId4"/>
              </a:rPr>
              <a:t>pdf</a:t>
            </a:r>
            <a:r>
              <a:rPr lang="de-DE" dirty="0">
                <a:hlinkClick r:id="rId4"/>
              </a:rPr>
              <a:t>/shield_parameter_sheet.pdf</a:t>
            </a:r>
            <a:r>
              <a:rPr lang="de-DE" dirty="0"/>
              <a:t> (24.06.2023)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1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18556" y="1115069"/>
            <a:ext cx="10515600" cy="346994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Vorstellung des Projekts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Forschungsfragen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Ablauf - Modellbereinigung und Bearbeitung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i="1" dirty="0"/>
              <a:t>Autodesk </a:t>
            </a:r>
            <a:r>
              <a:rPr lang="de-DE" i="1" dirty="0" err="1"/>
              <a:t>Revit</a:t>
            </a:r>
            <a:endParaRPr lang="de-DE" i="1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i="1" dirty="0"/>
              <a:t>Autodesk AutoCAD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i="1" dirty="0" err="1"/>
              <a:t>Materialise</a:t>
            </a:r>
            <a:r>
              <a:rPr lang="de-DE" i="1" dirty="0"/>
              <a:t> Magics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Druckprozess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Drucker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Anordnung im Bauraum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Probedruck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Finaldruck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Bewertung des Drucks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358775" indent="0">
              <a:buNone/>
            </a:pPr>
            <a:r>
              <a:rPr lang="de-DE" dirty="0"/>
              <a:t>Quellen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6391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ACAA1E-A0D7-4CAD-82CF-AAD7F348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Aufbereitung und Bereinigung des Modells des Laborgebäude LGS für 3D-Druck</a:t>
            </a:r>
          </a:p>
          <a:p>
            <a:r>
              <a:rPr lang="de-DE" dirty="0"/>
              <a:t>Lasersinterdrucker: FORMIGA P110 von EOS</a:t>
            </a:r>
          </a:p>
          <a:p>
            <a:r>
              <a:rPr lang="de-DE" dirty="0"/>
              <a:t>Ergebnis:</a:t>
            </a:r>
          </a:p>
          <a:p>
            <a:pPr lvl="1"/>
            <a:r>
              <a:rPr lang="de-DE" dirty="0"/>
              <a:t>gedrucktes Modell im Maßstab 1:250</a:t>
            </a:r>
          </a:p>
          <a:p>
            <a:pPr lvl="1"/>
            <a:r>
              <a:rPr lang="de-DE" dirty="0"/>
              <a:t>bereinigte Dateien</a:t>
            </a:r>
          </a:p>
          <a:p>
            <a:pPr lvl="1"/>
            <a:r>
              <a:rPr lang="de-DE" dirty="0"/>
              <a:t>Projektbericht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7DCBD6-79A2-43F1-8383-AED93BF7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Vorstellung des Projekts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DD66F7A-043F-7BE0-C262-8BF1045C2E16}"/>
              </a:ext>
            </a:extLst>
          </p:cNvPr>
          <p:cNvGrpSpPr/>
          <p:nvPr/>
        </p:nvGrpSpPr>
        <p:grpSpPr>
          <a:xfrm>
            <a:off x="6807431" y="2999850"/>
            <a:ext cx="5110894" cy="3059797"/>
            <a:chOff x="6807431" y="2999850"/>
            <a:chExt cx="5110894" cy="3059797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DB545E5-4C14-432B-826A-8B930B085BC0}"/>
                </a:ext>
              </a:extLst>
            </p:cNvPr>
            <p:cNvSpPr txBox="1"/>
            <p:nvPr/>
          </p:nvSpPr>
          <p:spPr>
            <a:xfrm>
              <a:off x="6807431" y="5751870"/>
              <a:ext cx="4538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1: ursprüngliches Modell in Revit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65E121E-680C-4212-BC86-A4F05D078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7431" y="2999850"/>
              <a:ext cx="5110894" cy="2752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5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D598BA9-81D7-45EA-BE04-4156CFAD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müssen BIM Modelle vereinfacht werden, damit sie druckbar werden?</a:t>
            </a:r>
          </a:p>
          <a:p>
            <a:endParaRPr lang="de-DE" dirty="0"/>
          </a:p>
          <a:p>
            <a:r>
              <a:rPr lang="de-DE" dirty="0"/>
              <a:t>Welche Softwaresysteme benötigt man, um einen 3D-Druck durchzuführen?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12B974-2411-42F7-AE04-5F9312F7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Forschungsfragen</a:t>
            </a:r>
          </a:p>
        </p:txBody>
      </p:sp>
    </p:spTree>
    <p:extLst>
      <p:ext uri="{BB962C8B-B14F-4D97-AF65-F5344CB8AC3E}">
        <p14:creationId xmlns:p14="http://schemas.microsoft.com/office/powerpoint/2010/main" val="1897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D7FB86-6863-477D-9CA5-197856AD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3. Ablauf - Modellbereinigung und Bearbeitung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57C353-E6AA-4720-8714-8C876649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Versionierung mittels </a:t>
            </a:r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 ermöglicht: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Parallele Bearbeitung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Zugriff auf aktuellen Stand</a:t>
            </a:r>
          </a:p>
          <a:p>
            <a:r>
              <a:rPr lang="de-DE" dirty="0"/>
              <a:t>Software:</a:t>
            </a:r>
          </a:p>
          <a:p>
            <a:pPr lvl="1"/>
            <a:r>
              <a:rPr lang="de-DE" dirty="0"/>
              <a:t>Autodesk Revit 2022</a:t>
            </a:r>
          </a:p>
          <a:p>
            <a:pPr lvl="1"/>
            <a:r>
              <a:rPr lang="de-DE" dirty="0"/>
              <a:t>Autodesk AutoCAD 2023</a:t>
            </a:r>
          </a:p>
          <a:p>
            <a:pPr lvl="1"/>
            <a:r>
              <a:rPr lang="de-DE" dirty="0" err="1"/>
              <a:t>Materialise</a:t>
            </a:r>
            <a:r>
              <a:rPr lang="de-DE" dirty="0"/>
              <a:t> Magics 26.0</a:t>
            </a:r>
          </a:p>
          <a:p>
            <a:pPr lvl="1"/>
            <a:r>
              <a:rPr lang="de-DE" dirty="0"/>
              <a:t>PSW 3.6 FORMIG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422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955AA3-35CB-6310-7E4F-95209193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Revit</a:t>
            </a:r>
            <a:r>
              <a:rPr lang="de-DE" dirty="0"/>
              <a:t> so viel bearbeiten wie möglich</a:t>
            </a:r>
          </a:p>
          <a:p>
            <a:pPr lvl="1"/>
            <a:r>
              <a:rPr lang="de-DE" dirty="0"/>
              <a:t>Dicke der Elemente der Feuerleiter [Typ bearbeiten]</a:t>
            </a:r>
          </a:p>
          <a:p>
            <a:pPr lvl="1"/>
            <a:r>
              <a:rPr lang="de-DE" dirty="0"/>
              <a:t>Dicken der Fassadenelemente Pfosten [Typ bearbeiten]</a:t>
            </a:r>
          </a:p>
          <a:p>
            <a:pPr lvl="1"/>
            <a:r>
              <a:rPr lang="de-DE" dirty="0"/>
              <a:t>Stützen als Wände </a:t>
            </a:r>
            <a:r>
              <a:rPr lang="de-DE" dirty="0" err="1"/>
              <a:t>ummodelliert</a:t>
            </a:r>
            <a:r>
              <a:rPr lang="de-DE" dirty="0"/>
              <a:t> [nachmodelliert als Wand]</a:t>
            </a:r>
          </a:p>
          <a:p>
            <a:pPr lvl="1"/>
            <a:r>
              <a:rPr lang="de-DE" dirty="0"/>
              <a:t>Geländer [Typ bearbeiten]</a:t>
            </a:r>
          </a:p>
          <a:p>
            <a:pPr lvl="1"/>
            <a:r>
              <a:rPr lang="de-DE" dirty="0"/>
              <a:t>Glasscheiben der Fenster entfernt [Familieneditor]</a:t>
            </a:r>
          </a:p>
          <a:p>
            <a:pPr lvl="1"/>
            <a:r>
              <a:rPr lang="de-DE" dirty="0"/>
              <a:t>Export als .</a:t>
            </a:r>
            <a:r>
              <a:rPr lang="de-DE" dirty="0" err="1"/>
              <a:t>dxf</a:t>
            </a:r>
            <a:endParaRPr lang="de-DE" dirty="0"/>
          </a:p>
          <a:p>
            <a:r>
              <a:rPr lang="de-DE" dirty="0"/>
              <a:t>Kein BIM-fähiges Modell übrig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4C2AF1-1370-3FDB-974B-B116FCA7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3.1 Bearbeitung in Revit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EDA5BB1-9B59-29C7-7734-E9736EBE61E0}"/>
              </a:ext>
            </a:extLst>
          </p:cNvPr>
          <p:cNvGrpSpPr/>
          <p:nvPr/>
        </p:nvGrpSpPr>
        <p:grpSpPr>
          <a:xfrm>
            <a:off x="7504788" y="4219240"/>
            <a:ext cx="6203980" cy="2015993"/>
            <a:chOff x="2411620" y="4092606"/>
            <a:chExt cx="6203980" cy="2015993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1A61816-4445-2ABA-59D9-E041183AC7C9}"/>
                </a:ext>
              </a:extLst>
            </p:cNvPr>
            <p:cNvGrpSpPr/>
            <p:nvPr/>
          </p:nvGrpSpPr>
          <p:grpSpPr>
            <a:xfrm>
              <a:off x="2411620" y="4092606"/>
              <a:ext cx="6203980" cy="2015993"/>
              <a:chOff x="6807431" y="4502095"/>
              <a:chExt cx="4538995" cy="1474953"/>
            </a:xfrm>
          </p:grpSpPr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76DA25D-5BF2-4CB0-2724-64B3EBEB35E2}"/>
                  </a:ext>
                </a:extLst>
              </p:cNvPr>
              <p:cNvSpPr txBox="1"/>
              <p:nvPr/>
            </p:nvSpPr>
            <p:spPr>
              <a:xfrm>
                <a:off x="6807431" y="5751870"/>
                <a:ext cx="4538995" cy="225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Abb. 3: Bearbeitung Geländer</a:t>
                </a:r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E88EC128-D0E5-9FD4-5160-6041BF1A8F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22" t="16800" r="23110" b="13007"/>
              <a:stretch/>
            </p:blipFill>
            <p:spPr>
              <a:xfrm>
                <a:off x="6874655" y="4502095"/>
                <a:ext cx="1286807" cy="1145141"/>
              </a:xfrm>
              <a:prstGeom prst="rect">
                <a:avLst/>
              </a:prstGeom>
            </p:spPr>
          </p:pic>
        </p:grp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FEBAE02-1118-E6C8-5400-6A0BB7482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40" t="19852" r="25490" b="12652"/>
            <a:stretch/>
          </p:blipFill>
          <p:spPr>
            <a:xfrm>
              <a:off x="4262334" y="4092607"/>
              <a:ext cx="1775646" cy="1565200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53D5F0C-C5E2-7E00-5433-461E9C810861}"/>
              </a:ext>
            </a:extLst>
          </p:cNvPr>
          <p:cNvGrpSpPr/>
          <p:nvPr/>
        </p:nvGrpSpPr>
        <p:grpSpPr>
          <a:xfrm>
            <a:off x="7551791" y="136065"/>
            <a:ext cx="4538995" cy="4087495"/>
            <a:chOff x="633966" y="1867211"/>
            <a:chExt cx="4538995" cy="4087495"/>
          </a:xfrm>
        </p:grpSpPr>
        <p:pic>
          <p:nvPicPr>
            <p:cNvPr id="12" name="Inhaltsplatzhalter 9">
              <a:extLst>
                <a:ext uri="{FF2B5EF4-FFF2-40B4-BE49-F238E27FC236}">
                  <a16:creationId xmlns:a16="http://schemas.microsoft.com/office/drawing/2014/main" id="{6D6A5A34-56AE-458A-7141-EC00DE33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21197" y="1867211"/>
              <a:ext cx="1933004" cy="3470275"/>
            </a:xfrm>
            <a:prstGeom prst="rect">
              <a:avLst/>
            </a:prstGeom>
          </p:spPr>
        </p:pic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339E0F85-F5A8-0009-F2C3-851C703A854D}"/>
                </a:ext>
              </a:extLst>
            </p:cNvPr>
            <p:cNvGrpSpPr/>
            <p:nvPr/>
          </p:nvGrpSpPr>
          <p:grpSpPr>
            <a:xfrm>
              <a:off x="633966" y="1867542"/>
              <a:ext cx="4538995" cy="4087164"/>
              <a:chOff x="527434" y="1159389"/>
              <a:chExt cx="4538995" cy="4087164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A1FB4FB6-66B7-1214-66AB-ACE4E474B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434" y="1159389"/>
                <a:ext cx="1787231" cy="3469945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845F7329-0BAC-065A-6056-C45F518DF153}"/>
                  </a:ext>
                </a:extLst>
              </p:cNvPr>
              <p:cNvSpPr txBox="1"/>
              <p:nvPr/>
            </p:nvSpPr>
            <p:spPr>
              <a:xfrm>
                <a:off x="527434" y="4723333"/>
                <a:ext cx="4538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Abb. 2: Änderung Feuerleiter (links original, </a:t>
                </a:r>
                <a:br>
                  <a:rPr lang="de-DE" sz="14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</a:br>
                <a:r>
                  <a:rPr lang="de-DE" sz="14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rechts bearbeitet)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122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955AA3-35CB-6310-7E4F-95209193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Erster Export nach Magics stark fehlerbehaftet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4C2AF1-1370-3FDB-974B-B116FCA7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3.2 Bearbeitung in AutoCAD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D2E674F-C100-9530-279F-81088CAED516}"/>
              </a:ext>
            </a:extLst>
          </p:cNvPr>
          <p:cNvGrpSpPr/>
          <p:nvPr/>
        </p:nvGrpSpPr>
        <p:grpSpPr>
          <a:xfrm>
            <a:off x="527434" y="2431993"/>
            <a:ext cx="7208961" cy="3187931"/>
            <a:chOff x="2296357" y="2467504"/>
            <a:chExt cx="7208961" cy="3187931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D7F18251-0CD6-8FF2-919A-2DFCA5514EAC}"/>
                </a:ext>
              </a:extLst>
            </p:cNvPr>
            <p:cNvGrpSpPr/>
            <p:nvPr/>
          </p:nvGrpSpPr>
          <p:grpSpPr>
            <a:xfrm>
              <a:off x="2296357" y="2467506"/>
              <a:ext cx="6203980" cy="3187929"/>
              <a:chOff x="6807431" y="3644675"/>
              <a:chExt cx="4538995" cy="2332373"/>
            </a:xfrm>
          </p:grpSpPr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639D9C9-E1EF-2688-72E0-4B9FA7C30624}"/>
                  </a:ext>
                </a:extLst>
              </p:cNvPr>
              <p:cNvSpPr txBox="1"/>
              <p:nvPr/>
            </p:nvSpPr>
            <p:spPr>
              <a:xfrm>
                <a:off x="6807431" y="5751870"/>
                <a:ext cx="4538995" cy="225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Abb. 4: Stützen in Revit – AutoCAD – Magics </a:t>
                </a:r>
              </a:p>
            </p:txBody>
          </p:sp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F2F65079-FFB8-B4C9-3D2A-DF150AEC6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868852" y="3644675"/>
                <a:ext cx="1595654" cy="2064015"/>
              </a:xfrm>
              <a:prstGeom prst="rect">
                <a:avLst/>
              </a:prstGeom>
            </p:spPr>
          </p:pic>
        </p:grp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2FE2ECFF-2427-865A-4A1C-CBCB49B75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277" y="2467505"/>
              <a:ext cx="2250807" cy="2850425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8AF9891-8541-6220-BF14-8B6D1DA88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084" y="2467504"/>
              <a:ext cx="2693234" cy="2850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92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955AA3-35CB-6310-7E4F-95209193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476584"/>
            <a:ext cx="10515600" cy="3469944"/>
          </a:xfrm>
        </p:spPr>
        <p:txBody>
          <a:bodyPr/>
          <a:lstStyle/>
          <a:p>
            <a:r>
              <a:rPr lang="de-DE" dirty="0"/>
              <a:t>Löschen von Fensterglas, Fassadenglas, Türen, Inneneinrichtung [Ebenen]</a:t>
            </a:r>
          </a:p>
          <a:p>
            <a:r>
              <a:rPr lang="de-DE" dirty="0"/>
              <a:t>Umwandeln aller Blockreferenzen [FILTER] in Vielflächennetze [URSPRUNG]</a:t>
            </a:r>
          </a:p>
          <a:p>
            <a:r>
              <a:rPr lang="de-DE" dirty="0"/>
              <a:t>Export der Vielflächennetze als .</a:t>
            </a:r>
            <a:r>
              <a:rPr lang="de-DE" dirty="0" err="1"/>
              <a:t>dxf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4C2AF1-1370-3FDB-974B-B116FCA7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3.2 Bearbeitung in AutoCAD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8581F39-D785-DB2C-D06F-353CA952373C}"/>
              </a:ext>
            </a:extLst>
          </p:cNvPr>
          <p:cNvGrpSpPr/>
          <p:nvPr/>
        </p:nvGrpSpPr>
        <p:grpSpPr>
          <a:xfrm>
            <a:off x="527434" y="2805426"/>
            <a:ext cx="5043935" cy="3430336"/>
            <a:chOff x="6096000" y="1159388"/>
            <a:chExt cx="5682340" cy="386451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5C18F0E-208B-87AF-7171-71EF4D973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1491" y="1159389"/>
              <a:ext cx="2916849" cy="3469944"/>
            </a:xfrm>
            <a:prstGeom prst="rect">
              <a:avLst/>
            </a:prstGeom>
          </p:spPr>
        </p:pic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5286B410-106B-3F1F-099D-DD6109351350}"/>
                </a:ext>
              </a:extLst>
            </p:cNvPr>
            <p:cNvGrpSpPr/>
            <p:nvPr/>
          </p:nvGrpSpPr>
          <p:grpSpPr>
            <a:xfrm>
              <a:off x="6096000" y="1159388"/>
              <a:ext cx="5682340" cy="3864510"/>
              <a:chOff x="6096000" y="1159388"/>
              <a:chExt cx="5682340" cy="3864510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A327F3CE-E170-E4A3-7C25-CC6626609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159388"/>
                <a:ext cx="2759790" cy="3469945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1373F90-6F67-F877-D220-9BB89C1D4CE6}"/>
                  </a:ext>
                </a:extLst>
              </p:cNvPr>
              <p:cNvSpPr txBox="1"/>
              <p:nvPr/>
            </p:nvSpPr>
            <p:spPr>
              <a:xfrm>
                <a:off x="6096000" y="4677166"/>
                <a:ext cx="5682340" cy="346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Abb. 5: Darstellung Fenster (links Revit, rechts AutoCAD)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98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955AA3-35CB-6310-7E4F-95209193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der Vielflächennetze als .</a:t>
            </a:r>
            <a:r>
              <a:rPr lang="de-DE" dirty="0" err="1"/>
              <a:t>dxf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4C2AF1-1370-3FDB-974B-B116FCA7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3.2 Bearbeitung in AutoCAD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558B25F-B47F-E91B-0663-CFBA9415FAB7}"/>
              </a:ext>
            </a:extLst>
          </p:cNvPr>
          <p:cNvGrpSpPr/>
          <p:nvPr/>
        </p:nvGrpSpPr>
        <p:grpSpPr>
          <a:xfrm>
            <a:off x="527434" y="2431993"/>
            <a:ext cx="7400821" cy="3187931"/>
            <a:chOff x="527434" y="2431993"/>
            <a:chExt cx="7400821" cy="3187931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D7F18251-0CD6-8FF2-919A-2DFCA5514EAC}"/>
                </a:ext>
              </a:extLst>
            </p:cNvPr>
            <p:cNvGrpSpPr/>
            <p:nvPr/>
          </p:nvGrpSpPr>
          <p:grpSpPr>
            <a:xfrm>
              <a:off x="527434" y="2431995"/>
              <a:ext cx="6203980" cy="3187929"/>
              <a:chOff x="6807431" y="3644675"/>
              <a:chExt cx="4538995" cy="2332373"/>
            </a:xfrm>
          </p:grpSpPr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639D9C9-E1EF-2688-72E0-4B9FA7C30624}"/>
                  </a:ext>
                </a:extLst>
              </p:cNvPr>
              <p:cNvSpPr txBox="1"/>
              <p:nvPr/>
            </p:nvSpPr>
            <p:spPr>
              <a:xfrm>
                <a:off x="6807431" y="5751870"/>
                <a:ext cx="4538995" cy="225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Abb. 6: Stützen in Revit – AutoCAD – Magics </a:t>
                </a:r>
              </a:p>
            </p:txBody>
          </p:sp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F2F65079-FFB8-B4C9-3D2A-DF150AEC6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868852" y="3644675"/>
                <a:ext cx="1595654" cy="2064015"/>
              </a:xfrm>
              <a:prstGeom prst="rect">
                <a:avLst/>
              </a:prstGeom>
            </p:spPr>
          </p:pic>
        </p:grp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2FE2ECFF-2427-865A-4A1C-CBCB49B75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354" y="2431994"/>
              <a:ext cx="2250807" cy="2850425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8AF9891-8541-6220-BF14-8B6D1DA88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43161" y="2431993"/>
              <a:ext cx="2885094" cy="2850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356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6608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905</Words>
  <Application>Microsoft Office PowerPoint</Application>
  <PresentationFormat>Breitbild</PresentationFormat>
  <Paragraphs>141</Paragraphs>
  <Slides>19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Open Sans</vt:lpstr>
      <vt:lpstr>Office</vt:lpstr>
      <vt:lpstr>3D-Druck LGS</vt:lpstr>
      <vt:lpstr>Gliederung</vt:lpstr>
      <vt:lpstr>1. Vorstellung des Projekts</vt:lpstr>
      <vt:lpstr>2. Forschungsfragen</vt:lpstr>
      <vt:lpstr>3. Ablauf - Modellbereinigung und Bearbeitung</vt:lpstr>
      <vt:lpstr>3.1 Bearbeitung in Revit</vt:lpstr>
      <vt:lpstr>3.2 Bearbeitung in AutoCAD</vt:lpstr>
      <vt:lpstr>3.2 Bearbeitung in AutoCAD</vt:lpstr>
      <vt:lpstr>3.2 Bearbeitung in AutoCAD</vt:lpstr>
      <vt:lpstr>3.3 Bearbeitung in Magics</vt:lpstr>
      <vt:lpstr>3.3 Bearbeitung in Magics</vt:lpstr>
      <vt:lpstr>4.1 Drucker</vt:lpstr>
      <vt:lpstr>4.2 Anordnung im Bauraum</vt:lpstr>
      <vt:lpstr>4.3 Probedruck</vt:lpstr>
      <vt:lpstr>4.3 Probedruck</vt:lpstr>
      <vt:lpstr>4.4 Finaldruck</vt:lpstr>
      <vt:lpstr>5. Bewertung des Drucks</vt:lpstr>
      <vt:lpstr>6. Fazit</vt:lpstr>
      <vt:lpstr>Quellen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Alexander</cp:lastModifiedBy>
  <cp:revision>69</cp:revision>
  <dcterms:created xsi:type="dcterms:W3CDTF">2021-10-14T07:21:00Z</dcterms:created>
  <dcterms:modified xsi:type="dcterms:W3CDTF">2023-06-25T08:44:22Z</dcterms:modified>
</cp:coreProperties>
</file>