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
      <p:font typeface="Merriweather"/>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erriweather-bold.fntdata"/><Relationship Id="rId25" Type="http://schemas.openxmlformats.org/officeDocument/2006/relationships/font" Target="fonts/Merriweather-regular.fntdata"/><Relationship Id="rId28" Type="http://schemas.openxmlformats.org/officeDocument/2006/relationships/font" Target="fonts/Merriweather-boldItalic.fntdata"/><Relationship Id="rId27" Type="http://schemas.openxmlformats.org/officeDocument/2006/relationships/font" Target="fonts/Merriweather-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edfb781006_1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Top chart = median rev by region, middle = mean, </a:t>
            </a:r>
            <a:r>
              <a:rPr lang="en"/>
              <a:t>bottom</a:t>
            </a:r>
            <a:r>
              <a:rPr lang="en"/>
              <a:t> = difference</a:t>
            </a:r>
            <a:endParaRPr/>
          </a:p>
          <a:p>
            <a:pPr indent="0" lvl="0" marL="0" rtl="0" algn="l">
              <a:spcBef>
                <a:spcPts val="0"/>
              </a:spcBef>
              <a:spcAft>
                <a:spcPts val="0"/>
              </a:spcAft>
              <a:buNone/>
            </a:pPr>
            <a:r>
              <a:rPr lang="en"/>
              <a:t>- The darker blue bars are regions with higher avg. dist. the light teal ones are lower.</a:t>
            </a:r>
            <a:endParaRPr/>
          </a:p>
          <a:p>
            <a:pPr indent="0" lvl="0" marL="0" rtl="0" algn="l">
              <a:spcBef>
                <a:spcPts val="0"/>
              </a:spcBef>
              <a:spcAft>
                <a:spcPts val="0"/>
              </a:spcAft>
              <a:buNone/>
            </a:pPr>
            <a:r>
              <a:rPr lang="en"/>
              <a:t>- When we aggregate by region, the regions with higher avg. distance tend to have higher revenues.</a:t>
            </a:r>
            <a:endParaRPr/>
          </a:p>
        </p:txBody>
      </p:sp>
      <p:sp>
        <p:nvSpPr>
          <p:cNvPr id="115" name="Google Shape;115;gedfb781006_1_8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edfb781006_1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Similar, but not as strong a correlation.</a:t>
            </a:r>
            <a:endParaRPr/>
          </a:p>
        </p:txBody>
      </p:sp>
      <p:sp>
        <p:nvSpPr>
          <p:cNvPr id="121" name="Google Shape;121;gedfb781006_1_8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f0da25127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f0da25127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a:t>Mountain (MNT, think mountain time zone),</a:t>
            </a:r>
            <a:r>
              <a:rPr lang="en"/>
              <a:t> East South Central (ESC, Alabama, Tennessee, Mississippi, Kentucky), and South Atlantic (SA, Atlantic coast from Maryland southward.) did well in both revenue categories. They also had the highest avg distance for both sports.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edfb781006_1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Enrollment does seem to correlate </a:t>
            </a:r>
            <a:r>
              <a:rPr lang="en"/>
              <a:t>better to revenue overall. (R2 = .266, p = .0001)</a:t>
            </a:r>
            <a:endParaRPr/>
          </a:p>
          <a:p>
            <a:pPr indent="0" lvl="0" marL="0" rtl="0" algn="l">
              <a:spcBef>
                <a:spcPts val="0"/>
              </a:spcBef>
              <a:spcAft>
                <a:spcPts val="0"/>
              </a:spcAft>
              <a:buNone/>
            </a:pPr>
            <a:r>
              <a:rPr lang="en"/>
              <a:t>- Models seemed to suggest that Enrollment, followed by Dist to professional venue were the most important factors***</a:t>
            </a:r>
            <a:endParaRPr/>
          </a:p>
          <a:p>
            <a:pPr indent="0" lvl="0" marL="0" rtl="0" algn="l">
              <a:spcBef>
                <a:spcPts val="0"/>
              </a:spcBef>
              <a:spcAft>
                <a:spcPts val="0"/>
              </a:spcAft>
              <a:buNone/>
            </a:pPr>
            <a:r>
              <a:t/>
            </a:r>
            <a:endParaRPr/>
          </a:p>
        </p:txBody>
      </p:sp>
      <p:sp>
        <p:nvSpPr>
          <p:cNvPr id="133" name="Google Shape;133;gedfb781006_1_9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edfb781006_1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(R2 = .370, p = .0001)</a:t>
            </a:r>
            <a:endParaRPr/>
          </a:p>
        </p:txBody>
      </p:sp>
      <p:sp>
        <p:nvSpPr>
          <p:cNvPr id="139" name="Google Shape;139;gedfb781006_1_9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f0da251278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f0da25127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edbc0d3cc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edbc0d3cc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edbc0d3cc8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edbc0d3cc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edbc0d3cc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edbc0d3cc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edbc0d3cc8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edbc0d3cc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f0da25127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f0da25127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chart shows the distribution of teams across the US.</a:t>
            </a:r>
            <a:endParaRPr/>
          </a:p>
          <a:p>
            <a:pPr indent="0" lvl="0" marL="0" rtl="0" algn="l">
              <a:spcBef>
                <a:spcPts val="0"/>
              </a:spcBef>
              <a:spcAft>
                <a:spcPts val="0"/>
              </a:spcAft>
              <a:buNone/>
            </a:pPr>
            <a:r>
              <a:rPr lang="en"/>
              <a:t>- We divided the continental US into regions according to census regions.</a:t>
            </a:r>
            <a:endParaRPr/>
          </a:p>
          <a:p>
            <a:pPr indent="0" lvl="0" marL="0" rtl="0" algn="l">
              <a:spcBef>
                <a:spcPts val="0"/>
              </a:spcBef>
              <a:spcAft>
                <a:spcPts val="0"/>
              </a:spcAft>
              <a:buNone/>
            </a:pPr>
            <a:r>
              <a:rPr lang="en"/>
              <a:t>- As </a:t>
            </a:r>
            <a:r>
              <a:rPr lang="en"/>
              <a:t>you can see, the teams are clearly not evenly distributed, so the distances of schools to professional teams varies greatly.</a:t>
            </a:r>
            <a:endParaRPr/>
          </a:p>
          <a:p>
            <a:pPr indent="0" lvl="0" marL="0" rtl="0" algn="l">
              <a:spcBef>
                <a:spcPts val="0"/>
              </a:spcBef>
              <a:spcAft>
                <a:spcPts val="0"/>
              </a:spcAft>
              <a:buNone/>
            </a:pPr>
            <a:r>
              <a:rPr lang="en"/>
              <a:t>-Categorization of states into regions is relevant to the aggregation of college revenue, not professional sports team location.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f2503f758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f2503f758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Axes are median revenues for regions.</a:t>
            </a:r>
            <a:endParaRPr/>
          </a:p>
          <a:p>
            <a:pPr indent="0" lvl="0" marL="0" rtl="0" algn="l">
              <a:spcBef>
                <a:spcPts val="0"/>
              </a:spcBef>
              <a:spcAft>
                <a:spcPts val="0"/>
              </a:spcAft>
              <a:buNone/>
            </a:pPr>
            <a:r>
              <a:rPr lang="en"/>
              <a:t>- Color is region.</a:t>
            </a:r>
            <a:endParaRPr/>
          </a:p>
          <a:p>
            <a:pPr indent="0" lvl="0" marL="0" rtl="0" algn="l">
              <a:spcBef>
                <a:spcPts val="0"/>
              </a:spcBef>
              <a:spcAft>
                <a:spcPts val="0"/>
              </a:spcAft>
              <a:buNone/>
            </a:pPr>
            <a:r>
              <a:rPr lang="en"/>
              <a:t>- Size is number of schools in that region.</a:t>
            </a:r>
            <a:endParaRPr/>
          </a:p>
          <a:p>
            <a:pPr indent="0" lvl="0" marL="0" rtl="0" algn="l">
              <a:spcBef>
                <a:spcPts val="0"/>
              </a:spcBef>
              <a:spcAft>
                <a:spcPts val="0"/>
              </a:spcAft>
              <a:buNone/>
            </a:pPr>
            <a:r>
              <a:rPr lang="en"/>
              <a:t>- Not saying there’s a correlation between revenues.</a:t>
            </a:r>
            <a:endParaRPr/>
          </a:p>
          <a:p>
            <a:pPr indent="0" lvl="0" marL="0" rtl="0" algn="l">
              <a:spcBef>
                <a:spcPts val="0"/>
              </a:spcBef>
              <a:spcAft>
                <a:spcPts val="0"/>
              </a:spcAft>
              <a:buNone/>
            </a:pPr>
            <a:r>
              <a:rPr lang="en"/>
              <a:t>- But does not appear to be correlation between number of schools and revenues.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edfb781006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-Little obvious correlation for all college basketball teams and distance to nearest professional team. (R2 = 7.8*10^-5, p = .716) </a:t>
            </a:r>
            <a:endParaRPr/>
          </a:p>
          <a:p>
            <a:pPr indent="0" lvl="0" marL="0" rtl="0" algn="l">
              <a:spcBef>
                <a:spcPts val="0"/>
              </a:spcBef>
              <a:spcAft>
                <a:spcPts val="0"/>
              </a:spcAft>
              <a:buNone/>
            </a:pPr>
            <a:r>
              <a:t/>
            </a:r>
            <a:endParaRPr/>
          </a:p>
        </p:txBody>
      </p:sp>
      <p:sp>
        <p:nvSpPr>
          <p:cNvPr id="103" name="Google Shape;103;gedfb781006_1_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edfb781006_1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Slightly better for baseball. (.0258 = R2, p = .096)</a:t>
            </a:r>
            <a:endParaRPr/>
          </a:p>
        </p:txBody>
      </p:sp>
      <p:sp>
        <p:nvSpPr>
          <p:cNvPr id="109" name="Google Shape;109;gedfb781006_1_8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hyperlink" Target="https://appac.github.io/mlb-data-api-docs/#team-data-list-teams-get" TargetMode="External"/><Relationship Id="rId4" Type="http://schemas.openxmlformats.org/officeDocument/2006/relationships/hyperlink" Target="https://en.wikipedia.org/wiki/National_Basketball_Associatio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Professional Sports Impact on College Revenue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pic>
        <p:nvPicPr>
          <p:cNvPr descr="group_by_region_baseball" id="117" name="Google Shape;117;p22"/>
          <p:cNvPicPr preferRelativeResize="0"/>
          <p:nvPr/>
        </p:nvPicPr>
        <p:blipFill rotWithShape="1">
          <a:blip r:embed="rId3">
            <a:alphaModFix/>
          </a:blip>
          <a:srcRect b="0" l="0" r="0" t="0"/>
          <a:stretch/>
        </p:blipFill>
        <p:spPr>
          <a:xfrm>
            <a:off x="2898849" y="0"/>
            <a:ext cx="3346301" cy="4350175"/>
          </a:xfrm>
          <a:prstGeom prst="rect">
            <a:avLst/>
          </a:prstGeom>
          <a:noFill/>
          <a:ln>
            <a:noFill/>
          </a:ln>
        </p:spPr>
      </p:pic>
      <p:sp>
        <p:nvSpPr>
          <p:cNvPr id="118" name="Google Shape;118;p22"/>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Baseball</a:t>
            </a:r>
            <a:r>
              <a:rPr lang="en"/>
              <a:t> Revenue by Region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descr="group_by_region_basketball" id="123" name="Google Shape;123;p23"/>
          <p:cNvPicPr preferRelativeResize="0"/>
          <p:nvPr/>
        </p:nvPicPr>
        <p:blipFill rotWithShape="1">
          <a:blip r:embed="rId3">
            <a:alphaModFix/>
          </a:blip>
          <a:srcRect b="0" l="0" r="0" t="0"/>
          <a:stretch/>
        </p:blipFill>
        <p:spPr>
          <a:xfrm>
            <a:off x="2890461" y="0"/>
            <a:ext cx="3363074" cy="4371975"/>
          </a:xfrm>
          <a:prstGeom prst="rect">
            <a:avLst/>
          </a:prstGeom>
          <a:noFill/>
          <a:ln>
            <a:noFill/>
          </a:ln>
        </p:spPr>
      </p:pic>
      <p:sp>
        <p:nvSpPr>
          <p:cNvPr id="124" name="Google Shape;124;p23"/>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Baseball Revenue by Region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p24"/>
          <p:cNvPicPr preferRelativeResize="0"/>
          <p:nvPr/>
        </p:nvPicPr>
        <p:blipFill>
          <a:blip r:embed="rId3">
            <a:alphaModFix/>
          </a:blip>
          <a:stretch>
            <a:fillRect/>
          </a:stretch>
        </p:blipFill>
        <p:spPr>
          <a:xfrm>
            <a:off x="2026300" y="0"/>
            <a:ext cx="5091391" cy="4332351"/>
          </a:xfrm>
          <a:prstGeom prst="rect">
            <a:avLst/>
          </a:prstGeom>
          <a:noFill/>
          <a:ln>
            <a:noFill/>
          </a:ln>
        </p:spPr>
      </p:pic>
      <p:sp>
        <p:nvSpPr>
          <p:cNvPr id="130" name="Google Shape;130;p24"/>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Revenue by Regions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descr="student_pop_scatter_baseball" id="135" name="Google Shape;135;p25"/>
          <p:cNvPicPr preferRelativeResize="0"/>
          <p:nvPr/>
        </p:nvPicPr>
        <p:blipFill rotWithShape="1">
          <a:blip r:embed="rId3">
            <a:alphaModFix/>
          </a:blip>
          <a:srcRect b="0" l="0" r="0" t="0"/>
          <a:stretch/>
        </p:blipFill>
        <p:spPr>
          <a:xfrm>
            <a:off x="2738577" y="0"/>
            <a:ext cx="3666850" cy="4345274"/>
          </a:xfrm>
          <a:prstGeom prst="rect">
            <a:avLst/>
          </a:prstGeom>
          <a:noFill/>
          <a:ln>
            <a:noFill/>
          </a:ln>
        </p:spPr>
      </p:pic>
      <p:sp>
        <p:nvSpPr>
          <p:cNvPr id="136" name="Google Shape;136;p25"/>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Baseball Revenue vs. Enrollment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descr="student_pop_scatter_basketball" id="141" name="Google Shape;141;p26"/>
          <p:cNvPicPr preferRelativeResize="0"/>
          <p:nvPr/>
        </p:nvPicPr>
        <p:blipFill rotWithShape="1">
          <a:blip r:embed="rId3">
            <a:alphaModFix/>
          </a:blip>
          <a:srcRect b="0" l="0" r="0" t="0"/>
          <a:stretch/>
        </p:blipFill>
        <p:spPr>
          <a:xfrm>
            <a:off x="2745400" y="0"/>
            <a:ext cx="3683975" cy="4365573"/>
          </a:xfrm>
          <a:prstGeom prst="rect">
            <a:avLst/>
          </a:prstGeom>
          <a:noFill/>
          <a:ln>
            <a:noFill/>
          </a:ln>
        </p:spPr>
      </p:pic>
      <p:sp>
        <p:nvSpPr>
          <p:cNvPr id="142" name="Google Shape;142;p26"/>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Men’s Basketball Revenue vs. Enrollment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Summary</a:t>
            </a:r>
            <a:endParaRPr/>
          </a:p>
        </p:txBody>
      </p:sp>
      <p:sp>
        <p:nvSpPr>
          <p:cNvPr id="148" name="Google Shape;148;p27"/>
          <p:cNvSpPr txBox="1"/>
          <p:nvPr/>
        </p:nvSpPr>
        <p:spPr>
          <a:xfrm>
            <a:off x="247500" y="1399950"/>
            <a:ext cx="8520600" cy="2081100"/>
          </a:xfrm>
          <a:prstGeom prst="rect">
            <a:avLst/>
          </a:prstGeom>
          <a:noFill/>
          <a:ln>
            <a:noFill/>
          </a:ln>
        </p:spPr>
        <p:txBody>
          <a:bodyPr anchorCtr="0" anchor="t" bIns="91425" lIns="91425" spcFirstLastPara="1" rIns="91425" wrap="square" tIns="91425">
            <a:spAutoFit/>
          </a:bodyPr>
          <a:lstStyle/>
          <a:p>
            <a:pPr indent="-368300" lvl="0" marL="457200" rtl="0" algn="l">
              <a:lnSpc>
                <a:spcPct val="115000"/>
              </a:lnSpc>
              <a:spcBef>
                <a:spcPts val="1200"/>
              </a:spcBef>
              <a:spcAft>
                <a:spcPts val="0"/>
              </a:spcAft>
              <a:buSzPts val="2200"/>
              <a:buChar char="●"/>
            </a:pPr>
            <a:r>
              <a:rPr lang="en" sz="2200"/>
              <a:t>No correlation between distance from professional teams and revenues for the whole dataset</a:t>
            </a:r>
            <a:endParaRPr sz="2200"/>
          </a:p>
          <a:p>
            <a:pPr indent="-368300" lvl="0" marL="457200" rtl="0" algn="l">
              <a:lnSpc>
                <a:spcPct val="115000"/>
              </a:lnSpc>
              <a:spcBef>
                <a:spcPts val="0"/>
              </a:spcBef>
              <a:spcAft>
                <a:spcPts val="0"/>
              </a:spcAft>
              <a:buSzPts val="2200"/>
              <a:buChar char="●"/>
            </a:pPr>
            <a:r>
              <a:rPr lang="en" sz="2200"/>
              <a:t>Notable levels of correlation when the schools are grouped by region suggesting it may be significant factor in determining the revenues for basketball and baseball at a college</a:t>
            </a:r>
            <a:endParaRPr sz="2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Topic</a:t>
            </a:r>
            <a:endParaRPr/>
          </a:p>
        </p:txBody>
      </p:sp>
      <p:sp>
        <p:nvSpPr>
          <p:cNvPr id="70" name="Google Shape;70;p14"/>
          <p:cNvSpPr txBox="1"/>
          <p:nvPr/>
        </p:nvSpPr>
        <p:spPr>
          <a:xfrm>
            <a:off x="247500" y="1399950"/>
            <a:ext cx="8520600" cy="2541300"/>
          </a:xfrm>
          <a:prstGeom prst="rect">
            <a:avLst/>
          </a:prstGeom>
          <a:noFill/>
          <a:ln>
            <a:noFill/>
          </a:ln>
        </p:spPr>
        <p:txBody>
          <a:bodyPr anchorCtr="0" anchor="t" bIns="91425" lIns="91425" spcFirstLastPara="1" rIns="91425" wrap="square" tIns="91425">
            <a:spAutoFit/>
          </a:bodyPr>
          <a:lstStyle/>
          <a:p>
            <a:pPr indent="-381000" lvl="0" marL="457200" rtl="0" algn="l">
              <a:lnSpc>
                <a:spcPct val="115000"/>
              </a:lnSpc>
              <a:spcBef>
                <a:spcPts val="1200"/>
              </a:spcBef>
              <a:spcAft>
                <a:spcPts val="0"/>
              </a:spcAft>
              <a:buSzPts val="2400"/>
              <a:buChar char="●"/>
            </a:pPr>
            <a:r>
              <a:rPr lang="en" sz="2200"/>
              <a:t>The influence of professional baseball and basketball sports venue proximity on college athletics program revenue for the respective sports.</a:t>
            </a:r>
            <a:endParaRPr sz="2200"/>
          </a:p>
          <a:p>
            <a:pPr indent="-381000" lvl="0" marL="457200" rtl="0" algn="l">
              <a:lnSpc>
                <a:spcPct val="115000"/>
              </a:lnSpc>
              <a:spcBef>
                <a:spcPts val="0"/>
              </a:spcBef>
              <a:spcAft>
                <a:spcPts val="0"/>
              </a:spcAft>
              <a:buSzPts val="2400"/>
              <a:buFont typeface="Roboto"/>
              <a:buChar char="●"/>
            </a:pPr>
            <a:r>
              <a:rPr lang="en" sz="2200"/>
              <a:t>This topic was chosen based on personal interest and the availability of baseball and basketball data at the professional and collegiate level.</a:t>
            </a:r>
            <a:endParaRPr sz="2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a:t>
            </a:r>
            <a:endParaRPr/>
          </a:p>
        </p:txBody>
      </p:sp>
      <p:sp>
        <p:nvSpPr>
          <p:cNvPr id="76" name="Google Shape;76;p15"/>
          <p:cNvSpPr txBox="1"/>
          <p:nvPr/>
        </p:nvSpPr>
        <p:spPr>
          <a:xfrm>
            <a:off x="247500" y="1399950"/>
            <a:ext cx="8520600" cy="2859900"/>
          </a:xfrm>
          <a:prstGeom prst="rect">
            <a:avLst/>
          </a:prstGeom>
          <a:noFill/>
          <a:ln>
            <a:noFill/>
          </a:ln>
        </p:spPr>
        <p:txBody>
          <a:bodyPr anchorCtr="0" anchor="t" bIns="91425" lIns="91425" spcFirstLastPara="1" rIns="91425" wrap="square" tIns="91425">
            <a:spAutoFit/>
          </a:bodyPr>
          <a:lstStyle/>
          <a:p>
            <a:pPr indent="-368300" lvl="0" marL="457200" rtl="0" algn="l">
              <a:lnSpc>
                <a:spcPct val="115000"/>
              </a:lnSpc>
              <a:spcBef>
                <a:spcPts val="1200"/>
              </a:spcBef>
              <a:spcAft>
                <a:spcPts val="0"/>
              </a:spcAft>
              <a:buSzPts val="2200"/>
              <a:buChar char="●"/>
            </a:pPr>
            <a:r>
              <a:rPr lang="en" sz="2200"/>
              <a:t>College location and financial data from Equity in Athletics Data Analysis (EADA).</a:t>
            </a:r>
            <a:endParaRPr sz="2200"/>
          </a:p>
          <a:p>
            <a:pPr indent="-368300" lvl="0" marL="457200" rtl="0" algn="l">
              <a:lnSpc>
                <a:spcPct val="115000"/>
              </a:lnSpc>
              <a:spcBef>
                <a:spcPts val="0"/>
              </a:spcBef>
              <a:spcAft>
                <a:spcPts val="0"/>
              </a:spcAft>
              <a:buSzPts val="2200"/>
              <a:buChar char="●"/>
            </a:pPr>
            <a:r>
              <a:rPr lang="en" sz="2200"/>
              <a:t>MLB teams/stadiums from </a:t>
            </a:r>
            <a:r>
              <a:rPr lang="en" sz="2200" u="sng">
                <a:solidFill>
                  <a:schemeClr val="hlink"/>
                </a:solidFill>
                <a:hlinkClick r:id="rId3"/>
              </a:rPr>
              <a:t>MLB Data API</a:t>
            </a:r>
            <a:endParaRPr b="1" sz="2200" u="sng">
              <a:solidFill>
                <a:schemeClr val="accent5"/>
              </a:solidFill>
            </a:endParaRPr>
          </a:p>
          <a:p>
            <a:pPr indent="-368300" lvl="0" marL="457200" rtl="0" algn="l">
              <a:lnSpc>
                <a:spcPct val="115000"/>
              </a:lnSpc>
              <a:spcBef>
                <a:spcPts val="0"/>
              </a:spcBef>
              <a:spcAft>
                <a:spcPts val="0"/>
              </a:spcAft>
              <a:buSzPts val="2200"/>
              <a:buChar char="●"/>
            </a:pPr>
            <a:r>
              <a:rPr lang="en" sz="2200"/>
              <a:t>NBA teams/stadiums from </a:t>
            </a:r>
            <a:r>
              <a:rPr lang="en" sz="2200" u="sng">
                <a:solidFill>
                  <a:schemeClr val="hlink"/>
                </a:solidFill>
                <a:hlinkClick r:id="rId4"/>
              </a:rPr>
              <a:t>NBA Wikipedia page</a:t>
            </a:r>
            <a:endParaRPr b="1" sz="2200" u="sng">
              <a:solidFill>
                <a:schemeClr val="accent5"/>
              </a:solidFill>
            </a:endParaRPr>
          </a:p>
          <a:p>
            <a:pPr indent="-368300" lvl="0" marL="457200" rtl="0" algn="l">
              <a:lnSpc>
                <a:spcPct val="115000"/>
              </a:lnSpc>
              <a:spcBef>
                <a:spcPts val="0"/>
              </a:spcBef>
              <a:spcAft>
                <a:spcPts val="0"/>
              </a:spcAft>
              <a:buSzPts val="2200"/>
              <a:buChar char="●"/>
            </a:pPr>
            <a:r>
              <a:rPr lang="en" sz="2200"/>
              <a:t>Geographical coordinates via Wikimedia API.</a:t>
            </a:r>
            <a:endParaRPr sz="2200"/>
          </a:p>
          <a:p>
            <a:pPr indent="-368300" lvl="0" marL="457200" rtl="0" algn="l">
              <a:lnSpc>
                <a:spcPct val="115000"/>
              </a:lnSpc>
              <a:spcBef>
                <a:spcPts val="0"/>
              </a:spcBef>
              <a:spcAft>
                <a:spcPts val="0"/>
              </a:spcAft>
              <a:buSzPts val="2200"/>
              <a:buChar char="●"/>
            </a:pPr>
            <a:r>
              <a:rPr lang="en" sz="2200"/>
              <a:t>Distances to nearest professional stadiums computed using coordinates for stadiums and schools.</a:t>
            </a:r>
            <a:endParaRPr sz="33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Question</a:t>
            </a:r>
            <a:endParaRPr/>
          </a:p>
        </p:txBody>
      </p:sp>
      <p:sp>
        <p:nvSpPr>
          <p:cNvPr id="82" name="Google Shape;82;p16"/>
          <p:cNvSpPr txBox="1"/>
          <p:nvPr/>
        </p:nvSpPr>
        <p:spPr>
          <a:xfrm>
            <a:off x="247500" y="1399950"/>
            <a:ext cx="8520600" cy="1302300"/>
          </a:xfrm>
          <a:prstGeom prst="rect">
            <a:avLst/>
          </a:prstGeom>
          <a:noFill/>
          <a:ln>
            <a:noFill/>
          </a:ln>
        </p:spPr>
        <p:txBody>
          <a:bodyPr anchorCtr="0" anchor="t" bIns="91425" lIns="91425" spcFirstLastPara="1" rIns="91425" wrap="square" tIns="91425">
            <a:spAutoFit/>
          </a:bodyPr>
          <a:lstStyle/>
          <a:p>
            <a:pPr indent="-368300" lvl="0" marL="457200" rtl="0" algn="l">
              <a:lnSpc>
                <a:spcPct val="115000"/>
              </a:lnSpc>
              <a:spcBef>
                <a:spcPts val="1200"/>
              </a:spcBef>
              <a:spcAft>
                <a:spcPts val="0"/>
              </a:spcAft>
              <a:buSzPts val="2200"/>
              <a:buChar char="●"/>
            </a:pPr>
            <a:r>
              <a:rPr lang="en" sz="2200"/>
              <a:t>Does the proximity to a major league sports venue have a positive influence on college athletic program </a:t>
            </a:r>
            <a:r>
              <a:rPr lang="en" sz="2200"/>
              <a:t>revenue</a:t>
            </a:r>
            <a:r>
              <a:rPr lang="en" sz="2200"/>
              <a:t> in respective sports?</a:t>
            </a:r>
            <a:endParaRPr sz="33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Exploration</a:t>
            </a:r>
            <a:endParaRPr/>
          </a:p>
        </p:txBody>
      </p:sp>
      <p:sp>
        <p:nvSpPr>
          <p:cNvPr id="88" name="Google Shape;88;p17"/>
          <p:cNvSpPr txBox="1"/>
          <p:nvPr/>
        </p:nvSpPr>
        <p:spPr>
          <a:xfrm>
            <a:off x="247500" y="1399950"/>
            <a:ext cx="8520600" cy="18870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1200"/>
              </a:spcBef>
              <a:spcAft>
                <a:spcPts val="0"/>
              </a:spcAft>
              <a:buSzPts val="1400"/>
              <a:buChar char="●"/>
            </a:pPr>
            <a:r>
              <a:rPr lang="en"/>
              <a:t>2,074 schools in original EADA dataset</a:t>
            </a:r>
            <a:endParaRPr/>
          </a:p>
          <a:p>
            <a:pPr indent="-317500" lvl="0" marL="457200" rtl="0" algn="l">
              <a:lnSpc>
                <a:spcPct val="115000"/>
              </a:lnSpc>
              <a:spcBef>
                <a:spcPts val="0"/>
              </a:spcBef>
              <a:spcAft>
                <a:spcPts val="0"/>
              </a:spcAft>
              <a:buSzPts val="1400"/>
              <a:buChar char="●"/>
            </a:pPr>
            <a:r>
              <a:rPr lang="en"/>
              <a:t>1,812 colleges and universities whose pages were geotagged on Wikipedia (13% data loss due to unavailability of coordinates)</a:t>
            </a:r>
            <a:endParaRPr/>
          </a:p>
          <a:p>
            <a:pPr indent="-317500" lvl="0" marL="457200" rtl="0" algn="l">
              <a:lnSpc>
                <a:spcPct val="115000"/>
              </a:lnSpc>
              <a:spcBef>
                <a:spcPts val="0"/>
              </a:spcBef>
              <a:spcAft>
                <a:spcPts val="0"/>
              </a:spcAft>
              <a:buSzPts val="1400"/>
              <a:buChar char="●"/>
            </a:pPr>
            <a:r>
              <a:rPr lang="en"/>
              <a:t>Professional sports venues identified for each MLB and NBA franchise</a:t>
            </a:r>
            <a:endParaRPr/>
          </a:p>
          <a:p>
            <a:pPr indent="-317500" lvl="0" marL="457200" rtl="0" algn="l">
              <a:lnSpc>
                <a:spcPct val="115000"/>
              </a:lnSpc>
              <a:spcBef>
                <a:spcPts val="0"/>
              </a:spcBef>
              <a:spcAft>
                <a:spcPts val="0"/>
              </a:spcAft>
              <a:buSzPts val="1400"/>
              <a:buChar char="●"/>
            </a:pPr>
            <a:r>
              <a:rPr lang="en"/>
              <a:t>Coordinates for each professional sports venue collected</a:t>
            </a:r>
            <a:endParaRPr/>
          </a:p>
          <a:p>
            <a:pPr indent="-317500" lvl="0" marL="457200" rtl="0" algn="l">
              <a:lnSpc>
                <a:spcPct val="115000"/>
              </a:lnSpc>
              <a:spcBef>
                <a:spcPts val="0"/>
              </a:spcBef>
              <a:spcAft>
                <a:spcPts val="0"/>
              </a:spcAft>
              <a:buSzPts val="1400"/>
              <a:buChar char="●"/>
            </a:pPr>
            <a:r>
              <a:rPr lang="en"/>
              <a:t>Distance to nearest sports franchise to each college identified</a:t>
            </a:r>
            <a:endParaRPr/>
          </a:p>
          <a:p>
            <a:pPr indent="-317500" lvl="0" marL="457200" rtl="0" algn="l">
              <a:lnSpc>
                <a:spcPct val="115000"/>
              </a:lnSpc>
              <a:spcBef>
                <a:spcPts val="0"/>
              </a:spcBef>
              <a:spcAft>
                <a:spcPts val="0"/>
              </a:spcAft>
              <a:buSzPts val="1400"/>
              <a:buChar char="●"/>
            </a:pPr>
            <a:r>
              <a:rPr lang="en"/>
              <a:t>Colleges and sports franchises grouped into regions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pic>
        <p:nvPicPr>
          <p:cNvPr id="93" name="Google Shape;93;p18"/>
          <p:cNvPicPr preferRelativeResize="0"/>
          <p:nvPr/>
        </p:nvPicPr>
        <p:blipFill>
          <a:blip r:embed="rId3">
            <a:alphaModFix/>
          </a:blip>
          <a:stretch>
            <a:fillRect/>
          </a:stretch>
        </p:blipFill>
        <p:spPr>
          <a:xfrm>
            <a:off x="387888" y="434400"/>
            <a:ext cx="8207269" cy="3714077"/>
          </a:xfrm>
          <a:prstGeom prst="rect">
            <a:avLst/>
          </a:prstGeom>
          <a:noFill/>
          <a:ln>
            <a:noFill/>
          </a:ln>
        </p:spPr>
      </p:pic>
      <p:sp>
        <p:nvSpPr>
          <p:cNvPr id="94" name="Google Shape;94;p18"/>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Teams and Regions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id="99" name="Google Shape;99;p19"/>
          <p:cNvPicPr preferRelativeResize="0"/>
          <p:nvPr/>
        </p:nvPicPr>
        <p:blipFill>
          <a:blip r:embed="rId3">
            <a:alphaModFix/>
          </a:blip>
          <a:stretch>
            <a:fillRect/>
          </a:stretch>
        </p:blipFill>
        <p:spPr>
          <a:xfrm>
            <a:off x="2026300" y="0"/>
            <a:ext cx="5091391" cy="4332351"/>
          </a:xfrm>
          <a:prstGeom prst="rect">
            <a:avLst/>
          </a:prstGeom>
          <a:noFill/>
          <a:ln>
            <a:noFill/>
          </a:ln>
        </p:spPr>
      </p:pic>
      <p:sp>
        <p:nvSpPr>
          <p:cNvPr id="100" name="Google Shape;100;p19"/>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Revenue by Regions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descr="dist_scatter_basketball" id="105" name="Google Shape;105;p20"/>
          <p:cNvPicPr preferRelativeResize="0"/>
          <p:nvPr/>
        </p:nvPicPr>
        <p:blipFill rotWithShape="1">
          <a:blip r:embed="rId3">
            <a:alphaModFix/>
          </a:blip>
          <a:srcRect b="0" l="0" r="0" t="0"/>
          <a:stretch/>
        </p:blipFill>
        <p:spPr>
          <a:xfrm>
            <a:off x="2731823" y="0"/>
            <a:ext cx="3680349" cy="4361249"/>
          </a:xfrm>
          <a:prstGeom prst="rect">
            <a:avLst/>
          </a:prstGeom>
          <a:noFill/>
          <a:ln>
            <a:noFill/>
          </a:ln>
        </p:spPr>
      </p:pic>
      <p:sp>
        <p:nvSpPr>
          <p:cNvPr id="106" name="Google Shape;106;p2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Basketball Revenue vs. Distance to NBA Team</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descr="dist_scatter_baseball" id="111" name="Google Shape;111;p21"/>
          <p:cNvPicPr preferRelativeResize="0"/>
          <p:nvPr/>
        </p:nvPicPr>
        <p:blipFill rotWithShape="1">
          <a:blip r:embed="rId3">
            <a:alphaModFix/>
          </a:blip>
          <a:srcRect b="0" l="0" r="0" t="0"/>
          <a:stretch/>
        </p:blipFill>
        <p:spPr>
          <a:xfrm>
            <a:off x="2738577" y="0"/>
            <a:ext cx="3666850" cy="4345274"/>
          </a:xfrm>
          <a:prstGeom prst="rect">
            <a:avLst/>
          </a:prstGeom>
          <a:noFill/>
          <a:ln>
            <a:noFill/>
          </a:ln>
        </p:spPr>
      </p:pic>
      <p:sp>
        <p:nvSpPr>
          <p:cNvPr id="112" name="Google Shape;112;p21"/>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Baseball Revenue vs. Distance to MLB Team</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