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43" r:id="rId2"/>
    <p:sldId id="258" r:id="rId3"/>
    <p:sldId id="259" r:id="rId4"/>
    <p:sldId id="260" r:id="rId5"/>
    <p:sldId id="261" r:id="rId6"/>
    <p:sldId id="265" r:id="rId7"/>
    <p:sldId id="34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0167" autoAdjust="0"/>
  </p:normalViewPr>
  <p:slideViewPr>
    <p:cSldViewPr snapToGrid="0">
      <p:cViewPr varScale="1">
        <p:scale>
          <a:sx n="71" d="100"/>
          <a:sy n="71" d="100"/>
        </p:scale>
        <p:origin x="-11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412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A5C15-03F4-4AE0-A3D8-B46FC11418CA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E4810-E5FE-4902-A816-88724EE61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490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qual.com/open_source/launchers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17469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hlinkClick r:id="rId3"/>
              </a:rPr>
              <a:t>http://www.xqual.com/open_source/launchers.html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E4810-E5FE-4902-A816-88724EE61C9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22159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6357C6A-8211-4D83-96BB-228B561796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4042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76357C6A-8211-4D83-96BB-228B561796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243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7602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5724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="" xmlns:p14="http://schemas.microsoft.com/office/powerpoint/2010/main" val="3018226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8216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=""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57258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cademy.telerik.com/student-courses/quality-assurance/qa-and-test-automa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XSudio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0000" endPos="50000" dist="127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smtClean="0"/>
              <a:t>Test management tool</a:t>
            </a:r>
            <a:endParaRPr lang="en-US" sz="3200" dirty="0"/>
          </a:p>
        </p:txBody>
      </p:sp>
      <p:sp>
        <p:nvSpPr>
          <p:cNvPr id="12" name="Text Placeholder 8"/>
          <p:cNvSpPr>
            <a:spLocks noGrp="1"/>
          </p:cNvSpPr>
          <p:nvPr/>
        </p:nvSpPr>
        <p:spPr>
          <a:xfrm>
            <a:off x="304800" y="4401977"/>
            <a:ext cx="861461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u="sng" dirty="0" smtClean="0"/>
          </a:p>
          <a:p>
            <a:pPr algn="r"/>
            <a:r>
              <a:rPr lang="en-US" u="sng" dirty="0" smtClean="0"/>
              <a:t>Team: Star of Sierra Leone</a:t>
            </a:r>
          </a:p>
          <a:p>
            <a:pPr algn="r"/>
            <a:r>
              <a:rPr lang="en-US" sz="2400" dirty="0" err="1" smtClean="0"/>
              <a:t>Milena</a:t>
            </a:r>
            <a:r>
              <a:rPr lang="en-US" sz="2400" dirty="0" smtClean="0"/>
              <a:t> </a:t>
            </a:r>
            <a:r>
              <a:rPr lang="en-US" sz="2400" dirty="0" err="1" smtClean="0"/>
              <a:t>Bozhanova</a:t>
            </a:r>
            <a:r>
              <a:rPr lang="en-US" sz="2400" dirty="0" smtClean="0"/>
              <a:t>, </a:t>
            </a:r>
            <a:r>
              <a:rPr lang="en-US" sz="2400" dirty="0" err="1" smtClean="0"/>
              <a:t>Georgi</a:t>
            </a:r>
            <a:r>
              <a:rPr lang="en-US" sz="2400" dirty="0" smtClean="0"/>
              <a:t> </a:t>
            </a:r>
            <a:r>
              <a:rPr lang="en-US" sz="2400" dirty="0" err="1" smtClean="0"/>
              <a:t>Georgiev</a:t>
            </a:r>
            <a:r>
              <a:rPr lang="en-US" sz="2400" dirty="0"/>
              <a:t>, </a:t>
            </a:r>
            <a:r>
              <a:rPr lang="en-US" sz="2400" dirty="0" err="1"/>
              <a:t>Georgi</a:t>
            </a:r>
            <a:r>
              <a:rPr lang="en-US" sz="2400" dirty="0"/>
              <a:t> </a:t>
            </a:r>
            <a:r>
              <a:rPr lang="en-US" sz="2400" dirty="0" err="1" smtClean="0"/>
              <a:t>Stoykov</a:t>
            </a:r>
            <a:r>
              <a:rPr lang="en-US" sz="2400" dirty="0" smtClean="0"/>
              <a:t>, Stefan </a:t>
            </a:r>
            <a:r>
              <a:rPr lang="en-US" sz="2400" dirty="0" err="1" smtClean="0"/>
              <a:t>Hristov</a:t>
            </a:r>
            <a:r>
              <a:rPr lang="en-US" sz="2400" dirty="0" smtClean="0"/>
              <a:t>, </a:t>
            </a:r>
            <a:r>
              <a:rPr lang="en-US" sz="2400" dirty="0" err="1" smtClean="0"/>
              <a:t>Miroslava</a:t>
            </a:r>
            <a:r>
              <a:rPr lang="en-US" sz="2400" dirty="0" smtClean="0"/>
              <a:t> </a:t>
            </a:r>
            <a:r>
              <a:rPr lang="en-US" sz="2400" dirty="0" err="1" smtClean="0"/>
              <a:t>Andonova</a:t>
            </a:r>
            <a:endParaRPr lang="en-US" sz="2400" dirty="0"/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75435" y="810126"/>
            <a:ext cx="3900410" cy="2269958"/>
          </a:xfrm>
          <a:prstGeom prst="rect">
            <a:avLst/>
          </a:prstGeom>
          <a:noFill/>
          <a:ln>
            <a:noFill/>
          </a:ln>
          <a:effectLst>
            <a:glow rad="635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096123" y="4219073"/>
            <a:ext cx="1507959" cy="1130969"/>
          </a:xfrm>
          <a:prstGeom prst="rect">
            <a:avLst/>
          </a:prstGeom>
          <a:noFill/>
          <a:ln>
            <a:noFill/>
          </a:ln>
          <a:effectLst>
            <a:glow rad="635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Placeholder 9"/>
          <p:cNvSpPr>
            <a:spLocks noGrp="1"/>
          </p:cNvSpPr>
          <p:nvPr/>
        </p:nvSpPr>
        <p:spPr>
          <a:xfrm>
            <a:off x="3476283" y="6224899"/>
            <a:ext cx="219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Telerik QA Academy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099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52" y="3708481"/>
            <a:ext cx="8686800" cy="2665426"/>
          </a:xfrm>
        </p:spPr>
        <p:txBody>
          <a:bodyPr/>
          <a:lstStyle/>
          <a:p>
            <a:pPr marL="341313" indent="-341313">
              <a:spcBef>
                <a:spcPts val="500"/>
              </a:spcBef>
              <a:buClr>
                <a:srgbClr val="2D693B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 	</a:t>
            </a:r>
            <a:r>
              <a:rPr lang="en-GB" sz="2400" dirty="0" err="1" smtClean="0"/>
              <a:t>XQual</a:t>
            </a:r>
            <a:r>
              <a:rPr lang="en-GB" sz="2400" b="0" dirty="0" smtClean="0"/>
              <a:t> Studio (</a:t>
            </a:r>
            <a:r>
              <a:rPr lang="en-GB" sz="2400" dirty="0" err="1" smtClean="0"/>
              <a:t>XStudio</a:t>
            </a:r>
            <a:r>
              <a:rPr lang="en-GB" sz="2400" b="0" dirty="0" smtClean="0"/>
              <a:t>) is  Application lifecycle management solution. It is 100% graphical and modular in design test management application that handles the complete </a:t>
            </a:r>
            <a:r>
              <a:rPr lang="en-GB" sz="2400" b="0" dirty="0" smtClean="0"/>
              <a:t>lifecycle </a:t>
            </a:r>
            <a:r>
              <a:rPr lang="en-GB" sz="2400" b="0" dirty="0" smtClean="0"/>
              <a:t>of QA/testing projects from end to end: users, requirements, specifications, documents, projects (scrum oriented), tests, test plans and test reports, bugs.  </a:t>
            </a:r>
            <a:endParaRPr lang="en-US" sz="2400" dirty="0" smtClean="0">
              <a:solidFill>
                <a:srgbClr val="2D693B"/>
              </a:solidFill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lum bright="-8000"/>
          </a:blip>
          <a:srcRect/>
          <a:stretch>
            <a:fillRect/>
          </a:stretch>
        </p:blipFill>
        <p:spPr bwMode="auto">
          <a:xfrm>
            <a:off x="2568388" y="754697"/>
            <a:ext cx="3576918" cy="16178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90000" dist="508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38434818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features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3754" y="2648741"/>
            <a:ext cx="82833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/>
              <a:t>  Web </a:t>
            </a:r>
            <a:r>
              <a:rPr lang="en-GB" sz="2000" b="1" dirty="0" smtClean="0"/>
              <a:t>access (through Java </a:t>
            </a:r>
            <a:r>
              <a:rPr lang="en-GB" sz="2000" b="1" dirty="0" err="1" smtClean="0"/>
              <a:t>WebStart</a:t>
            </a:r>
            <a:r>
              <a:rPr lang="en-GB" sz="2000" b="1" dirty="0" smtClean="0"/>
              <a:t>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/>
              <a:t>Document </a:t>
            </a:r>
            <a:r>
              <a:rPr lang="en-GB" sz="2000" b="1" dirty="0" smtClean="0"/>
              <a:t>sharing (including versioning and locking capabilities)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/>
              <a:t>Customization </a:t>
            </a:r>
            <a:r>
              <a:rPr lang="en-GB" sz="2000" b="1" dirty="0" smtClean="0"/>
              <a:t>of all generated documents (</a:t>
            </a:r>
            <a:r>
              <a:rPr lang="en-GB" sz="2000" b="1" dirty="0" err="1" smtClean="0"/>
              <a:t>testplans</a:t>
            </a:r>
            <a:r>
              <a:rPr lang="en-GB" sz="2000" b="1" dirty="0" smtClean="0"/>
              <a:t>, test reports etc</a:t>
            </a:r>
            <a:r>
              <a:rPr lang="en-GB" sz="2000" b="1" dirty="0" smtClean="0"/>
              <a:t>.)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b="1" dirty="0" smtClean="0"/>
              <a:t> </a:t>
            </a:r>
            <a:r>
              <a:rPr lang="en-GB" sz="2000" b="1" dirty="0" smtClean="0"/>
              <a:t>Attachments on requirements, specifications, tests, test cases, defects, </a:t>
            </a:r>
            <a:r>
              <a:rPr lang="en-GB" sz="2000" b="1" dirty="0" smtClean="0"/>
              <a:t>folders/container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/>
              <a:t> User profile and teams customization (rights management</a:t>
            </a:r>
            <a:r>
              <a:rPr lang="en-GB" sz="2000" b="1" dirty="0" smtClean="0"/>
              <a:t>)</a:t>
            </a:r>
            <a:endParaRPr lang="en-GB" sz="2000" b="1" dirty="0" smtClean="0"/>
          </a:p>
        </p:txBody>
      </p:sp>
      <p:pic>
        <p:nvPicPr>
          <p:cNvPr id="88066" name="Picture 2" descr="http://www.xqual.com/documentation/user_guide/images/screenshots/slides_large/thumb_Project_Velocity_Chart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4765" y="847165"/>
            <a:ext cx="3137737" cy="182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256238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3411" y="2051349"/>
            <a:ext cx="8350624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/>
              <a:t> Custom </a:t>
            </a:r>
            <a:r>
              <a:rPr lang="en-GB" sz="2000" b="1" dirty="0" smtClean="0"/>
              <a:t>fields (add-on)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/>
              <a:t> Support </a:t>
            </a:r>
            <a:r>
              <a:rPr lang="en-GB" sz="2000" b="1" dirty="0" smtClean="0"/>
              <a:t>for automated and manual tests execution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/>
              <a:t> Connectors </a:t>
            </a:r>
            <a:r>
              <a:rPr lang="en-GB" sz="2000" b="1" dirty="0" smtClean="0"/>
              <a:t>to the most famous bug-tracking systems (Generic, JIRA, </a:t>
            </a:r>
            <a:r>
              <a:rPr lang="en-GB" sz="2000" b="1" dirty="0" err="1" smtClean="0"/>
              <a:t>Trac</a:t>
            </a:r>
            <a:r>
              <a:rPr lang="en-GB" sz="2000" b="1" dirty="0" smtClean="0"/>
              <a:t>, </a:t>
            </a:r>
            <a:r>
              <a:rPr lang="en-GB" sz="2000" b="1" dirty="0" err="1" smtClean="0"/>
              <a:t>Bugzilla</a:t>
            </a:r>
            <a:r>
              <a:rPr lang="en-GB" sz="2000" b="1" dirty="0" smtClean="0"/>
              <a:t>, Mantis</a:t>
            </a:r>
            <a:r>
              <a:rPr lang="en-GB" sz="2000" b="1" dirty="0" smtClean="0"/>
              <a:t>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/>
              <a:t>  Workflow on requirements, specifications, test authoring, test implementation status and defects</a:t>
            </a:r>
            <a:endParaRPr lang="en-GB" sz="2000" b="1" dirty="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/>
              <a:t> </a:t>
            </a:r>
            <a:r>
              <a:rPr lang="en-GB" sz="2000" b="1" dirty="0" smtClean="0"/>
              <a:t>Versioning and locking mechanism on </a:t>
            </a:r>
            <a:r>
              <a:rPr lang="en-GB" sz="2000" b="1" dirty="0" smtClean="0"/>
              <a:t>attachments</a:t>
            </a:r>
            <a:endParaRPr lang="en-GB" sz="20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4710740" y="245639"/>
            <a:ext cx="40029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4000" b="1" dirty="0" smtClean="0"/>
              <a:t>Main features</a:t>
            </a:r>
            <a:r>
              <a:rPr lang="en-US" sz="4000" b="1" dirty="0" smtClean="0"/>
              <a:t>(2)</a:t>
            </a:r>
            <a:endParaRPr lang="en-GB" sz="4000" b="1" dirty="0"/>
          </a:p>
        </p:txBody>
      </p:sp>
      <p:pic>
        <p:nvPicPr>
          <p:cNvPr id="7" name="Picture 4" descr="http://www.xqual.com/documentation/user_guide/images/screenshots/slides_large/thumb_Defect_Per-priority_Report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2576" y="1126470"/>
            <a:ext cx="2796989" cy="16343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863253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features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9282" y="981635"/>
            <a:ext cx="861956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b="1" dirty="0" smtClean="0"/>
              <a:t> </a:t>
            </a:r>
            <a:r>
              <a:rPr lang="en-US" sz="2000" b="1" dirty="0" smtClean="0">
                <a:latin typeface="Calibri" pitchFamily="34" charset="0"/>
              </a:rPr>
              <a:t>Email notifications (test reports, status changes, defects changes etc.)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/>
              <a:t> Powerful</a:t>
            </a:r>
            <a:r>
              <a:rPr lang="en-GB" sz="2000" b="1" dirty="0" smtClean="0"/>
              <a:t> search engine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/>
              <a:t> Embedded</a:t>
            </a:r>
            <a:r>
              <a:rPr lang="en-GB" sz="2000" b="1" dirty="0" smtClean="0"/>
              <a:t> spell-checker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/>
              <a:t> Test case </a:t>
            </a:r>
            <a:r>
              <a:rPr lang="en-GB" sz="2000" b="1" dirty="0" err="1" smtClean="0"/>
              <a:t>parametrization</a:t>
            </a:r>
            <a:r>
              <a:rPr lang="en-GB" sz="2000" b="1" dirty="0" smtClean="0"/>
              <a:t> (including </a:t>
            </a:r>
            <a:r>
              <a:rPr lang="en-GB" sz="2000" b="1" dirty="0" err="1" smtClean="0"/>
              <a:t>pairwise</a:t>
            </a:r>
            <a:r>
              <a:rPr lang="en-GB" sz="2000" b="1" dirty="0" smtClean="0"/>
              <a:t> algorithm</a:t>
            </a:r>
            <a:r>
              <a:rPr lang="en-GB" sz="2000" b="1" dirty="0" smtClean="0"/>
              <a:t>)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b="1" dirty="0" smtClean="0">
                <a:latin typeface="Calibri" pitchFamily="34" charset="0"/>
              </a:rPr>
              <a:t> Languages </a:t>
            </a:r>
            <a:r>
              <a:rPr lang="en-US" sz="2000" b="1" dirty="0" smtClean="0">
                <a:latin typeface="Calibri" pitchFamily="34" charset="0"/>
              </a:rPr>
              <a:t>- English, French, Spanish, German, Italian, Chinese</a:t>
            </a:r>
            <a:endParaRPr lang="en-GB" sz="2000" b="1" dirty="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b="1" dirty="0" smtClean="0"/>
              <a:t> </a:t>
            </a:r>
            <a:r>
              <a:rPr lang="en-GB" sz="2000" b="1" dirty="0" err="1" smtClean="0"/>
              <a:t>iPhone</a:t>
            </a:r>
            <a:r>
              <a:rPr lang="en-GB" sz="2000" b="1" dirty="0" smtClean="0"/>
              <a:t>/</a:t>
            </a:r>
            <a:r>
              <a:rPr lang="en-GB" sz="2000" b="1" dirty="0" err="1" smtClean="0"/>
              <a:t>iPad</a:t>
            </a:r>
            <a:r>
              <a:rPr lang="en-GB" sz="2000" b="1" dirty="0" smtClean="0"/>
              <a:t> </a:t>
            </a:r>
            <a:r>
              <a:rPr lang="en-GB" sz="2000" b="1" dirty="0" smtClean="0"/>
              <a:t>apps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2208" y="4429128"/>
            <a:ext cx="783578" cy="708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6645" y="4429128"/>
            <a:ext cx="783578" cy="708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21083" y="4429128"/>
            <a:ext cx="783578" cy="708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14059" y="5406562"/>
            <a:ext cx="3107965" cy="644615"/>
          </a:xfrm>
          <a:prstGeom prst="rect">
            <a:avLst/>
          </a:prstGeom>
          <a:noFill/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22549305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57412" y="215384"/>
            <a:ext cx="67008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4000" b="1" dirty="0" smtClean="0"/>
              <a:t>Open-Source launchers</a:t>
            </a:r>
            <a:endParaRPr lang="en-GB" sz="4000" b="1" dirty="0"/>
          </a:p>
        </p:txBody>
      </p:sp>
      <p:pic>
        <p:nvPicPr>
          <p:cNvPr id="79874" name="Picture 2" descr="xstudio's launcher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854" y="2566299"/>
            <a:ext cx="5526646" cy="392472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0" y="1367909"/>
            <a:ext cx="67008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en-GB" sz="2000" b="1" dirty="0"/>
          </a:p>
        </p:txBody>
      </p:sp>
      <p:sp>
        <p:nvSpPr>
          <p:cNvPr id="79892" name="AutoShape 20" descr="https://encrypted-tbn2.gstatic.com/images?q=tbn:ANd9GcT9oqNJjNvK4meIe-G5-j4KkTh-qsRUhGXNGmVQBv1XDtN1sYYX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9894" name="Picture 22" descr="https://encrypted-tbn2.gstatic.com/images?q=tbn:ANd9GcT9oqNJjNvK4meIe-G5-j4KkTh-qsRUhGXNGmVQBv1XDtN1sYYXt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24907" y="1720011"/>
            <a:ext cx="2028729" cy="660757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34712" y="1027681"/>
            <a:ext cx="5762676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2" algn="ctr">
              <a:lnSpc>
                <a:spcPct val="150000"/>
              </a:lnSpc>
            </a:pPr>
            <a:r>
              <a:rPr lang="en-GB" b="1" dirty="0" smtClean="0"/>
              <a:t>30</a:t>
            </a:r>
            <a:r>
              <a:rPr lang="en-GB" b="1" dirty="0" smtClean="0"/>
              <a:t>+ different launchers to execute automated tests</a:t>
            </a:r>
          </a:p>
        </p:txBody>
      </p:sp>
    </p:spTree>
    <p:extLst>
      <p:ext uri="{BB962C8B-B14F-4D97-AF65-F5344CB8AC3E}">
        <p14:creationId xmlns="" xmlns:p14="http://schemas.microsoft.com/office/powerpoint/2010/main" val="11034005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748416" y="2930915"/>
            <a:ext cx="5642984" cy="121920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smtClean="0">
                <a:ln>
                  <a:noFill/>
                </a:ln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Questions?</a:t>
            </a: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891535" y="1009404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157412" y="215384"/>
            <a:ext cx="67008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4400" b="1" dirty="0" err="1" smtClean="0"/>
              <a:t>XStudio</a:t>
            </a:r>
            <a:endParaRPr lang="en-GB" sz="4400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1858</TotalTime>
  <Words>148</Words>
  <Application>Microsoft Office PowerPoint</Application>
  <PresentationFormat>On-screen Show (4:3)</PresentationFormat>
  <Paragraphs>48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Telerik Academy Theme</vt:lpstr>
      <vt:lpstr>XSudio</vt:lpstr>
      <vt:lpstr>About</vt:lpstr>
      <vt:lpstr>Main features(1)</vt:lpstr>
      <vt:lpstr>Slide 4</vt:lpstr>
      <vt:lpstr>Main features(3)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Asya Georgieva</dc:creator>
  <cp:lastModifiedBy> </cp:lastModifiedBy>
  <cp:revision>48</cp:revision>
  <dcterms:created xsi:type="dcterms:W3CDTF">2013-02-01T09:59:03Z</dcterms:created>
  <dcterms:modified xsi:type="dcterms:W3CDTF">2013-05-29T07:23:38Z</dcterms:modified>
</cp:coreProperties>
</file>