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3" r:id="rId2"/>
    <p:sldId id="258" r:id="rId3"/>
    <p:sldId id="259" r:id="rId4"/>
    <p:sldId id="260" r:id="rId5"/>
    <p:sldId id="261" r:id="rId6"/>
    <p:sldId id="265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167" autoAdjust="0"/>
  </p:normalViewPr>
  <p:slideViewPr>
    <p:cSldViewPr snapToGrid="0"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1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A5C15-03F4-4AE0-A3D8-B46FC11418CA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4810-E5FE-4902-A816-88724EE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9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qual.com/open_source/launche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4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http://www.xqual.com/open_source/launchers.html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4810-E5FE-4902-A816-88724EE61C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215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04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24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76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72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01822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21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7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XSudio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Test management tool</a:t>
            </a:r>
            <a:endParaRPr lang="en-US" sz="3200" dirty="0"/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304800" y="4401977"/>
            <a:ext cx="861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u="sng" dirty="0" smtClean="0"/>
          </a:p>
          <a:p>
            <a:pPr algn="r"/>
            <a:r>
              <a:rPr lang="en-US" u="sng" dirty="0" smtClean="0"/>
              <a:t>Team: Star of Sierra Leone</a:t>
            </a:r>
          </a:p>
          <a:p>
            <a:pPr algn="r"/>
            <a:r>
              <a:rPr lang="en-US" sz="2400" dirty="0" err="1" smtClean="0"/>
              <a:t>Milena</a:t>
            </a:r>
            <a:r>
              <a:rPr lang="en-US" sz="2400" dirty="0" smtClean="0"/>
              <a:t> </a:t>
            </a:r>
            <a:r>
              <a:rPr lang="en-US" sz="2400" dirty="0" err="1" smtClean="0"/>
              <a:t>Bozhanova</a:t>
            </a:r>
            <a:r>
              <a:rPr lang="en-US" sz="2400" dirty="0" smtClean="0"/>
              <a:t>, </a:t>
            </a:r>
            <a:r>
              <a:rPr lang="en-US" sz="2400" dirty="0" err="1" smtClean="0"/>
              <a:t>Georgi</a:t>
            </a:r>
            <a:r>
              <a:rPr lang="en-US" sz="2400" dirty="0" smtClean="0"/>
              <a:t> </a:t>
            </a:r>
            <a:r>
              <a:rPr lang="en-US" sz="2400" dirty="0" err="1" smtClean="0"/>
              <a:t>Georgiev</a:t>
            </a:r>
            <a:r>
              <a:rPr lang="en-US" sz="2400" dirty="0"/>
              <a:t>, </a:t>
            </a:r>
            <a:r>
              <a:rPr lang="en-US" sz="2400" dirty="0" err="1"/>
              <a:t>Georgi</a:t>
            </a:r>
            <a:r>
              <a:rPr lang="en-US" sz="2400" dirty="0"/>
              <a:t> </a:t>
            </a:r>
            <a:r>
              <a:rPr lang="en-US" sz="2400" dirty="0" err="1" smtClean="0"/>
              <a:t>Stoykov</a:t>
            </a:r>
            <a:r>
              <a:rPr lang="en-US" sz="2400" dirty="0" smtClean="0"/>
              <a:t>, Stefan </a:t>
            </a:r>
            <a:r>
              <a:rPr lang="en-US" sz="2400" dirty="0" err="1" smtClean="0"/>
              <a:t>Hristov</a:t>
            </a:r>
            <a:r>
              <a:rPr lang="en-US" sz="2400" dirty="0" smtClean="0"/>
              <a:t>, </a:t>
            </a:r>
            <a:r>
              <a:rPr lang="en-US" sz="2400" dirty="0" err="1" smtClean="0"/>
              <a:t>Miroslava</a:t>
            </a:r>
            <a:r>
              <a:rPr lang="en-US" sz="2400" dirty="0" smtClean="0"/>
              <a:t> </a:t>
            </a:r>
            <a:r>
              <a:rPr lang="en-US" sz="2400" dirty="0" err="1" smtClean="0"/>
              <a:t>Andonova</a:t>
            </a:r>
            <a:endParaRPr lang="en-US" sz="24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435" y="810126"/>
            <a:ext cx="3900410" cy="226995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96123" y="4219073"/>
            <a:ext cx="1507959" cy="1130969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99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2" y="3708481"/>
            <a:ext cx="8686800" cy="2665426"/>
          </a:xfrm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2D693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	</a:t>
            </a:r>
            <a:r>
              <a:rPr lang="en-GB" sz="2400" dirty="0" err="1" smtClean="0"/>
              <a:t>XQual</a:t>
            </a:r>
            <a:r>
              <a:rPr lang="en-GB" sz="2400" b="0" dirty="0" smtClean="0"/>
              <a:t> Studio (</a:t>
            </a:r>
            <a:r>
              <a:rPr lang="en-GB" sz="2400" dirty="0" err="1" smtClean="0"/>
              <a:t>XStudio</a:t>
            </a:r>
            <a:r>
              <a:rPr lang="en-GB" sz="2400" b="0" dirty="0" smtClean="0"/>
              <a:t>) </a:t>
            </a:r>
            <a:r>
              <a:rPr lang="en-GB" sz="2400" b="0" dirty="0" smtClean="0"/>
              <a:t>is  Application lifecycle </a:t>
            </a:r>
            <a:r>
              <a:rPr lang="en-GB" sz="2400" b="0" dirty="0" smtClean="0"/>
              <a:t>management solution. It is 100% graphical and modular in design test management application that handles the complete life-cycle of QA/testing projects from end to end: users, requirements, specifications, documents, projects (scrum oriented), tests, test plans and test reports, bugs.  </a:t>
            </a:r>
            <a:endParaRPr lang="en-US" sz="2400" dirty="0" smtClean="0">
              <a:solidFill>
                <a:srgbClr val="2D693B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8000"/>
          </a:blip>
          <a:srcRect/>
          <a:stretch>
            <a:fillRect/>
          </a:stretch>
        </p:blipFill>
        <p:spPr bwMode="auto">
          <a:xfrm>
            <a:off x="2568388" y="754697"/>
            <a:ext cx="3576918" cy="161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84348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</a:t>
            </a:r>
            <a:r>
              <a:rPr lang="en-GB" dirty="0" smtClean="0"/>
              <a:t>features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671" y="1115776"/>
            <a:ext cx="82833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 smtClean="0"/>
              <a:t> </a:t>
            </a:r>
            <a:r>
              <a:rPr lang="en-GB" sz="2000" b="1" dirty="0" smtClean="0"/>
              <a:t>100% graphical (and tree-based for flexibility)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Web access (through Java </a:t>
            </a:r>
            <a:r>
              <a:rPr lang="en-GB" sz="2000" b="1" dirty="0" err="1" smtClean="0"/>
              <a:t>WebStart</a:t>
            </a:r>
            <a:r>
              <a:rPr lang="en-GB" sz="2000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Personal Dashboard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Integrated management of ALL actors involved in the QA/testing project: users, systems under test, requirements, specifications, projects tests, basic test procedures, structured test procedures, test campaigns, test reports, defects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Document sharing (including versioning and locking capabilities)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User profile customization (rights management)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User groups/teams (access to specific </a:t>
            </a:r>
            <a:r>
              <a:rPr lang="en-GB" sz="2000" b="1" dirty="0" err="1" smtClean="0"/>
              <a:t>projecs</a:t>
            </a:r>
            <a:r>
              <a:rPr lang="en-GB" sz="2000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Customization of all generated documents (</a:t>
            </a:r>
            <a:r>
              <a:rPr lang="en-GB" sz="2000" b="1" dirty="0" err="1" smtClean="0"/>
              <a:t>testplans</a:t>
            </a:r>
            <a:r>
              <a:rPr lang="en-GB" sz="2000" b="1" dirty="0" smtClean="0"/>
              <a:t>, test reports etc.)</a:t>
            </a:r>
          </a:p>
        </p:txBody>
      </p:sp>
      <p:pic>
        <p:nvPicPr>
          <p:cNvPr id="88066" name="Picture 2" descr="http://www.xqual.com/documentation/user_guide/images/screenshots/slides_large/thumb_Project_Velocity_Cha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5413" y="847165"/>
            <a:ext cx="2907020" cy="1694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562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7541" y="948689"/>
            <a:ext cx="8350624" cy="51706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Custom </a:t>
            </a:r>
            <a:r>
              <a:rPr lang="en-GB" sz="2000" b="1" dirty="0" smtClean="0"/>
              <a:t>fields (add-on)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ALL data stored in </a:t>
            </a:r>
            <a:r>
              <a:rPr lang="en-GB" sz="2000" b="1" dirty="0" err="1" smtClean="0"/>
              <a:t>MySQL</a:t>
            </a:r>
            <a:r>
              <a:rPr lang="en-GB" sz="2000" b="1" dirty="0" smtClean="0"/>
              <a:t>, Oracle or </a:t>
            </a:r>
            <a:r>
              <a:rPr lang="en-GB" sz="2000" b="1" dirty="0" err="1" smtClean="0"/>
              <a:t>SQLServer</a:t>
            </a:r>
            <a:endParaRPr lang="en-GB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Support </a:t>
            </a:r>
            <a:r>
              <a:rPr lang="en-GB" sz="2000" b="1" dirty="0" smtClean="0"/>
              <a:t>for automated and manual tests execution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30</a:t>
            </a:r>
            <a:r>
              <a:rPr lang="en-GB" sz="2000" b="1" dirty="0" smtClean="0"/>
              <a:t>+ different launchers to execute automated </a:t>
            </a:r>
            <a:r>
              <a:rPr lang="en-GB" sz="2000" b="1" dirty="0" smtClean="0"/>
              <a:t>tests</a:t>
            </a:r>
            <a:endParaRPr lang="en-GB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 Connectors </a:t>
            </a:r>
            <a:r>
              <a:rPr lang="en-GB" sz="2000" b="1" dirty="0" smtClean="0"/>
              <a:t>to the most famous bug-tracking systems (Generic, JIRA, </a:t>
            </a:r>
            <a:r>
              <a:rPr lang="en-GB" sz="2000" b="1" dirty="0" err="1" smtClean="0"/>
              <a:t>Trac</a:t>
            </a:r>
            <a:r>
              <a:rPr lang="en-GB" sz="2000" b="1" dirty="0" smtClean="0"/>
              <a:t>, </a:t>
            </a:r>
            <a:r>
              <a:rPr lang="en-GB" sz="2000" b="1" dirty="0" err="1" smtClean="0"/>
              <a:t>Bugzilla</a:t>
            </a:r>
            <a:r>
              <a:rPr lang="en-GB" sz="2000" b="1" dirty="0" smtClean="0"/>
              <a:t>, Mantis)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 </a:t>
            </a:r>
            <a:r>
              <a:rPr lang="en-GB" sz="2000" b="1" dirty="0" smtClean="0"/>
              <a:t> </a:t>
            </a:r>
            <a:r>
              <a:rPr lang="en-GB" sz="2000" b="1" dirty="0" smtClean="0"/>
              <a:t>Workflow on requirements, specifications, test authoring, test implementation status and </a:t>
            </a:r>
            <a:r>
              <a:rPr lang="en-GB" sz="2000" b="1" dirty="0" smtClean="0"/>
              <a:t>defects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Versioning and locking mechanism on </a:t>
            </a:r>
            <a:r>
              <a:rPr lang="en-GB" sz="2000" b="1" dirty="0" smtClean="0"/>
              <a:t>attachments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 </a:t>
            </a:r>
            <a:r>
              <a:rPr lang="en-US" sz="2000" b="1" dirty="0" smtClean="0"/>
              <a:t> </a:t>
            </a:r>
            <a:r>
              <a:rPr lang="en-GB" sz="2000" b="1" dirty="0" smtClean="0"/>
              <a:t>Attachments </a:t>
            </a:r>
            <a:r>
              <a:rPr lang="en-GB" sz="2000" b="1" dirty="0" smtClean="0"/>
              <a:t>on requirements, specifications, tests, test cases, defects, </a:t>
            </a:r>
            <a:r>
              <a:rPr lang="en-GB" sz="2000" b="1" dirty="0" smtClean="0"/>
              <a:t>folders/container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4710740" y="245639"/>
            <a:ext cx="4002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Main features</a:t>
            </a:r>
            <a:r>
              <a:rPr lang="en-US" sz="4000" b="1" dirty="0" smtClean="0"/>
              <a:t>(2)</a:t>
            </a:r>
            <a:endParaRPr lang="en-GB" sz="4000" b="1" dirty="0"/>
          </a:p>
        </p:txBody>
      </p:sp>
      <p:pic>
        <p:nvPicPr>
          <p:cNvPr id="87042" name="Picture 2" descr="http://www.xqual.com/documentation/user_guide/images/screenshots/slides_large/thumb_Requirement_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75" y="938212"/>
            <a:ext cx="2494382" cy="1455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863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282" y="981635"/>
            <a:ext cx="86195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sz="2000" b="1" dirty="0" smtClean="0">
                <a:latin typeface="Calibri" pitchFamily="34" charset="0"/>
              </a:rPr>
              <a:t>Email notifications (test reports, status changes, defects changes etc</a:t>
            </a:r>
            <a:r>
              <a:rPr lang="en-US" sz="2000" b="1" dirty="0" smtClean="0">
                <a:latin typeface="Calibri" pitchFamily="34" charset="0"/>
              </a:rPr>
              <a:t>.)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Scheduling </a:t>
            </a:r>
            <a:r>
              <a:rPr lang="en-GB" sz="2000" b="1" dirty="0" smtClean="0"/>
              <a:t>test campaigns </a:t>
            </a:r>
            <a:r>
              <a:rPr lang="en-GB" sz="2000" b="1" dirty="0" smtClean="0"/>
              <a:t>execution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Powerful</a:t>
            </a:r>
            <a:r>
              <a:rPr lang="en-GB" sz="2000" b="1" dirty="0" smtClean="0"/>
              <a:t> search </a:t>
            </a:r>
            <a:r>
              <a:rPr lang="en-GB" sz="2000" b="1" dirty="0" smtClean="0"/>
              <a:t>engine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Embedded spell-checker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Test </a:t>
            </a:r>
            <a:r>
              <a:rPr lang="en-GB" sz="2000" b="1" dirty="0" smtClean="0"/>
              <a:t>case </a:t>
            </a:r>
            <a:r>
              <a:rPr lang="en-GB" sz="2000" b="1" dirty="0" err="1" smtClean="0"/>
              <a:t>parametrization</a:t>
            </a:r>
            <a:r>
              <a:rPr lang="en-GB" sz="2000" b="1" dirty="0" smtClean="0"/>
              <a:t> (including </a:t>
            </a:r>
            <a:r>
              <a:rPr lang="en-GB" sz="2000" b="1" dirty="0" err="1" smtClean="0"/>
              <a:t>pairwise</a:t>
            </a:r>
            <a:r>
              <a:rPr lang="en-GB" sz="2000" b="1" dirty="0" smtClean="0"/>
              <a:t> algorithm</a:t>
            </a:r>
            <a:r>
              <a:rPr lang="en-GB" sz="2000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/>
              <a:t>  UTF-8</a:t>
            </a:r>
            <a:r>
              <a:rPr lang="en-GB" sz="2000" b="1" dirty="0" smtClean="0"/>
              <a:t> compliant (support of any accentuated languages such as </a:t>
            </a:r>
            <a:r>
              <a:rPr lang="en-GB" sz="2000" b="1" dirty="0" err="1" smtClean="0"/>
              <a:t>french</a:t>
            </a:r>
            <a:r>
              <a:rPr lang="en-GB" sz="2000" b="1" dirty="0" smtClean="0"/>
              <a:t>, </a:t>
            </a:r>
            <a:r>
              <a:rPr lang="en-GB" sz="2000" b="1" dirty="0" err="1" smtClean="0"/>
              <a:t>chinese</a:t>
            </a:r>
            <a:r>
              <a:rPr lang="en-GB" sz="2000" b="1" dirty="0" smtClean="0"/>
              <a:t>, </a:t>
            </a:r>
            <a:r>
              <a:rPr lang="en-GB" sz="2000" b="1" dirty="0" err="1" smtClean="0"/>
              <a:t>arabic</a:t>
            </a:r>
            <a:r>
              <a:rPr lang="en-GB" sz="2000" b="1" dirty="0" smtClean="0"/>
              <a:t>, </a:t>
            </a:r>
            <a:r>
              <a:rPr lang="en-GB" sz="2000" b="1" dirty="0" err="1" smtClean="0"/>
              <a:t>hebrew</a:t>
            </a:r>
            <a:r>
              <a:rPr lang="en-GB" sz="2000" b="1" dirty="0" smtClean="0"/>
              <a:t> etc</a:t>
            </a:r>
            <a:r>
              <a:rPr lang="en-GB" sz="2000" b="1" dirty="0" smtClean="0"/>
              <a:t>.)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 Languages - English, French, Spanish, German, Italian, </a:t>
            </a:r>
            <a:r>
              <a:rPr lang="en-US" sz="2000" b="1" dirty="0" smtClean="0">
                <a:latin typeface="Calibri" pitchFamily="34" charset="0"/>
              </a:rPr>
              <a:t>Chinese</a:t>
            </a:r>
            <a:endParaRPr lang="en-GB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 </a:t>
            </a:r>
            <a:r>
              <a:rPr lang="en-GB" sz="2000" b="1" dirty="0" err="1" smtClean="0"/>
              <a:t>iPhone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iPad</a:t>
            </a:r>
            <a:r>
              <a:rPr lang="en-GB" sz="2000" b="1" dirty="0" smtClean="0"/>
              <a:t> </a:t>
            </a:r>
            <a:r>
              <a:rPr lang="en-GB" sz="2000" b="1" dirty="0" smtClean="0"/>
              <a:t>apps</a:t>
            </a:r>
            <a:endParaRPr lang="en-GB" sz="2000" b="1" dirty="0" smtClean="0"/>
          </a:p>
        </p:txBody>
      </p:sp>
      <p:pic>
        <p:nvPicPr>
          <p:cNvPr id="86020" name="Picture 4" descr="http://www.xqual.com/documentation/user_guide/images/screenshots/slides_large/thumb_Defect_Per-priority_Repo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646" y="1462647"/>
            <a:ext cx="2439707" cy="1425569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2173" y="4967010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6610" y="4967010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1048" y="4967010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4024" y="5944444"/>
            <a:ext cx="3107965" cy="64461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5493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7412" y="215384"/>
            <a:ext cx="6700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Open-Source launchers</a:t>
            </a:r>
            <a:endParaRPr lang="en-GB" sz="4000" b="1" dirty="0"/>
          </a:p>
        </p:txBody>
      </p:sp>
      <p:pic>
        <p:nvPicPr>
          <p:cNvPr id="79874" name="Picture 2" descr="xstudio's launch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6848" y="2073647"/>
            <a:ext cx="6102350" cy="433355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367909"/>
            <a:ext cx="670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GB" sz="2000" b="1" dirty="0"/>
          </a:p>
        </p:txBody>
      </p:sp>
      <p:sp>
        <p:nvSpPr>
          <p:cNvPr id="79892" name="AutoShape 20" descr="https://encrypted-tbn2.gstatic.com/images?q=tbn:ANd9GcT9oqNJjNvK4meIe-G5-j4KkTh-qsRUhGXNGmVQBv1XDtN1sYY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9894" name="Picture 22" descr="https://encrypted-tbn2.gstatic.com/images?q=tbn:ANd9GcT9oqNJjNvK4meIe-G5-j4KkTh-qsRUhGXNGmVQBv1XDtN1sYYX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7671" y="1114893"/>
            <a:ext cx="2416175" cy="786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340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48416" y="2930915"/>
            <a:ext cx="5642984" cy="12192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891535" y="100940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57412" y="215384"/>
            <a:ext cx="67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400" b="1" dirty="0" err="1" smtClean="0"/>
              <a:t>XStudio</a:t>
            </a:r>
            <a:endParaRPr lang="en-GB" sz="4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1231</TotalTime>
  <Words>137</Words>
  <Application>Microsoft Office PowerPoint</Application>
  <PresentationFormat>On-screen Show (4:3)</PresentationFormat>
  <Paragraphs>55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XSudio</vt:lpstr>
      <vt:lpstr>About</vt:lpstr>
      <vt:lpstr>Main features(1)</vt:lpstr>
      <vt:lpstr>Slide 4</vt:lpstr>
      <vt:lpstr>Main features(3)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 Georgieva</dc:creator>
  <cp:lastModifiedBy> </cp:lastModifiedBy>
  <cp:revision>42</cp:revision>
  <dcterms:created xsi:type="dcterms:W3CDTF">2013-02-01T09:59:03Z</dcterms:created>
  <dcterms:modified xsi:type="dcterms:W3CDTF">2013-05-28T12:28:44Z</dcterms:modified>
</cp:coreProperties>
</file>