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6EF"/>
    <a:srgbClr val="DA73A9"/>
    <a:srgbClr val="0073B8"/>
    <a:srgbClr val="00A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2"/>
    <p:restoredTop sz="77823"/>
  </p:normalViewPr>
  <p:slideViewPr>
    <p:cSldViewPr snapToGrid="0">
      <p:cViewPr varScale="1">
        <p:scale>
          <a:sx n="98" d="100"/>
          <a:sy n="98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DB7B2-6DCF-2E48-903C-09B4B710C0B7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946C8-3CE3-A641-8B37-C1EB7DD9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3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946C8-3CE3-A641-8B37-C1EB7DD91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7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946C8-3CE3-A641-8B37-C1EB7DD911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946C8-3CE3-A641-8B37-C1EB7DD91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3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946C8-3CE3-A641-8B37-C1EB7DD911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8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5547-6BF3-0F17-C22A-16EAF45FF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D1C7B-B695-4125-62A7-6D2DF7B06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6375-9621-1411-25BE-12E05A39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BF88-D659-7D40-BC49-FDD0A92C9DF6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00C29-06B9-9167-681C-8CE234C5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28DA-86C4-0F31-2B3E-129216A0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7EC5-E47A-E841-AE6D-8BF1557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7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846F-DF04-32CD-4CCF-C0902D58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4C702-0FD5-F251-C030-77C695589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EB49-132E-28A5-46DB-4B0A605A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BF88-D659-7D40-BC49-FDD0A92C9DF6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6BC9-5C83-5481-5F1C-EBB46A21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96E3-E887-3BB0-E6E3-58EE4718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7EC5-E47A-E841-AE6D-8BF1557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6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544E9-ED13-6BB0-4BD2-FE2EF0958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F63FD-B14F-CBB3-9596-67486EFE1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DEBE-E9D0-3DAC-BE4F-F8C191A8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BF88-D659-7D40-BC49-FDD0A92C9DF6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8449C-2ABB-30B9-5F8C-221DE883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B2A1C-17B9-9777-8DA0-DBCFE80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7EC5-E47A-E841-AE6D-8BF1557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4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4BB2-20FF-5234-55A4-AE5E4283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4513-5CA2-9919-027A-3E23BB59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53E0-4A13-9579-35EE-DD63CD75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BF88-D659-7D40-BC49-FDD0A92C9DF6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7DFD-7F57-BD9F-5676-033D1310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CB9A4-C2DD-715A-A570-3EF94A26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7EC5-E47A-E841-AE6D-8BF1557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7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3A29-8822-C931-7BEA-7D832507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EE1D5-7949-8D9D-C83C-6300342D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C0A3-48D9-E5FD-A000-F9193B2A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BF88-D659-7D40-BC49-FDD0A92C9DF6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9173F-4B30-833C-2FE5-BB7976E6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289E-7477-ADB5-D2EA-151947D9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7EC5-E47A-E841-AE6D-8BF1557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471D-4FBA-75E6-ACA1-0B53C44E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885B-A438-2316-8958-0C0E00033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B4431-1E63-A524-17AB-6F7F365AF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D99DD-623D-1049-DA2F-3E5B3B7B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BF88-D659-7D40-BC49-FDD0A92C9DF6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0A8B-1027-4AAC-E838-ECEF3694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F1A50-42CB-B820-D8A4-9D8FB4A5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7EC5-E47A-E841-AE6D-8BF1557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E465-5094-012B-A48C-D96D3916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04956-3299-6EFE-81DA-17AC9E33E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59AE1-101D-3B1C-8B1D-C4B009E4F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B5744-4C8F-42A7-AE4A-6DFF1D4A4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B7DD4-08DC-56CD-0405-30ABD0934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00ACE-02BB-12B7-E644-74BCA006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BF88-D659-7D40-BC49-FDD0A92C9DF6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32A1A-49A2-FB18-F71B-776C6F80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2F328-3C64-ED2F-9D02-0F424E87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7EC5-E47A-E841-AE6D-8BF1557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7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EEA3-4CA3-3522-0C3D-DDE1BEB8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5F553-869D-2BA7-0669-695D1DA8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BF88-D659-7D40-BC49-FDD0A92C9DF6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A64FF-7D12-E873-456A-1445AC08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7EBA3-9A4B-00D8-F16F-D34BF762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7EC5-E47A-E841-AE6D-8BF1557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3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BD7E7-22AE-41D3-201C-C7EC6E33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BF88-D659-7D40-BC49-FDD0A92C9DF6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D76E2-24E9-5B11-3CAE-DC2CAC00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6D22-0440-506A-65ED-0B84C7F8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7EC5-E47A-E841-AE6D-8BF1557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9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23B0-DF60-39F0-CF52-4D8293CC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E306-4FE1-3DE2-ED24-DDA60A86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3790A-BB60-F9F0-2ACB-D77B2F4C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56620-0073-0B68-9B22-BCE3AECA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BF88-D659-7D40-BC49-FDD0A92C9DF6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C7832-20B8-CBE3-4622-CBBC06D9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87EFB-9584-8995-A316-C58D54C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7EC5-E47A-E841-AE6D-8BF1557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2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4851-5007-15F6-0006-068607D7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8F390-797A-DF9E-FE13-296D3A540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19694-6E78-66AE-DAB6-756A6889F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FDDAB-E71E-2F92-AC86-392F5EAC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BF88-D659-7D40-BC49-FDD0A92C9DF6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62E56-7731-6482-82C4-DEC220E7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7301C-13F0-8182-D06F-D411DB54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7EC5-E47A-E841-AE6D-8BF1557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5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B02BE-4091-721F-1CC6-BC8C510A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783BC-032C-6D94-13A7-9846EC91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99163-8FAD-B60A-23A2-C44A606F2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7BF88-D659-7D40-BC49-FDD0A92C9DF6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F66A-90A8-3F3F-4389-A64077CA1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1290-2264-2492-9178-07D09A0BE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7EC5-E47A-E841-AE6D-8BF15578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9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F60820-8DFA-E3B9-7C9A-EBFDB05F89C9}"/>
              </a:ext>
            </a:extLst>
          </p:cNvPr>
          <p:cNvCxnSpPr>
            <a:cxnSpLocks/>
          </p:cNvCxnSpPr>
          <p:nvPr/>
        </p:nvCxnSpPr>
        <p:spPr>
          <a:xfrm flipV="1">
            <a:off x="2262752" y="3455363"/>
            <a:ext cx="0" cy="765418"/>
          </a:xfrm>
          <a:prstGeom prst="straightConnector1">
            <a:avLst/>
          </a:prstGeom>
          <a:ln w="28575">
            <a:solidFill>
              <a:srgbClr val="0073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D3D4BB-C692-0423-FD52-3A484788784D}"/>
              </a:ext>
            </a:extLst>
          </p:cNvPr>
          <p:cNvCxnSpPr>
            <a:cxnSpLocks/>
          </p:cNvCxnSpPr>
          <p:nvPr/>
        </p:nvCxnSpPr>
        <p:spPr>
          <a:xfrm>
            <a:off x="1150435" y="3431206"/>
            <a:ext cx="1050324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528E0A-3980-B16C-EE65-C9AB992D3508}"/>
              </a:ext>
            </a:extLst>
          </p:cNvPr>
          <p:cNvCxnSpPr>
            <a:cxnSpLocks/>
          </p:cNvCxnSpPr>
          <p:nvPr/>
        </p:nvCxnSpPr>
        <p:spPr>
          <a:xfrm flipV="1">
            <a:off x="1160945" y="30398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EAD861-38DC-6E9D-C345-99D7A7500D1D}"/>
              </a:ext>
            </a:extLst>
          </p:cNvPr>
          <p:cNvCxnSpPr>
            <a:cxnSpLocks/>
          </p:cNvCxnSpPr>
          <p:nvPr/>
        </p:nvCxnSpPr>
        <p:spPr>
          <a:xfrm flipV="1">
            <a:off x="2114830" y="30398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813597-1C69-935E-95D9-2343A616BCDA}"/>
              </a:ext>
            </a:extLst>
          </p:cNvPr>
          <p:cNvCxnSpPr>
            <a:cxnSpLocks/>
          </p:cNvCxnSpPr>
          <p:nvPr/>
        </p:nvCxnSpPr>
        <p:spPr>
          <a:xfrm flipV="1">
            <a:off x="3068715" y="30398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B94E80-30A9-736C-4E28-E77A515BEB09}"/>
              </a:ext>
            </a:extLst>
          </p:cNvPr>
          <p:cNvCxnSpPr>
            <a:cxnSpLocks/>
          </p:cNvCxnSpPr>
          <p:nvPr/>
        </p:nvCxnSpPr>
        <p:spPr>
          <a:xfrm flipV="1">
            <a:off x="4022600" y="30398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A3976B-1E1C-1DB4-8D85-46CC6F0E8128}"/>
              </a:ext>
            </a:extLst>
          </p:cNvPr>
          <p:cNvCxnSpPr>
            <a:cxnSpLocks/>
          </p:cNvCxnSpPr>
          <p:nvPr/>
        </p:nvCxnSpPr>
        <p:spPr>
          <a:xfrm flipV="1">
            <a:off x="4976485" y="30398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6C86E8-FE90-4B7A-E31E-D00B18E14FEA}"/>
              </a:ext>
            </a:extLst>
          </p:cNvPr>
          <p:cNvCxnSpPr>
            <a:cxnSpLocks/>
          </p:cNvCxnSpPr>
          <p:nvPr/>
        </p:nvCxnSpPr>
        <p:spPr>
          <a:xfrm flipV="1">
            <a:off x="5930370" y="30398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6388FF-CF46-BAD9-657D-A3D25403EEED}"/>
              </a:ext>
            </a:extLst>
          </p:cNvPr>
          <p:cNvCxnSpPr>
            <a:cxnSpLocks/>
          </p:cNvCxnSpPr>
          <p:nvPr/>
        </p:nvCxnSpPr>
        <p:spPr>
          <a:xfrm flipV="1">
            <a:off x="6884255" y="30398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C07824-CB67-D387-DA8A-1FB08E692EFD}"/>
              </a:ext>
            </a:extLst>
          </p:cNvPr>
          <p:cNvCxnSpPr>
            <a:cxnSpLocks/>
          </p:cNvCxnSpPr>
          <p:nvPr/>
        </p:nvCxnSpPr>
        <p:spPr>
          <a:xfrm flipV="1">
            <a:off x="7838140" y="30398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AA4012-DEA8-1889-D33C-20A893201D47}"/>
              </a:ext>
            </a:extLst>
          </p:cNvPr>
          <p:cNvCxnSpPr>
            <a:cxnSpLocks/>
          </p:cNvCxnSpPr>
          <p:nvPr/>
        </p:nvCxnSpPr>
        <p:spPr>
          <a:xfrm flipV="1">
            <a:off x="8792025" y="30398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3F8AEF-1677-D8D1-1788-BCEC5E08ADC7}"/>
              </a:ext>
            </a:extLst>
          </p:cNvPr>
          <p:cNvCxnSpPr>
            <a:cxnSpLocks/>
          </p:cNvCxnSpPr>
          <p:nvPr/>
        </p:nvCxnSpPr>
        <p:spPr>
          <a:xfrm flipV="1">
            <a:off x="9745910" y="30398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75BA8A-057E-B5E7-5417-0E99F92ACB8F}"/>
              </a:ext>
            </a:extLst>
          </p:cNvPr>
          <p:cNvCxnSpPr>
            <a:cxnSpLocks/>
          </p:cNvCxnSpPr>
          <p:nvPr/>
        </p:nvCxnSpPr>
        <p:spPr>
          <a:xfrm flipV="1">
            <a:off x="10699795" y="30398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6A726C-5EA9-CFB5-3CBE-8284006A3627}"/>
              </a:ext>
            </a:extLst>
          </p:cNvPr>
          <p:cNvCxnSpPr>
            <a:cxnSpLocks/>
          </p:cNvCxnSpPr>
          <p:nvPr/>
        </p:nvCxnSpPr>
        <p:spPr>
          <a:xfrm flipV="1">
            <a:off x="11653678" y="30398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85E1B6-DC63-CF32-FD0C-E9EF1E328B5E}"/>
              </a:ext>
            </a:extLst>
          </p:cNvPr>
          <p:cNvSpPr txBox="1"/>
          <p:nvPr/>
        </p:nvSpPr>
        <p:spPr>
          <a:xfrm>
            <a:off x="763149" y="26549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2D124F-1DE1-00DA-9AE6-B2711E30C478}"/>
              </a:ext>
            </a:extLst>
          </p:cNvPr>
          <p:cNvSpPr txBox="1"/>
          <p:nvPr/>
        </p:nvSpPr>
        <p:spPr>
          <a:xfrm>
            <a:off x="1753192" y="26549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AFE47-9776-B3CC-1E0D-CDC421ABC4B4}"/>
              </a:ext>
            </a:extLst>
          </p:cNvPr>
          <p:cNvSpPr txBox="1"/>
          <p:nvPr/>
        </p:nvSpPr>
        <p:spPr>
          <a:xfrm>
            <a:off x="2707077" y="26549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5FA76-A080-4D2D-7C17-1F35A320AC1F}"/>
              </a:ext>
            </a:extLst>
          </p:cNvPr>
          <p:cNvSpPr txBox="1"/>
          <p:nvPr/>
        </p:nvSpPr>
        <p:spPr>
          <a:xfrm>
            <a:off x="3660962" y="26549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B14C3-7393-33A1-81BF-55AD73F32AA1}"/>
              </a:ext>
            </a:extLst>
          </p:cNvPr>
          <p:cNvSpPr txBox="1"/>
          <p:nvPr/>
        </p:nvSpPr>
        <p:spPr>
          <a:xfrm>
            <a:off x="4614847" y="26549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4FA802-5F88-7DBA-1788-789A3447A1D6}"/>
              </a:ext>
            </a:extLst>
          </p:cNvPr>
          <p:cNvSpPr txBox="1"/>
          <p:nvPr/>
        </p:nvSpPr>
        <p:spPr>
          <a:xfrm>
            <a:off x="5568732" y="26549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21-08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619130-EA6A-1A46-3CA7-F7B03D5E21B9}"/>
              </a:ext>
            </a:extLst>
          </p:cNvPr>
          <p:cNvSpPr txBox="1"/>
          <p:nvPr/>
        </p:nvSpPr>
        <p:spPr>
          <a:xfrm>
            <a:off x="6522617" y="26549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21-09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5011B4-6936-2990-58AB-A371EF36A659}"/>
              </a:ext>
            </a:extLst>
          </p:cNvPr>
          <p:cNvSpPr txBox="1"/>
          <p:nvPr/>
        </p:nvSpPr>
        <p:spPr>
          <a:xfrm>
            <a:off x="7476502" y="26549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E4987-147D-34FA-EF20-AB4117D20036}"/>
              </a:ext>
            </a:extLst>
          </p:cNvPr>
          <p:cNvSpPr txBox="1"/>
          <p:nvPr/>
        </p:nvSpPr>
        <p:spPr>
          <a:xfrm>
            <a:off x="8430387" y="26549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9B925A-2785-7185-0000-3311E80620FB}"/>
              </a:ext>
            </a:extLst>
          </p:cNvPr>
          <p:cNvSpPr txBox="1"/>
          <p:nvPr/>
        </p:nvSpPr>
        <p:spPr>
          <a:xfrm>
            <a:off x="9384272" y="26549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E76DD4-4222-7CA1-86EA-2718405659F1}"/>
              </a:ext>
            </a:extLst>
          </p:cNvPr>
          <p:cNvSpPr txBox="1"/>
          <p:nvPr/>
        </p:nvSpPr>
        <p:spPr>
          <a:xfrm>
            <a:off x="10338157" y="26549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22-01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59BDA2-E92B-864A-8E09-02E28B7239B1}"/>
              </a:ext>
            </a:extLst>
          </p:cNvPr>
          <p:cNvSpPr txBox="1"/>
          <p:nvPr/>
        </p:nvSpPr>
        <p:spPr>
          <a:xfrm>
            <a:off x="11292040" y="26549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22-02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8DEF4F-18EA-E28D-7099-C3857F32F22F}"/>
              </a:ext>
            </a:extLst>
          </p:cNvPr>
          <p:cNvSpPr/>
          <p:nvPr/>
        </p:nvSpPr>
        <p:spPr>
          <a:xfrm>
            <a:off x="6612130" y="2998577"/>
            <a:ext cx="1519870" cy="865257"/>
          </a:xfrm>
          <a:prstGeom prst="rect">
            <a:avLst/>
          </a:prstGeom>
          <a:solidFill>
            <a:schemeClr val="accent4">
              <a:lumMod val="20000"/>
              <a:lumOff val="80000"/>
              <a:alpha val="5698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15473C-7CDC-D5B3-4F66-09871830B1C2}"/>
              </a:ext>
            </a:extLst>
          </p:cNvPr>
          <p:cNvSpPr txBox="1"/>
          <p:nvPr/>
        </p:nvSpPr>
        <p:spPr>
          <a:xfrm>
            <a:off x="6400686" y="3822574"/>
            <a:ext cx="2017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 LIGHT" panose="020B0403020202020204" pitchFamily="34" charset="0"/>
              </a:rPr>
              <a:t>Construction</a:t>
            </a:r>
          </a:p>
          <a:p>
            <a:pPr algn="ctr"/>
            <a:r>
              <a:rPr lang="en-US" sz="2000" b="1" dirty="0">
                <a:latin typeface="HELVETICA LIGHT" panose="020B0403020202020204" pitchFamily="34" charset="0"/>
              </a:rPr>
              <a:t>at Padden Creek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168E5A-8F85-13E0-45AA-B6A9D3B366A4}"/>
              </a:ext>
            </a:extLst>
          </p:cNvPr>
          <p:cNvSpPr>
            <a:spLocks/>
          </p:cNvSpPr>
          <p:nvPr/>
        </p:nvSpPr>
        <p:spPr>
          <a:xfrm>
            <a:off x="1163272" y="804323"/>
            <a:ext cx="10503229" cy="365760"/>
          </a:xfrm>
          <a:prstGeom prst="rect">
            <a:avLst/>
          </a:prstGeom>
          <a:solidFill>
            <a:srgbClr val="23B6EF">
              <a:alpha val="50000"/>
            </a:srgbClr>
          </a:solidFill>
          <a:ln>
            <a:solidFill>
              <a:srgbClr val="23B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Cutthroat trout (O. </a:t>
            </a:r>
            <a:r>
              <a:rPr lang="en-US" sz="1500" i="1" dirty="0" err="1">
                <a:solidFill>
                  <a:schemeClr val="tx1"/>
                </a:solidFill>
                <a:latin typeface="Helvetica Light" panose="020B0403020202020204" pitchFamily="34" charset="0"/>
              </a:rPr>
              <a:t>clarkii</a:t>
            </a:r>
            <a:r>
              <a:rPr lang="en-US" sz="15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)</a:t>
            </a:r>
            <a:endParaRPr lang="en-US" sz="15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FD6D34-E107-714F-7B17-DA66AB156593}"/>
              </a:ext>
            </a:extLst>
          </p:cNvPr>
          <p:cNvSpPr>
            <a:spLocks/>
          </p:cNvSpPr>
          <p:nvPr/>
        </p:nvSpPr>
        <p:spPr>
          <a:xfrm>
            <a:off x="6897092" y="1171635"/>
            <a:ext cx="2861647" cy="365760"/>
          </a:xfrm>
          <a:prstGeom prst="rect">
            <a:avLst/>
          </a:prstGeom>
          <a:solidFill>
            <a:srgbClr val="00A270">
              <a:alpha val="50000"/>
            </a:srgbClr>
          </a:solidFill>
          <a:ln>
            <a:solidFill>
              <a:srgbClr val="00A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Coho salmon (O. kisutch)</a:t>
            </a:r>
            <a:endParaRPr lang="en-US" sz="15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B793DE-6E40-017C-47E8-978ED097FBA2}"/>
              </a:ext>
            </a:extLst>
          </p:cNvPr>
          <p:cNvSpPr>
            <a:spLocks/>
          </p:cNvSpPr>
          <p:nvPr/>
        </p:nvSpPr>
        <p:spPr>
          <a:xfrm>
            <a:off x="7850977" y="1539700"/>
            <a:ext cx="1907762" cy="365760"/>
          </a:xfrm>
          <a:prstGeom prst="rect">
            <a:avLst/>
          </a:prstGeom>
          <a:solidFill>
            <a:srgbClr val="DA73A9">
              <a:alpha val="50196"/>
            </a:srgbClr>
          </a:solidFill>
          <a:ln>
            <a:solidFill>
              <a:srgbClr val="DA7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Sockeye (O. nerka)</a:t>
            </a:r>
            <a:endParaRPr lang="en-US" sz="15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24874F-4D0E-6A4B-53DA-862FB9C3B2FE}"/>
              </a:ext>
            </a:extLst>
          </p:cNvPr>
          <p:cNvSpPr>
            <a:spLocks/>
          </p:cNvSpPr>
          <p:nvPr/>
        </p:nvSpPr>
        <p:spPr>
          <a:xfrm>
            <a:off x="8830508" y="1914553"/>
            <a:ext cx="2836001" cy="365760"/>
          </a:xfrm>
          <a:prstGeom prst="rect">
            <a:avLst/>
          </a:prstGeom>
          <a:solidFill>
            <a:srgbClr val="0073B8">
              <a:alpha val="50196"/>
            </a:srgbClr>
          </a:solidFill>
          <a:ln>
            <a:solidFill>
              <a:srgbClr val="007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Steelhead trout (O. mykiss)</a:t>
            </a:r>
            <a:endParaRPr lang="en-US" sz="15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586FFC-CD4C-5D99-F512-F6D4C9D3F95C}"/>
              </a:ext>
            </a:extLst>
          </p:cNvPr>
          <p:cNvSpPr>
            <a:spLocks/>
          </p:cNvSpPr>
          <p:nvPr/>
        </p:nvSpPr>
        <p:spPr>
          <a:xfrm>
            <a:off x="1163271" y="1914839"/>
            <a:ext cx="2897811" cy="365760"/>
          </a:xfrm>
          <a:prstGeom prst="rect">
            <a:avLst/>
          </a:prstGeom>
          <a:solidFill>
            <a:srgbClr val="0073B8">
              <a:alpha val="50196"/>
            </a:srgbClr>
          </a:solidFill>
          <a:ln>
            <a:solidFill>
              <a:srgbClr val="007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Steelhead trout (O. mykiss)</a:t>
            </a:r>
            <a:endParaRPr lang="en-US" sz="15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5B11DF-484E-DFF8-824B-E26028283908}"/>
              </a:ext>
            </a:extLst>
          </p:cNvPr>
          <p:cNvSpPr txBox="1"/>
          <p:nvPr/>
        </p:nvSpPr>
        <p:spPr>
          <a:xfrm>
            <a:off x="1143430" y="332552"/>
            <a:ext cx="10492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Documented Run Timings (Adults)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BC3BB8-C1BF-420A-02A7-F54D9562EA9A}"/>
              </a:ext>
            </a:extLst>
          </p:cNvPr>
          <p:cNvCxnSpPr>
            <a:cxnSpLocks/>
          </p:cNvCxnSpPr>
          <p:nvPr/>
        </p:nvCxnSpPr>
        <p:spPr>
          <a:xfrm flipV="1">
            <a:off x="2415152" y="3455363"/>
            <a:ext cx="0" cy="765418"/>
          </a:xfrm>
          <a:prstGeom prst="straightConnector1">
            <a:avLst/>
          </a:prstGeom>
          <a:ln w="28575">
            <a:solidFill>
              <a:srgbClr val="0073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4BC3B8-FD1A-7424-5F13-5477E22302AB}"/>
              </a:ext>
            </a:extLst>
          </p:cNvPr>
          <p:cNvCxnSpPr>
            <a:cxnSpLocks/>
          </p:cNvCxnSpPr>
          <p:nvPr/>
        </p:nvCxnSpPr>
        <p:spPr>
          <a:xfrm flipV="1">
            <a:off x="2567552" y="3455363"/>
            <a:ext cx="0" cy="765418"/>
          </a:xfrm>
          <a:prstGeom prst="straightConnector1">
            <a:avLst/>
          </a:prstGeom>
          <a:ln w="28575">
            <a:solidFill>
              <a:srgbClr val="0073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CCB0C2-1C76-EDB2-588E-DECC9030CA25}"/>
              </a:ext>
            </a:extLst>
          </p:cNvPr>
          <p:cNvCxnSpPr>
            <a:cxnSpLocks/>
          </p:cNvCxnSpPr>
          <p:nvPr/>
        </p:nvCxnSpPr>
        <p:spPr>
          <a:xfrm flipV="1">
            <a:off x="2874937" y="3455363"/>
            <a:ext cx="0" cy="765418"/>
          </a:xfrm>
          <a:prstGeom prst="straightConnector1">
            <a:avLst/>
          </a:prstGeom>
          <a:ln w="28575">
            <a:solidFill>
              <a:srgbClr val="0073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A179823-E824-558B-6AEB-0C6F6FC43BB0}"/>
              </a:ext>
            </a:extLst>
          </p:cNvPr>
          <p:cNvSpPr txBox="1"/>
          <p:nvPr/>
        </p:nvSpPr>
        <p:spPr>
          <a:xfrm>
            <a:off x="140574" y="4255203"/>
            <a:ext cx="2998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73B8"/>
                </a:solidFill>
                <a:latin typeface="Helvetica Light" panose="020B0403020202020204" pitchFamily="34" charset="0"/>
              </a:rPr>
              <a:t>Rainbow trout (</a:t>
            </a:r>
            <a:r>
              <a:rPr lang="en-US" i="1" dirty="0">
                <a:solidFill>
                  <a:srgbClr val="0073B8"/>
                </a:solidFill>
                <a:latin typeface="HELVETICA LIGHT" panose="020B0403020202020204" pitchFamily="34" charset="0"/>
              </a:rPr>
              <a:t>O. mykiss</a:t>
            </a:r>
            <a:r>
              <a:rPr lang="en-US" dirty="0">
                <a:solidFill>
                  <a:srgbClr val="0073B8"/>
                </a:solidFill>
                <a:latin typeface="Helvetica Light" panose="020B0403020202020204" pitchFamily="34" charset="0"/>
              </a:rPr>
              <a:t>)</a:t>
            </a:r>
          </a:p>
          <a:p>
            <a:pPr algn="r"/>
            <a:r>
              <a:rPr lang="en-US" dirty="0">
                <a:solidFill>
                  <a:srgbClr val="0073B8"/>
                </a:solidFill>
                <a:latin typeface="Helvetica Light" panose="020B0403020202020204" pitchFamily="34" charset="0"/>
              </a:rPr>
              <a:t>4/2/21: 4,655 fish</a:t>
            </a:r>
          </a:p>
          <a:p>
            <a:pPr algn="r"/>
            <a:r>
              <a:rPr lang="en-US" dirty="0">
                <a:solidFill>
                  <a:srgbClr val="0073B8"/>
                </a:solidFill>
                <a:latin typeface="Helvetica Light" panose="020B0403020202020204" pitchFamily="34" charset="0"/>
              </a:rPr>
              <a:t>4/8/21: 4,200 fish</a:t>
            </a:r>
          </a:p>
          <a:p>
            <a:pPr algn="r"/>
            <a:r>
              <a:rPr lang="en-US" dirty="0">
                <a:solidFill>
                  <a:srgbClr val="0073B8"/>
                </a:solidFill>
                <a:latin typeface="Helvetica Light" panose="020B0403020202020204" pitchFamily="34" charset="0"/>
              </a:rPr>
              <a:t>4/12/21: 4,897 fish</a:t>
            </a:r>
          </a:p>
          <a:p>
            <a:pPr algn="r"/>
            <a:r>
              <a:rPr lang="en-US" dirty="0">
                <a:solidFill>
                  <a:srgbClr val="0073B8"/>
                </a:solidFill>
                <a:latin typeface="Helvetica Light" panose="020B0403020202020204" pitchFamily="34" charset="0"/>
              </a:rPr>
              <a:t>4/23/21: 4,850 fish</a:t>
            </a:r>
          </a:p>
          <a:p>
            <a:pPr algn="r"/>
            <a:r>
              <a:rPr lang="en-US" dirty="0">
                <a:solidFill>
                  <a:srgbClr val="0073B8"/>
                </a:solidFill>
                <a:latin typeface="Helvetica Light" panose="020B0403020202020204" pitchFamily="34" charset="0"/>
              </a:rPr>
              <a:t>5/10/21: 960 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D85488-D403-B6F8-4A10-3A4C5D57F2B7}"/>
              </a:ext>
            </a:extLst>
          </p:cNvPr>
          <p:cNvSpPr txBox="1"/>
          <p:nvPr/>
        </p:nvSpPr>
        <p:spPr>
          <a:xfrm>
            <a:off x="3293276" y="4255201"/>
            <a:ext cx="6214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A73A9"/>
                </a:solidFill>
                <a:latin typeface="Helvetica Light" panose="020B0403020202020204" pitchFamily="34" charset="0"/>
              </a:rPr>
              <a:t>Kokanee (</a:t>
            </a:r>
            <a:r>
              <a:rPr lang="en-US" i="1" dirty="0">
                <a:solidFill>
                  <a:srgbClr val="DA73A9"/>
                </a:solidFill>
                <a:latin typeface="Helvetica Light" panose="020B0403020202020204" pitchFamily="34" charset="0"/>
              </a:rPr>
              <a:t>O. nerka</a:t>
            </a:r>
            <a:r>
              <a:rPr lang="en-US" dirty="0">
                <a:solidFill>
                  <a:srgbClr val="DA73A9"/>
                </a:solidFill>
                <a:latin typeface="Helvetica Light" panose="020B0403020202020204" pitchFamily="34" charset="0"/>
              </a:rPr>
              <a:t>)</a:t>
            </a:r>
          </a:p>
          <a:p>
            <a:r>
              <a:rPr lang="en-US" dirty="0">
                <a:solidFill>
                  <a:srgbClr val="DA73A9"/>
                </a:solidFill>
                <a:latin typeface="Helvetica Light" panose="020B0403020202020204" pitchFamily="34" charset="0"/>
              </a:rPr>
              <a:t>May 2021: 30,000 fish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1BE049-98B1-D35B-73DD-553DF0282AA0}"/>
              </a:ext>
            </a:extLst>
          </p:cNvPr>
          <p:cNvCxnSpPr>
            <a:cxnSpLocks/>
          </p:cNvCxnSpPr>
          <p:nvPr/>
        </p:nvCxnSpPr>
        <p:spPr>
          <a:xfrm flipV="1">
            <a:off x="3559138" y="3455363"/>
            <a:ext cx="0" cy="765418"/>
          </a:xfrm>
          <a:prstGeom prst="straightConnector1">
            <a:avLst/>
          </a:prstGeom>
          <a:ln w="28575">
            <a:solidFill>
              <a:srgbClr val="DA73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67E3A8-9CAC-9184-F5C9-D9E0B00F5F42}"/>
              </a:ext>
            </a:extLst>
          </p:cNvPr>
          <p:cNvCxnSpPr>
            <a:cxnSpLocks/>
          </p:cNvCxnSpPr>
          <p:nvPr/>
        </p:nvCxnSpPr>
        <p:spPr>
          <a:xfrm flipV="1">
            <a:off x="3401763" y="3455363"/>
            <a:ext cx="0" cy="765418"/>
          </a:xfrm>
          <a:prstGeom prst="straightConnector1">
            <a:avLst/>
          </a:prstGeom>
          <a:ln w="28575">
            <a:solidFill>
              <a:srgbClr val="0073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42A2837-61AA-238A-B2AE-5A67EAD015C4}"/>
              </a:ext>
            </a:extLst>
          </p:cNvPr>
          <p:cNvSpPr txBox="1"/>
          <p:nvPr/>
        </p:nvSpPr>
        <p:spPr>
          <a:xfrm>
            <a:off x="1143430" y="6286528"/>
            <a:ext cx="10492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Stocking in Lake Padden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B8C2CE-BC08-0A65-D13B-488F92B4D5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7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D3D4BB-C692-0423-FD52-3A484788784D}"/>
              </a:ext>
            </a:extLst>
          </p:cNvPr>
          <p:cNvCxnSpPr>
            <a:cxnSpLocks/>
          </p:cNvCxnSpPr>
          <p:nvPr/>
        </p:nvCxnSpPr>
        <p:spPr>
          <a:xfrm>
            <a:off x="849986" y="4084346"/>
            <a:ext cx="1050324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528E0A-3980-B16C-EE65-C9AB992D3508}"/>
              </a:ext>
            </a:extLst>
          </p:cNvPr>
          <p:cNvCxnSpPr>
            <a:cxnSpLocks/>
          </p:cNvCxnSpPr>
          <p:nvPr/>
        </p:nvCxnSpPr>
        <p:spPr>
          <a:xfrm flipV="1">
            <a:off x="860496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EAD861-38DC-6E9D-C345-99D7A7500D1D}"/>
              </a:ext>
            </a:extLst>
          </p:cNvPr>
          <p:cNvCxnSpPr>
            <a:cxnSpLocks/>
          </p:cNvCxnSpPr>
          <p:nvPr/>
        </p:nvCxnSpPr>
        <p:spPr>
          <a:xfrm flipV="1">
            <a:off x="1859804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813597-1C69-935E-95D9-2343A616BCDA}"/>
              </a:ext>
            </a:extLst>
          </p:cNvPr>
          <p:cNvCxnSpPr>
            <a:cxnSpLocks/>
          </p:cNvCxnSpPr>
          <p:nvPr/>
        </p:nvCxnSpPr>
        <p:spPr>
          <a:xfrm flipV="1">
            <a:off x="2859112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B94E80-30A9-736C-4E28-E77A515BEB09}"/>
              </a:ext>
            </a:extLst>
          </p:cNvPr>
          <p:cNvCxnSpPr>
            <a:cxnSpLocks/>
          </p:cNvCxnSpPr>
          <p:nvPr/>
        </p:nvCxnSpPr>
        <p:spPr>
          <a:xfrm flipV="1">
            <a:off x="3858420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A3976B-1E1C-1DB4-8D85-46CC6F0E8128}"/>
              </a:ext>
            </a:extLst>
          </p:cNvPr>
          <p:cNvCxnSpPr>
            <a:cxnSpLocks/>
          </p:cNvCxnSpPr>
          <p:nvPr/>
        </p:nvCxnSpPr>
        <p:spPr>
          <a:xfrm flipV="1">
            <a:off x="4857728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6C86E8-FE90-4B7A-E31E-D00B18E14FEA}"/>
              </a:ext>
            </a:extLst>
          </p:cNvPr>
          <p:cNvCxnSpPr>
            <a:cxnSpLocks/>
          </p:cNvCxnSpPr>
          <p:nvPr/>
        </p:nvCxnSpPr>
        <p:spPr>
          <a:xfrm flipV="1">
            <a:off x="5857036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6388FF-CF46-BAD9-657D-A3D25403EEED}"/>
              </a:ext>
            </a:extLst>
          </p:cNvPr>
          <p:cNvCxnSpPr>
            <a:cxnSpLocks/>
          </p:cNvCxnSpPr>
          <p:nvPr/>
        </p:nvCxnSpPr>
        <p:spPr>
          <a:xfrm flipV="1">
            <a:off x="6856344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C07824-CB67-D387-DA8A-1FB08E692EFD}"/>
              </a:ext>
            </a:extLst>
          </p:cNvPr>
          <p:cNvCxnSpPr>
            <a:cxnSpLocks/>
          </p:cNvCxnSpPr>
          <p:nvPr/>
        </p:nvCxnSpPr>
        <p:spPr>
          <a:xfrm flipV="1">
            <a:off x="7855652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AA4012-DEA8-1889-D33C-20A893201D47}"/>
              </a:ext>
            </a:extLst>
          </p:cNvPr>
          <p:cNvCxnSpPr>
            <a:cxnSpLocks/>
          </p:cNvCxnSpPr>
          <p:nvPr/>
        </p:nvCxnSpPr>
        <p:spPr>
          <a:xfrm flipV="1">
            <a:off x="8854960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3F8AEF-1677-D8D1-1788-BCEC5E08ADC7}"/>
              </a:ext>
            </a:extLst>
          </p:cNvPr>
          <p:cNvCxnSpPr>
            <a:cxnSpLocks/>
          </p:cNvCxnSpPr>
          <p:nvPr/>
        </p:nvCxnSpPr>
        <p:spPr>
          <a:xfrm flipV="1">
            <a:off x="9854268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75BA8A-057E-B5E7-5417-0E99F92ACB8F}"/>
              </a:ext>
            </a:extLst>
          </p:cNvPr>
          <p:cNvCxnSpPr>
            <a:cxnSpLocks/>
          </p:cNvCxnSpPr>
          <p:nvPr/>
        </p:nvCxnSpPr>
        <p:spPr>
          <a:xfrm flipV="1">
            <a:off x="10853576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6A726C-5EA9-CFB5-3CBE-8284006A3627}"/>
              </a:ext>
            </a:extLst>
          </p:cNvPr>
          <p:cNvCxnSpPr>
            <a:cxnSpLocks/>
          </p:cNvCxnSpPr>
          <p:nvPr/>
        </p:nvCxnSpPr>
        <p:spPr>
          <a:xfrm flipV="1">
            <a:off x="11353229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85E1B6-DC63-CF32-FD0C-E9EF1E328B5E}"/>
              </a:ext>
            </a:extLst>
          </p:cNvPr>
          <p:cNvSpPr txBox="1"/>
          <p:nvPr/>
        </p:nvSpPr>
        <p:spPr>
          <a:xfrm>
            <a:off x="462700" y="3308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5FA76-A080-4D2D-7C17-1F35A320AC1F}"/>
              </a:ext>
            </a:extLst>
          </p:cNvPr>
          <p:cNvSpPr txBox="1"/>
          <p:nvPr/>
        </p:nvSpPr>
        <p:spPr>
          <a:xfrm>
            <a:off x="1972172" y="33141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B14C3-7393-33A1-81BF-55AD73F32AA1}"/>
              </a:ext>
            </a:extLst>
          </p:cNvPr>
          <p:cNvSpPr txBox="1"/>
          <p:nvPr/>
        </p:nvSpPr>
        <p:spPr>
          <a:xfrm>
            <a:off x="3471134" y="3308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21-09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4FA802-5F88-7DBA-1788-789A3447A1D6}"/>
              </a:ext>
            </a:extLst>
          </p:cNvPr>
          <p:cNvSpPr txBox="1"/>
          <p:nvPr/>
        </p:nvSpPr>
        <p:spPr>
          <a:xfrm>
            <a:off x="4970096" y="3308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619130-EA6A-1A46-3CA7-F7B03D5E21B9}"/>
              </a:ext>
            </a:extLst>
          </p:cNvPr>
          <p:cNvSpPr txBox="1"/>
          <p:nvPr/>
        </p:nvSpPr>
        <p:spPr>
          <a:xfrm>
            <a:off x="6459788" y="3308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22-03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5011B4-6936-2990-58AB-A371EF36A659}"/>
              </a:ext>
            </a:extLst>
          </p:cNvPr>
          <p:cNvSpPr txBox="1"/>
          <p:nvPr/>
        </p:nvSpPr>
        <p:spPr>
          <a:xfrm>
            <a:off x="7968020" y="3308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22-06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E4987-147D-34FA-EF20-AB4117D20036}"/>
              </a:ext>
            </a:extLst>
          </p:cNvPr>
          <p:cNvSpPr txBox="1"/>
          <p:nvPr/>
        </p:nvSpPr>
        <p:spPr>
          <a:xfrm>
            <a:off x="9466982" y="331139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22-09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59BDA2-E92B-864A-8E09-02E28B7239B1}"/>
              </a:ext>
            </a:extLst>
          </p:cNvPr>
          <p:cNvSpPr txBox="1"/>
          <p:nvPr/>
        </p:nvSpPr>
        <p:spPr>
          <a:xfrm>
            <a:off x="10948428" y="331034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22-12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15473C-7CDC-D5B3-4F66-09871830B1C2}"/>
              </a:ext>
            </a:extLst>
          </p:cNvPr>
          <p:cNvSpPr txBox="1"/>
          <p:nvPr/>
        </p:nvSpPr>
        <p:spPr>
          <a:xfrm>
            <a:off x="3147197" y="4621140"/>
            <a:ext cx="2017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 LIGHT" panose="020B0403020202020204" pitchFamily="34" charset="0"/>
              </a:rPr>
              <a:t>SR-11</a:t>
            </a:r>
          </a:p>
          <a:p>
            <a:pPr algn="ctr"/>
            <a:r>
              <a:rPr lang="en-US" sz="2000" b="1" dirty="0">
                <a:latin typeface="HELVETICA LIGHT" panose="020B0403020202020204" pitchFamily="34" charset="0"/>
              </a:rPr>
              <a:t>Construction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168E5A-8F85-13E0-45AA-B6A9D3B366A4}"/>
              </a:ext>
            </a:extLst>
          </p:cNvPr>
          <p:cNvSpPr>
            <a:spLocks/>
          </p:cNvSpPr>
          <p:nvPr/>
        </p:nvSpPr>
        <p:spPr>
          <a:xfrm>
            <a:off x="865494" y="804323"/>
            <a:ext cx="10503229" cy="365760"/>
          </a:xfrm>
          <a:prstGeom prst="rect">
            <a:avLst/>
          </a:prstGeom>
          <a:solidFill>
            <a:srgbClr val="23B6EF">
              <a:alpha val="50000"/>
            </a:srgbClr>
          </a:solidFill>
          <a:ln>
            <a:solidFill>
              <a:srgbClr val="23B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Cutthroat trout (O. </a:t>
            </a:r>
            <a:r>
              <a:rPr lang="en-US" sz="1400" i="1" dirty="0" err="1">
                <a:solidFill>
                  <a:schemeClr val="tx1"/>
                </a:solidFill>
                <a:latin typeface="Helvetica Light" panose="020B0403020202020204" pitchFamily="34" charset="0"/>
              </a:rPr>
              <a:t>clarkii</a:t>
            </a:r>
            <a:r>
              <a:rPr lang="en-US" sz="14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)</a:t>
            </a:r>
            <a:endParaRPr lang="en-US" sz="14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FD6D34-E107-714F-7B17-DA66AB156593}"/>
              </a:ext>
            </a:extLst>
          </p:cNvPr>
          <p:cNvSpPr>
            <a:spLocks/>
          </p:cNvSpPr>
          <p:nvPr/>
        </p:nvSpPr>
        <p:spPr>
          <a:xfrm>
            <a:off x="3858420" y="1172147"/>
            <a:ext cx="1498962" cy="426391"/>
          </a:xfrm>
          <a:prstGeom prst="rect">
            <a:avLst/>
          </a:prstGeom>
          <a:solidFill>
            <a:srgbClr val="00A270">
              <a:alpha val="50000"/>
            </a:srgbClr>
          </a:solidFill>
          <a:ln>
            <a:solidFill>
              <a:srgbClr val="00A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Coho salmon (O. kisutch)</a:t>
            </a:r>
            <a:endParaRPr lang="en-US" sz="14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B793DE-6E40-017C-47E8-978ED097FBA2}"/>
              </a:ext>
            </a:extLst>
          </p:cNvPr>
          <p:cNvSpPr>
            <a:spLocks/>
          </p:cNvSpPr>
          <p:nvPr/>
        </p:nvSpPr>
        <p:spPr>
          <a:xfrm>
            <a:off x="4358075" y="1607793"/>
            <a:ext cx="1013046" cy="426385"/>
          </a:xfrm>
          <a:prstGeom prst="rect">
            <a:avLst/>
          </a:prstGeom>
          <a:solidFill>
            <a:srgbClr val="DA73A9">
              <a:alpha val="50196"/>
            </a:srgbClr>
          </a:solidFill>
          <a:ln>
            <a:solidFill>
              <a:srgbClr val="DA7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Sockeye (O. nerka)</a:t>
            </a:r>
            <a:endParaRPr lang="en-US" sz="14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586FFC-CD4C-5D99-F512-F6D4C9D3F95C}"/>
              </a:ext>
            </a:extLst>
          </p:cNvPr>
          <p:cNvSpPr>
            <a:spLocks/>
          </p:cNvSpPr>
          <p:nvPr/>
        </p:nvSpPr>
        <p:spPr>
          <a:xfrm>
            <a:off x="860496" y="2034178"/>
            <a:ext cx="1509472" cy="429768"/>
          </a:xfrm>
          <a:prstGeom prst="rect">
            <a:avLst/>
          </a:prstGeom>
          <a:solidFill>
            <a:srgbClr val="0073B8">
              <a:alpha val="50196"/>
            </a:srgbClr>
          </a:solidFill>
          <a:ln>
            <a:solidFill>
              <a:srgbClr val="007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Steelhead trout (O. mykiss)</a:t>
            </a:r>
            <a:endParaRPr lang="en-US" sz="14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5B11DF-484E-DFF8-824B-E26028283908}"/>
              </a:ext>
            </a:extLst>
          </p:cNvPr>
          <p:cNvSpPr txBox="1"/>
          <p:nvPr/>
        </p:nvSpPr>
        <p:spPr>
          <a:xfrm>
            <a:off x="842981" y="332552"/>
            <a:ext cx="10492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Documented Run Timings (Adults)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2A2837-61AA-238A-B2AE-5A67EAD015C4}"/>
              </a:ext>
            </a:extLst>
          </p:cNvPr>
          <p:cNvSpPr txBox="1"/>
          <p:nvPr/>
        </p:nvSpPr>
        <p:spPr>
          <a:xfrm>
            <a:off x="0" y="628652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Stocking in Lake Padden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B8C2CE-BC08-0A65-D13B-488F92B4D5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6C4370-35C8-AE78-D003-DB591B4ECA82}"/>
              </a:ext>
            </a:extLst>
          </p:cNvPr>
          <p:cNvCxnSpPr>
            <a:cxnSpLocks/>
          </p:cNvCxnSpPr>
          <p:nvPr/>
        </p:nvCxnSpPr>
        <p:spPr>
          <a:xfrm flipV="1">
            <a:off x="2359458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6E1539-5F88-ECF2-22E8-81EE26B99770}"/>
              </a:ext>
            </a:extLst>
          </p:cNvPr>
          <p:cNvCxnSpPr>
            <a:cxnSpLocks/>
          </p:cNvCxnSpPr>
          <p:nvPr/>
        </p:nvCxnSpPr>
        <p:spPr>
          <a:xfrm flipV="1">
            <a:off x="3358766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9F7418-84DF-CE4B-54FA-8700DFFFAA15}"/>
              </a:ext>
            </a:extLst>
          </p:cNvPr>
          <p:cNvCxnSpPr>
            <a:cxnSpLocks/>
          </p:cNvCxnSpPr>
          <p:nvPr/>
        </p:nvCxnSpPr>
        <p:spPr>
          <a:xfrm flipV="1">
            <a:off x="4358074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084E97-0896-F76B-E0FD-2BE4BF5C7395}"/>
              </a:ext>
            </a:extLst>
          </p:cNvPr>
          <p:cNvCxnSpPr>
            <a:cxnSpLocks/>
          </p:cNvCxnSpPr>
          <p:nvPr/>
        </p:nvCxnSpPr>
        <p:spPr>
          <a:xfrm flipV="1">
            <a:off x="5357382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1FF56E-A39B-4964-F9C1-9F08561FE261}"/>
              </a:ext>
            </a:extLst>
          </p:cNvPr>
          <p:cNvCxnSpPr>
            <a:cxnSpLocks/>
          </p:cNvCxnSpPr>
          <p:nvPr/>
        </p:nvCxnSpPr>
        <p:spPr>
          <a:xfrm flipV="1">
            <a:off x="1360150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64D912-4767-B61B-D3BC-E687A2ECB9D1}"/>
              </a:ext>
            </a:extLst>
          </p:cNvPr>
          <p:cNvCxnSpPr>
            <a:cxnSpLocks/>
          </p:cNvCxnSpPr>
          <p:nvPr/>
        </p:nvCxnSpPr>
        <p:spPr>
          <a:xfrm flipV="1">
            <a:off x="6356690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5065E1-A46C-19F6-DF6A-412920C79F0C}"/>
              </a:ext>
            </a:extLst>
          </p:cNvPr>
          <p:cNvCxnSpPr>
            <a:cxnSpLocks/>
          </p:cNvCxnSpPr>
          <p:nvPr/>
        </p:nvCxnSpPr>
        <p:spPr>
          <a:xfrm flipV="1">
            <a:off x="7355998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B2A18D-5F4A-D499-4F37-57DA731EAA7A}"/>
              </a:ext>
            </a:extLst>
          </p:cNvPr>
          <p:cNvCxnSpPr>
            <a:cxnSpLocks/>
          </p:cNvCxnSpPr>
          <p:nvPr/>
        </p:nvCxnSpPr>
        <p:spPr>
          <a:xfrm flipV="1">
            <a:off x="8355306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D27872-49CE-C9A0-AC2E-AA83D83EF283}"/>
              </a:ext>
            </a:extLst>
          </p:cNvPr>
          <p:cNvCxnSpPr>
            <a:cxnSpLocks/>
          </p:cNvCxnSpPr>
          <p:nvPr/>
        </p:nvCxnSpPr>
        <p:spPr>
          <a:xfrm flipV="1">
            <a:off x="9354614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F45904-E3B0-666E-49CB-68E201F09EE8}"/>
              </a:ext>
            </a:extLst>
          </p:cNvPr>
          <p:cNvCxnSpPr>
            <a:cxnSpLocks/>
          </p:cNvCxnSpPr>
          <p:nvPr/>
        </p:nvCxnSpPr>
        <p:spPr>
          <a:xfrm flipV="1">
            <a:off x="10353922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D8DEF4F-18EA-E28D-7099-C3857F32F22F}"/>
              </a:ext>
            </a:extLst>
          </p:cNvPr>
          <p:cNvSpPr/>
          <p:nvPr/>
        </p:nvSpPr>
        <p:spPr>
          <a:xfrm>
            <a:off x="3649253" y="3704315"/>
            <a:ext cx="1013045" cy="865257"/>
          </a:xfrm>
          <a:prstGeom prst="rect">
            <a:avLst/>
          </a:prstGeom>
          <a:solidFill>
            <a:schemeClr val="accent4">
              <a:lumMod val="20000"/>
              <a:lumOff val="80000"/>
              <a:alpha val="5698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7553B4-0537-1BF5-D382-4F3577E8D29D}"/>
              </a:ext>
            </a:extLst>
          </p:cNvPr>
          <p:cNvSpPr/>
          <p:nvPr/>
        </p:nvSpPr>
        <p:spPr>
          <a:xfrm>
            <a:off x="8742590" y="3704314"/>
            <a:ext cx="1498961" cy="865257"/>
          </a:xfrm>
          <a:prstGeom prst="rect">
            <a:avLst/>
          </a:prstGeom>
          <a:solidFill>
            <a:schemeClr val="accent4">
              <a:lumMod val="20000"/>
              <a:lumOff val="80000"/>
              <a:alpha val="5698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4848DF-FF55-5B37-B2FA-799CAC104074}"/>
              </a:ext>
            </a:extLst>
          </p:cNvPr>
          <p:cNvSpPr txBox="1"/>
          <p:nvPr/>
        </p:nvSpPr>
        <p:spPr>
          <a:xfrm>
            <a:off x="8458404" y="4616518"/>
            <a:ext cx="2017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 LIGHT" panose="020B0403020202020204" pitchFamily="34" charset="0"/>
              </a:rPr>
              <a:t>I-5</a:t>
            </a:r>
          </a:p>
          <a:p>
            <a:pPr algn="ctr"/>
            <a:r>
              <a:rPr lang="en-US" sz="2000" b="1" dirty="0">
                <a:latin typeface="HELVETICA LIGHT" panose="020B0403020202020204" pitchFamily="34" charset="0"/>
              </a:rPr>
              <a:t>Construction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0CC41B-5B9D-8328-AA8F-E8F2E765C949}"/>
              </a:ext>
            </a:extLst>
          </p:cNvPr>
          <p:cNvCxnSpPr>
            <a:cxnSpLocks/>
          </p:cNvCxnSpPr>
          <p:nvPr/>
        </p:nvCxnSpPr>
        <p:spPr>
          <a:xfrm flipV="1">
            <a:off x="1859804" y="4558986"/>
            <a:ext cx="0" cy="765418"/>
          </a:xfrm>
          <a:prstGeom prst="straightConnector1">
            <a:avLst/>
          </a:prstGeom>
          <a:ln w="28575">
            <a:solidFill>
              <a:srgbClr val="DA73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584032-BB16-8E11-726A-F893C34945E0}"/>
              </a:ext>
            </a:extLst>
          </p:cNvPr>
          <p:cNvCxnSpPr>
            <a:cxnSpLocks/>
          </p:cNvCxnSpPr>
          <p:nvPr/>
        </p:nvCxnSpPr>
        <p:spPr>
          <a:xfrm flipV="1">
            <a:off x="1360150" y="4558986"/>
            <a:ext cx="0" cy="765418"/>
          </a:xfrm>
          <a:prstGeom prst="straightConnector1">
            <a:avLst/>
          </a:prstGeom>
          <a:ln w="28575">
            <a:solidFill>
              <a:srgbClr val="0073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7DA5DE8-0E87-D5CB-4868-93FC4594B6F1}"/>
              </a:ext>
            </a:extLst>
          </p:cNvPr>
          <p:cNvSpPr txBox="1"/>
          <p:nvPr/>
        </p:nvSpPr>
        <p:spPr>
          <a:xfrm>
            <a:off x="-1427226" y="5307040"/>
            <a:ext cx="299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73B8"/>
                </a:solidFill>
                <a:latin typeface="Helvetica Light" panose="020B0403020202020204" pitchFamily="34" charset="0"/>
              </a:rPr>
              <a:t>Rainbow trout </a:t>
            </a:r>
          </a:p>
          <a:p>
            <a:pPr algn="r"/>
            <a:r>
              <a:rPr lang="en-US" dirty="0">
                <a:solidFill>
                  <a:srgbClr val="0073B8"/>
                </a:solidFill>
                <a:latin typeface="Helvetica Light" panose="020B0403020202020204" pitchFamily="34" charset="0"/>
              </a:rPr>
              <a:t>(</a:t>
            </a:r>
            <a:r>
              <a:rPr lang="en-US" i="1" dirty="0">
                <a:solidFill>
                  <a:srgbClr val="0073B8"/>
                </a:solidFill>
                <a:latin typeface="HELVETICA LIGHT" panose="020B0403020202020204" pitchFamily="34" charset="0"/>
              </a:rPr>
              <a:t>O. mykiss</a:t>
            </a:r>
            <a:r>
              <a:rPr lang="en-US" dirty="0">
                <a:solidFill>
                  <a:srgbClr val="0073B8"/>
                </a:solidFill>
                <a:latin typeface="Helvetica Light" panose="020B0403020202020204" pitchFamily="34" charset="0"/>
              </a:rPr>
              <a:t>)</a:t>
            </a:r>
          </a:p>
          <a:p>
            <a:pPr algn="r"/>
            <a:r>
              <a:rPr lang="en-US" dirty="0">
                <a:solidFill>
                  <a:srgbClr val="0073B8"/>
                </a:solidFill>
                <a:latin typeface="Helvetica Light" panose="020B0403020202020204" pitchFamily="34" charset="0"/>
              </a:rPr>
              <a:t>April: 20,000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F24FDA-C1CD-1CE6-B4FD-2426A14C0680}"/>
              </a:ext>
            </a:extLst>
          </p:cNvPr>
          <p:cNvSpPr txBox="1"/>
          <p:nvPr/>
        </p:nvSpPr>
        <p:spPr>
          <a:xfrm>
            <a:off x="1750318" y="5307040"/>
            <a:ext cx="1894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A73A9"/>
                </a:solidFill>
                <a:latin typeface="Helvetica Light" panose="020B0403020202020204" pitchFamily="34" charset="0"/>
              </a:rPr>
              <a:t>Kokanee</a:t>
            </a:r>
          </a:p>
          <a:p>
            <a:r>
              <a:rPr lang="en-US" dirty="0">
                <a:solidFill>
                  <a:srgbClr val="DA73A9"/>
                </a:solidFill>
                <a:latin typeface="Helvetica Light" panose="020B0403020202020204" pitchFamily="34" charset="0"/>
              </a:rPr>
              <a:t>(</a:t>
            </a:r>
            <a:r>
              <a:rPr lang="en-US" i="1" dirty="0">
                <a:solidFill>
                  <a:srgbClr val="DA73A9"/>
                </a:solidFill>
                <a:latin typeface="Helvetica Light" panose="020B0403020202020204" pitchFamily="34" charset="0"/>
              </a:rPr>
              <a:t>O. nerka</a:t>
            </a:r>
            <a:r>
              <a:rPr lang="en-US" dirty="0">
                <a:solidFill>
                  <a:srgbClr val="DA73A9"/>
                </a:solidFill>
                <a:latin typeface="Helvetica Light" panose="020B0403020202020204" pitchFamily="34" charset="0"/>
              </a:rPr>
              <a:t>)</a:t>
            </a:r>
          </a:p>
          <a:p>
            <a:r>
              <a:rPr lang="en-US" dirty="0">
                <a:solidFill>
                  <a:srgbClr val="DA73A9"/>
                </a:solidFill>
                <a:latin typeface="Helvetica Light" panose="020B0403020202020204" pitchFamily="34" charset="0"/>
              </a:rPr>
              <a:t>May: 30,000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0A3ACF-518A-F27F-5946-109A911EC390}"/>
              </a:ext>
            </a:extLst>
          </p:cNvPr>
          <p:cNvCxnSpPr>
            <a:cxnSpLocks/>
          </p:cNvCxnSpPr>
          <p:nvPr/>
        </p:nvCxnSpPr>
        <p:spPr>
          <a:xfrm flipV="1">
            <a:off x="7352808" y="4558986"/>
            <a:ext cx="0" cy="765418"/>
          </a:xfrm>
          <a:prstGeom prst="straightConnector1">
            <a:avLst/>
          </a:prstGeom>
          <a:ln w="28575">
            <a:solidFill>
              <a:srgbClr val="0073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910B8B4-1305-99DD-E1FC-F2ED94728507}"/>
              </a:ext>
            </a:extLst>
          </p:cNvPr>
          <p:cNvSpPr txBox="1"/>
          <p:nvPr/>
        </p:nvSpPr>
        <p:spPr>
          <a:xfrm>
            <a:off x="4552369" y="5302677"/>
            <a:ext cx="299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73B8"/>
                </a:solidFill>
                <a:latin typeface="Helvetica Light" panose="020B0403020202020204" pitchFamily="34" charset="0"/>
              </a:rPr>
              <a:t>Rainbow trout </a:t>
            </a:r>
          </a:p>
          <a:p>
            <a:pPr algn="r"/>
            <a:r>
              <a:rPr lang="en-US" dirty="0">
                <a:solidFill>
                  <a:srgbClr val="0073B8"/>
                </a:solidFill>
                <a:latin typeface="Helvetica Light" panose="020B0403020202020204" pitchFamily="34" charset="0"/>
              </a:rPr>
              <a:t>(</a:t>
            </a:r>
            <a:r>
              <a:rPr lang="en-US" i="1" dirty="0">
                <a:solidFill>
                  <a:srgbClr val="0073B8"/>
                </a:solidFill>
                <a:latin typeface="HELVETICA LIGHT" panose="020B0403020202020204" pitchFamily="34" charset="0"/>
              </a:rPr>
              <a:t>O. mykiss</a:t>
            </a:r>
            <a:r>
              <a:rPr lang="en-US" dirty="0">
                <a:solidFill>
                  <a:srgbClr val="0073B8"/>
                </a:solidFill>
                <a:latin typeface="Helvetica Light" panose="020B0403020202020204" pitchFamily="34" charset="0"/>
              </a:rPr>
              <a:t>)</a:t>
            </a:r>
          </a:p>
          <a:p>
            <a:pPr algn="r"/>
            <a:r>
              <a:rPr lang="en-US" dirty="0">
                <a:solidFill>
                  <a:srgbClr val="0073B8"/>
                </a:solidFill>
                <a:latin typeface="Helvetica Light" panose="020B0403020202020204" pitchFamily="34" charset="0"/>
              </a:rPr>
              <a:t>April: 20,000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1F088A-8A37-924C-D921-E3451684C779}"/>
              </a:ext>
            </a:extLst>
          </p:cNvPr>
          <p:cNvCxnSpPr>
            <a:cxnSpLocks/>
          </p:cNvCxnSpPr>
          <p:nvPr/>
        </p:nvCxnSpPr>
        <p:spPr>
          <a:xfrm flipV="1">
            <a:off x="10369751" y="4558986"/>
            <a:ext cx="0" cy="765418"/>
          </a:xfrm>
          <a:prstGeom prst="straightConnector1">
            <a:avLst/>
          </a:prstGeom>
          <a:ln w="28575">
            <a:solidFill>
              <a:srgbClr val="DA73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5976655-3F48-C100-0891-653EF35F88FC}"/>
              </a:ext>
            </a:extLst>
          </p:cNvPr>
          <p:cNvSpPr txBox="1"/>
          <p:nvPr/>
        </p:nvSpPr>
        <p:spPr>
          <a:xfrm>
            <a:off x="8568716" y="5302677"/>
            <a:ext cx="1894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DA73A9"/>
                </a:solidFill>
                <a:latin typeface="Helvetica Light" panose="020B0403020202020204" pitchFamily="34" charset="0"/>
              </a:rPr>
              <a:t>Kokanee</a:t>
            </a:r>
          </a:p>
          <a:p>
            <a:pPr algn="r"/>
            <a:r>
              <a:rPr lang="en-US" dirty="0">
                <a:solidFill>
                  <a:srgbClr val="DA73A9"/>
                </a:solidFill>
                <a:latin typeface="Helvetica Light" panose="020B0403020202020204" pitchFamily="34" charset="0"/>
              </a:rPr>
              <a:t>(</a:t>
            </a:r>
            <a:r>
              <a:rPr lang="en-US" i="1" dirty="0">
                <a:solidFill>
                  <a:srgbClr val="DA73A9"/>
                </a:solidFill>
                <a:latin typeface="Helvetica Light" panose="020B0403020202020204" pitchFamily="34" charset="0"/>
              </a:rPr>
              <a:t>O. nerka</a:t>
            </a:r>
            <a:r>
              <a:rPr lang="en-US" dirty="0">
                <a:solidFill>
                  <a:srgbClr val="DA73A9"/>
                </a:solidFill>
                <a:latin typeface="Helvetica Light" panose="020B0403020202020204" pitchFamily="34" charset="0"/>
              </a:rPr>
              <a:t>)</a:t>
            </a:r>
          </a:p>
          <a:p>
            <a:pPr algn="r"/>
            <a:r>
              <a:rPr lang="en-US" dirty="0">
                <a:solidFill>
                  <a:srgbClr val="DA73A9"/>
                </a:solidFill>
                <a:latin typeface="Helvetica Light" panose="020B0403020202020204" pitchFamily="34" charset="0"/>
              </a:rPr>
              <a:t>Oct: 30,000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2BD26B-C80F-F3FC-2BED-9F99A495FBAA}"/>
              </a:ext>
            </a:extLst>
          </p:cNvPr>
          <p:cNvCxnSpPr>
            <a:cxnSpLocks/>
          </p:cNvCxnSpPr>
          <p:nvPr/>
        </p:nvCxnSpPr>
        <p:spPr>
          <a:xfrm flipV="1">
            <a:off x="10862200" y="4558986"/>
            <a:ext cx="0" cy="765418"/>
          </a:xfrm>
          <a:prstGeom prst="straightConnector1">
            <a:avLst/>
          </a:prstGeom>
          <a:ln w="28575">
            <a:solidFill>
              <a:srgbClr val="23B6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84D9B5F-BE83-4BB0-DAA2-4648241B13F2}"/>
              </a:ext>
            </a:extLst>
          </p:cNvPr>
          <p:cNvSpPr txBox="1"/>
          <p:nvPr/>
        </p:nvSpPr>
        <p:spPr>
          <a:xfrm>
            <a:off x="10692266" y="5298412"/>
            <a:ext cx="1894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3B6EF"/>
                </a:solidFill>
                <a:latin typeface="Helvetica Light" panose="020B0403020202020204" pitchFamily="34" charset="0"/>
              </a:rPr>
              <a:t>Cutthroat</a:t>
            </a:r>
          </a:p>
          <a:p>
            <a:r>
              <a:rPr lang="en-US" dirty="0">
                <a:solidFill>
                  <a:srgbClr val="23B6EF"/>
                </a:solidFill>
                <a:latin typeface="Helvetica Light" panose="020B0403020202020204" pitchFamily="34" charset="0"/>
              </a:rPr>
              <a:t>(</a:t>
            </a:r>
            <a:r>
              <a:rPr lang="en-US" i="1" dirty="0">
                <a:solidFill>
                  <a:srgbClr val="23B6EF"/>
                </a:solidFill>
                <a:latin typeface="Helvetica Light" panose="020B0403020202020204" pitchFamily="34" charset="0"/>
              </a:rPr>
              <a:t>O. </a:t>
            </a:r>
            <a:r>
              <a:rPr lang="en-US" i="1" dirty="0" err="1">
                <a:solidFill>
                  <a:srgbClr val="23B6EF"/>
                </a:solidFill>
                <a:latin typeface="Helvetica Light" panose="020B0403020202020204" pitchFamily="34" charset="0"/>
              </a:rPr>
              <a:t>clarkii</a:t>
            </a:r>
            <a:r>
              <a:rPr lang="en-US" dirty="0">
                <a:solidFill>
                  <a:srgbClr val="23B6EF"/>
                </a:solidFill>
                <a:latin typeface="Helvetica Light" panose="020B0403020202020204" pitchFamily="34" charset="0"/>
              </a:rPr>
              <a:t>)</a:t>
            </a:r>
          </a:p>
          <a:p>
            <a:r>
              <a:rPr lang="en-US" dirty="0">
                <a:solidFill>
                  <a:srgbClr val="23B6EF"/>
                </a:solidFill>
                <a:latin typeface="Helvetica Light" panose="020B0403020202020204" pitchFamily="34" charset="0"/>
              </a:rPr>
              <a:t>Nov: 10,000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49EFA3-D635-7824-1BF9-083480E04563}"/>
              </a:ext>
            </a:extLst>
          </p:cNvPr>
          <p:cNvSpPr>
            <a:spLocks/>
          </p:cNvSpPr>
          <p:nvPr/>
        </p:nvSpPr>
        <p:spPr>
          <a:xfrm>
            <a:off x="9869761" y="1172147"/>
            <a:ext cx="1498962" cy="426391"/>
          </a:xfrm>
          <a:prstGeom prst="rect">
            <a:avLst/>
          </a:prstGeom>
          <a:solidFill>
            <a:srgbClr val="00A270">
              <a:alpha val="50000"/>
            </a:srgbClr>
          </a:solidFill>
          <a:ln>
            <a:solidFill>
              <a:srgbClr val="00A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Coho salmon (O. kisutch)</a:t>
            </a:r>
            <a:endParaRPr lang="en-US" sz="14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C38AC51-2AA9-1A15-F522-CA13F3AFEB5A}"/>
              </a:ext>
            </a:extLst>
          </p:cNvPr>
          <p:cNvSpPr>
            <a:spLocks/>
          </p:cNvSpPr>
          <p:nvPr/>
        </p:nvSpPr>
        <p:spPr>
          <a:xfrm>
            <a:off x="10355677" y="1603522"/>
            <a:ext cx="1013046" cy="426385"/>
          </a:xfrm>
          <a:prstGeom prst="rect">
            <a:avLst/>
          </a:prstGeom>
          <a:solidFill>
            <a:srgbClr val="DA73A9">
              <a:alpha val="50196"/>
            </a:srgbClr>
          </a:solidFill>
          <a:ln>
            <a:solidFill>
              <a:srgbClr val="DA7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Sockeye (O. nerka)</a:t>
            </a:r>
            <a:endParaRPr lang="en-US" sz="14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3B2367-4F8D-1F7A-7EF4-B371FBB8B1D8}"/>
              </a:ext>
            </a:extLst>
          </p:cNvPr>
          <p:cNvSpPr>
            <a:spLocks/>
          </p:cNvSpPr>
          <p:nvPr/>
        </p:nvSpPr>
        <p:spPr>
          <a:xfrm>
            <a:off x="4857727" y="2054286"/>
            <a:ext cx="3497567" cy="429768"/>
          </a:xfrm>
          <a:prstGeom prst="rect">
            <a:avLst/>
          </a:prstGeom>
          <a:solidFill>
            <a:srgbClr val="0073B8">
              <a:alpha val="50196"/>
            </a:srgbClr>
          </a:solidFill>
          <a:ln>
            <a:solidFill>
              <a:srgbClr val="007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Steelhead trout (O. mykiss)</a:t>
            </a:r>
            <a:endParaRPr lang="en-US" sz="14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D1BFE7-BA9D-56E8-C1BF-074F7E840516}"/>
              </a:ext>
            </a:extLst>
          </p:cNvPr>
          <p:cNvSpPr>
            <a:spLocks/>
          </p:cNvSpPr>
          <p:nvPr/>
        </p:nvSpPr>
        <p:spPr>
          <a:xfrm>
            <a:off x="10867184" y="2034178"/>
            <a:ext cx="501539" cy="429768"/>
          </a:xfrm>
          <a:prstGeom prst="rect">
            <a:avLst/>
          </a:prstGeom>
          <a:solidFill>
            <a:srgbClr val="0073B8">
              <a:alpha val="50196"/>
            </a:srgbClr>
          </a:solidFill>
          <a:ln>
            <a:solidFill>
              <a:srgbClr val="007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D3D4BB-C692-0423-FD52-3A484788784D}"/>
              </a:ext>
            </a:extLst>
          </p:cNvPr>
          <p:cNvCxnSpPr>
            <a:cxnSpLocks/>
          </p:cNvCxnSpPr>
          <p:nvPr/>
        </p:nvCxnSpPr>
        <p:spPr>
          <a:xfrm>
            <a:off x="849986" y="4084346"/>
            <a:ext cx="1050324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528E0A-3980-B16C-EE65-C9AB992D3508}"/>
              </a:ext>
            </a:extLst>
          </p:cNvPr>
          <p:cNvCxnSpPr>
            <a:cxnSpLocks/>
          </p:cNvCxnSpPr>
          <p:nvPr/>
        </p:nvCxnSpPr>
        <p:spPr>
          <a:xfrm flipV="1">
            <a:off x="860496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EAD861-38DC-6E9D-C345-99D7A7500D1D}"/>
              </a:ext>
            </a:extLst>
          </p:cNvPr>
          <p:cNvCxnSpPr>
            <a:cxnSpLocks/>
          </p:cNvCxnSpPr>
          <p:nvPr/>
        </p:nvCxnSpPr>
        <p:spPr>
          <a:xfrm flipV="1">
            <a:off x="1859804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813597-1C69-935E-95D9-2343A616BCDA}"/>
              </a:ext>
            </a:extLst>
          </p:cNvPr>
          <p:cNvCxnSpPr>
            <a:cxnSpLocks/>
          </p:cNvCxnSpPr>
          <p:nvPr/>
        </p:nvCxnSpPr>
        <p:spPr>
          <a:xfrm flipV="1">
            <a:off x="2859112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B94E80-30A9-736C-4E28-E77A515BEB09}"/>
              </a:ext>
            </a:extLst>
          </p:cNvPr>
          <p:cNvCxnSpPr>
            <a:cxnSpLocks/>
          </p:cNvCxnSpPr>
          <p:nvPr/>
        </p:nvCxnSpPr>
        <p:spPr>
          <a:xfrm flipV="1">
            <a:off x="3858420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A3976B-1E1C-1DB4-8D85-46CC6F0E8128}"/>
              </a:ext>
            </a:extLst>
          </p:cNvPr>
          <p:cNvCxnSpPr>
            <a:cxnSpLocks/>
          </p:cNvCxnSpPr>
          <p:nvPr/>
        </p:nvCxnSpPr>
        <p:spPr>
          <a:xfrm flipV="1">
            <a:off x="4857728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6C86E8-FE90-4B7A-E31E-D00B18E14FEA}"/>
              </a:ext>
            </a:extLst>
          </p:cNvPr>
          <p:cNvCxnSpPr>
            <a:cxnSpLocks/>
          </p:cNvCxnSpPr>
          <p:nvPr/>
        </p:nvCxnSpPr>
        <p:spPr>
          <a:xfrm flipV="1">
            <a:off x="5857036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6388FF-CF46-BAD9-657D-A3D25403EEED}"/>
              </a:ext>
            </a:extLst>
          </p:cNvPr>
          <p:cNvCxnSpPr>
            <a:cxnSpLocks/>
          </p:cNvCxnSpPr>
          <p:nvPr/>
        </p:nvCxnSpPr>
        <p:spPr>
          <a:xfrm flipV="1">
            <a:off x="6856344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C07824-CB67-D387-DA8A-1FB08E692EFD}"/>
              </a:ext>
            </a:extLst>
          </p:cNvPr>
          <p:cNvCxnSpPr>
            <a:cxnSpLocks/>
          </p:cNvCxnSpPr>
          <p:nvPr/>
        </p:nvCxnSpPr>
        <p:spPr>
          <a:xfrm flipV="1">
            <a:off x="7855652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AA4012-DEA8-1889-D33C-20A893201D47}"/>
              </a:ext>
            </a:extLst>
          </p:cNvPr>
          <p:cNvCxnSpPr>
            <a:cxnSpLocks/>
          </p:cNvCxnSpPr>
          <p:nvPr/>
        </p:nvCxnSpPr>
        <p:spPr>
          <a:xfrm flipV="1">
            <a:off x="8854960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3F8AEF-1677-D8D1-1788-BCEC5E08ADC7}"/>
              </a:ext>
            </a:extLst>
          </p:cNvPr>
          <p:cNvCxnSpPr>
            <a:cxnSpLocks/>
          </p:cNvCxnSpPr>
          <p:nvPr/>
        </p:nvCxnSpPr>
        <p:spPr>
          <a:xfrm flipV="1">
            <a:off x="9854268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75BA8A-057E-B5E7-5417-0E99F92ACB8F}"/>
              </a:ext>
            </a:extLst>
          </p:cNvPr>
          <p:cNvCxnSpPr>
            <a:cxnSpLocks/>
          </p:cNvCxnSpPr>
          <p:nvPr/>
        </p:nvCxnSpPr>
        <p:spPr>
          <a:xfrm flipV="1">
            <a:off x="10853576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6A726C-5EA9-CFB5-3CBE-8284006A3627}"/>
              </a:ext>
            </a:extLst>
          </p:cNvPr>
          <p:cNvCxnSpPr>
            <a:cxnSpLocks/>
          </p:cNvCxnSpPr>
          <p:nvPr/>
        </p:nvCxnSpPr>
        <p:spPr>
          <a:xfrm flipV="1">
            <a:off x="11353229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85E1B6-DC63-CF32-FD0C-E9EF1E328B5E}"/>
              </a:ext>
            </a:extLst>
          </p:cNvPr>
          <p:cNvSpPr txBox="1"/>
          <p:nvPr/>
        </p:nvSpPr>
        <p:spPr>
          <a:xfrm>
            <a:off x="462700" y="3308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5FA76-A080-4D2D-7C17-1F35A320AC1F}"/>
              </a:ext>
            </a:extLst>
          </p:cNvPr>
          <p:cNvSpPr txBox="1"/>
          <p:nvPr/>
        </p:nvSpPr>
        <p:spPr>
          <a:xfrm>
            <a:off x="1972172" y="33141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B14C3-7393-33A1-81BF-55AD73F32AA1}"/>
              </a:ext>
            </a:extLst>
          </p:cNvPr>
          <p:cNvSpPr txBox="1"/>
          <p:nvPr/>
        </p:nvSpPr>
        <p:spPr>
          <a:xfrm>
            <a:off x="3471134" y="3308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21-09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4FA802-5F88-7DBA-1788-789A3447A1D6}"/>
              </a:ext>
            </a:extLst>
          </p:cNvPr>
          <p:cNvSpPr txBox="1"/>
          <p:nvPr/>
        </p:nvSpPr>
        <p:spPr>
          <a:xfrm>
            <a:off x="4970096" y="3308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619130-EA6A-1A46-3CA7-F7B03D5E21B9}"/>
              </a:ext>
            </a:extLst>
          </p:cNvPr>
          <p:cNvSpPr txBox="1"/>
          <p:nvPr/>
        </p:nvSpPr>
        <p:spPr>
          <a:xfrm>
            <a:off x="6459788" y="3308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22-03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5011B4-6936-2990-58AB-A371EF36A659}"/>
              </a:ext>
            </a:extLst>
          </p:cNvPr>
          <p:cNvSpPr txBox="1"/>
          <p:nvPr/>
        </p:nvSpPr>
        <p:spPr>
          <a:xfrm>
            <a:off x="7968020" y="3308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22-06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E4987-147D-34FA-EF20-AB4117D20036}"/>
              </a:ext>
            </a:extLst>
          </p:cNvPr>
          <p:cNvSpPr txBox="1"/>
          <p:nvPr/>
        </p:nvSpPr>
        <p:spPr>
          <a:xfrm>
            <a:off x="9466982" y="331139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22-09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59BDA2-E92B-864A-8E09-02E28B7239B1}"/>
              </a:ext>
            </a:extLst>
          </p:cNvPr>
          <p:cNvSpPr txBox="1"/>
          <p:nvPr/>
        </p:nvSpPr>
        <p:spPr>
          <a:xfrm>
            <a:off x="10948428" y="331034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22-12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15473C-7CDC-D5B3-4F66-09871830B1C2}"/>
              </a:ext>
            </a:extLst>
          </p:cNvPr>
          <p:cNvSpPr txBox="1"/>
          <p:nvPr/>
        </p:nvSpPr>
        <p:spPr>
          <a:xfrm>
            <a:off x="3147197" y="4621140"/>
            <a:ext cx="2017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 LIGHT" panose="020B0403020202020204" pitchFamily="34" charset="0"/>
              </a:rPr>
              <a:t>SR-11</a:t>
            </a:r>
          </a:p>
          <a:p>
            <a:pPr algn="ctr"/>
            <a:r>
              <a:rPr lang="en-US" sz="2000" b="1" dirty="0">
                <a:latin typeface="HELVETICA LIGHT" panose="020B0403020202020204" pitchFamily="34" charset="0"/>
              </a:rPr>
              <a:t>Construction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168E5A-8F85-13E0-45AA-B6A9D3B366A4}"/>
              </a:ext>
            </a:extLst>
          </p:cNvPr>
          <p:cNvSpPr>
            <a:spLocks/>
          </p:cNvSpPr>
          <p:nvPr/>
        </p:nvSpPr>
        <p:spPr>
          <a:xfrm>
            <a:off x="865494" y="804323"/>
            <a:ext cx="10503229" cy="365760"/>
          </a:xfrm>
          <a:prstGeom prst="rect">
            <a:avLst/>
          </a:prstGeom>
          <a:solidFill>
            <a:srgbClr val="23B6EF">
              <a:alpha val="50000"/>
            </a:srgbClr>
          </a:solidFill>
          <a:ln>
            <a:solidFill>
              <a:srgbClr val="23B6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Cutthroat trout (O. </a:t>
            </a:r>
            <a:r>
              <a:rPr lang="en-US" sz="1400" i="1" dirty="0" err="1">
                <a:solidFill>
                  <a:schemeClr val="tx1"/>
                </a:solidFill>
                <a:latin typeface="Helvetica Light" panose="020B0403020202020204" pitchFamily="34" charset="0"/>
              </a:rPr>
              <a:t>clarkii</a:t>
            </a:r>
            <a:r>
              <a:rPr lang="en-US" sz="14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)</a:t>
            </a:r>
            <a:endParaRPr lang="en-US" sz="14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FD6D34-E107-714F-7B17-DA66AB156593}"/>
              </a:ext>
            </a:extLst>
          </p:cNvPr>
          <p:cNvSpPr>
            <a:spLocks/>
          </p:cNvSpPr>
          <p:nvPr/>
        </p:nvSpPr>
        <p:spPr>
          <a:xfrm>
            <a:off x="3858420" y="1172147"/>
            <a:ext cx="1498962" cy="426391"/>
          </a:xfrm>
          <a:prstGeom prst="rect">
            <a:avLst/>
          </a:prstGeom>
          <a:solidFill>
            <a:srgbClr val="00A270">
              <a:alpha val="50000"/>
            </a:srgbClr>
          </a:solidFill>
          <a:ln>
            <a:solidFill>
              <a:srgbClr val="00A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Coho salmon (O. kisutch)</a:t>
            </a:r>
            <a:endParaRPr lang="en-US" sz="14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B793DE-6E40-017C-47E8-978ED097FBA2}"/>
              </a:ext>
            </a:extLst>
          </p:cNvPr>
          <p:cNvSpPr>
            <a:spLocks/>
          </p:cNvSpPr>
          <p:nvPr/>
        </p:nvSpPr>
        <p:spPr>
          <a:xfrm>
            <a:off x="4358075" y="1607793"/>
            <a:ext cx="1013046" cy="426385"/>
          </a:xfrm>
          <a:prstGeom prst="rect">
            <a:avLst/>
          </a:prstGeom>
          <a:solidFill>
            <a:srgbClr val="DA73A9">
              <a:alpha val="50196"/>
            </a:srgbClr>
          </a:solidFill>
          <a:ln>
            <a:solidFill>
              <a:srgbClr val="DA7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Sockeye (O. nerka)</a:t>
            </a:r>
            <a:endParaRPr lang="en-US" sz="14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586FFC-CD4C-5D99-F512-F6D4C9D3F95C}"/>
              </a:ext>
            </a:extLst>
          </p:cNvPr>
          <p:cNvSpPr>
            <a:spLocks/>
          </p:cNvSpPr>
          <p:nvPr/>
        </p:nvSpPr>
        <p:spPr>
          <a:xfrm>
            <a:off x="860496" y="2034178"/>
            <a:ext cx="1509472" cy="429768"/>
          </a:xfrm>
          <a:prstGeom prst="rect">
            <a:avLst/>
          </a:prstGeom>
          <a:solidFill>
            <a:srgbClr val="0073B8">
              <a:alpha val="50196"/>
            </a:srgbClr>
          </a:solidFill>
          <a:ln>
            <a:solidFill>
              <a:srgbClr val="007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Steelhead trout (O. mykiss)</a:t>
            </a:r>
            <a:endParaRPr lang="en-US" sz="14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5B11DF-484E-DFF8-824B-E26028283908}"/>
              </a:ext>
            </a:extLst>
          </p:cNvPr>
          <p:cNvSpPr txBox="1"/>
          <p:nvPr/>
        </p:nvSpPr>
        <p:spPr>
          <a:xfrm>
            <a:off x="842981" y="332552"/>
            <a:ext cx="10492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Documented Run Timings (Adults)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B8C2CE-BC08-0A65-D13B-488F92B4D5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6C4370-35C8-AE78-D003-DB591B4ECA82}"/>
              </a:ext>
            </a:extLst>
          </p:cNvPr>
          <p:cNvCxnSpPr>
            <a:cxnSpLocks/>
          </p:cNvCxnSpPr>
          <p:nvPr/>
        </p:nvCxnSpPr>
        <p:spPr>
          <a:xfrm flipV="1">
            <a:off x="2359458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6E1539-5F88-ECF2-22E8-81EE26B99770}"/>
              </a:ext>
            </a:extLst>
          </p:cNvPr>
          <p:cNvCxnSpPr>
            <a:cxnSpLocks/>
          </p:cNvCxnSpPr>
          <p:nvPr/>
        </p:nvCxnSpPr>
        <p:spPr>
          <a:xfrm flipV="1">
            <a:off x="3358766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9F7418-84DF-CE4B-54FA-8700DFFFAA15}"/>
              </a:ext>
            </a:extLst>
          </p:cNvPr>
          <p:cNvCxnSpPr>
            <a:cxnSpLocks/>
          </p:cNvCxnSpPr>
          <p:nvPr/>
        </p:nvCxnSpPr>
        <p:spPr>
          <a:xfrm flipV="1">
            <a:off x="4358074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084E97-0896-F76B-E0FD-2BE4BF5C7395}"/>
              </a:ext>
            </a:extLst>
          </p:cNvPr>
          <p:cNvCxnSpPr>
            <a:cxnSpLocks/>
          </p:cNvCxnSpPr>
          <p:nvPr/>
        </p:nvCxnSpPr>
        <p:spPr>
          <a:xfrm flipV="1">
            <a:off x="5357382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1FF56E-A39B-4964-F9C1-9F08561FE261}"/>
              </a:ext>
            </a:extLst>
          </p:cNvPr>
          <p:cNvCxnSpPr>
            <a:cxnSpLocks/>
          </p:cNvCxnSpPr>
          <p:nvPr/>
        </p:nvCxnSpPr>
        <p:spPr>
          <a:xfrm flipV="1">
            <a:off x="1360150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64D912-4767-B61B-D3BC-E687A2ECB9D1}"/>
              </a:ext>
            </a:extLst>
          </p:cNvPr>
          <p:cNvCxnSpPr>
            <a:cxnSpLocks/>
          </p:cNvCxnSpPr>
          <p:nvPr/>
        </p:nvCxnSpPr>
        <p:spPr>
          <a:xfrm flipV="1">
            <a:off x="6356690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5065E1-A46C-19F6-DF6A-412920C79F0C}"/>
              </a:ext>
            </a:extLst>
          </p:cNvPr>
          <p:cNvCxnSpPr>
            <a:cxnSpLocks/>
          </p:cNvCxnSpPr>
          <p:nvPr/>
        </p:nvCxnSpPr>
        <p:spPr>
          <a:xfrm flipV="1">
            <a:off x="7355998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B2A18D-5F4A-D499-4F37-57DA731EAA7A}"/>
              </a:ext>
            </a:extLst>
          </p:cNvPr>
          <p:cNvCxnSpPr>
            <a:cxnSpLocks/>
          </p:cNvCxnSpPr>
          <p:nvPr/>
        </p:nvCxnSpPr>
        <p:spPr>
          <a:xfrm flipV="1">
            <a:off x="8355306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D27872-49CE-C9A0-AC2E-AA83D83EF283}"/>
              </a:ext>
            </a:extLst>
          </p:cNvPr>
          <p:cNvCxnSpPr>
            <a:cxnSpLocks/>
          </p:cNvCxnSpPr>
          <p:nvPr/>
        </p:nvCxnSpPr>
        <p:spPr>
          <a:xfrm flipV="1">
            <a:off x="9354614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F45904-E3B0-666E-49CB-68E201F09EE8}"/>
              </a:ext>
            </a:extLst>
          </p:cNvPr>
          <p:cNvCxnSpPr>
            <a:cxnSpLocks/>
          </p:cNvCxnSpPr>
          <p:nvPr/>
        </p:nvCxnSpPr>
        <p:spPr>
          <a:xfrm flipV="1">
            <a:off x="10353922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D8DEF4F-18EA-E28D-7099-C3857F32F22F}"/>
              </a:ext>
            </a:extLst>
          </p:cNvPr>
          <p:cNvSpPr/>
          <p:nvPr/>
        </p:nvSpPr>
        <p:spPr>
          <a:xfrm>
            <a:off x="3649253" y="3704315"/>
            <a:ext cx="1013045" cy="865257"/>
          </a:xfrm>
          <a:prstGeom prst="rect">
            <a:avLst/>
          </a:prstGeom>
          <a:solidFill>
            <a:schemeClr val="accent4">
              <a:lumMod val="20000"/>
              <a:lumOff val="80000"/>
              <a:alpha val="5698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7553B4-0537-1BF5-D382-4F3577E8D29D}"/>
              </a:ext>
            </a:extLst>
          </p:cNvPr>
          <p:cNvSpPr/>
          <p:nvPr/>
        </p:nvSpPr>
        <p:spPr>
          <a:xfrm>
            <a:off x="8742590" y="3704314"/>
            <a:ext cx="1498961" cy="865257"/>
          </a:xfrm>
          <a:prstGeom prst="rect">
            <a:avLst/>
          </a:prstGeom>
          <a:solidFill>
            <a:schemeClr val="accent4">
              <a:lumMod val="20000"/>
              <a:lumOff val="80000"/>
              <a:alpha val="5698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4848DF-FF55-5B37-B2FA-799CAC104074}"/>
              </a:ext>
            </a:extLst>
          </p:cNvPr>
          <p:cNvSpPr txBox="1"/>
          <p:nvPr/>
        </p:nvSpPr>
        <p:spPr>
          <a:xfrm>
            <a:off x="8458404" y="4616518"/>
            <a:ext cx="2017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 LIGHT" panose="020B0403020202020204" pitchFamily="34" charset="0"/>
              </a:rPr>
              <a:t>I-5</a:t>
            </a:r>
          </a:p>
          <a:p>
            <a:pPr algn="ctr"/>
            <a:r>
              <a:rPr lang="en-US" sz="2000" b="1" dirty="0">
                <a:latin typeface="HELVETICA LIGHT" panose="020B0403020202020204" pitchFamily="34" charset="0"/>
              </a:rPr>
              <a:t>Construction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49EFA3-D635-7824-1BF9-083480E04563}"/>
              </a:ext>
            </a:extLst>
          </p:cNvPr>
          <p:cNvSpPr>
            <a:spLocks/>
          </p:cNvSpPr>
          <p:nvPr/>
        </p:nvSpPr>
        <p:spPr>
          <a:xfrm>
            <a:off x="9869761" y="1172147"/>
            <a:ext cx="1498962" cy="426391"/>
          </a:xfrm>
          <a:prstGeom prst="rect">
            <a:avLst/>
          </a:prstGeom>
          <a:solidFill>
            <a:srgbClr val="00A270">
              <a:alpha val="50000"/>
            </a:srgbClr>
          </a:solidFill>
          <a:ln>
            <a:solidFill>
              <a:srgbClr val="00A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Coho salmon (O. kisutch)</a:t>
            </a:r>
            <a:endParaRPr lang="en-US" sz="14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C38AC51-2AA9-1A15-F522-CA13F3AFEB5A}"/>
              </a:ext>
            </a:extLst>
          </p:cNvPr>
          <p:cNvSpPr>
            <a:spLocks/>
          </p:cNvSpPr>
          <p:nvPr/>
        </p:nvSpPr>
        <p:spPr>
          <a:xfrm>
            <a:off x="10355677" y="1603522"/>
            <a:ext cx="1013046" cy="426385"/>
          </a:xfrm>
          <a:prstGeom prst="rect">
            <a:avLst/>
          </a:prstGeom>
          <a:solidFill>
            <a:srgbClr val="DA73A9">
              <a:alpha val="50196"/>
            </a:srgbClr>
          </a:solidFill>
          <a:ln>
            <a:solidFill>
              <a:srgbClr val="DA73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Sockeye (O. nerka)</a:t>
            </a:r>
            <a:endParaRPr lang="en-US" sz="14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3B2367-4F8D-1F7A-7EF4-B371FBB8B1D8}"/>
              </a:ext>
            </a:extLst>
          </p:cNvPr>
          <p:cNvSpPr>
            <a:spLocks/>
          </p:cNvSpPr>
          <p:nvPr/>
        </p:nvSpPr>
        <p:spPr>
          <a:xfrm>
            <a:off x="4857727" y="2054286"/>
            <a:ext cx="3497567" cy="429768"/>
          </a:xfrm>
          <a:prstGeom prst="rect">
            <a:avLst/>
          </a:prstGeom>
          <a:solidFill>
            <a:srgbClr val="0073B8">
              <a:alpha val="50196"/>
            </a:srgbClr>
          </a:solidFill>
          <a:ln>
            <a:solidFill>
              <a:srgbClr val="007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Helvetica Light" panose="020B0403020202020204" pitchFamily="34" charset="0"/>
              </a:rPr>
              <a:t>Steelhead trout (O. mykiss)</a:t>
            </a:r>
            <a:endParaRPr lang="en-US" sz="14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D1BFE7-BA9D-56E8-C1BF-074F7E840516}"/>
              </a:ext>
            </a:extLst>
          </p:cNvPr>
          <p:cNvSpPr>
            <a:spLocks/>
          </p:cNvSpPr>
          <p:nvPr/>
        </p:nvSpPr>
        <p:spPr>
          <a:xfrm>
            <a:off x="10867184" y="2034178"/>
            <a:ext cx="501539" cy="429768"/>
          </a:xfrm>
          <a:prstGeom prst="rect">
            <a:avLst/>
          </a:prstGeom>
          <a:solidFill>
            <a:srgbClr val="0073B8">
              <a:alpha val="50196"/>
            </a:srgbClr>
          </a:solidFill>
          <a:ln>
            <a:solidFill>
              <a:srgbClr val="007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tx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6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D3D4BB-C692-0423-FD52-3A484788784D}"/>
              </a:ext>
            </a:extLst>
          </p:cNvPr>
          <p:cNvCxnSpPr>
            <a:cxnSpLocks/>
          </p:cNvCxnSpPr>
          <p:nvPr/>
        </p:nvCxnSpPr>
        <p:spPr>
          <a:xfrm>
            <a:off x="849986" y="4084346"/>
            <a:ext cx="1050324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528E0A-3980-B16C-EE65-C9AB992D3508}"/>
              </a:ext>
            </a:extLst>
          </p:cNvPr>
          <p:cNvCxnSpPr>
            <a:cxnSpLocks/>
          </p:cNvCxnSpPr>
          <p:nvPr/>
        </p:nvCxnSpPr>
        <p:spPr>
          <a:xfrm flipV="1">
            <a:off x="860496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EAD861-38DC-6E9D-C345-99D7A7500D1D}"/>
              </a:ext>
            </a:extLst>
          </p:cNvPr>
          <p:cNvCxnSpPr>
            <a:cxnSpLocks/>
          </p:cNvCxnSpPr>
          <p:nvPr/>
        </p:nvCxnSpPr>
        <p:spPr>
          <a:xfrm flipV="1">
            <a:off x="1859804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813597-1C69-935E-95D9-2343A616BCDA}"/>
              </a:ext>
            </a:extLst>
          </p:cNvPr>
          <p:cNvCxnSpPr>
            <a:cxnSpLocks/>
          </p:cNvCxnSpPr>
          <p:nvPr/>
        </p:nvCxnSpPr>
        <p:spPr>
          <a:xfrm flipV="1">
            <a:off x="2859112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B94E80-30A9-736C-4E28-E77A515BEB09}"/>
              </a:ext>
            </a:extLst>
          </p:cNvPr>
          <p:cNvCxnSpPr>
            <a:cxnSpLocks/>
          </p:cNvCxnSpPr>
          <p:nvPr/>
        </p:nvCxnSpPr>
        <p:spPr>
          <a:xfrm flipV="1">
            <a:off x="3858420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A3976B-1E1C-1DB4-8D85-46CC6F0E8128}"/>
              </a:ext>
            </a:extLst>
          </p:cNvPr>
          <p:cNvCxnSpPr>
            <a:cxnSpLocks/>
          </p:cNvCxnSpPr>
          <p:nvPr/>
        </p:nvCxnSpPr>
        <p:spPr>
          <a:xfrm flipV="1">
            <a:off x="4857728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6C86E8-FE90-4B7A-E31E-D00B18E14FEA}"/>
              </a:ext>
            </a:extLst>
          </p:cNvPr>
          <p:cNvCxnSpPr>
            <a:cxnSpLocks/>
          </p:cNvCxnSpPr>
          <p:nvPr/>
        </p:nvCxnSpPr>
        <p:spPr>
          <a:xfrm flipV="1">
            <a:off x="5857036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6388FF-CF46-BAD9-657D-A3D25403EEED}"/>
              </a:ext>
            </a:extLst>
          </p:cNvPr>
          <p:cNvCxnSpPr>
            <a:cxnSpLocks/>
          </p:cNvCxnSpPr>
          <p:nvPr/>
        </p:nvCxnSpPr>
        <p:spPr>
          <a:xfrm flipV="1">
            <a:off x="6856344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C07824-CB67-D387-DA8A-1FB08E692EFD}"/>
              </a:ext>
            </a:extLst>
          </p:cNvPr>
          <p:cNvCxnSpPr>
            <a:cxnSpLocks/>
          </p:cNvCxnSpPr>
          <p:nvPr/>
        </p:nvCxnSpPr>
        <p:spPr>
          <a:xfrm flipV="1">
            <a:off x="7855652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AA4012-DEA8-1889-D33C-20A893201D47}"/>
              </a:ext>
            </a:extLst>
          </p:cNvPr>
          <p:cNvCxnSpPr>
            <a:cxnSpLocks/>
          </p:cNvCxnSpPr>
          <p:nvPr/>
        </p:nvCxnSpPr>
        <p:spPr>
          <a:xfrm flipV="1">
            <a:off x="8854960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3F8AEF-1677-D8D1-1788-BCEC5E08ADC7}"/>
              </a:ext>
            </a:extLst>
          </p:cNvPr>
          <p:cNvCxnSpPr>
            <a:cxnSpLocks/>
          </p:cNvCxnSpPr>
          <p:nvPr/>
        </p:nvCxnSpPr>
        <p:spPr>
          <a:xfrm flipV="1">
            <a:off x="9854268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75BA8A-057E-B5E7-5417-0E99F92ACB8F}"/>
              </a:ext>
            </a:extLst>
          </p:cNvPr>
          <p:cNvCxnSpPr>
            <a:cxnSpLocks/>
          </p:cNvCxnSpPr>
          <p:nvPr/>
        </p:nvCxnSpPr>
        <p:spPr>
          <a:xfrm flipV="1">
            <a:off x="10853576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6A726C-5EA9-CFB5-3CBE-8284006A3627}"/>
              </a:ext>
            </a:extLst>
          </p:cNvPr>
          <p:cNvCxnSpPr>
            <a:cxnSpLocks/>
          </p:cNvCxnSpPr>
          <p:nvPr/>
        </p:nvCxnSpPr>
        <p:spPr>
          <a:xfrm flipV="1">
            <a:off x="11353229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85E1B6-DC63-CF32-FD0C-E9EF1E328B5E}"/>
              </a:ext>
            </a:extLst>
          </p:cNvPr>
          <p:cNvSpPr txBox="1"/>
          <p:nvPr/>
        </p:nvSpPr>
        <p:spPr>
          <a:xfrm>
            <a:off x="462700" y="3308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5FA76-A080-4D2D-7C17-1F35A320AC1F}"/>
              </a:ext>
            </a:extLst>
          </p:cNvPr>
          <p:cNvSpPr txBox="1"/>
          <p:nvPr/>
        </p:nvSpPr>
        <p:spPr>
          <a:xfrm>
            <a:off x="1972172" y="33141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B14C3-7393-33A1-81BF-55AD73F32AA1}"/>
              </a:ext>
            </a:extLst>
          </p:cNvPr>
          <p:cNvSpPr txBox="1"/>
          <p:nvPr/>
        </p:nvSpPr>
        <p:spPr>
          <a:xfrm>
            <a:off x="3471134" y="3308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21-09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4FA802-5F88-7DBA-1788-789A3447A1D6}"/>
              </a:ext>
            </a:extLst>
          </p:cNvPr>
          <p:cNvSpPr txBox="1"/>
          <p:nvPr/>
        </p:nvSpPr>
        <p:spPr>
          <a:xfrm>
            <a:off x="4970096" y="3308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21-12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619130-EA6A-1A46-3CA7-F7B03D5E21B9}"/>
              </a:ext>
            </a:extLst>
          </p:cNvPr>
          <p:cNvSpPr txBox="1"/>
          <p:nvPr/>
        </p:nvSpPr>
        <p:spPr>
          <a:xfrm>
            <a:off x="6459788" y="3308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22-03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5011B4-6936-2990-58AB-A371EF36A659}"/>
              </a:ext>
            </a:extLst>
          </p:cNvPr>
          <p:cNvSpPr txBox="1"/>
          <p:nvPr/>
        </p:nvSpPr>
        <p:spPr>
          <a:xfrm>
            <a:off x="7968020" y="330810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22-06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E4987-147D-34FA-EF20-AB4117D20036}"/>
              </a:ext>
            </a:extLst>
          </p:cNvPr>
          <p:cNvSpPr txBox="1"/>
          <p:nvPr/>
        </p:nvSpPr>
        <p:spPr>
          <a:xfrm>
            <a:off x="9466982" y="331139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22-09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59BDA2-E92B-864A-8E09-02E28B7239B1}"/>
              </a:ext>
            </a:extLst>
          </p:cNvPr>
          <p:cNvSpPr txBox="1"/>
          <p:nvPr/>
        </p:nvSpPr>
        <p:spPr>
          <a:xfrm>
            <a:off x="10948428" y="331034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22-12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15473C-7CDC-D5B3-4F66-09871830B1C2}"/>
              </a:ext>
            </a:extLst>
          </p:cNvPr>
          <p:cNvSpPr txBox="1"/>
          <p:nvPr/>
        </p:nvSpPr>
        <p:spPr>
          <a:xfrm>
            <a:off x="3147197" y="4621140"/>
            <a:ext cx="2017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 LIGHT" panose="020B0403020202020204" pitchFamily="34" charset="0"/>
              </a:rPr>
              <a:t>SR-11</a:t>
            </a:r>
          </a:p>
          <a:p>
            <a:pPr algn="ctr"/>
            <a:r>
              <a:rPr lang="en-US" sz="2000" b="1" dirty="0">
                <a:latin typeface="HELVETICA LIGHT" panose="020B0403020202020204" pitchFamily="34" charset="0"/>
              </a:rPr>
              <a:t>Construction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6C4370-35C8-AE78-D003-DB591B4ECA82}"/>
              </a:ext>
            </a:extLst>
          </p:cNvPr>
          <p:cNvCxnSpPr>
            <a:cxnSpLocks/>
          </p:cNvCxnSpPr>
          <p:nvPr/>
        </p:nvCxnSpPr>
        <p:spPr>
          <a:xfrm flipV="1">
            <a:off x="2359458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6E1539-5F88-ECF2-22E8-81EE26B99770}"/>
              </a:ext>
            </a:extLst>
          </p:cNvPr>
          <p:cNvCxnSpPr>
            <a:cxnSpLocks/>
          </p:cNvCxnSpPr>
          <p:nvPr/>
        </p:nvCxnSpPr>
        <p:spPr>
          <a:xfrm flipV="1">
            <a:off x="3358766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9F7418-84DF-CE4B-54FA-8700DFFFAA15}"/>
              </a:ext>
            </a:extLst>
          </p:cNvPr>
          <p:cNvCxnSpPr>
            <a:cxnSpLocks/>
          </p:cNvCxnSpPr>
          <p:nvPr/>
        </p:nvCxnSpPr>
        <p:spPr>
          <a:xfrm flipV="1">
            <a:off x="4358074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084E97-0896-F76B-E0FD-2BE4BF5C7395}"/>
              </a:ext>
            </a:extLst>
          </p:cNvPr>
          <p:cNvCxnSpPr>
            <a:cxnSpLocks/>
          </p:cNvCxnSpPr>
          <p:nvPr/>
        </p:nvCxnSpPr>
        <p:spPr>
          <a:xfrm flipV="1">
            <a:off x="5357382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1FF56E-A39B-4964-F9C1-9F08561FE261}"/>
              </a:ext>
            </a:extLst>
          </p:cNvPr>
          <p:cNvCxnSpPr>
            <a:cxnSpLocks/>
          </p:cNvCxnSpPr>
          <p:nvPr/>
        </p:nvCxnSpPr>
        <p:spPr>
          <a:xfrm flipV="1">
            <a:off x="1360150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64D912-4767-B61B-D3BC-E687A2ECB9D1}"/>
              </a:ext>
            </a:extLst>
          </p:cNvPr>
          <p:cNvCxnSpPr>
            <a:cxnSpLocks/>
          </p:cNvCxnSpPr>
          <p:nvPr/>
        </p:nvCxnSpPr>
        <p:spPr>
          <a:xfrm flipV="1">
            <a:off x="6356690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5065E1-A46C-19F6-DF6A-412920C79F0C}"/>
              </a:ext>
            </a:extLst>
          </p:cNvPr>
          <p:cNvCxnSpPr>
            <a:cxnSpLocks/>
          </p:cNvCxnSpPr>
          <p:nvPr/>
        </p:nvCxnSpPr>
        <p:spPr>
          <a:xfrm flipV="1">
            <a:off x="7355998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B2A18D-5F4A-D499-4F37-57DA731EAA7A}"/>
              </a:ext>
            </a:extLst>
          </p:cNvPr>
          <p:cNvCxnSpPr>
            <a:cxnSpLocks/>
          </p:cNvCxnSpPr>
          <p:nvPr/>
        </p:nvCxnSpPr>
        <p:spPr>
          <a:xfrm flipV="1">
            <a:off x="8355306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D27872-49CE-C9A0-AC2E-AA83D83EF283}"/>
              </a:ext>
            </a:extLst>
          </p:cNvPr>
          <p:cNvCxnSpPr>
            <a:cxnSpLocks/>
          </p:cNvCxnSpPr>
          <p:nvPr/>
        </p:nvCxnSpPr>
        <p:spPr>
          <a:xfrm flipV="1">
            <a:off x="9354614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F45904-E3B0-666E-49CB-68E201F09EE8}"/>
              </a:ext>
            </a:extLst>
          </p:cNvPr>
          <p:cNvCxnSpPr>
            <a:cxnSpLocks/>
          </p:cNvCxnSpPr>
          <p:nvPr/>
        </p:nvCxnSpPr>
        <p:spPr>
          <a:xfrm flipV="1">
            <a:off x="10353922" y="3734237"/>
            <a:ext cx="0" cy="782737"/>
          </a:xfrm>
          <a:prstGeom prst="line">
            <a:avLst/>
          </a:prstGeom>
          <a:ln w="34925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D8DEF4F-18EA-E28D-7099-C3857F32F22F}"/>
              </a:ext>
            </a:extLst>
          </p:cNvPr>
          <p:cNvSpPr/>
          <p:nvPr/>
        </p:nvSpPr>
        <p:spPr>
          <a:xfrm>
            <a:off x="3649253" y="3704315"/>
            <a:ext cx="1013045" cy="865257"/>
          </a:xfrm>
          <a:prstGeom prst="rect">
            <a:avLst/>
          </a:prstGeom>
          <a:solidFill>
            <a:schemeClr val="accent4">
              <a:lumMod val="20000"/>
              <a:lumOff val="80000"/>
              <a:alpha val="5698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7553B4-0537-1BF5-D382-4F3577E8D29D}"/>
              </a:ext>
            </a:extLst>
          </p:cNvPr>
          <p:cNvSpPr/>
          <p:nvPr/>
        </p:nvSpPr>
        <p:spPr>
          <a:xfrm>
            <a:off x="8742590" y="3704314"/>
            <a:ext cx="1498961" cy="865257"/>
          </a:xfrm>
          <a:prstGeom prst="rect">
            <a:avLst/>
          </a:prstGeom>
          <a:solidFill>
            <a:schemeClr val="accent4">
              <a:lumMod val="20000"/>
              <a:lumOff val="80000"/>
              <a:alpha val="56984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4848DF-FF55-5B37-B2FA-799CAC104074}"/>
              </a:ext>
            </a:extLst>
          </p:cNvPr>
          <p:cNvSpPr txBox="1"/>
          <p:nvPr/>
        </p:nvSpPr>
        <p:spPr>
          <a:xfrm>
            <a:off x="8458404" y="4616518"/>
            <a:ext cx="2017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 LIGHT" panose="020B0403020202020204" pitchFamily="34" charset="0"/>
              </a:rPr>
              <a:t>I-5</a:t>
            </a:r>
          </a:p>
          <a:p>
            <a:pPr algn="ctr"/>
            <a:r>
              <a:rPr lang="en-US" sz="2000" b="1" dirty="0">
                <a:latin typeface="HELVETICA LIGHT" panose="020B0403020202020204" pitchFamily="34" charset="0"/>
              </a:rPr>
              <a:t>Construction</a:t>
            </a:r>
          </a:p>
        </p:txBody>
      </p:sp>
    </p:spTree>
    <p:extLst>
      <p:ext uri="{BB962C8B-B14F-4D97-AF65-F5344CB8AC3E}">
        <p14:creationId xmlns:p14="http://schemas.microsoft.com/office/powerpoint/2010/main" val="207352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9638</TotalTime>
  <Words>295</Words>
  <Application>Microsoft Macintosh PowerPoint</Application>
  <PresentationFormat>Widescreen</PresentationFormat>
  <Paragraphs>101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LIGHT</vt:lpstr>
      <vt:lpstr>HELVETICA LIGHT</vt:lpstr>
      <vt:lpstr>Office Theme 2013 - 2022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ALLAN</dc:creator>
  <cp:lastModifiedBy>ELIZABETH ALLAN</cp:lastModifiedBy>
  <cp:revision>3</cp:revision>
  <dcterms:created xsi:type="dcterms:W3CDTF">2022-12-19T23:47:21Z</dcterms:created>
  <dcterms:modified xsi:type="dcterms:W3CDTF">2023-04-17T20:37:53Z</dcterms:modified>
</cp:coreProperties>
</file>