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9627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83285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26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298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66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327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640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23208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FDA/HIPAA Compliance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Difficulty of Security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How inconsistently the user understand their own needs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usability testing is hard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Iteration is critical to success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9899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53807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Our goal is to make a mobile patient monitoring system to move Jumbo Medical into the mobile medical device and app market that will ship on June 1st.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-US"/>
              <a:t>The system addresses the most common needs of doctors by displaying current vital signs in the context of historical trends.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marL="342900" lvl="0" indent="-13970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Our patient monitor will address the most common use cases of doctors and nurses by providing configurable alarms and displaying current vital signs in the context of historical trends.”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Our goal is to ship a mobile patient monitoring device and app for Jumbo Medical on June 1st, 2015.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5802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“Don’t rest on your heritage” - Michael Blum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“Don’t rest on your heritage” - Jumbo Medical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46236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234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Evidence 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Trends - 3 clicks vs 1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	data still visible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-US"/>
              <a:t>Alarms - 3 clicks vs 2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	data still visible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77452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tie back to environments, clear info in hectic setting is important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-US"/>
              <a:t>Alex or Brad</a:t>
            </a:r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88319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Updated legacy interface for iOS HIG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One touch historical data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Low training time, maximum clicks from default screen is 2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>
                <a:solidFill>
                  <a:schemeClr val="dk1"/>
                </a:solidFill>
              </a:rPr>
              <a:t>Modern design while still recognizable - the default view resembles current competitor patient monitors, with HIG compliance</a:t>
            </a:r>
          </a:p>
          <a:p>
            <a:pPr marL="457200" lvl="0" indent="-228600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>
                <a:solidFill>
                  <a:schemeClr val="dk1"/>
                </a:solidFill>
              </a:rPr>
              <a:t>Integrate into existing hospital infrastructure</a:t>
            </a:r>
          </a:p>
          <a:p>
            <a:pPr marL="457200" lvl="0" indent="-228600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>
                <a:solidFill>
                  <a:schemeClr val="dk1"/>
                </a:solidFill>
              </a:rPr>
              <a:t>Easily display trending and historical information - One touch to display historical data</a:t>
            </a:r>
          </a:p>
          <a:p>
            <a:pPr marL="457200" lvl="0" indent="-228600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>
                <a:solidFill>
                  <a:schemeClr val="dk1"/>
                </a:solidFill>
              </a:rPr>
              <a:t>Low training time</a:t>
            </a:r>
          </a:p>
          <a:p>
            <a:pPr marL="914400" lvl="1" indent="-228600" rtl="0">
              <a:lnSpc>
                <a:spcPct val="100000"/>
              </a:lnSpc>
              <a:spcBef>
                <a:spcPts val="480"/>
              </a:spcBef>
              <a:buNone/>
            </a:pPr>
            <a:r>
              <a:rPr lang="en-US" sz="1000">
                <a:solidFill>
                  <a:schemeClr val="dk1"/>
                </a:solidFill>
              </a:rPr>
              <a:t>fewest clicks to navigate</a:t>
            </a:r>
          </a:p>
          <a:p>
            <a:pPr marL="914400" lvl="1" indent="-228600" rtl="0">
              <a:lnSpc>
                <a:spcPct val="100000"/>
              </a:lnSpc>
              <a:spcBef>
                <a:spcPts val="480"/>
              </a:spcBef>
              <a:buNone/>
            </a:pPr>
            <a:r>
              <a:rPr lang="en-US" sz="1000">
                <a:solidFill>
                  <a:schemeClr val="dk1"/>
                </a:solidFill>
              </a:rPr>
              <a:t>reduce max clicks / low avg clicks</a:t>
            </a:r>
          </a:p>
          <a:p>
            <a:pPr marL="914400" lvl="1" indent="-228600" rtl="0">
              <a:lnSpc>
                <a:spcPct val="100000"/>
              </a:lnSpc>
              <a:spcBef>
                <a:spcPts val="480"/>
              </a:spcBef>
              <a:buNone/>
            </a:pPr>
            <a:r>
              <a:rPr lang="en-US" sz="1000">
                <a:solidFill>
                  <a:schemeClr val="dk1"/>
                </a:solidFill>
              </a:rPr>
              <a:t>Max clicks for any operation is 3, from the default screen is 2. Majority of operations take 1 click.</a:t>
            </a:r>
          </a:p>
          <a:p>
            <a:pPr marL="457200" lvl="0" indent="-228600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>
                <a:solidFill>
                  <a:schemeClr val="dk1"/>
                </a:solidFill>
              </a:rPr>
              <a:t>Configurable</a:t>
            </a:r>
          </a:p>
          <a:p>
            <a:pPr marL="914400" lvl="1" indent="-228600" rtl="0">
              <a:lnSpc>
                <a:spcPct val="100000"/>
              </a:lnSpc>
              <a:spcBef>
                <a:spcPts val="480"/>
              </a:spcBef>
              <a:buNone/>
            </a:pPr>
            <a:r>
              <a:rPr lang="en-US" sz="1000">
                <a:solidFill>
                  <a:schemeClr val="dk1"/>
                </a:solidFill>
              </a:rPr>
              <a:t>Can minimize and exit vital sign views</a:t>
            </a:r>
          </a:p>
          <a:p>
            <a:pPr marL="457200" lvl="0" indent="-228600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>
                <a:solidFill>
                  <a:schemeClr val="dk1"/>
                </a:solidFill>
              </a:rPr>
              <a:t>Security / Privacy</a:t>
            </a:r>
          </a:p>
          <a:p>
            <a:pPr marL="914400" lvl="1" indent="-228600" rtl="0">
              <a:lnSpc>
                <a:spcPct val="100000"/>
              </a:lnSpc>
              <a:spcBef>
                <a:spcPts val="480"/>
              </a:spcBef>
              <a:buNone/>
            </a:pPr>
            <a:r>
              <a:rPr lang="en-US" sz="1000">
                <a:solidFill>
                  <a:schemeClr val="dk1"/>
                </a:solidFill>
              </a:rPr>
              <a:t>Unaddressed</a:t>
            </a:r>
          </a:p>
          <a:p>
            <a:pPr marL="457200" lvl="0" indent="-228600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>
                <a:solidFill>
                  <a:schemeClr val="dk1"/>
                </a:solidFill>
              </a:rPr>
              <a:t>Confidence in Information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97611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Updated legacy interface for iOS HIG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One touch historical data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Low training time, maximum clicks from default screen is 2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>
                <a:solidFill>
                  <a:schemeClr val="dk1"/>
                </a:solidFill>
              </a:rPr>
              <a:t>Modern design while still recognizable - the default view resembles current competitor patient monitors, with HIG compliance</a:t>
            </a:r>
          </a:p>
          <a:p>
            <a:pPr marL="457200" lvl="0" indent="-228600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>
                <a:solidFill>
                  <a:schemeClr val="dk1"/>
                </a:solidFill>
              </a:rPr>
              <a:t>Integrate into existing hospital infrastructure</a:t>
            </a:r>
          </a:p>
          <a:p>
            <a:pPr marL="457200" lvl="0" indent="-228600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>
                <a:solidFill>
                  <a:schemeClr val="dk1"/>
                </a:solidFill>
              </a:rPr>
              <a:t>Easily display trending and historical information - One touch to display historical data</a:t>
            </a:r>
          </a:p>
          <a:p>
            <a:pPr marL="457200" lvl="0" indent="-228600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>
                <a:solidFill>
                  <a:schemeClr val="dk1"/>
                </a:solidFill>
              </a:rPr>
              <a:t>Low training time</a:t>
            </a:r>
          </a:p>
          <a:p>
            <a:pPr marL="914400" lvl="1" indent="-228600" rtl="0">
              <a:lnSpc>
                <a:spcPct val="100000"/>
              </a:lnSpc>
              <a:spcBef>
                <a:spcPts val="480"/>
              </a:spcBef>
              <a:buNone/>
            </a:pPr>
            <a:r>
              <a:rPr lang="en-US" sz="1000">
                <a:solidFill>
                  <a:schemeClr val="dk1"/>
                </a:solidFill>
              </a:rPr>
              <a:t>fewest clicks to navigate</a:t>
            </a:r>
          </a:p>
          <a:p>
            <a:pPr marL="914400" lvl="1" indent="-228600" rtl="0">
              <a:lnSpc>
                <a:spcPct val="100000"/>
              </a:lnSpc>
              <a:spcBef>
                <a:spcPts val="480"/>
              </a:spcBef>
              <a:buNone/>
            </a:pPr>
            <a:r>
              <a:rPr lang="en-US" sz="1000">
                <a:solidFill>
                  <a:schemeClr val="dk1"/>
                </a:solidFill>
              </a:rPr>
              <a:t>reduce max clicks / low avg clicks</a:t>
            </a:r>
          </a:p>
          <a:p>
            <a:pPr marL="914400" lvl="1" indent="-228600" rtl="0">
              <a:lnSpc>
                <a:spcPct val="100000"/>
              </a:lnSpc>
              <a:spcBef>
                <a:spcPts val="480"/>
              </a:spcBef>
              <a:buNone/>
            </a:pPr>
            <a:r>
              <a:rPr lang="en-US" sz="1000">
                <a:solidFill>
                  <a:schemeClr val="dk1"/>
                </a:solidFill>
              </a:rPr>
              <a:t>Max clicks for any operation is 3, from the default screen is 2. Majority of operations take 1 click.</a:t>
            </a:r>
          </a:p>
          <a:p>
            <a:pPr marL="457200" lvl="0" indent="-228600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>
                <a:solidFill>
                  <a:schemeClr val="dk1"/>
                </a:solidFill>
              </a:rPr>
              <a:t>Configurable</a:t>
            </a:r>
          </a:p>
          <a:p>
            <a:pPr marL="914400" lvl="1" indent="-228600" rtl="0">
              <a:lnSpc>
                <a:spcPct val="100000"/>
              </a:lnSpc>
              <a:spcBef>
                <a:spcPts val="480"/>
              </a:spcBef>
              <a:buNone/>
            </a:pPr>
            <a:r>
              <a:rPr lang="en-US" sz="1000">
                <a:solidFill>
                  <a:schemeClr val="dk1"/>
                </a:solidFill>
              </a:rPr>
              <a:t>Can minimize and exit vital sign views</a:t>
            </a:r>
          </a:p>
          <a:p>
            <a:pPr marL="457200" lvl="0" indent="-228600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>
                <a:solidFill>
                  <a:schemeClr val="dk1"/>
                </a:solidFill>
              </a:rPr>
              <a:t>Security / Privacy</a:t>
            </a:r>
          </a:p>
          <a:p>
            <a:pPr marL="914400" lvl="1" indent="-228600" rtl="0">
              <a:lnSpc>
                <a:spcPct val="100000"/>
              </a:lnSpc>
              <a:spcBef>
                <a:spcPts val="480"/>
              </a:spcBef>
              <a:buNone/>
            </a:pPr>
            <a:r>
              <a:rPr lang="en-US" sz="1000">
                <a:solidFill>
                  <a:schemeClr val="dk1"/>
                </a:solidFill>
              </a:rPr>
              <a:t>Unaddressed</a:t>
            </a:r>
          </a:p>
          <a:p>
            <a:pPr marL="457200" lvl="0" indent="-228600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>
                <a:solidFill>
                  <a:schemeClr val="dk1"/>
                </a:solidFill>
              </a:rPr>
              <a:t>Confidence in Information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76826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41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5181600"/>
            <a:ext cx="9144000" cy="1676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36066" y="6072525"/>
            <a:ext cx="2707934" cy="78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1524000"/>
            <a:ext cx="9144000" cy="5333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36066" y="6072525"/>
            <a:ext cx="2707934" cy="78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CC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76200" y="5181600"/>
            <a:ext cx="9067799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EE93/COMP50, Mobile Medical Devices and Apps</a:t>
            </a:r>
          </a:p>
          <a:p>
            <a:pPr marL="0" marR="0" lvl="0" indent="0" algn="l" rtl="0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S. Broner, B. Frizzell, A. Henry, D. Wiegard and E. Wong</a:t>
            </a:r>
          </a:p>
          <a:p>
            <a:pPr marL="0" marR="0" lvl="0" indent="0" algn="l" rtl="0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December 2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2014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-75" y="2130425"/>
            <a:ext cx="91440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400" b="1">
                <a:solidFill>
                  <a:schemeClr val="lt1"/>
                </a:solidFill>
              </a:rPr>
              <a:t>Patient Monitor Demonstration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400">
                <a:solidFill>
                  <a:schemeClr val="lt1"/>
                </a:solidFill>
              </a:rPr>
              <a:t>Jumbo Medical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22300" y="-232475"/>
            <a:ext cx="9788599" cy="777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1600" y="-241325"/>
            <a:ext cx="9687200" cy="76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0925" y="-167225"/>
            <a:ext cx="9665849" cy="767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5550" y="-208500"/>
            <a:ext cx="9655099" cy="766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3925" y="-222175"/>
            <a:ext cx="9631826" cy="76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Ideal Product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600">
                <a:solidFill>
                  <a:schemeClr val="dk1"/>
                </a:solidFill>
              </a:rPr>
              <a:t>Integration with EMR</a:t>
            </a: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-US" sz="2600">
                <a:solidFill>
                  <a:schemeClr val="dk1"/>
                </a:solidFill>
              </a:rPr>
              <a:t>Historical data</a:t>
            </a: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-US" sz="2600">
                <a:solidFill>
                  <a:schemeClr val="dk1"/>
                </a:solidFill>
              </a:rPr>
              <a:t>Data logging</a:t>
            </a: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600">
                <a:solidFill>
                  <a:schemeClr val="dk1"/>
                </a:solidFill>
              </a:rPr>
              <a:t>Alarms with messaging</a:t>
            </a: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600">
                <a:solidFill>
                  <a:schemeClr val="dk1"/>
                </a:solidFill>
              </a:rPr>
              <a:t>Integration with hospital infrastructure</a:t>
            </a: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-US" sz="2600">
                <a:solidFill>
                  <a:schemeClr val="dk1"/>
                </a:solidFill>
              </a:rPr>
              <a:t>Monitor multiple patients</a:t>
            </a: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-US" sz="2600">
                <a:solidFill>
                  <a:schemeClr val="dk1"/>
                </a:solidFill>
              </a:rPr>
              <a:t>Track hospital metadata as required</a:t>
            </a: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600">
                <a:solidFill>
                  <a:schemeClr val="dk1"/>
                </a:solidFill>
              </a:rPr>
              <a:t>Security</a:t>
            </a: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-US" sz="2600">
                <a:solidFill>
                  <a:schemeClr val="dk1"/>
                </a:solidFill>
              </a:rPr>
              <a:t>Data encryption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Lessons Learned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600">
                <a:solidFill>
                  <a:schemeClr val="dk1"/>
                </a:solidFill>
              </a:rPr>
              <a:t>Customers are most in touch with the problem but do not know what the solution looks like</a:t>
            </a: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600">
                <a:solidFill>
                  <a:schemeClr val="dk1"/>
                </a:solidFill>
              </a:rPr>
              <a:t>Consistent communication and testing with the users leads to iterative improvements in design</a:t>
            </a: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600">
                <a:solidFill>
                  <a:schemeClr val="dk1"/>
                </a:solidFill>
              </a:rPr>
              <a:t>Mobile medical space has many challenges that other areas of product development do not</a:t>
            </a: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-US" sz="2600">
                <a:solidFill>
                  <a:schemeClr val="dk1"/>
                </a:solidFill>
              </a:rPr>
              <a:t>FDA/HIPAA compliance</a:t>
            </a: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-US" sz="2600">
                <a:solidFill>
                  <a:schemeClr val="dk1"/>
                </a:solidFill>
              </a:rPr>
              <a:t>Security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dirty="0">
                <a:solidFill>
                  <a:schemeClr val="lt1"/>
                </a:solidFill>
              </a:rPr>
              <a:t>Demonstration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FFFF"/>
                </a:solidFill>
              </a:rPr>
              <a:t>Pulse Detector Schematic</a:t>
            </a:r>
            <a:endParaRPr lang="en-US" dirty="0"/>
          </a:p>
        </p:txBody>
      </p:sp>
      <p:pic>
        <p:nvPicPr>
          <p:cNvPr id="5" name="Shape 121"/>
          <p:cNvPicPr preferRelativeResize="0"/>
          <p:nvPr/>
        </p:nvPicPr>
        <p:blipFill rotWithShape="1">
          <a:blip r:embed="rId2">
            <a:alphaModFix/>
          </a:blip>
          <a:srcRect l="2365" t="9639" r="1858" b="22907"/>
          <a:stretch/>
        </p:blipFill>
        <p:spPr>
          <a:xfrm>
            <a:off x="480328" y="1642509"/>
            <a:ext cx="8206472" cy="4269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2631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FFFF"/>
                </a:solidFill>
              </a:rPr>
              <a:t>Electrocardiogram (ECG) Schematic</a:t>
            </a:r>
            <a:endParaRPr lang="en-US" dirty="0"/>
          </a:p>
        </p:txBody>
      </p:sp>
      <p:pic>
        <p:nvPicPr>
          <p:cNvPr id="4" name="Shape 129"/>
          <p:cNvPicPr preferRelativeResize="0"/>
          <p:nvPr/>
        </p:nvPicPr>
        <p:blipFill rotWithShape="1">
          <a:blip r:embed="rId2">
            <a:alphaModFix/>
          </a:blip>
          <a:srcRect l="909" t="23492" r="1348" b="21478"/>
          <a:stretch/>
        </p:blipFill>
        <p:spPr>
          <a:xfrm>
            <a:off x="306562" y="2169254"/>
            <a:ext cx="8530876" cy="3452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619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13970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“</a:t>
            </a:r>
            <a:r>
              <a:rPr lang="en-US" sz="2400" i="1">
                <a:solidFill>
                  <a:schemeClr val="dk1"/>
                </a:solidFill>
              </a:rPr>
              <a:t>Our goal is to ship a mobile patient monitoring device and app for Jumbo Medical on June 1st, 2015. </a:t>
            </a:r>
          </a:p>
          <a:p>
            <a:pPr marL="342900" marR="0" lvl="0" indent="-1397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i="1">
              <a:solidFill>
                <a:schemeClr val="dk1"/>
              </a:solidFill>
            </a:endParaRPr>
          </a:p>
          <a:p>
            <a:pPr marL="342900" marR="0" lvl="0" indent="-13970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i="1">
                <a:solidFill>
                  <a:schemeClr val="dk1"/>
                </a:solidFill>
              </a:rPr>
              <a:t>  Our patient monitor will address the most common use cases of doctors and nurses by providing configurable alarms and displaying current vital signs in the context of historical trends.</a:t>
            </a:r>
            <a:r>
              <a:rPr lang="en-US" sz="2400">
                <a:solidFill>
                  <a:schemeClr val="dk1"/>
                </a:solidFill>
              </a:rPr>
              <a:t>”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Mission Statement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Customer Requirements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048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Don’t rest on your heritage, but make the interface recognizable</a:t>
            </a:r>
          </a:p>
          <a:p>
            <a:pPr marL="342900" marR="0" lvl="0" indent="-3048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Display trending and historical information</a:t>
            </a:r>
          </a:p>
          <a:p>
            <a:pPr marL="342900" marR="0" lvl="0" indent="-3048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Reduce training</a:t>
            </a:r>
          </a:p>
          <a:p>
            <a:pPr marL="342900" marR="0" lvl="0" indent="-3048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Configurable</a:t>
            </a:r>
          </a:p>
          <a:p>
            <a:pPr marL="342900" marR="0" lvl="0" indent="-3048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Integrate into hospital infrastructure</a:t>
            </a:r>
          </a:p>
          <a:p>
            <a:pPr marL="342900" marR="0" lvl="0" indent="-3048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Security and privacy</a:t>
            </a:r>
          </a:p>
          <a:p>
            <a:pPr marL="342900" marR="0" lvl="0" indent="-3048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Confidence in information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369600" y="2850228"/>
            <a:ext cx="8404799" cy="9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“Most doctors don’t spend much time interacting with the patient monitor … current monitors are too complicated.”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US" sz="2400"/>
              <a:t>- Dr. Michael Blum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Value Proposition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4191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3000">
                <a:solidFill>
                  <a:schemeClr val="dk1"/>
                </a:solidFill>
              </a:rPr>
              <a:t>Reduced training time</a:t>
            </a:r>
          </a:p>
          <a:p>
            <a:pPr marL="914400" lvl="1" indent="-4191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-US" sz="3000">
                <a:solidFill>
                  <a:schemeClr val="dk1"/>
                </a:solidFill>
              </a:rPr>
              <a:t>Simplified feature set</a:t>
            </a:r>
          </a:p>
          <a:p>
            <a:pPr marL="914400" lvl="1" indent="-4191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-US" sz="3000">
                <a:solidFill>
                  <a:schemeClr val="dk1"/>
                </a:solidFill>
              </a:rPr>
              <a:t>Resembles legacy interface</a:t>
            </a:r>
          </a:p>
          <a:p>
            <a:pPr marL="457200" lvl="0" indent="-4191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3000">
                <a:solidFill>
                  <a:schemeClr val="dk1"/>
                </a:solidFill>
              </a:rPr>
              <a:t>Focus on streamlining common use cases</a:t>
            </a:r>
          </a:p>
          <a:p>
            <a:pPr marL="914400" lvl="1" indent="-4191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-US" sz="3000">
                <a:solidFill>
                  <a:schemeClr val="dk1"/>
                </a:solidFill>
              </a:rPr>
              <a:t>Faster access to trending and historical data</a:t>
            </a:r>
          </a:p>
          <a:p>
            <a:pPr marL="914400" lvl="1" indent="-4191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-US" sz="3000">
                <a:solidFill>
                  <a:schemeClr val="dk1"/>
                </a:solidFill>
              </a:rPr>
              <a:t>Faster access to alarms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Block Diagram</a:t>
            </a:r>
          </a:p>
        </p:txBody>
      </p:sp>
      <p:sp>
        <p:nvSpPr>
          <p:cNvPr id="119" name="Shape 119"/>
          <p:cNvSpPr/>
          <p:nvPr/>
        </p:nvSpPr>
        <p:spPr>
          <a:xfrm>
            <a:off x="3073416" y="2319840"/>
            <a:ext cx="914400" cy="457200"/>
          </a:xfrm>
          <a:prstGeom prst="rect">
            <a:avLst/>
          </a:prstGeom>
          <a:solidFill>
            <a:srgbClr val="D8D8D8"/>
          </a:solidFill>
          <a:ln w="25400" cap="flat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197485" y="3080958"/>
            <a:ext cx="457200" cy="755699"/>
          </a:xfrm>
          <a:prstGeom prst="rect">
            <a:avLst/>
          </a:prstGeom>
          <a:solidFill>
            <a:srgbClr val="D8D8D8"/>
          </a:solidFill>
          <a:ln w="25400" cap="flat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076577" y="3073775"/>
            <a:ext cx="457200" cy="604499"/>
          </a:xfrm>
          <a:prstGeom prst="rect">
            <a:avLst/>
          </a:prstGeom>
          <a:solidFill>
            <a:srgbClr val="D8D8D8"/>
          </a:solidFill>
          <a:ln w="25400" cap="flat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3533778" y="3073775"/>
            <a:ext cx="457200" cy="604499"/>
          </a:xfrm>
          <a:prstGeom prst="rect">
            <a:avLst/>
          </a:prstGeom>
          <a:solidFill>
            <a:srgbClr val="D8D8D8"/>
          </a:solidFill>
          <a:ln w="25400" cap="flat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5638296" y="1862764"/>
            <a:ext cx="457200" cy="914400"/>
          </a:xfrm>
          <a:prstGeom prst="rect">
            <a:avLst/>
          </a:prstGeom>
          <a:solidFill>
            <a:srgbClr val="D8D8D8"/>
          </a:solidFill>
          <a:ln w="25400" cap="flat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6095496" y="1862764"/>
            <a:ext cx="457200" cy="914400"/>
          </a:xfrm>
          <a:prstGeom prst="rect">
            <a:avLst/>
          </a:prstGeom>
          <a:solidFill>
            <a:srgbClr val="D8D8D8"/>
          </a:solidFill>
          <a:ln w="25400" cap="flat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5638296" y="1862764"/>
            <a:ext cx="914400" cy="914400"/>
          </a:xfrm>
          <a:prstGeom prst="rect">
            <a:avLst/>
          </a:prstGeom>
          <a:solidFill>
            <a:srgbClr val="A4C2F4"/>
          </a:solidFill>
          <a:ln w="25400" cap="flat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Doctor/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Nurse</a:t>
            </a:r>
          </a:p>
        </p:txBody>
      </p:sp>
      <p:sp>
        <p:nvSpPr>
          <p:cNvPr id="126" name="Shape 126"/>
          <p:cNvSpPr/>
          <p:nvPr/>
        </p:nvSpPr>
        <p:spPr>
          <a:xfrm>
            <a:off x="3073416" y="1862764"/>
            <a:ext cx="457200" cy="914400"/>
          </a:xfrm>
          <a:prstGeom prst="rect">
            <a:avLst/>
          </a:prstGeom>
          <a:solidFill>
            <a:srgbClr val="D8D8D8"/>
          </a:solidFill>
          <a:ln w="25400" cap="flat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3530617" y="1862764"/>
            <a:ext cx="457200" cy="914400"/>
          </a:xfrm>
          <a:prstGeom prst="rect">
            <a:avLst/>
          </a:prstGeom>
          <a:solidFill>
            <a:srgbClr val="D8D8D8"/>
          </a:solidFill>
          <a:ln w="25400" cap="flat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3073416" y="1862764"/>
            <a:ext cx="914400" cy="914400"/>
          </a:xfrm>
          <a:prstGeom prst="rect">
            <a:avLst/>
          </a:prstGeom>
          <a:solidFill>
            <a:srgbClr val="D8D8D8"/>
          </a:solidFill>
          <a:ln w="25400" cap="flat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Patient</a:t>
            </a:r>
          </a:p>
        </p:txBody>
      </p:sp>
      <p:sp>
        <p:nvSpPr>
          <p:cNvPr id="129" name="Shape 129"/>
          <p:cNvSpPr/>
          <p:nvPr/>
        </p:nvSpPr>
        <p:spPr>
          <a:xfrm>
            <a:off x="2286000" y="4800600"/>
            <a:ext cx="1039799" cy="1188600"/>
          </a:xfrm>
          <a:prstGeom prst="rect">
            <a:avLst/>
          </a:prstGeom>
          <a:solidFill>
            <a:srgbClr val="D8D8D8"/>
          </a:solidFill>
          <a:ln w="25400" cap="flat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Power Unit</a:t>
            </a:r>
          </a:p>
        </p:txBody>
      </p:sp>
      <p:sp>
        <p:nvSpPr>
          <p:cNvPr id="130" name="Shape 130"/>
          <p:cNvSpPr/>
          <p:nvPr/>
        </p:nvSpPr>
        <p:spPr>
          <a:xfrm>
            <a:off x="3741742" y="4800600"/>
            <a:ext cx="1039799" cy="1188600"/>
          </a:xfrm>
          <a:prstGeom prst="rect">
            <a:avLst/>
          </a:prstGeom>
          <a:solidFill>
            <a:srgbClr val="D8D8D8"/>
          </a:solidFill>
          <a:ln w="25400" cap="flat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Processor Unit</a:t>
            </a:r>
          </a:p>
        </p:txBody>
      </p:sp>
      <p:grpSp>
        <p:nvGrpSpPr>
          <p:cNvPr id="131" name="Shape 131"/>
          <p:cNvGrpSpPr/>
          <p:nvPr/>
        </p:nvGrpSpPr>
        <p:grpSpPr>
          <a:xfrm>
            <a:off x="5841040" y="5117527"/>
            <a:ext cx="514981" cy="554553"/>
            <a:chOff x="5301342" y="5638800"/>
            <a:chExt cx="566100" cy="609599"/>
          </a:xfrm>
        </p:grpSpPr>
        <p:sp>
          <p:nvSpPr>
            <p:cNvPr id="132" name="Shape 132"/>
            <p:cNvSpPr/>
            <p:nvPr/>
          </p:nvSpPr>
          <p:spPr>
            <a:xfrm>
              <a:off x="5301342" y="5638800"/>
              <a:ext cx="566100" cy="609599"/>
            </a:xfrm>
            <a:prstGeom prst="rect">
              <a:avLst/>
            </a:prstGeom>
            <a:solidFill>
              <a:srgbClr val="D8D8D8"/>
            </a:solidFill>
            <a:ln w="25400" cap="flat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3" name="Shape 1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79480" y="5782078"/>
              <a:ext cx="409800" cy="3230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" name="Shape 134"/>
          <p:cNvSpPr/>
          <p:nvPr/>
        </p:nvSpPr>
        <p:spPr>
          <a:xfrm>
            <a:off x="2285999" y="3073963"/>
            <a:ext cx="1039799" cy="604499"/>
          </a:xfrm>
          <a:prstGeom prst="rect">
            <a:avLst/>
          </a:prstGeom>
          <a:solidFill>
            <a:srgbClr val="D8D8D8"/>
          </a:solidFill>
          <a:ln w="25400" cap="flat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3741742" y="3073963"/>
            <a:ext cx="1039799" cy="604499"/>
          </a:xfrm>
          <a:prstGeom prst="rect">
            <a:avLst/>
          </a:prstGeom>
          <a:solidFill>
            <a:srgbClr val="D8D8D8"/>
          </a:solidFill>
          <a:ln w="25400" cap="flat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2285999" y="3073963"/>
            <a:ext cx="2495700" cy="605700"/>
          </a:xfrm>
          <a:prstGeom prst="rect">
            <a:avLst/>
          </a:prstGeom>
          <a:solidFill>
            <a:srgbClr val="D8D8D8"/>
          </a:solidFill>
          <a:ln w="25400" cap="flat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Transducers</a:t>
            </a:r>
          </a:p>
        </p:txBody>
      </p:sp>
      <p:cxnSp>
        <p:nvCxnSpPr>
          <p:cNvPr id="137" name="Shape 137"/>
          <p:cNvCxnSpPr>
            <a:stCxn id="129" idx="0"/>
            <a:endCxn id="134" idx="2"/>
          </p:cNvCxnSpPr>
          <p:nvPr/>
        </p:nvCxnSpPr>
        <p:spPr>
          <a:xfrm rot="10800000">
            <a:off x="2805899" y="3678600"/>
            <a:ext cx="0" cy="1122000"/>
          </a:xfrm>
          <a:prstGeom prst="straightConnector1">
            <a:avLst/>
          </a:prstGeom>
          <a:noFill/>
          <a:ln w="38100" cap="flat">
            <a:solidFill>
              <a:srgbClr val="595959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8" name="Shape 138"/>
          <p:cNvCxnSpPr>
            <a:stCxn id="129" idx="3"/>
            <a:endCxn id="130" idx="1"/>
          </p:cNvCxnSpPr>
          <p:nvPr/>
        </p:nvCxnSpPr>
        <p:spPr>
          <a:xfrm>
            <a:off x="3325799" y="5394900"/>
            <a:ext cx="415800" cy="0"/>
          </a:xfrm>
          <a:prstGeom prst="straightConnector1">
            <a:avLst/>
          </a:prstGeom>
          <a:noFill/>
          <a:ln w="38100" cap="flat">
            <a:solidFill>
              <a:srgbClr val="595959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9" name="Shape 139"/>
          <p:cNvCxnSpPr>
            <a:stCxn id="135" idx="2"/>
            <a:endCxn id="130" idx="0"/>
          </p:cNvCxnSpPr>
          <p:nvPr/>
        </p:nvCxnSpPr>
        <p:spPr>
          <a:xfrm>
            <a:off x="4261642" y="3678463"/>
            <a:ext cx="0" cy="1122000"/>
          </a:xfrm>
          <a:prstGeom prst="straightConnector1">
            <a:avLst/>
          </a:prstGeom>
          <a:noFill/>
          <a:ln w="38100" cap="flat">
            <a:solidFill>
              <a:srgbClr val="595959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0" name="Shape 140"/>
          <p:cNvCxnSpPr>
            <a:stCxn id="126" idx="2"/>
            <a:endCxn id="121" idx="0"/>
          </p:cNvCxnSpPr>
          <p:nvPr/>
        </p:nvCxnSpPr>
        <p:spPr>
          <a:xfrm>
            <a:off x="3302016" y="2777164"/>
            <a:ext cx="3300" cy="296700"/>
          </a:xfrm>
          <a:prstGeom prst="straightConnector1">
            <a:avLst/>
          </a:prstGeom>
          <a:noFill/>
          <a:ln w="38100" cap="flat">
            <a:solidFill>
              <a:srgbClr val="595959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1" name="Shape 141"/>
          <p:cNvCxnSpPr>
            <a:stCxn id="122" idx="0"/>
            <a:endCxn id="127" idx="2"/>
          </p:cNvCxnSpPr>
          <p:nvPr/>
        </p:nvCxnSpPr>
        <p:spPr>
          <a:xfrm rot="10800000">
            <a:off x="3759078" y="2777075"/>
            <a:ext cx="3300" cy="296700"/>
          </a:xfrm>
          <a:prstGeom prst="straightConnector1">
            <a:avLst/>
          </a:prstGeom>
          <a:noFill/>
          <a:ln w="38100" cap="flat">
            <a:solidFill>
              <a:srgbClr val="595959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2" name="Shape 142"/>
          <p:cNvCxnSpPr>
            <a:stCxn id="130" idx="3"/>
            <a:endCxn id="132" idx="1"/>
          </p:cNvCxnSpPr>
          <p:nvPr/>
        </p:nvCxnSpPr>
        <p:spPr>
          <a:xfrm>
            <a:off x="4781542" y="5394900"/>
            <a:ext cx="1059600" cy="0"/>
          </a:xfrm>
          <a:prstGeom prst="straightConnector1">
            <a:avLst/>
          </a:prstGeom>
          <a:noFill/>
          <a:ln w="38100" cap="flat">
            <a:solidFill>
              <a:srgbClr val="595959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43" name="Shape 143"/>
          <p:cNvCxnSpPr>
            <a:stCxn id="132" idx="0"/>
          </p:cNvCxnSpPr>
          <p:nvPr/>
        </p:nvCxnSpPr>
        <p:spPr>
          <a:xfrm rot="10800000">
            <a:off x="6098531" y="4684927"/>
            <a:ext cx="0" cy="432600"/>
          </a:xfrm>
          <a:prstGeom prst="straightConnector1">
            <a:avLst/>
          </a:prstGeom>
          <a:noFill/>
          <a:ln w="38100" cap="flat">
            <a:solidFill>
              <a:srgbClr val="595959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44" name="Shape 144"/>
          <p:cNvSpPr/>
          <p:nvPr/>
        </p:nvSpPr>
        <p:spPr>
          <a:xfrm>
            <a:off x="5638296" y="3080958"/>
            <a:ext cx="457200" cy="755699"/>
          </a:xfrm>
          <a:prstGeom prst="rect">
            <a:avLst/>
          </a:prstGeom>
          <a:solidFill>
            <a:srgbClr val="D8D8D8"/>
          </a:solidFill>
          <a:ln w="25400" cap="flat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6095496" y="3080958"/>
            <a:ext cx="457200" cy="755699"/>
          </a:xfrm>
          <a:prstGeom prst="rect">
            <a:avLst/>
          </a:prstGeom>
          <a:solidFill>
            <a:srgbClr val="D8D8D8"/>
          </a:solidFill>
          <a:ln w="25400" cap="flat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5197483" y="3080958"/>
            <a:ext cx="1802399" cy="1604099"/>
          </a:xfrm>
          <a:prstGeom prst="rect">
            <a:avLst/>
          </a:prstGeom>
          <a:solidFill>
            <a:srgbClr val="D8D8D8"/>
          </a:solidFill>
          <a:ln w="25400" cap="flat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Vital Sign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Monitor</a:t>
            </a:r>
          </a:p>
        </p:txBody>
      </p:sp>
      <p:cxnSp>
        <p:nvCxnSpPr>
          <p:cNvPr id="147" name="Shape 147"/>
          <p:cNvCxnSpPr>
            <a:stCxn id="144" idx="0"/>
            <a:endCxn id="123" idx="2"/>
          </p:cNvCxnSpPr>
          <p:nvPr/>
        </p:nvCxnSpPr>
        <p:spPr>
          <a:xfrm rot="10800000">
            <a:off x="5866896" y="2777058"/>
            <a:ext cx="0" cy="303900"/>
          </a:xfrm>
          <a:prstGeom prst="straightConnector1">
            <a:avLst/>
          </a:prstGeom>
          <a:noFill/>
          <a:ln w="38100" cap="flat">
            <a:solidFill>
              <a:srgbClr val="595959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8" name="Shape 148"/>
          <p:cNvCxnSpPr>
            <a:stCxn id="124" idx="2"/>
            <a:endCxn id="145" idx="0"/>
          </p:cNvCxnSpPr>
          <p:nvPr/>
        </p:nvCxnSpPr>
        <p:spPr>
          <a:xfrm>
            <a:off x="6324096" y="2777164"/>
            <a:ext cx="0" cy="303900"/>
          </a:xfrm>
          <a:prstGeom prst="straightConnector1">
            <a:avLst/>
          </a:prstGeom>
          <a:noFill/>
          <a:ln w="38100" cap="flat">
            <a:solidFill>
              <a:srgbClr val="595959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9" name="Shape 149"/>
          <p:cNvCxnSpPr>
            <a:stCxn id="128" idx="3"/>
            <a:endCxn id="125" idx="1"/>
          </p:cNvCxnSpPr>
          <p:nvPr/>
        </p:nvCxnSpPr>
        <p:spPr>
          <a:xfrm>
            <a:off x="3987817" y="2319964"/>
            <a:ext cx="1650600" cy="0"/>
          </a:xfrm>
          <a:prstGeom prst="straightConnector1">
            <a:avLst/>
          </a:prstGeom>
          <a:noFill/>
          <a:ln w="38100" cap="flat">
            <a:solidFill>
              <a:srgbClr val="595959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50" name="Shape 150"/>
          <p:cNvCxnSpPr>
            <a:stCxn id="125" idx="3"/>
            <a:endCxn id="129" idx="2"/>
          </p:cNvCxnSpPr>
          <p:nvPr/>
        </p:nvCxnSpPr>
        <p:spPr>
          <a:xfrm flipH="1">
            <a:off x="2805996" y="2319964"/>
            <a:ext cx="3746700" cy="3669300"/>
          </a:xfrm>
          <a:prstGeom prst="bentConnector4">
            <a:avLst>
              <a:gd name="adj1" fmla="val -30294"/>
              <a:gd name="adj2" fmla="val 111216"/>
            </a:avLst>
          </a:prstGeom>
          <a:noFill/>
          <a:ln w="38100" cap="flat">
            <a:solidFill>
              <a:srgbClr val="595959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1" name="Shape 151"/>
          <p:cNvCxnSpPr>
            <a:stCxn id="125" idx="0"/>
            <a:endCxn id="136" idx="1"/>
          </p:cNvCxnSpPr>
          <p:nvPr/>
        </p:nvCxnSpPr>
        <p:spPr>
          <a:xfrm rot="5400000">
            <a:off x="3433746" y="715114"/>
            <a:ext cx="1514100" cy="3809400"/>
          </a:xfrm>
          <a:prstGeom prst="bentConnector4">
            <a:avLst>
              <a:gd name="adj1" fmla="val -15727"/>
              <a:gd name="adj2" fmla="val 112449"/>
            </a:avLst>
          </a:prstGeom>
          <a:noFill/>
          <a:ln w="38100" cap="flat">
            <a:solidFill>
              <a:srgbClr val="595959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2" name="Shape 152"/>
          <p:cNvCxnSpPr>
            <a:stCxn id="119" idx="3"/>
            <a:endCxn id="120" idx="0"/>
          </p:cNvCxnSpPr>
          <p:nvPr/>
        </p:nvCxnSpPr>
        <p:spPr>
          <a:xfrm>
            <a:off x="3987817" y="2548440"/>
            <a:ext cx="1438200" cy="532500"/>
          </a:xfrm>
          <a:prstGeom prst="bentConnector2">
            <a:avLst/>
          </a:prstGeom>
          <a:noFill/>
          <a:ln w="38100" cap="flat">
            <a:solidFill>
              <a:srgbClr val="595959"/>
            </a:solidFill>
            <a:prstDash val="solid"/>
            <a:round/>
            <a:headEnd type="triangle" w="lg" len="lg"/>
            <a:tailEnd type="none" w="med" len="med"/>
          </a:ln>
        </p:spPr>
      </p:cxnSp>
      <p:sp>
        <p:nvSpPr>
          <p:cNvPr id="153" name="Shape 153"/>
          <p:cNvSpPr txBox="1"/>
          <p:nvPr/>
        </p:nvSpPr>
        <p:spPr>
          <a:xfrm>
            <a:off x="1915182" y="6210726"/>
            <a:ext cx="12191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Touch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(on/off)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846392" y="3145223"/>
            <a:ext cx="12191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Physical contact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(attach device)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741742" y="2777288"/>
            <a:ext cx="12191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Physical contact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1954800" y="2662516"/>
            <a:ext cx="1475099" cy="43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Vital signs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(electrical, IR, heat)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915176" y="3764216"/>
            <a:ext cx="12191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Power</a:t>
            </a:r>
          </a:p>
        </p:txBody>
      </p:sp>
      <p:sp>
        <p:nvSpPr>
          <p:cNvPr id="158" name="Shape 158"/>
          <p:cNvSpPr txBox="1"/>
          <p:nvPr/>
        </p:nvSpPr>
        <p:spPr>
          <a:xfrm rot="5400000">
            <a:off x="2924228" y="5568208"/>
            <a:ext cx="12191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Power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5032919" y="2739468"/>
            <a:ext cx="12191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Visual cues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6060066" y="2788241"/>
            <a:ext cx="12191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Touch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3132141" y="3749039"/>
            <a:ext cx="12191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Analog voltage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4701769" y="5460416"/>
            <a:ext cx="12191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JSON data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6060066" y="4767348"/>
            <a:ext cx="12191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 connect</a:t>
            </a:r>
          </a:p>
        </p:txBody>
      </p:sp>
      <p:cxnSp>
        <p:nvCxnSpPr>
          <p:cNvPr id="164" name="Shape 164"/>
          <p:cNvCxnSpPr/>
          <p:nvPr/>
        </p:nvCxnSpPr>
        <p:spPr>
          <a:xfrm>
            <a:off x="2285999" y="3267075"/>
            <a:ext cx="2495700" cy="0"/>
          </a:xfrm>
          <a:prstGeom prst="straightConnector1">
            <a:avLst/>
          </a:prstGeom>
          <a:solidFill>
            <a:srgbClr val="D8D8D8"/>
          </a:solidFill>
          <a:ln w="25400" cap="flat">
            <a:solidFill>
              <a:srgbClr val="595959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Features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3000">
                <a:solidFill>
                  <a:schemeClr val="dk1"/>
                </a:solidFill>
              </a:rPr>
              <a:t>Updated legacy interface for iOS HIG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3000">
                <a:solidFill>
                  <a:schemeClr val="dk1"/>
                </a:solidFill>
              </a:rPr>
              <a:t>Focus configurability to core functionality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3000">
                <a:solidFill>
                  <a:schemeClr val="dk1"/>
                </a:solidFill>
              </a:rPr>
              <a:t>Accessible, overlaid help interface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Features (continued)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3000">
                <a:solidFill>
                  <a:schemeClr val="dk1"/>
                </a:solidFill>
              </a:rPr>
              <a:t>One touch historical and trended data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3000">
                <a:solidFill>
                  <a:schemeClr val="dk1"/>
                </a:solidFill>
              </a:rPr>
              <a:t>Low training time </a:t>
            </a: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-US" sz="3000">
                <a:solidFill>
                  <a:schemeClr val="dk1"/>
                </a:solidFill>
              </a:rPr>
              <a:t>Actions take maximum of 2 touches from default view</a:t>
            </a: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-US" sz="3000">
                <a:solidFill>
                  <a:schemeClr val="dk1"/>
                </a:solidFill>
              </a:rPr>
              <a:t>Majority of actions require 1 touch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3000">
                <a:solidFill>
                  <a:schemeClr val="dk1"/>
                </a:solidFill>
              </a:rPr>
              <a:t>Minimize and close vital signs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>
                <a:solidFill>
                  <a:srgbClr val="FFFFFF"/>
                </a:solidFill>
              </a:rPr>
              <a:t>User Interface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2666400"/>
            <a:ext cx="8229600" cy="152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“</a:t>
            </a:r>
            <a:r>
              <a:rPr lang="en-US" sz="2400">
                <a:solidFill>
                  <a:srgbClr val="414141"/>
                </a:solidFill>
              </a:rPr>
              <a:t>The most important thing is that a user’s path through the content is logical, predictable, and easy to follow.” 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-US" sz="2400">
                <a:solidFill>
                  <a:srgbClr val="414141"/>
                </a:solidFill>
              </a:rPr>
              <a:t>-Apple Human Interface Guidelines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</Words>
  <Application>Microsoft Office PowerPoint</Application>
  <PresentationFormat>On-screen Show (4:3)</PresentationFormat>
  <Paragraphs>192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Wingdings</vt:lpstr>
      <vt:lpstr>Office Theme</vt:lpstr>
      <vt:lpstr>Patient Monitor Demonstration Jumbo Medical </vt:lpstr>
      <vt:lpstr>Mission Statement</vt:lpstr>
      <vt:lpstr>Customer Requirements</vt:lpstr>
      <vt:lpstr>PowerPoint Presentation</vt:lpstr>
      <vt:lpstr>Value Proposition</vt:lpstr>
      <vt:lpstr>Block Diagram</vt:lpstr>
      <vt:lpstr>Features</vt:lpstr>
      <vt:lpstr>Features (continued)</vt:lpstr>
      <vt:lpstr>User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Ideal Product</vt:lpstr>
      <vt:lpstr>Lessons Learned</vt:lpstr>
      <vt:lpstr>Demonstration</vt:lpstr>
      <vt:lpstr>Pulse Detector Schematic</vt:lpstr>
      <vt:lpstr>Electrocardiogram (ECG) Schematic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Monitor Demonstration Jumbo Medical</dc:title>
  <dc:creator>Alexander B. Henry</dc:creator>
  <cp:lastModifiedBy>Alexander B. Henry</cp:lastModifiedBy>
  <cp:revision>2</cp:revision>
  <dcterms:modified xsi:type="dcterms:W3CDTF">2014-12-06T17:58:06Z</dcterms:modified>
</cp:coreProperties>
</file>