
<file path=[Content_Types].xml><?xml version="1.0" encoding="utf-8"?>
<Types xmlns="http://schemas.openxmlformats.org/package/2006/content-types">
  <Override PartName="/ppt/tags/tag1.xml" ContentType="application/vnd.openxmlformats-officedocument.presentationml.tags+xml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2" r:id="rId4"/>
    <p:sldId id="267" r:id="rId5"/>
    <p:sldId id="268" r:id="rId6"/>
    <p:sldId id="269" r:id="rId7"/>
    <p:sldId id="270" r:id="rId8"/>
    <p:sldId id="263" r:id="rId9"/>
    <p:sldId id="278" r:id="rId10"/>
    <p:sldId id="274" r:id="rId11"/>
    <p:sldId id="275" r:id="rId12"/>
    <p:sldId id="276" r:id="rId13"/>
    <p:sldId id="264" r:id="rId14"/>
    <p:sldId id="271" r:id="rId15"/>
    <p:sldId id="272" r:id="rId16"/>
    <p:sldId id="273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="http://schemas.openxmlformats.org/drawingml/2006/main" xmlns:r="http://schemas.openxmlformats.org/officeDocument/2006/relationships" xmlns:p="http://schemas.openxmlformats.org/presentationml/2006/main" xmlns="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6699CC"/>
    <a:srgbClr val="6699FF"/>
    <a:srgbClr val="698AD5"/>
    <a:srgbClr val="6A92D4"/>
    <a:srgbClr val="4890CC"/>
    <a:srgbClr val="93BEE1"/>
    <a:srgbClr val="4D92CD"/>
    <a:srgbClr val="6699C4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:a="http://schemas.openxmlformats.org/drawingml/2006/main" xmlns:r="http://schemas.openxmlformats.org/officeDocument/2006/relationships" xmlns:p="http://schemas.openxmlformats.org/presentationml/2006/main" xmlns="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2775" autoAdjust="0"/>
    <p:restoredTop sz="89101" autoAdjust="0"/>
  </p:normalViewPr>
  <p:slideViewPr>
    <p:cSldViewPr>
      <p:cViewPr>
        <p:scale>
          <a:sx n="72" d="100"/>
          <a:sy n="72" d="100"/>
        </p:scale>
        <p:origin x="-1512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8750D-FEBA-49D8-92C3-F6D8CE194C9E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F55F2-2A33-492C-B545-4B03CAFB5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066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Arduino communicates </a:t>
            </a:r>
            <a:r>
              <a:rPr lang="en-US" sz="1200" dirty="0" err="1" smtClean="0"/>
              <a:t>unidirectionally</a:t>
            </a:r>
            <a:r>
              <a:rPr lang="en-US" sz="1200" dirty="0" smtClean="0"/>
              <a:t> to iPad through </a:t>
            </a:r>
            <a:r>
              <a:rPr lang="en-US" sz="1200" dirty="0" err="1" smtClean="0"/>
              <a:t>wifi</a:t>
            </a:r>
            <a:r>
              <a:rPr lang="en-US" sz="1200" dirty="0" smtClean="0"/>
              <a:t> network</a:t>
            </a:r>
          </a:p>
          <a:p>
            <a:r>
              <a:rPr lang="en-US" sz="1200" dirty="0" smtClean="0"/>
              <a:t>iPad displays pre-processed data</a:t>
            </a:r>
          </a:p>
          <a:p>
            <a:r>
              <a:rPr lang="en-US" sz="1200" dirty="0" smtClean="0"/>
              <a:t>Separation of concerns paradigm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F55F2-2A33-492C-B545-4B03CAFB56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8724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181600"/>
            <a:ext cx="91440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ttp://webcomm.tufts.edu/wp-content/uploads/webcomm__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436066" y="6072525"/>
            <a:ext cx="2707934" cy="785475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117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8034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9749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24000"/>
            <a:ext cx="9144000" cy="53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ttp://webcomm.tufts.edu/wp-content/uploads/webcomm__7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436066" y="6072525"/>
            <a:ext cx="2707934" cy="785475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13211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5257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2956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715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4008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2181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944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0241-1482-4ED7-8A50-AB3D2951F5C2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171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66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00241-1482-4ED7-8A50-AB3D2951F5C2}" type="datetimeFigureOut">
              <a:rPr lang="en-US" smtClean="0"/>
              <a:pPr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E5AA6-2F87-41BE-8D9A-CB6717817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6114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2130425"/>
            <a:ext cx="8549640" cy="1470025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 Thermometer &amp; App:</a:t>
            </a:r>
            <a: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/>
              <a:t>Hardware &amp; Software Design Review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181600"/>
            <a:ext cx="9067800" cy="12954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EE93/COMP50, Mobile Medical Devices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S. </a:t>
            </a:r>
            <a:r>
              <a:rPr lang="en-US" sz="1800" dirty="0" err="1" smtClean="0">
                <a:solidFill>
                  <a:schemeClr val="tx1"/>
                </a:solidFill>
              </a:rPr>
              <a:t>Broner</a:t>
            </a:r>
            <a:r>
              <a:rPr lang="en-US" sz="1800" dirty="0" smtClean="0">
                <a:solidFill>
                  <a:schemeClr val="tx1"/>
                </a:solidFill>
              </a:rPr>
              <a:t>, B. </a:t>
            </a:r>
            <a:r>
              <a:rPr lang="en-US" sz="1800" dirty="0" err="1" smtClean="0">
                <a:solidFill>
                  <a:schemeClr val="tx1"/>
                </a:solidFill>
              </a:rPr>
              <a:t>Frizzell</a:t>
            </a:r>
            <a:r>
              <a:rPr lang="en-US" sz="1800" dirty="0" smtClean="0">
                <a:solidFill>
                  <a:schemeClr val="tx1"/>
                </a:solidFill>
              </a:rPr>
              <a:t>, A. Henry, D. </a:t>
            </a:r>
            <a:r>
              <a:rPr lang="en-US" sz="1800" dirty="0" err="1" smtClean="0">
                <a:solidFill>
                  <a:schemeClr val="tx1"/>
                </a:solidFill>
              </a:rPr>
              <a:t>Wiegard</a:t>
            </a:r>
            <a:r>
              <a:rPr lang="en-US" sz="1800" dirty="0" smtClean="0">
                <a:solidFill>
                  <a:schemeClr val="tx1"/>
                </a:solidFill>
              </a:rPr>
              <a:t> and E. Wong – September 23, 2014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SY10ORIG"/>
              </a:rPr>
              <a:t>A</a:t>
            </a:r>
            <a:r>
              <a:rPr lang="en-US" smtClean="0">
                <a:latin typeface="CMMI7"/>
              </a:rPr>
              <a:t>A</a:t>
            </a:r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238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Pseudocode</a:t>
            </a:r>
            <a:r>
              <a:rPr lang="en-US" dirty="0" smtClean="0"/>
              <a:t>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apply</a:t>
            </a:r>
            <a:r>
              <a:rPr lang="en-US" sz="1600" dirty="0" smtClean="0"/>
              <a:t>() 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oneSecondAVG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      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tenSecondAVG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oneSecondAVG</a:t>
            </a:r>
            <a:r>
              <a:rPr lang="en-US" sz="1600" dirty="0" smtClean="0"/>
              <a:t> = runningSum/1000;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lastTenSeconds.push(oneSecondAVG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	while ( </a:t>
            </a:r>
            <a:r>
              <a:rPr lang="en-US" sz="1600" dirty="0" err="1" smtClean="0"/>
              <a:t>queue.count</a:t>
            </a:r>
            <a:r>
              <a:rPr lang="en-US" sz="1600" dirty="0" smtClean="0"/>
              <a:t>() &gt; 10 ) {</a:t>
            </a:r>
          </a:p>
          <a:p>
            <a:pPr marL="0" indent="0">
              <a:buNone/>
            </a:pPr>
            <a:r>
              <a:rPr lang="en-US" sz="1600" dirty="0" smtClean="0"/>
              <a:t>                		</a:t>
            </a:r>
            <a:r>
              <a:rPr lang="en-US" sz="1600" dirty="0" err="1" smtClean="0"/>
              <a:t>queue.pop</a:t>
            </a:r>
            <a:r>
              <a:rPr lang="en-US" sz="1600" dirty="0" smtClean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        	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ServeData</a:t>
            </a:r>
            <a:r>
              <a:rPr lang="en-US" sz="1600" dirty="0" smtClean="0"/>
              <a:t>() {</a:t>
            </a:r>
          </a:p>
          <a:p>
            <a:pPr marL="0" indent="0">
              <a:buNone/>
            </a:pPr>
            <a:r>
              <a:rPr lang="en-US" sz="1600" dirty="0" smtClean="0"/>
              <a:t>	Pushes data to Server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582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Counter and Apply </a:t>
            </a:r>
            <a:r>
              <a:rPr lang="en-US" dirty="0" smtClean="0"/>
              <a:t>–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Samples </a:t>
            </a:r>
            <a:r>
              <a:rPr lang="en-US" dirty="0" smtClean="0"/>
              <a:t>and returns </a:t>
            </a:r>
            <a:r>
              <a:rPr lang="en-US" dirty="0" smtClean="0"/>
              <a:t>in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r>
              <a:rPr lang="en-US" dirty="0" smtClean="0"/>
              <a:t>Hard to test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Must use global variables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Uses running sum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9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ServeData</a:t>
            </a:r>
            <a:r>
              <a:rPr lang="en-US" dirty="0" smtClean="0"/>
              <a:t> –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Suggestions needed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is borrowed code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Problems serving during </a:t>
            </a:r>
            <a:r>
              <a:rPr lang="en-US" dirty="0" smtClean="0"/>
              <a:t>interrupt</a:t>
            </a:r>
          </a:p>
          <a:p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 smtClean="0"/>
              <a:t>1 ms really necessary?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650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Design – </a:t>
            </a:r>
            <a:r>
              <a:rPr lang="en-US" dirty="0" err="1"/>
              <a:t>iPad</a:t>
            </a:r>
            <a:r>
              <a:rPr lang="en-US" dirty="0"/>
              <a:t> </a:t>
            </a:r>
            <a:r>
              <a:rPr lang="en-US" dirty="0" smtClean="0"/>
              <a:t>Software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2457450" y="4119516"/>
            <a:ext cx="972457" cy="95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1752600"/>
            <a:ext cx="1905000" cy="5117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7450" y="2776132"/>
            <a:ext cx="972457" cy="95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2500" y="4119516"/>
            <a:ext cx="972457" cy="959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Therm.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7450" y="2776132"/>
            <a:ext cx="1943100" cy="2302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Arduino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34050" y="2776132"/>
            <a:ext cx="2457450" cy="23029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" y="2776132"/>
            <a:ext cx="972457" cy="959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Alarm LED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4" idx="0"/>
            <a:endCxn id="6" idx="1"/>
          </p:cNvCxnSpPr>
          <p:nvPr/>
        </p:nvCxnSpPr>
        <p:spPr>
          <a:xfrm rot="5400000" flipH="1" flipV="1">
            <a:off x="3388076" y="2049407"/>
            <a:ext cx="767648" cy="685800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8" idx="0"/>
          </p:cNvCxnSpPr>
          <p:nvPr/>
        </p:nvCxnSpPr>
        <p:spPr>
          <a:xfrm>
            <a:off x="6019800" y="2008483"/>
            <a:ext cx="942975" cy="76764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1"/>
            <a:endCxn id="10" idx="3"/>
          </p:cNvCxnSpPr>
          <p:nvPr/>
        </p:nvCxnSpPr>
        <p:spPr>
          <a:xfrm flipH="1">
            <a:off x="1924957" y="3255911"/>
            <a:ext cx="53249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</p:cNvCxnSpPr>
          <p:nvPr/>
        </p:nvCxnSpPr>
        <p:spPr>
          <a:xfrm>
            <a:off x="1924957" y="4599296"/>
            <a:ext cx="53249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2"/>
          </p:cNvCxnSpPr>
          <p:nvPr/>
        </p:nvCxnSpPr>
        <p:spPr>
          <a:xfrm flipH="1" flipV="1">
            <a:off x="1438729" y="5079076"/>
            <a:ext cx="0" cy="40732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8" idx="2"/>
          </p:cNvCxnSpPr>
          <p:nvPr/>
        </p:nvCxnSpPr>
        <p:spPr>
          <a:xfrm flipV="1">
            <a:off x="6962775" y="5079076"/>
            <a:ext cx="0" cy="40732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7316" y="5506215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Input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16444" y="5506215"/>
            <a:ext cx="129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Touch </a:t>
            </a:r>
            <a:r>
              <a:rPr lang="en-US" dirty="0"/>
              <a:t>Input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429000" y="5079077"/>
            <a:ext cx="0" cy="41148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26391" y="5506215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On/off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981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iPad</a:t>
            </a:r>
            <a:r>
              <a:rPr lang="en-US" dirty="0" smtClean="0"/>
              <a:t> </a:t>
            </a:r>
            <a:r>
              <a:rPr lang="en-US" dirty="0" err="1" smtClean="0"/>
              <a:t>Pseudocode</a:t>
            </a:r>
            <a:r>
              <a:rPr lang="en-US" dirty="0" smtClean="0"/>
              <a:t>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- (void) </a:t>
            </a:r>
            <a:r>
              <a:rPr lang="en-US" sz="1600" dirty="0" err="1" smtClean="0"/>
              <a:t>viewDidLoad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	[super </a:t>
            </a:r>
            <a:r>
              <a:rPr lang="en-US" sz="1600" dirty="0" err="1" smtClean="0"/>
              <a:t>viewDidLoad</a:t>
            </a:r>
            <a:r>
              <a:rPr lang="en-US" sz="1600" dirty="0" smtClean="0"/>
              <a:t>];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NSTimer</a:t>
            </a:r>
            <a:r>
              <a:rPr lang="en-US" sz="1600" dirty="0" smtClean="0"/>
              <a:t> calls ‘</a:t>
            </a:r>
            <a:r>
              <a:rPr lang="en-US" sz="1600" dirty="0" err="1" smtClean="0"/>
              <a:t>accessURLData</a:t>
            </a:r>
            <a:r>
              <a:rPr lang="en-US" sz="1600" dirty="0" smtClean="0"/>
              <a:t>’ repeatedly once every second …	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- (void) </a:t>
            </a:r>
            <a:r>
              <a:rPr lang="en-US" sz="1600" dirty="0" err="1" smtClean="0"/>
              <a:t>accessURLData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dispatch_async(kBgQueue</a:t>
            </a:r>
            <a:r>
              <a:rPr lang="en-US" sz="1600" dirty="0" smtClean="0"/>
              <a:t>, ^{</a:t>
            </a:r>
          </a:p>
          <a:p>
            <a:pPr>
              <a:buNone/>
            </a:pPr>
            <a:r>
              <a:rPr lang="en-US" sz="1600" dirty="0" smtClean="0"/>
              <a:t>		Send a ‘get’ request to the specified URL and retrieve ‘</a:t>
            </a:r>
            <a:r>
              <a:rPr lang="en-US" sz="1600" dirty="0" err="1" smtClean="0"/>
              <a:t>responseData</a:t>
            </a:r>
            <a:r>
              <a:rPr lang="en-US" sz="1600" dirty="0" smtClean="0"/>
              <a:t>’ …</a:t>
            </a:r>
          </a:p>
          <a:p>
            <a:pPr>
              <a:buNone/>
            </a:pPr>
            <a:r>
              <a:rPr lang="en-US" sz="1600" dirty="0" smtClean="0"/>
              <a:t>		if ( </a:t>
            </a:r>
            <a:r>
              <a:rPr lang="en-US" sz="1600" dirty="0" err="1" smtClean="0"/>
              <a:t>responseData</a:t>
            </a:r>
            <a:r>
              <a:rPr lang="en-US" sz="1600" dirty="0" smtClean="0"/>
              <a:t> is not valid )</a:t>
            </a:r>
          </a:p>
          <a:p>
            <a:pPr>
              <a:buNone/>
            </a:pPr>
            <a:r>
              <a:rPr lang="en-US" sz="1600" dirty="0" smtClean="0"/>
              <a:t>			return;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 	 Call the method ‘</a:t>
            </a:r>
            <a:r>
              <a:rPr lang="en-US" sz="1600" dirty="0" err="1" smtClean="0"/>
              <a:t>displayData</a:t>
            </a:r>
            <a:r>
              <a:rPr lang="en-US" sz="1600" dirty="0" smtClean="0"/>
              <a:t>’ when </a:t>
            </a:r>
            <a:r>
              <a:rPr lang="en-US" sz="1600" dirty="0" err="1" smtClean="0"/>
              <a:t>responseData</a:t>
            </a:r>
            <a:r>
              <a:rPr lang="en-US" sz="1600" dirty="0" smtClean="0"/>
              <a:t> is available …</a:t>
            </a:r>
          </a:p>
          <a:p>
            <a:pPr>
              <a:buNone/>
            </a:pPr>
            <a:r>
              <a:rPr lang="en-US" sz="1600" dirty="0" smtClean="0"/>
              <a:t> 	});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iPad</a:t>
            </a:r>
            <a:r>
              <a:rPr lang="en-US" dirty="0" smtClean="0"/>
              <a:t> </a:t>
            </a:r>
            <a:r>
              <a:rPr lang="en-US" dirty="0" err="1" smtClean="0"/>
              <a:t>Pseudocode</a:t>
            </a:r>
            <a:r>
              <a:rPr lang="en-US" dirty="0" smtClean="0"/>
              <a:t>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500" dirty="0" smtClean="0"/>
              <a:t>- (void) </a:t>
            </a:r>
            <a:r>
              <a:rPr lang="en-US" sz="1500" dirty="0" err="1" smtClean="0"/>
              <a:t>displayData:(NSData</a:t>
            </a:r>
            <a:r>
              <a:rPr lang="en-US" sz="1500" dirty="0" smtClean="0"/>
              <a:t> *) </a:t>
            </a:r>
            <a:r>
              <a:rPr lang="en-US" sz="1500" dirty="0" err="1" smtClean="0"/>
              <a:t>responseData</a:t>
            </a:r>
            <a:r>
              <a:rPr lang="en-US" sz="1500" dirty="0" smtClean="0"/>
              <a:t> {</a:t>
            </a:r>
          </a:p>
          <a:p>
            <a:pPr>
              <a:buNone/>
            </a:pPr>
            <a:r>
              <a:rPr lang="en-US" sz="1500" dirty="0" smtClean="0"/>
              <a:t>	Create </a:t>
            </a:r>
            <a:r>
              <a:rPr lang="en-US" sz="1500" dirty="0" err="1" smtClean="0"/>
              <a:t>NSArray</a:t>
            </a:r>
            <a:r>
              <a:rPr lang="en-US" sz="1500" dirty="0" smtClean="0"/>
              <a:t> ‘temp’ of JSON objects from URL data …</a:t>
            </a:r>
          </a:p>
          <a:p>
            <a:pPr>
              <a:buNone/>
            </a:pPr>
            <a:r>
              <a:rPr lang="en-US" sz="1500" dirty="0" smtClean="0"/>
              <a:t>	Set ‘</a:t>
            </a:r>
            <a:r>
              <a:rPr lang="en-US" sz="1500" dirty="0" err="1" smtClean="0"/>
              <a:t>self.currentTemp</a:t>
            </a:r>
            <a:r>
              <a:rPr lang="en-US" sz="1500" dirty="0" smtClean="0"/>
              <a:t>’ = temp[0] … set ‘</a:t>
            </a:r>
            <a:r>
              <a:rPr lang="en-US" sz="1500" dirty="0" err="1" smtClean="0"/>
              <a:t>self.oneSecAvgTemp</a:t>
            </a:r>
            <a:r>
              <a:rPr lang="en-US" sz="1500" dirty="0" smtClean="0"/>
              <a:t>’ = temp[1] … etc …</a:t>
            </a:r>
          </a:p>
          <a:p>
            <a:pPr>
              <a:buNone/>
            </a:pPr>
            <a:r>
              <a:rPr lang="en-US" sz="1500" dirty="0" smtClean="0"/>
              <a:t>	Set temperature labels to stored values …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	[self </a:t>
            </a:r>
            <a:r>
              <a:rPr lang="en-US" sz="1500" dirty="0" err="1" smtClean="0"/>
              <a:t>alarmLogic</a:t>
            </a:r>
            <a:r>
              <a:rPr lang="en-US" sz="1500" dirty="0" smtClean="0"/>
              <a:t>: </a:t>
            </a:r>
            <a:r>
              <a:rPr lang="en-US" sz="1500" dirty="0" err="1" smtClean="0"/>
              <a:t>self.currentTemp</a:t>
            </a:r>
            <a:r>
              <a:rPr lang="en-US" sz="1500" dirty="0" smtClean="0"/>
              <a:t>];</a:t>
            </a:r>
          </a:p>
          <a:p>
            <a:pPr>
              <a:buNone/>
            </a:pPr>
            <a:r>
              <a:rPr lang="en-US" sz="1500" dirty="0" smtClean="0"/>
              <a:t>}</a:t>
            </a:r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- (void) </a:t>
            </a:r>
            <a:r>
              <a:rPr lang="en-US" sz="1500" dirty="0" err="1" smtClean="0"/>
              <a:t>alarmLogic</a:t>
            </a:r>
            <a:r>
              <a:rPr lang="en-US" sz="1500" dirty="0" err="1" smtClean="0">
                <a:sym typeface="Wingdings"/>
              </a:rPr>
              <a:t>:(float)temp</a:t>
            </a:r>
            <a:r>
              <a:rPr lang="en-US" sz="1500" dirty="0" smtClean="0"/>
              <a:t>  {</a:t>
            </a:r>
          </a:p>
          <a:p>
            <a:pPr>
              <a:buNone/>
            </a:pPr>
            <a:r>
              <a:rPr lang="en-US" sz="1500" dirty="0" smtClean="0"/>
              <a:t>	if ( temp &gt; threshold ) {</a:t>
            </a:r>
          </a:p>
          <a:p>
            <a:pPr>
              <a:buNone/>
            </a:pPr>
            <a:r>
              <a:rPr lang="en-US" sz="1500" dirty="0" smtClean="0"/>
              <a:t>		if ( ! </a:t>
            </a:r>
            <a:r>
              <a:rPr lang="en-US" sz="1500" dirty="0" err="1" smtClean="0"/>
              <a:t>tempFlag</a:t>
            </a:r>
            <a:r>
              <a:rPr lang="en-US" sz="1500" dirty="0" smtClean="0"/>
              <a:t> )</a:t>
            </a:r>
          </a:p>
          <a:p>
            <a:pPr>
              <a:buNone/>
            </a:pPr>
            <a:r>
              <a:rPr lang="en-US" sz="1500" dirty="0" smtClean="0"/>
              <a:t>			[</a:t>
            </a:r>
            <a:r>
              <a:rPr lang="en-US" sz="1500" dirty="0" err="1" smtClean="0"/>
              <a:t>alarmSound</a:t>
            </a:r>
            <a:r>
              <a:rPr lang="en-US" sz="1500" dirty="0" smtClean="0"/>
              <a:t> play];</a:t>
            </a:r>
          </a:p>
          <a:p>
            <a:pPr>
              <a:buNone/>
            </a:pPr>
            <a:r>
              <a:rPr lang="en-US" sz="1500" dirty="0" smtClean="0"/>
              <a:t>			Create </a:t>
            </a:r>
            <a:r>
              <a:rPr lang="en-US" sz="1500" dirty="0" err="1" smtClean="0"/>
              <a:t>alarmAlertView</a:t>
            </a: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	}</a:t>
            </a:r>
          </a:p>
          <a:p>
            <a:pPr>
              <a:buNone/>
            </a:pPr>
            <a:r>
              <a:rPr lang="en-US" sz="1500" dirty="0" smtClean="0"/>
              <a:t>	else {</a:t>
            </a:r>
          </a:p>
          <a:p>
            <a:pPr>
              <a:buNone/>
            </a:pPr>
            <a:r>
              <a:rPr lang="en-US" sz="1500" dirty="0" smtClean="0"/>
              <a:t>		if ( ( temp &lt; threshold – 1 ) &amp;&amp; ( </a:t>
            </a:r>
            <a:r>
              <a:rPr lang="en-US" sz="1500" dirty="0" err="1" smtClean="0"/>
              <a:t>tempFlag</a:t>
            </a:r>
            <a:r>
              <a:rPr lang="en-US" sz="1500" dirty="0" smtClean="0"/>
              <a:t> == true )</a:t>
            </a:r>
          </a:p>
          <a:p>
            <a:pPr>
              <a:buNone/>
            </a:pPr>
            <a:r>
              <a:rPr lang="en-US" sz="1500" dirty="0" smtClean="0"/>
              <a:t>			</a:t>
            </a:r>
            <a:r>
              <a:rPr lang="en-US" sz="1500" dirty="0" err="1" smtClean="0"/>
              <a:t>tempFlag</a:t>
            </a:r>
            <a:r>
              <a:rPr lang="en-US" sz="1500" dirty="0" smtClean="0"/>
              <a:t> = false;</a:t>
            </a:r>
          </a:p>
          <a:p>
            <a:pPr>
              <a:buNone/>
            </a:pPr>
            <a:r>
              <a:rPr lang="en-US" sz="1500" dirty="0" smtClean="0"/>
              <a:t>	}</a:t>
            </a:r>
          </a:p>
          <a:p>
            <a:pPr>
              <a:buNone/>
            </a:pPr>
            <a:r>
              <a:rPr lang="en-US" sz="15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iPad</a:t>
            </a:r>
            <a:r>
              <a:rPr lang="en-US" dirty="0" smtClean="0"/>
              <a:t> </a:t>
            </a:r>
            <a:r>
              <a:rPr lang="en-US" dirty="0" err="1" smtClean="0"/>
              <a:t>Pseudocode</a:t>
            </a:r>
            <a:r>
              <a:rPr lang="en-US" dirty="0" smtClean="0"/>
              <a:t> –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- (</a:t>
            </a:r>
            <a:r>
              <a:rPr lang="en-US" sz="1600" dirty="0" err="1" smtClean="0"/>
              <a:t>IBAction</a:t>
            </a:r>
            <a:r>
              <a:rPr lang="en-US" sz="1600" dirty="0" smtClean="0"/>
              <a:t>) </a:t>
            </a:r>
            <a:r>
              <a:rPr lang="en-US" sz="1600" dirty="0" err="1" smtClean="0"/>
              <a:t>dismissAlarm:(id</a:t>
            </a:r>
            <a:r>
              <a:rPr lang="en-US" sz="1600" dirty="0" smtClean="0"/>
              <a:t>) sender  {</a:t>
            </a:r>
          </a:p>
          <a:p>
            <a:pPr>
              <a:buNone/>
            </a:pPr>
            <a:r>
              <a:rPr lang="en-US" sz="1600" dirty="0" smtClean="0"/>
              <a:t>	[</a:t>
            </a:r>
            <a:r>
              <a:rPr lang="en-US" sz="1600" dirty="0" err="1" smtClean="0"/>
              <a:t>alarmSound</a:t>
            </a:r>
            <a:r>
              <a:rPr lang="en-US" sz="1600" dirty="0" smtClean="0"/>
              <a:t> stop];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tempFlag</a:t>
            </a:r>
            <a:r>
              <a:rPr lang="en-US" sz="1600" dirty="0" smtClean="0"/>
              <a:t> = true;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- (</a:t>
            </a:r>
            <a:r>
              <a:rPr lang="en-US" sz="1600" dirty="0" err="1" smtClean="0"/>
              <a:t>IBAction</a:t>
            </a:r>
            <a:r>
              <a:rPr lang="en-US" sz="1600" dirty="0" smtClean="0"/>
              <a:t>) </a:t>
            </a:r>
            <a:r>
              <a:rPr lang="en-US" sz="1600" dirty="0" err="1" smtClean="0"/>
              <a:t>toggleSwitchAndFormatUnits:(id</a:t>
            </a:r>
            <a:r>
              <a:rPr lang="en-US" sz="1600" dirty="0" smtClean="0"/>
              <a:t>) sender  {</a:t>
            </a:r>
          </a:p>
          <a:p>
            <a:pPr>
              <a:buNone/>
            </a:pPr>
            <a:r>
              <a:rPr lang="en-US" sz="1600" dirty="0" smtClean="0"/>
              <a:t>	if ( </a:t>
            </a:r>
            <a:r>
              <a:rPr lang="en-US" sz="1600" dirty="0" err="1" smtClean="0"/>
              <a:t>self.switchUnit.on</a:t>
            </a:r>
            <a:r>
              <a:rPr lang="en-US" sz="1600" dirty="0" smtClean="0"/>
              <a:t> ) {</a:t>
            </a:r>
          </a:p>
          <a:p>
            <a:pPr>
              <a:buNone/>
            </a:pPr>
            <a:r>
              <a:rPr lang="en-US" sz="1600" dirty="0" smtClean="0"/>
              <a:t>		Set temperature labels to stored values …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	else {</a:t>
            </a:r>
          </a:p>
          <a:p>
            <a:pPr>
              <a:buNone/>
            </a:pPr>
            <a:r>
              <a:rPr lang="en-US" sz="1600" dirty="0" smtClean="0"/>
              <a:t>		Set temperature labels to converted stored values …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System Design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2457450" y="4119516"/>
            <a:ext cx="972457" cy="95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1752600"/>
            <a:ext cx="1905000" cy="511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7450" y="2776132"/>
            <a:ext cx="972457" cy="95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2500" y="4119516"/>
            <a:ext cx="972457" cy="959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Therm.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7450" y="2776132"/>
            <a:ext cx="1943100" cy="2302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Arduino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34050" y="2776132"/>
            <a:ext cx="2457450" cy="2302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" y="2776132"/>
            <a:ext cx="972457" cy="959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Alarm LED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4" idx="0"/>
            <a:endCxn id="6" idx="1"/>
          </p:cNvCxnSpPr>
          <p:nvPr/>
        </p:nvCxnSpPr>
        <p:spPr>
          <a:xfrm rot="5400000" flipH="1" flipV="1">
            <a:off x="3388076" y="2049407"/>
            <a:ext cx="767648" cy="685800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8" idx="0"/>
          </p:cNvCxnSpPr>
          <p:nvPr/>
        </p:nvCxnSpPr>
        <p:spPr>
          <a:xfrm>
            <a:off x="6019800" y="2008483"/>
            <a:ext cx="942975" cy="76764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1"/>
            <a:endCxn id="10" idx="3"/>
          </p:cNvCxnSpPr>
          <p:nvPr/>
        </p:nvCxnSpPr>
        <p:spPr>
          <a:xfrm flipH="1">
            <a:off x="1924957" y="3255911"/>
            <a:ext cx="53249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</p:cNvCxnSpPr>
          <p:nvPr/>
        </p:nvCxnSpPr>
        <p:spPr>
          <a:xfrm>
            <a:off x="1924957" y="4599296"/>
            <a:ext cx="53249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2"/>
          </p:cNvCxnSpPr>
          <p:nvPr/>
        </p:nvCxnSpPr>
        <p:spPr>
          <a:xfrm flipH="1" flipV="1">
            <a:off x="1438729" y="5079076"/>
            <a:ext cx="0" cy="40732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8" idx="2"/>
          </p:cNvCxnSpPr>
          <p:nvPr/>
        </p:nvCxnSpPr>
        <p:spPr>
          <a:xfrm flipV="1">
            <a:off x="6962775" y="5079076"/>
            <a:ext cx="0" cy="40732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7316" y="5506215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Heat Input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16444" y="5506215"/>
            <a:ext cx="129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Touch </a:t>
            </a:r>
            <a:r>
              <a:rPr lang="en-US" dirty="0"/>
              <a:t>Input</a:t>
            </a:r>
          </a:p>
        </p:txBody>
      </p:sp>
      <p:cxnSp>
        <p:nvCxnSpPr>
          <p:cNvPr id="18" name="Straight Arrow Connector 17"/>
          <p:cNvCxnSpPr>
            <a:endCxn id="4" idx="2"/>
          </p:cNvCxnSpPr>
          <p:nvPr/>
        </p:nvCxnSpPr>
        <p:spPr>
          <a:xfrm flipV="1">
            <a:off x="3429000" y="5079077"/>
            <a:ext cx="0" cy="41148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26391" y="5506215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On/off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Design - </a:t>
            </a:r>
            <a:r>
              <a:rPr lang="en-US" dirty="0" smtClean="0"/>
              <a:t>Hardware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2457450" y="4119516"/>
            <a:ext cx="972457" cy="95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1752600"/>
            <a:ext cx="1905000" cy="511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7450" y="2776132"/>
            <a:ext cx="972457" cy="95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2500" y="4119516"/>
            <a:ext cx="972457" cy="95956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Therm.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7450" y="2776132"/>
            <a:ext cx="1943100" cy="23029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Arduino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34050" y="2776132"/>
            <a:ext cx="2457450" cy="2302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" y="2776132"/>
            <a:ext cx="972457" cy="95956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Alarm LED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4" idx="0"/>
            <a:endCxn id="6" idx="1"/>
          </p:cNvCxnSpPr>
          <p:nvPr/>
        </p:nvCxnSpPr>
        <p:spPr>
          <a:xfrm rot="5400000" flipH="1" flipV="1">
            <a:off x="3388076" y="2049407"/>
            <a:ext cx="767648" cy="685800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8" idx="0"/>
          </p:cNvCxnSpPr>
          <p:nvPr/>
        </p:nvCxnSpPr>
        <p:spPr>
          <a:xfrm>
            <a:off x="6019800" y="2008483"/>
            <a:ext cx="942975" cy="76764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1"/>
            <a:endCxn id="10" idx="3"/>
          </p:cNvCxnSpPr>
          <p:nvPr/>
        </p:nvCxnSpPr>
        <p:spPr>
          <a:xfrm flipH="1">
            <a:off x="1924957" y="3255911"/>
            <a:ext cx="53249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</p:cNvCxnSpPr>
          <p:nvPr/>
        </p:nvCxnSpPr>
        <p:spPr>
          <a:xfrm>
            <a:off x="1924957" y="4599296"/>
            <a:ext cx="53249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2"/>
          </p:cNvCxnSpPr>
          <p:nvPr/>
        </p:nvCxnSpPr>
        <p:spPr>
          <a:xfrm flipH="1" flipV="1">
            <a:off x="1438729" y="5079076"/>
            <a:ext cx="0" cy="40732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8" idx="2"/>
          </p:cNvCxnSpPr>
          <p:nvPr/>
        </p:nvCxnSpPr>
        <p:spPr>
          <a:xfrm flipV="1">
            <a:off x="6962775" y="5079076"/>
            <a:ext cx="0" cy="40732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7316" y="5506215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Input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16444" y="5506215"/>
            <a:ext cx="129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Touch </a:t>
            </a:r>
            <a:r>
              <a:rPr lang="en-US" dirty="0"/>
              <a:t>Input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429000" y="5079077"/>
            <a:ext cx="0" cy="41148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26391" y="5506215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On/off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868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Design – Hardware Schematic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19475" y="3241990"/>
            <a:ext cx="2150457" cy="2650339"/>
            <a:chOff x="4419600" y="1905000"/>
            <a:chExt cx="3333750" cy="3962400"/>
          </a:xfrm>
        </p:grpSpPr>
        <p:sp>
          <p:nvSpPr>
            <p:cNvPr id="28" name="Rectangle 27"/>
            <p:cNvSpPr/>
            <p:nvPr/>
          </p:nvSpPr>
          <p:spPr>
            <a:xfrm>
              <a:off x="4876800" y="1905000"/>
              <a:ext cx="241935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Arduino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7296150" y="361488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296150" y="3318624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296150" y="391113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296150" y="4207392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7296150" y="4799904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7296150" y="4503648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7296150" y="509616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7296150" y="539241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7296150" y="242985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7296150" y="213360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296150" y="2726112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296150" y="3022368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419600" y="361488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19600" y="3318624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19600" y="391113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419600" y="4207392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4419600" y="4799904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19600" y="4503648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419600" y="509616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419600" y="539241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419600" y="242985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419600" y="213360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419600" y="2726112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4419600" y="3022368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296150" y="5688677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419600" y="5688677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5033443" y="5643760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33443" y="5445337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33443" y="5246914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33443" y="5048491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033443" y="4850069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033442" y="4651646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033443" y="4453223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3443" y="4254800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033443" y="4056377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994026" y="3857954"/>
            <a:ext cx="313655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994026" y="3659531"/>
            <a:ext cx="313655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994026" y="3461108"/>
            <a:ext cx="313655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994026" y="3262685"/>
            <a:ext cx="313655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714395" y="5643760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A6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714395" y="5445493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714395" y="5241671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A4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714395" y="5046401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714395" y="4850065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714394" y="4654565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714395" y="4456112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714395" y="4257845"/>
            <a:ext cx="35484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Vin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714395" y="4054024"/>
            <a:ext cx="437233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GND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714395" y="3858753"/>
            <a:ext cx="437233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GND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714395" y="3662417"/>
            <a:ext cx="321012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5V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714394" y="3466918"/>
            <a:ext cx="428406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3.3V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714394" y="3262685"/>
            <a:ext cx="516795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RESET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419474" y="1752600"/>
            <a:ext cx="2150457" cy="1253861"/>
            <a:chOff x="5410200" y="1356188"/>
            <a:chExt cx="2343150" cy="1345969"/>
          </a:xfrm>
        </p:grpSpPr>
        <p:sp>
          <p:nvSpPr>
            <p:cNvPr id="62" name="Rectangle 61"/>
            <p:cNvSpPr/>
            <p:nvPr/>
          </p:nvSpPr>
          <p:spPr>
            <a:xfrm>
              <a:off x="5731546" y="1356188"/>
              <a:ext cx="1700457" cy="13459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Wifi</a:t>
              </a:r>
              <a:r>
                <a:rPr lang="en-US" dirty="0" smtClean="0">
                  <a:solidFill>
                    <a:schemeClr val="tx1"/>
                  </a:solidFill>
                </a:rPr>
                <a:t> Shield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7432004" y="1718152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432004" y="1513841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7432004" y="1922464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7432004" y="2126775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5410200" y="1718152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5410200" y="1513841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5410200" y="1922464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5410200" y="2126775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075710" y="201139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10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075710" y="180063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11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75709" y="159077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12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75709" y="137154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13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717013" y="201139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717013" y="180063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17012" y="15907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17012" y="137154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>
              <a:off x="7432004" y="2323541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7432004" y="2527852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7130070" y="241575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en-US" sz="1200" dirty="0" smtClean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130070" y="220499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7</a:t>
              </a: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5410200" y="2323541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5410200" y="2527852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42" name="Straight Connector 141"/>
          <p:cNvCxnSpPr/>
          <p:nvPr/>
        </p:nvCxnSpPr>
        <p:spPr>
          <a:xfrm>
            <a:off x="5569931" y="1901840"/>
            <a:ext cx="799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569932" y="3394964"/>
            <a:ext cx="799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569932" y="2086046"/>
            <a:ext cx="106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569933" y="3591001"/>
            <a:ext cx="106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568942" y="2277771"/>
            <a:ext cx="128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5568943" y="3794557"/>
            <a:ext cx="128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569932" y="2472981"/>
            <a:ext cx="155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569933" y="3989767"/>
            <a:ext cx="155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567404" y="2656360"/>
            <a:ext cx="188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5567405" y="4584797"/>
            <a:ext cx="188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567865" y="2843224"/>
            <a:ext cx="2280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5567866" y="5176343"/>
            <a:ext cx="2280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848599" y="2843224"/>
            <a:ext cx="0" cy="233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452309" y="2653754"/>
            <a:ext cx="0" cy="192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7127704" y="2470454"/>
            <a:ext cx="0" cy="1516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856358" y="2277771"/>
            <a:ext cx="0" cy="1516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633911" y="2086046"/>
            <a:ext cx="0" cy="150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369314" y="1895924"/>
            <a:ext cx="0" cy="149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296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Design – Hardware Schematic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19475" y="3241990"/>
            <a:ext cx="2150457" cy="2650339"/>
            <a:chOff x="4419600" y="1905000"/>
            <a:chExt cx="3333750" cy="3962400"/>
          </a:xfrm>
        </p:grpSpPr>
        <p:sp>
          <p:nvSpPr>
            <p:cNvPr id="28" name="Rectangle 27"/>
            <p:cNvSpPr/>
            <p:nvPr/>
          </p:nvSpPr>
          <p:spPr>
            <a:xfrm>
              <a:off x="4876800" y="1905000"/>
              <a:ext cx="241935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Arduino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7296150" y="361488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296150" y="3318624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296150" y="391113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296150" y="4207392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7296150" y="4799904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7296150" y="4503648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7296150" y="509616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7296150" y="539241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7296150" y="242985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7296150" y="213360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296150" y="2726112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296150" y="3022368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419600" y="361488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19600" y="3318624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19600" y="391113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419600" y="4207392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4419600" y="4799904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19600" y="4503648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419600" y="509616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419600" y="539241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419600" y="242985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419600" y="213360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419600" y="2726112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4419600" y="3022368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296150" y="5688677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419600" y="5688677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5033443" y="5643760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33443" y="5445337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33443" y="5246914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33443" y="5048491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033443" y="4850069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033442" y="4651646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033443" y="4453223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3443" y="4254800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033443" y="4056377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994026" y="3857954"/>
            <a:ext cx="313655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994026" y="3659531"/>
            <a:ext cx="313655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994026" y="3461108"/>
            <a:ext cx="313655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994026" y="3262685"/>
            <a:ext cx="313655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714395" y="5643760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A6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714395" y="5445493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714395" y="5241671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A4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714395" y="5046401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714395" y="4850065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714394" y="4654565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714395" y="4456112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714395" y="4257845"/>
            <a:ext cx="35484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Vin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714395" y="4054024"/>
            <a:ext cx="437233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GND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714395" y="3858753"/>
            <a:ext cx="437233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GND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714395" y="3662417"/>
            <a:ext cx="321012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5V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714394" y="3466918"/>
            <a:ext cx="428406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3.3V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714394" y="3262685"/>
            <a:ext cx="516795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RESET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419474" y="1752600"/>
            <a:ext cx="2150457" cy="1253861"/>
            <a:chOff x="5410200" y="1356188"/>
            <a:chExt cx="2343150" cy="1345969"/>
          </a:xfrm>
        </p:grpSpPr>
        <p:sp>
          <p:nvSpPr>
            <p:cNvPr id="62" name="Rectangle 61"/>
            <p:cNvSpPr/>
            <p:nvPr/>
          </p:nvSpPr>
          <p:spPr>
            <a:xfrm>
              <a:off x="5731546" y="1356188"/>
              <a:ext cx="1700457" cy="13459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Wifi</a:t>
              </a:r>
              <a:r>
                <a:rPr lang="en-US" dirty="0" smtClean="0">
                  <a:solidFill>
                    <a:schemeClr val="tx1"/>
                  </a:solidFill>
                </a:rPr>
                <a:t> Shield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7432004" y="1718152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432004" y="1513841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7432004" y="1922464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7432004" y="2126775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5410200" y="1718152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5410200" y="1513841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5410200" y="1922464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5410200" y="2126775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075710" y="201139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10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075710" y="180063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11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75709" y="159077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12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75709" y="137154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13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717013" y="201139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717013" y="180063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17012" y="15907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17012" y="137154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>
              <a:off x="7432004" y="2323541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7432004" y="2527852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7130070" y="241575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en-US" sz="1200" dirty="0" smtClean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130070" y="220499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7</a:t>
              </a: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5410200" y="2323541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5410200" y="2527852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42" name="Straight Connector 141"/>
          <p:cNvCxnSpPr/>
          <p:nvPr/>
        </p:nvCxnSpPr>
        <p:spPr>
          <a:xfrm>
            <a:off x="5569931" y="1901840"/>
            <a:ext cx="799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569932" y="3394964"/>
            <a:ext cx="799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569932" y="2086046"/>
            <a:ext cx="106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569933" y="3591001"/>
            <a:ext cx="106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568942" y="2277771"/>
            <a:ext cx="128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5568943" y="3794557"/>
            <a:ext cx="128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569932" y="2472981"/>
            <a:ext cx="155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569933" y="3989767"/>
            <a:ext cx="155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567404" y="2656360"/>
            <a:ext cx="188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5567405" y="4584797"/>
            <a:ext cx="188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567865" y="2843224"/>
            <a:ext cx="2280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5567866" y="5176343"/>
            <a:ext cx="2280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848599" y="2843224"/>
            <a:ext cx="0" cy="233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452309" y="2653754"/>
            <a:ext cx="0" cy="192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7127704" y="2470454"/>
            <a:ext cx="0" cy="1516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856358" y="2277771"/>
            <a:ext cx="0" cy="1516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633911" y="2086046"/>
            <a:ext cx="0" cy="150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369314" y="1895924"/>
            <a:ext cx="0" cy="149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762000" y="4314240"/>
            <a:ext cx="839203" cy="53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LM35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2" name="Straight Connector 171"/>
          <p:cNvCxnSpPr>
            <a:endCxn id="169" idx="3"/>
          </p:cNvCxnSpPr>
          <p:nvPr/>
        </p:nvCxnSpPr>
        <p:spPr>
          <a:xfrm flipH="1">
            <a:off x="1601203" y="4582244"/>
            <a:ext cx="181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endCxn id="169" idx="0"/>
          </p:cNvCxnSpPr>
          <p:nvPr/>
        </p:nvCxnSpPr>
        <p:spPr>
          <a:xfrm rot="10800000" flipV="1">
            <a:off x="1181601" y="3781637"/>
            <a:ext cx="2234948" cy="5326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2999874" y="4183045"/>
            <a:ext cx="41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999874" y="4183045"/>
            <a:ext cx="0" cy="198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69" idx="2"/>
          </p:cNvCxnSpPr>
          <p:nvPr/>
        </p:nvCxnSpPr>
        <p:spPr>
          <a:xfrm rot="16200000" flipH="1">
            <a:off x="2139626" y="3892223"/>
            <a:ext cx="1321953" cy="3238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4114800" y="6400800"/>
            <a:ext cx="609600" cy="301640"/>
            <a:chOff x="7735016" y="2054240"/>
            <a:chExt cx="799384" cy="45720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7735016" y="2054240"/>
              <a:ext cx="7993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7823812" y="2206640"/>
              <a:ext cx="621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15252" y="2359040"/>
              <a:ext cx="438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8006692" y="2511440"/>
              <a:ext cx="256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/>
          <p:cNvCxnSpPr/>
          <p:nvPr/>
        </p:nvCxnSpPr>
        <p:spPr>
          <a:xfrm rot="16200000" flipH="1">
            <a:off x="4306262" y="6285539"/>
            <a:ext cx="2266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362200" y="4800600"/>
            <a:ext cx="76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</a:t>
            </a:r>
            <a:r>
              <a:rPr lang="en-US" baseline="-25000" dirty="0" smtClean="0"/>
              <a:t>S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524000" y="4191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632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Design – Hardware Schematic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19475" y="3241990"/>
            <a:ext cx="2150457" cy="2650339"/>
            <a:chOff x="4419600" y="1905000"/>
            <a:chExt cx="3333750" cy="3962400"/>
          </a:xfrm>
        </p:grpSpPr>
        <p:sp>
          <p:nvSpPr>
            <p:cNvPr id="28" name="Rectangle 27"/>
            <p:cNvSpPr/>
            <p:nvPr/>
          </p:nvSpPr>
          <p:spPr>
            <a:xfrm>
              <a:off x="4876800" y="1905000"/>
              <a:ext cx="241935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Arduino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7296150" y="361488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296150" y="3318624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296150" y="391113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296150" y="4207392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7296150" y="4799904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7296150" y="4503648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7296150" y="509616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7296150" y="539241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7296150" y="242985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7296150" y="213360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296150" y="2726112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296150" y="3022368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419600" y="361488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19600" y="3318624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19600" y="391113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419600" y="4207392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4419600" y="4799904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19600" y="4503648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419600" y="509616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419600" y="539241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419600" y="242985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419600" y="213360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419600" y="2726112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4419600" y="3022368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296150" y="5688677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419600" y="5688677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5033443" y="5643760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33443" y="5445337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33443" y="5246914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33443" y="5048491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033443" y="4850069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033442" y="4651646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033443" y="4453223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3443" y="4254800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033443" y="4056377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994026" y="3857954"/>
            <a:ext cx="313655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994026" y="3659531"/>
            <a:ext cx="313655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994026" y="3461108"/>
            <a:ext cx="313655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994026" y="3262685"/>
            <a:ext cx="313655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714395" y="5643760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A6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714395" y="5445493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714395" y="5241671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A4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714395" y="5046401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714395" y="4850065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714394" y="4654565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714395" y="4456112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714395" y="4257845"/>
            <a:ext cx="35484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Vin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714395" y="4054024"/>
            <a:ext cx="437233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GND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714395" y="3858753"/>
            <a:ext cx="437233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GND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714395" y="3662417"/>
            <a:ext cx="321012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5V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714394" y="3466918"/>
            <a:ext cx="428406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3.3V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714394" y="3262685"/>
            <a:ext cx="516795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RESET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419474" y="1752600"/>
            <a:ext cx="2150457" cy="1253861"/>
            <a:chOff x="5410200" y="1356188"/>
            <a:chExt cx="2343150" cy="1345969"/>
          </a:xfrm>
        </p:grpSpPr>
        <p:sp>
          <p:nvSpPr>
            <p:cNvPr id="62" name="Rectangle 61"/>
            <p:cNvSpPr/>
            <p:nvPr/>
          </p:nvSpPr>
          <p:spPr>
            <a:xfrm>
              <a:off x="5731546" y="1356188"/>
              <a:ext cx="1700457" cy="13459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Wifi</a:t>
              </a:r>
              <a:r>
                <a:rPr lang="en-US" dirty="0" smtClean="0">
                  <a:solidFill>
                    <a:schemeClr val="tx1"/>
                  </a:solidFill>
                </a:rPr>
                <a:t> Shield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7432004" y="1718152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432004" y="1513841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7432004" y="1922464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7432004" y="2126775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5410200" y="1718152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5410200" y="1513841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5410200" y="1922464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5410200" y="2126775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075710" y="201139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10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075710" y="180063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11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75709" y="159077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12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75709" y="137154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13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717013" y="201139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717013" y="180063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17012" y="15907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17012" y="137154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>
              <a:off x="7432004" y="2323541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7432004" y="2527852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7130070" y="241575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en-US" sz="1200" dirty="0" smtClean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130070" y="220499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7</a:t>
              </a: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5410200" y="2323541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5410200" y="2527852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42" name="Straight Connector 141"/>
          <p:cNvCxnSpPr/>
          <p:nvPr/>
        </p:nvCxnSpPr>
        <p:spPr>
          <a:xfrm>
            <a:off x="5569931" y="1901840"/>
            <a:ext cx="799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569932" y="3394964"/>
            <a:ext cx="799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569932" y="2086046"/>
            <a:ext cx="106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569933" y="3591001"/>
            <a:ext cx="106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568942" y="2277771"/>
            <a:ext cx="128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5568943" y="3794557"/>
            <a:ext cx="128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569932" y="2472981"/>
            <a:ext cx="155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569933" y="3989767"/>
            <a:ext cx="155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567404" y="2656360"/>
            <a:ext cx="188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5567405" y="4584797"/>
            <a:ext cx="188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567865" y="2843224"/>
            <a:ext cx="2280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5567866" y="5176343"/>
            <a:ext cx="2280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848599" y="2843224"/>
            <a:ext cx="0" cy="233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452309" y="2653754"/>
            <a:ext cx="0" cy="192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7127704" y="2470454"/>
            <a:ext cx="0" cy="1516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856358" y="2277771"/>
            <a:ext cx="0" cy="1516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633911" y="2086046"/>
            <a:ext cx="0" cy="150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369314" y="1895924"/>
            <a:ext cx="0" cy="149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762000" y="4314240"/>
            <a:ext cx="839203" cy="53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LM35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2" name="Straight Connector 171"/>
          <p:cNvCxnSpPr>
            <a:endCxn id="169" idx="3"/>
          </p:cNvCxnSpPr>
          <p:nvPr/>
        </p:nvCxnSpPr>
        <p:spPr>
          <a:xfrm flipH="1">
            <a:off x="1601203" y="4582244"/>
            <a:ext cx="181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endCxn id="169" idx="0"/>
          </p:cNvCxnSpPr>
          <p:nvPr/>
        </p:nvCxnSpPr>
        <p:spPr>
          <a:xfrm rot="10800000" flipV="1">
            <a:off x="1181601" y="3781637"/>
            <a:ext cx="2234948" cy="5326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2999874" y="4183045"/>
            <a:ext cx="41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999874" y="4183045"/>
            <a:ext cx="0" cy="198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69" idx="2"/>
          </p:cNvCxnSpPr>
          <p:nvPr/>
        </p:nvCxnSpPr>
        <p:spPr>
          <a:xfrm rot="16200000" flipH="1">
            <a:off x="1428956" y="4602893"/>
            <a:ext cx="1320034" cy="18147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140743" y="4005874"/>
            <a:ext cx="342399" cy="369775"/>
            <a:chOff x="761999" y="2500691"/>
            <a:chExt cx="571000" cy="670452"/>
          </a:xfrm>
        </p:grpSpPr>
        <p:sp>
          <p:nvSpPr>
            <p:cNvPr id="5" name="Isosceles Triangle 4"/>
            <p:cNvSpPr/>
            <p:nvPr/>
          </p:nvSpPr>
          <p:spPr>
            <a:xfrm rot="5400000">
              <a:off x="712273" y="2550417"/>
              <a:ext cx="670452" cy="57099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332999" y="2510358"/>
              <a:ext cx="0" cy="651116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" name="Straight Connector 16"/>
          <p:cNvCxnSpPr>
            <a:endCxn id="5" idx="3"/>
          </p:cNvCxnSpPr>
          <p:nvPr/>
        </p:nvCxnSpPr>
        <p:spPr>
          <a:xfrm>
            <a:off x="5567404" y="4190761"/>
            <a:ext cx="5733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0"/>
          </p:cNvCxnSpPr>
          <p:nvPr/>
        </p:nvCxnSpPr>
        <p:spPr>
          <a:xfrm flipH="1">
            <a:off x="2996344" y="4190762"/>
            <a:ext cx="3486798" cy="1979519"/>
          </a:xfrm>
          <a:prstGeom prst="bentConnector3">
            <a:avLst>
              <a:gd name="adj1" fmla="val -6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4114800" y="6400800"/>
            <a:ext cx="609600" cy="301640"/>
            <a:chOff x="7735016" y="2054240"/>
            <a:chExt cx="799384" cy="45720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7735016" y="2054240"/>
              <a:ext cx="7993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7823812" y="2206640"/>
              <a:ext cx="621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15252" y="2359040"/>
              <a:ext cx="438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8006692" y="2511440"/>
              <a:ext cx="256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/>
          <p:cNvCxnSpPr/>
          <p:nvPr/>
        </p:nvCxnSpPr>
        <p:spPr>
          <a:xfrm rot="16200000" flipH="1">
            <a:off x="4306262" y="6285539"/>
            <a:ext cx="2266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362200" y="4800600"/>
            <a:ext cx="76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524000" y="4191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8382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</a:t>
            </a:r>
            <a:r>
              <a:rPr lang="en-US" baseline="-25000" dirty="0" smtClean="0"/>
              <a:t>S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715000" y="4191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LED</a:t>
            </a:r>
            <a:endParaRPr lang="en-US" sz="12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632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Design – Hardware Schematic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19475" y="3241990"/>
            <a:ext cx="2150457" cy="2650339"/>
            <a:chOff x="4419600" y="1905000"/>
            <a:chExt cx="3333750" cy="3962400"/>
          </a:xfrm>
        </p:grpSpPr>
        <p:sp>
          <p:nvSpPr>
            <p:cNvPr id="28" name="Rectangle 27"/>
            <p:cNvSpPr/>
            <p:nvPr/>
          </p:nvSpPr>
          <p:spPr>
            <a:xfrm>
              <a:off x="4876800" y="1905000"/>
              <a:ext cx="241935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Arduino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7296150" y="361488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296150" y="3318624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296150" y="391113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296150" y="4207392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7296150" y="4799904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7296150" y="4503648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7296150" y="509616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7296150" y="539241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7296150" y="242985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7296150" y="213360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296150" y="2726112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296150" y="3022368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419600" y="361488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19600" y="3318624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19600" y="391113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419600" y="4207392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4419600" y="4799904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19600" y="4503648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419600" y="509616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419600" y="539241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419600" y="2429856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419600" y="2133600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419600" y="2726112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4419600" y="3022368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7296150" y="5688677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419600" y="5688677"/>
              <a:ext cx="457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5033443" y="5643760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33443" y="5445337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33443" y="5246914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33443" y="5048491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033443" y="4850069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033442" y="4651646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033443" y="4453223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3443" y="4254800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033443" y="4056377"/>
            <a:ext cx="24156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994026" y="3857954"/>
            <a:ext cx="313655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994026" y="3659531"/>
            <a:ext cx="313655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994026" y="3461108"/>
            <a:ext cx="313655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994026" y="3262685"/>
            <a:ext cx="313655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13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714395" y="5643760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A6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714395" y="5445493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714395" y="5241671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A4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714395" y="5046401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714395" y="4850065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714394" y="4654565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714395" y="4456112"/>
            <a:ext cx="323954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714395" y="4257845"/>
            <a:ext cx="354848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Vin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714395" y="4054024"/>
            <a:ext cx="437233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GND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714395" y="3858753"/>
            <a:ext cx="437233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GND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714395" y="3662417"/>
            <a:ext cx="321012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5V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714394" y="3466918"/>
            <a:ext cx="428406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3.3V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714394" y="3262685"/>
            <a:ext cx="516795" cy="258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RESET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419474" y="1752600"/>
            <a:ext cx="2150457" cy="1253861"/>
            <a:chOff x="5410200" y="1356188"/>
            <a:chExt cx="2343150" cy="1345969"/>
          </a:xfrm>
        </p:grpSpPr>
        <p:sp>
          <p:nvSpPr>
            <p:cNvPr id="62" name="Rectangle 61"/>
            <p:cNvSpPr/>
            <p:nvPr/>
          </p:nvSpPr>
          <p:spPr>
            <a:xfrm>
              <a:off x="5731546" y="1356188"/>
              <a:ext cx="1700457" cy="13459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Wifi</a:t>
              </a:r>
              <a:r>
                <a:rPr lang="en-US" dirty="0" smtClean="0">
                  <a:solidFill>
                    <a:schemeClr val="tx1"/>
                  </a:solidFill>
                </a:rPr>
                <a:t> Shield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7432004" y="1718152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432004" y="1513841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7432004" y="1922464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7432004" y="2126775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5410200" y="1718152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5410200" y="1513841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5410200" y="1922464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5410200" y="2126775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075710" y="201139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10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075710" y="180063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11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75709" y="159077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12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75709" y="137154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13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717013" y="201139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717013" y="180063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17012" y="159077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17012" y="137154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>
              <a:off x="7432004" y="2323541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7432004" y="2527852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7130071" y="241575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  <a:endParaRPr lang="en-US" sz="1200" dirty="0" smtClean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130070" y="220499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 smtClean="0"/>
                <a:t>7</a:t>
              </a: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5410200" y="2323541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5410200" y="2527852"/>
              <a:ext cx="32134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42" name="Straight Connector 141"/>
          <p:cNvCxnSpPr/>
          <p:nvPr/>
        </p:nvCxnSpPr>
        <p:spPr>
          <a:xfrm>
            <a:off x="5569931" y="1901840"/>
            <a:ext cx="799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569932" y="3394964"/>
            <a:ext cx="799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569932" y="2086046"/>
            <a:ext cx="106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569933" y="3591001"/>
            <a:ext cx="1063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568942" y="2277771"/>
            <a:ext cx="128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5568943" y="3794557"/>
            <a:ext cx="1287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569932" y="2472981"/>
            <a:ext cx="155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569933" y="3989767"/>
            <a:ext cx="155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567404" y="2656360"/>
            <a:ext cx="188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5567405" y="4584797"/>
            <a:ext cx="188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567865" y="2843224"/>
            <a:ext cx="2280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5567866" y="5176343"/>
            <a:ext cx="2280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848599" y="2843224"/>
            <a:ext cx="0" cy="233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452309" y="2653754"/>
            <a:ext cx="0" cy="192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7127704" y="2470454"/>
            <a:ext cx="0" cy="1516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856358" y="2277771"/>
            <a:ext cx="0" cy="1516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633911" y="2086046"/>
            <a:ext cx="0" cy="150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369314" y="1895924"/>
            <a:ext cx="0" cy="149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762000" y="4314240"/>
            <a:ext cx="839203" cy="53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LM35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2" name="Straight Connector 171"/>
          <p:cNvCxnSpPr>
            <a:endCxn id="169" idx="3"/>
          </p:cNvCxnSpPr>
          <p:nvPr/>
        </p:nvCxnSpPr>
        <p:spPr>
          <a:xfrm flipH="1">
            <a:off x="1601203" y="4582244"/>
            <a:ext cx="1815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endCxn id="169" idx="0"/>
          </p:cNvCxnSpPr>
          <p:nvPr/>
        </p:nvCxnSpPr>
        <p:spPr>
          <a:xfrm rot="10800000" flipV="1">
            <a:off x="1181601" y="3781637"/>
            <a:ext cx="2234948" cy="5326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/>
          <p:nvPr/>
        </p:nvCxnSpPr>
        <p:spPr>
          <a:xfrm rot="5400000">
            <a:off x="2017873" y="4769340"/>
            <a:ext cx="1781153" cy="1016205"/>
          </a:xfrm>
          <a:prstGeom prst="bentConnector3">
            <a:avLst>
              <a:gd name="adj1" fmla="val -5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2999874" y="4183045"/>
            <a:ext cx="41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999874" y="4183045"/>
            <a:ext cx="0" cy="1987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69" idx="2"/>
          </p:cNvCxnSpPr>
          <p:nvPr/>
        </p:nvCxnSpPr>
        <p:spPr>
          <a:xfrm rot="16200000" flipH="1">
            <a:off x="1428956" y="4602893"/>
            <a:ext cx="1320034" cy="18147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 rot="10800000" flipV="1">
            <a:off x="2119087" y="5418328"/>
            <a:ext cx="565295" cy="60147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40743" y="4005874"/>
            <a:ext cx="342399" cy="369775"/>
            <a:chOff x="761999" y="2500691"/>
            <a:chExt cx="571000" cy="670452"/>
          </a:xfrm>
        </p:grpSpPr>
        <p:sp>
          <p:nvSpPr>
            <p:cNvPr id="5" name="Isosceles Triangle 4"/>
            <p:cNvSpPr/>
            <p:nvPr/>
          </p:nvSpPr>
          <p:spPr>
            <a:xfrm rot="5400000">
              <a:off x="712273" y="2550417"/>
              <a:ext cx="670452" cy="57099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332999" y="2510358"/>
              <a:ext cx="0" cy="651116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" name="Straight Connector 16"/>
          <p:cNvCxnSpPr>
            <a:endCxn id="5" idx="3"/>
          </p:cNvCxnSpPr>
          <p:nvPr/>
        </p:nvCxnSpPr>
        <p:spPr>
          <a:xfrm>
            <a:off x="5567404" y="4190761"/>
            <a:ext cx="5733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0"/>
          </p:cNvCxnSpPr>
          <p:nvPr/>
        </p:nvCxnSpPr>
        <p:spPr>
          <a:xfrm flipH="1">
            <a:off x="2996344" y="4190762"/>
            <a:ext cx="3486798" cy="1979519"/>
          </a:xfrm>
          <a:prstGeom prst="bentConnector3">
            <a:avLst>
              <a:gd name="adj1" fmla="val -6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4114800" y="6400800"/>
            <a:ext cx="609600" cy="301640"/>
            <a:chOff x="7735016" y="2054240"/>
            <a:chExt cx="799384" cy="457200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7735016" y="2054240"/>
              <a:ext cx="7993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7823812" y="2206640"/>
              <a:ext cx="621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15252" y="2359040"/>
              <a:ext cx="438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8006692" y="2511440"/>
              <a:ext cx="256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/>
          <p:cNvCxnSpPr/>
          <p:nvPr/>
        </p:nvCxnSpPr>
        <p:spPr>
          <a:xfrm rot="16200000" flipH="1">
            <a:off x="4306262" y="6285539"/>
            <a:ext cx="2266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362200" y="4800600"/>
            <a:ext cx="76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/>
          <p:nvPr/>
        </p:nvCxnSpPr>
        <p:spPr>
          <a:xfrm rot="5400000">
            <a:off x="2291197" y="4913938"/>
            <a:ext cx="455277" cy="228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752600" y="4800600"/>
            <a:ext cx="595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On/off</a:t>
            </a:r>
          </a:p>
          <a:p>
            <a:pPr algn="ctr"/>
            <a:r>
              <a:rPr lang="en-US" sz="1200" dirty="0" smtClean="0"/>
              <a:t>switch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524000" y="4191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8382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</a:t>
            </a:r>
            <a:r>
              <a:rPr lang="en-US" baseline="-25000" dirty="0" smtClean="0"/>
              <a:t>S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752600" y="556260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9V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00" y="4191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LED</a:t>
            </a:r>
            <a:endParaRPr lang="en-US" sz="12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3386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Design </a:t>
            </a:r>
            <a:r>
              <a:rPr lang="en-US" dirty="0" smtClean="0"/>
              <a:t>– </a:t>
            </a:r>
            <a:r>
              <a:rPr lang="en-US" dirty="0" err="1" smtClean="0"/>
              <a:t>Arduino</a:t>
            </a:r>
            <a:r>
              <a:rPr lang="en-US" dirty="0" smtClean="0"/>
              <a:t> Software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2457450" y="4119516"/>
            <a:ext cx="972457" cy="95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1752600"/>
            <a:ext cx="1905000" cy="5117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7450" y="2776132"/>
            <a:ext cx="972457" cy="95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2500" y="4119516"/>
            <a:ext cx="972457" cy="959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Therm.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7450" y="2776132"/>
            <a:ext cx="1943100" cy="23029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Arduino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34050" y="2776132"/>
            <a:ext cx="2457450" cy="2302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" y="2776132"/>
            <a:ext cx="972457" cy="959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Alarm LED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4" idx="0"/>
            <a:endCxn id="6" idx="1"/>
          </p:cNvCxnSpPr>
          <p:nvPr/>
        </p:nvCxnSpPr>
        <p:spPr>
          <a:xfrm rot="5400000" flipH="1" flipV="1">
            <a:off x="3388076" y="2049407"/>
            <a:ext cx="767648" cy="685800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8" idx="0"/>
          </p:cNvCxnSpPr>
          <p:nvPr/>
        </p:nvCxnSpPr>
        <p:spPr>
          <a:xfrm>
            <a:off x="6019800" y="2008483"/>
            <a:ext cx="942975" cy="767648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1"/>
            <a:endCxn id="10" idx="3"/>
          </p:cNvCxnSpPr>
          <p:nvPr/>
        </p:nvCxnSpPr>
        <p:spPr>
          <a:xfrm flipH="1">
            <a:off x="1924957" y="3255911"/>
            <a:ext cx="53249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</p:cNvCxnSpPr>
          <p:nvPr/>
        </p:nvCxnSpPr>
        <p:spPr>
          <a:xfrm>
            <a:off x="1924957" y="4599296"/>
            <a:ext cx="53249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2"/>
          </p:cNvCxnSpPr>
          <p:nvPr/>
        </p:nvCxnSpPr>
        <p:spPr>
          <a:xfrm flipH="1" flipV="1">
            <a:off x="1438729" y="5079076"/>
            <a:ext cx="0" cy="40732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8" idx="2"/>
          </p:cNvCxnSpPr>
          <p:nvPr/>
        </p:nvCxnSpPr>
        <p:spPr>
          <a:xfrm flipV="1">
            <a:off x="6962775" y="5079076"/>
            <a:ext cx="0" cy="40732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7316" y="5506215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Input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16444" y="5506215"/>
            <a:ext cx="129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Touch </a:t>
            </a:r>
            <a:r>
              <a:rPr lang="en-US" dirty="0"/>
              <a:t>Input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429000" y="5079077"/>
            <a:ext cx="0" cy="41148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26391" y="5506215"/>
            <a:ext cx="80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On/off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437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Pseudocode</a:t>
            </a:r>
            <a:r>
              <a:rPr lang="en-US" dirty="0" smtClean="0"/>
              <a:t>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 smtClean="0"/>
              <a:t>Global Variables: </a:t>
            </a:r>
          </a:p>
          <a:p>
            <a:pPr marL="0" indent="0">
              <a:buNone/>
            </a:pPr>
            <a:r>
              <a:rPr lang="en-US" sz="6400" dirty="0" err="1" smtClean="0"/>
              <a:t>int</a:t>
            </a:r>
            <a:r>
              <a:rPr lang="en-US" sz="6400" dirty="0" smtClean="0"/>
              <a:t> </a:t>
            </a:r>
            <a:r>
              <a:rPr lang="en-US" sz="6400" dirty="0" err="1" smtClean="0"/>
              <a:t>i</a:t>
            </a:r>
            <a:r>
              <a:rPr lang="en-US" sz="6400" dirty="0" smtClean="0"/>
              <a:t>, </a:t>
            </a:r>
            <a:r>
              <a:rPr lang="en-US" sz="6400" dirty="0" err="1" smtClean="0"/>
              <a:t>int</a:t>
            </a:r>
            <a:r>
              <a:rPr lang="en-US" sz="6400" dirty="0" smtClean="0"/>
              <a:t> </a:t>
            </a:r>
            <a:r>
              <a:rPr lang="en-US" sz="6400" dirty="0" err="1" smtClean="0"/>
              <a:t>runningSum</a:t>
            </a:r>
            <a:r>
              <a:rPr lang="en-US" sz="6400" dirty="0" smtClean="0"/>
              <a:t>, </a:t>
            </a:r>
            <a:r>
              <a:rPr lang="en-US" sz="6400" dirty="0" err="1" smtClean="0"/>
              <a:t>OneSecondAvg</a:t>
            </a:r>
            <a:r>
              <a:rPr lang="en-US" sz="6400" dirty="0" smtClean="0"/>
              <a:t>, </a:t>
            </a:r>
            <a:r>
              <a:rPr lang="en-US" sz="6400" dirty="0" err="1" smtClean="0"/>
              <a:t>TenSecondAVG</a:t>
            </a:r>
            <a:endParaRPr lang="en-US" sz="6400" dirty="0" smtClean="0"/>
          </a:p>
          <a:p>
            <a:pPr marL="0" indent="0">
              <a:buNone/>
            </a:pPr>
            <a:r>
              <a:rPr lang="en-US" sz="6400" dirty="0" err="1" smtClean="0"/>
              <a:t>QueueArray</a:t>
            </a:r>
            <a:r>
              <a:rPr lang="en-US" sz="6400" dirty="0" smtClean="0"/>
              <a:t> &lt;</a:t>
            </a:r>
            <a:r>
              <a:rPr lang="en-US" sz="6400" dirty="0" err="1" smtClean="0"/>
              <a:t>int</a:t>
            </a:r>
            <a:r>
              <a:rPr lang="en-US" sz="6400" dirty="0" smtClean="0"/>
              <a:t>&gt; </a:t>
            </a:r>
            <a:r>
              <a:rPr lang="en-US" sz="6400" dirty="0" err="1" smtClean="0"/>
              <a:t>lastTenSeconds</a:t>
            </a:r>
            <a:r>
              <a:rPr lang="en-US" sz="6400" dirty="0" smtClean="0"/>
              <a:t>;</a:t>
            </a:r>
          </a:p>
          <a:p>
            <a:pPr marL="0" indent="0">
              <a:buNone/>
            </a:pPr>
            <a:endParaRPr lang="en-US" sz="6400" dirty="0" smtClean="0"/>
          </a:p>
          <a:p>
            <a:pPr marL="0" indent="0">
              <a:buNone/>
            </a:pPr>
            <a:r>
              <a:rPr lang="en-US" sz="6400" dirty="0" smtClean="0"/>
              <a:t>Setup(){</a:t>
            </a:r>
          </a:p>
          <a:p>
            <a:pPr marL="0" indent="0">
              <a:buNone/>
            </a:pPr>
            <a:r>
              <a:rPr lang="en-US" sz="6400" dirty="0" smtClean="0"/>
              <a:t>	Initialize variables</a:t>
            </a:r>
          </a:p>
          <a:p>
            <a:pPr marL="0" indent="0">
              <a:buNone/>
            </a:pPr>
            <a:r>
              <a:rPr lang="en-US" sz="6400" dirty="0" smtClean="0"/>
              <a:t>	Set up pins</a:t>
            </a:r>
          </a:p>
          <a:p>
            <a:pPr marL="0" indent="0">
              <a:buNone/>
            </a:pPr>
            <a:r>
              <a:rPr lang="en-US" sz="6400" dirty="0" smtClean="0"/>
              <a:t>	</a:t>
            </a:r>
          </a:p>
          <a:p>
            <a:pPr marL="0" indent="0">
              <a:buNone/>
            </a:pPr>
            <a:r>
              <a:rPr lang="en-US" sz="6400" dirty="0" smtClean="0"/>
              <a:t>	FlexiTimer2::set(1 ms, Counter);</a:t>
            </a:r>
          </a:p>
          <a:p>
            <a:pPr marL="0" indent="0">
              <a:buNone/>
            </a:pPr>
            <a:r>
              <a:rPr lang="en-US" sz="6400" dirty="0" smtClean="0"/>
              <a:t>}</a:t>
            </a:r>
          </a:p>
          <a:p>
            <a:pPr marL="0" indent="0">
              <a:buNone/>
            </a:pPr>
            <a:endParaRPr lang="en-US" sz="6400" dirty="0" smtClean="0"/>
          </a:p>
          <a:p>
            <a:pPr marL="0" indent="0">
              <a:buNone/>
            </a:pPr>
            <a:r>
              <a:rPr lang="en-US" sz="6400" dirty="0" smtClean="0"/>
              <a:t>Counter(){</a:t>
            </a:r>
          </a:p>
          <a:p>
            <a:pPr marL="0" indent="0">
              <a:buNone/>
            </a:pPr>
            <a:r>
              <a:rPr lang="en-US" sz="6400" dirty="0" smtClean="0"/>
              <a:t>	 </a:t>
            </a:r>
            <a:r>
              <a:rPr lang="en-US" sz="6400" dirty="0" err="1" smtClean="0"/>
              <a:t>i</a:t>
            </a:r>
            <a:r>
              <a:rPr lang="en-US" sz="6400" dirty="0" smtClean="0"/>
              <a:t>++;</a:t>
            </a:r>
          </a:p>
          <a:p>
            <a:pPr marL="0" indent="0">
              <a:buNone/>
            </a:pPr>
            <a:r>
              <a:rPr lang="en-US" sz="6400" dirty="0" smtClean="0"/>
              <a:t>	</a:t>
            </a:r>
            <a:r>
              <a:rPr lang="en-US" sz="6400" dirty="0" err="1" smtClean="0"/>
              <a:t>runningSum</a:t>
            </a:r>
            <a:r>
              <a:rPr lang="en-US" sz="6400" dirty="0" smtClean="0"/>
              <a:t> = </a:t>
            </a:r>
            <a:r>
              <a:rPr lang="en-US" sz="6400" dirty="0" err="1" smtClean="0"/>
              <a:t>runningSum</a:t>
            </a:r>
            <a:r>
              <a:rPr lang="en-US" sz="6400" dirty="0" smtClean="0"/>
              <a:t> + analogRead(0);</a:t>
            </a:r>
          </a:p>
          <a:p>
            <a:pPr marL="0" indent="0">
              <a:buNone/>
            </a:pPr>
            <a:r>
              <a:rPr lang="en-US" sz="6400" dirty="0" smtClean="0"/>
              <a:t> 	if ( </a:t>
            </a:r>
            <a:r>
              <a:rPr lang="en-US" sz="6400" dirty="0" err="1" smtClean="0"/>
              <a:t>i</a:t>
            </a:r>
            <a:r>
              <a:rPr lang="en-US" sz="6400" dirty="0" smtClean="0"/>
              <a:t> &gt; 1000 ) {</a:t>
            </a:r>
          </a:p>
          <a:p>
            <a:pPr marL="0" indent="0">
              <a:buNone/>
            </a:pPr>
            <a:r>
              <a:rPr lang="en-US" sz="6400" dirty="0" smtClean="0"/>
              <a:t>                		</a:t>
            </a:r>
            <a:r>
              <a:rPr lang="en-US" sz="6400" dirty="0" err="1" smtClean="0"/>
              <a:t>secondApply</a:t>
            </a:r>
            <a:r>
              <a:rPr lang="en-US" sz="6400" dirty="0" smtClean="0"/>
              <a:t>();</a:t>
            </a:r>
          </a:p>
          <a:p>
            <a:pPr marL="0" indent="0">
              <a:buNone/>
            </a:pPr>
            <a:r>
              <a:rPr lang="en-US" sz="6400" dirty="0" smtClean="0"/>
              <a:t>		</a:t>
            </a:r>
            <a:r>
              <a:rPr lang="en-US" sz="6400" dirty="0" err="1" smtClean="0"/>
              <a:t>ServeData</a:t>
            </a:r>
            <a:r>
              <a:rPr lang="en-US" sz="6400" dirty="0" smtClean="0"/>
              <a:t>();</a:t>
            </a:r>
          </a:p>
          <a:p>
            <a:pPr marL="0" indent="0">
              <a:buNone/>
            </a:pPr>
            <a:r>
              <a:rPr lang="en-US" sz="6400" dirty="0" smtClean="0"/>
              <a:t> 		</a:t>
            </a:r>
            <a:r>
              <a:rPr lang="en-US" sz="6400" dirty="0" err="1" smtClean="0"/>
              <a:t>i</a:t>
            </a:r>
            <a:r>
              <a:rPr lang="en-US" sz="6400" dirty="0" smtClean="0"/>
              <a:t> = 0;</a:t>
            </a:r>
          </a:p>
          <a:p>
            <a:pPr marL="0" indent="0">
              <a:buNone/>
            </a:pPr>
            <a:r>
              <a:rPr lang="en-US" sz="6400" dirty="0" smtClean="0"/>
              <a:t>        	}</a:t>
            </a:r>
          </a:p>
          <a:p>
            <a:pPr marL="0" indent="0">
              <a:buNone/>
            </a:pPr>
            <a:r>
              <a:rPr lang="en-US" sz="6400" dirty="0" smtClean="0"/>
              <a:t>}</a:t>
            </a:r>
          </a:p>
          <a:p>
            <a:pPr marL="0" indent="0">
              <a:buNone/>
            </a:pPr>
            <a:endParaRPr lang="en-US" sz="4923" dirty="0" smtClean="0"/>
          </a:p>
          <a:p>
            <a:pPr marL="0" indent="0">
              <a:buNone/>
            </a:pPr>
            <a:endParaRPr lang="en-US" sz="4923" dirty="0" smtClean="0"/>
          </a:p>
          <a:p>
            <a:pPr marL="0" indent="0">
              <a:buNone/>
            </a:pPr>
            <a:endParaRPr lang="en-US" sz="4923" dirty="0" smtClean="0"/>
          </a:p>
          <a:p>
            <a:pPr marL="0" indent="0">
              <a:buNone/>
            </a:pPr>
            <a:endParaRPr lang="en-US" sz="4923" dirty="0" smtClean="0"/>
          </a:p>
          <a:p>
            <a:pPr marL="0" indent="0">
              <a:buNone/>
            </a:pPr>
            <a:endParaRPr lang="en-US" sz="4923" dirty="0" smtClean="0"/>
          </a:p>
          <a:p>
            <a:pPr marL="0" indent="0">
              <a:buNone/>
            </a:pPr>
            <a:endParaRPr lang="en-US" sz="4923" dirty="0" smtClean="0"/>
          </a:p>
          <a:p>
            <a:pPr marL="0" indent="0">
              <a:buNone/>
            </a:pPr>
            <a:endParaRPr lang="en-US" sz="4923" dirty="0" smtClean="0"/>
          </a:p>
          <a:p>
            <a:pPr marL="0" indent="0">
              <a:buNone/>
            </a:pPr>
            <a:endParaRPr lang="en-US" sz="4923" dirty="0" smtClean="0"/>
          </a:p>
          <a:p>
            <a:pPr marL="0" indent="0">
              <a:buNone/>
            </a:pPr>
            <a:endParaRPr lang="en-US" sz="4923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582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AHENRY04@WMKRAUNFUVW0Y5HA" val="5174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7978</TotalTime>
  <Words>867</Words>
  <Application>Microsoft Macintosh PowerPoint</Application>
  <PresentationFormat>On-screen Show (4:3)</PresentationFormat>
  <Paragraphs>331</Paragraphs>
  <Slides>16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Digital Thermometer &amp; App: Hardware &amp; Software Design Review</vt:lpstr>
      <vt:lpstr>System Design</vt:lpstr>
      <vt:lpstr>System Design - Hardware</vt:lpstr>
      <vt:lpstr>System Design – Hardware Schematic</vt:lpstr>
      <vt:lpstr>System Design – Hardware Schematic</vt:lpstr>
      <vt:lpstr>System Design – Hardware Schematic</vt:lpstr>
      <vt:lpstr>System Design – Hardware Schematic</vt:lpstr>
      <vt:lpstr>System Design – Arduino Software</vt:lpstr>
      <vt:lpstr>Arduino Pseudocode – Part 1</vt:lpstr>
      <vt:lpstr>Arduino Pseudocode – Part 2</vt:lpstr>
      <vt:lpstr>Counter and Apply – Review</vt:lpstr>
      <vt:lpstr>ServeData – Review</vt:lpstr>
      <vt:lpstr>System Design – iPad Software</vt:lpstr>
      <vt:lpstr>iPad Pseudocode – Part 1</vt:lpstr>
      <vt:lpstr>iPad Pseudocode – Part 2</vt:lpstr>
      <vt:lpstr>iPad Pseudocode – Part 3</vt:lpstr>
    </vt:vector>
  </TitlesOfParts>
  <Company>Tufts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B. Henry</dc:creator>
  <cp:lastModifiedBy>Sam Broner</cp:lastModifiedBy>
  <cp:revision>214</cp:revision>
  <dcterms:created xsi:type="dcterms:W3CDTF">2014-09-23T15:53:00Z</dcterms:created>
  <dcterms:modified xsi:type="dcterms:W3CDTF">2014-09-23T16:30:04Z</dcterms:modified>
</cp:coreProperties>
</file>