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9" r:id="rId1"/>
  </p:sldMasterIdLst>
  <p:sldIdLst>
    <p:sldId id="256" r:id="rId2"/>
    <p:sldId id="266" r:id="rId3"/>
    <p:sldId id="265" r:id="rId4"/>
    <p:sldId id="260" r:id="rId5"/>
    <p:sldId id="267" r:id="rId6"/>
    <p:sldId id="262" r:id="rId7"/>
    <p:sldId id="264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E8CA34-5B4F-4190-BAD9-FDF274579A1E}" type="doc">
      <dgm:prSet loTypeId="urn:microsoft.com/office/officeart/2005/8/layout/default#1" loCatId="list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55D98E6A-9C47-4BC4-AC67-2DACC170E143}">
      <dgm:prSet phldrT="[Text]"/>
      <dgm:spPr/>
      <dgm:t>
        <a:bodyPr/>
        <a:lstStyle/>
        <a:p>
          <a:r>
            <a:rPr lang="en-US" dirty="0" smtClean="0"/>
            <a:t>Sensor Package</a:t>
          </a:r>
          <a:endParaRPr lang="en-US" dirty="0"/>
        </a:p>
      </dgm:t>
    </dgm:pt>
    <dgm:pt modelId="{1BFD2E1E-528A-40E7-B113-ABD31B6351D1}" type="parTrans" cxnId="{A00FDD6A-D137-414F-BE97-EEC6BAAC37BE}">
      <dgm:prSet/>
      <dgm:spPr/>
      <dgm:t>
        <a:bodyPr/>
        <a:lstStyle/>
        <a:p>
          <a:endParaRPr lang="en-US"/>
        </a:p>
      </dgm:t>
    </dgm:pt>
    <dgm:pt modelId="{950FCFCF-FB70-4BFE-AE91-5B9BE4E356FE}" type="sibTrans" cxnId="{A00FDD6A-D137-414F-BE97-EEC6BAAC37BE}">
      <dgm:prSet/>
      <dgm:spPr/>
      <dgm:t>
        <a:bodyPr/>
        <a:lstStyle/>
        <a:p>
          <a:endParaRPr lang="en-US"/>
        </a:p>
      </dgm:t>
    </dgm:pt>
    <dgm:pt modelId="{9D22CAF9-39F5-4D25-A22C-0F5A4A8621A5}">
      <dgm:prSet phldrT="[Text]"/>
      <dgm:spPr/>
      <dgm:t>
        <a:bodyPr/>
        <a:lstStyle/>
        <a:p>
          <a:r>
            <a:rPr lang="en-US" dirty="0" err="1" smtClean="0"/>
            <a:t>Arduino</a:t>
          </a:r>
          <a:endParaRPr lang="en-US" dirty="0"/>
        </a:p>
      </dgm:t>
    </dgm:pt>
    <dgm:pt modelId="{B293E85D-CBFE-40F7-9274-4825BB5C2E73}" type="parTrans" cxnId="{F151D9D2-B550-421D-91A4-3EFAD0137B34}">
      <dgm:prSet/>
      <dgm:spPr/>
      <dgm:t>
        <a:bodyPr/>
        <a:lstStyle/>
        <a:p>
          <a:endParaRPr lang="en-US"/>
        </a:p>
      </dgm:t>
    </dgm:pt>
    <dgm:pt modelId="{77D2B1D3-0470-441F-B1C4-480F44606190}" type="sibTrans" cxnId="{F151D9D2-B550-421D-91A4-3EFAD0137B34}">
      <dgm:prSet/>
      <dgm:spPr/>
      <dgm:t>
        <a:bodyPr/>
        <a:lstStyle/>
        <a:p>
          <a:endParaRPr lang="en-US"/>
        </a:p>
      </dgm:t>
    </dgm:pt>
    <dgm:pt modelId="{8361FDB7-8812-4DFF-AA95-9485882BF0AE}">
      <dgm:prSet phldrT="[Text]"/>
      <dgm:spPr/>
      <dgm:t>
        <a:bodyPr/>
        <a:lstStyle/>
        <a:p>
          <a:r>
            <a:rPr lang="en-US" dirty="0" err="1" smtClean="0"/>
            <a:t>iPad</a:t>
          </a:r>
          <a:endParaRPr lang="en-US" dirty="0"/>
        </a:p>
      </dgm:t>
    </dgm:pt>
    <dgm:pt modelId="{05515AC2-4D55-43FF-BBAA-69C760D9DC33}" type="parTrans" cxnId="{6CBE1F0D-EF91-416D-81B4-5903063ECCEE}">
      <dgm:prSet/>
      <dgm:spPr/>
      <dgm:t>
        <a:bodyPr/>
        <a:lstStyle/>
        <a:p>
          <a:endParaRPr lang="en-US"/>
        </a:p>
      </dgm:t>
    </dgm:pt>
    <dgm:pt modelId="{CE0E5510-8A79-4F74-BA6D-BCF448562A00}" type="sibTrans" cxnId="{6CBE1F0D-EF91-416D-81B4-5903063ECCEE}">
      <dgm:prSet/>
      <dgm:spPr/>
      <dgm:t>
        <a:bodyPr/>
        <a:lstStyle/>
        <a:p>
          <a:endParaRPr lang="en-US"/>
        </a:p>
      </dgm:t>
    </dgm:pt>
    <dgm:pt modelId="{F9C582C5-F208-47AF-B653-04A60D956E48}">
      <dgm:prSet/>
      <dgm:spPr/>
      <dgm:t>
        <a:bodyPr/>
        <a:lstStyle/>
        <a:p>
          <a:r>
            <a:rPr lang="en-US" dirty="0" smtClean="0"/>
            <a:t>Power</a:t>
          </a:r>
          <a:endParaRPr lang="en-US" dirty="0"/>
        </a:p>
      </dgm:t>
    </dgm:pt>
    <dgm:pt modelId="{27AC0B0A-8C80-48ED-9CA8-FA8573A85CF7}" type="parTrans" cxnId="{EFE9F076-1D36-48B1-9BD3-9C07B19FB39D}">
      <dgm:prSet/>
      <dgm:spPr/>
      <dgm:t>
        <a:bodyPr/>
        <a:lstStyle/>
        <a:p>
          <a:endParaRPr lang="en-US"/>
        </a:p>
      </dgm:t>
    </dgm:pt>
    <dgm:pt modelId="{7B04E053-001D-4F7E-A8B6-53F4D3ABFCF0}" type="sibTrans" cxnId="{EFE9F076-1D36-48B1-9BD3-9C07B19FB39D}">
      <dgm:prSet/>
      <dgm:spPr/>
      <dgm:t>
        <a:bodyPr/>
        <a:lstStyle/>
        <a:p>
          <a:endParaRPr lang="en-US"/>
        </a:p>
      </dgm:t>
    </dgm:pt>
    <dgm:pt modelId="{309F9FEF-B0CA-4072-BD1C-69CDBD6CEAE8}" type="pres">
      <dgm:prSet presAssocID="{5DE8CA34-5B4F-4190-BAD9-FDF274579A1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884E0B-6B85-4DF6-A24F-B7F3D51FFED7}" type="pres">
      <dgm:prSet presAssocID="{55D98E6A-9C47-4BC4-AC67-2DACC170E143}" presName="node" presStyleLbl="node1" presStyleIdx="0" presStyleCnt="4" custScaleX="24723" custScaleY="12856" custLinFactNeighborX="8456" custLinFactNeighborY="106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49B01A-756F-4B0F-8B93-7889D6AB868A}" type="pres">
      <dgm:prSet presAssocID="{950FCFCF-FB70-4BFE-AE91-5B9BE4E356FE}" presName="sibTrans" presStyleCnt="0"/>
      <dgm:spPr/>
      <dgm:t>
        <a:bodyPr/>
        <a:lstStyle/>
        <a:p>
          <a:endParaRPr lang="en-US"/>
        </a:p>
      </dgm:t>
    </dgm:pt>
    <dgm:pt modelId="{22DA8755-A9BE-4E10-9717-31B3748FCB3F}" type="pres">
      <dgm:prSet presAssocID="{9D22CAF9-39F5-4D25-A22C-0F5A4A8621A5}" presName="node" presStyleLbl="node1" presStyleIdx="1" presStyleCnt="4" custScaleX="24723" custScaleY="12856" custLinFactNeighborX="19232" custLinFactNeighborY="106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D33184-D93D-42A8-A635-3FAB1EA93E0C}" type="pres">
      <dgm:prSet presAssocID="{77D2B1D3-0470-441F-B1C4-480F44606190}" presName="sibTrans" presStyleCnt="0"/>
      <dgm:spPr/>
      <dgm:t>
        <a:bodyPr/>
        <a:lstStyle/>
        <a:p>
          <a:endParaRPr lang="en-US"/>
        </a:p>
      </dgm:t>
    </dgm:pt>
    <dgm:pt modelId="{16D78A24-5F07-4648-BD9E-FC1AFD992AAB}" type="pres">
      <dgm:prSet presAssocID="{8361FDB7-8812-4DFF-AA95-9485882BF0AE}" presName="node" presStyleLbl="node1" presStyleIdx="2" presStyleCnt="4" custScaleX="24723" custScaleY="12856" custLinFactNeighborX="-15574" custLinFactNeighborY="408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D1624E-CC2F-40E1-8D8F-2BDE667D1745}" type="pres">
      <dgm:prSet presAssocID="{CE0E5510-8A79-4F74-BA6D-BCF448562A00}" presName="sibTrans" presStyleCnt="0"/>
      <dgm:spPr/>
      <dgm:t>
        <a:bodyPr/>
        <a:lstStyle/>
        <a:p>
          <a:endParaRPr lang="en-US"/>
        </a:p>
      </dgm:t>
    </dgm:pt>
    <dgm:pt modelId="{C02F75C3-292D-4EEA-8B00-8E875559C14E}" type="pres">
      <dgm:prSet presAssocID="{F9C582C5-F208-47AF-B653-04A60D956E48}" presName="node" presStyleLbl="node1" presStyleIdx="3" presStyleCnt="4" custScaleX="22663" custScaleY="14471" custLinFactNeighborX="-7245" custLinFactNeighborY="-477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51D9D2-B550-421D-91A4-3EFAD0137B34}" srcId="{5DE8CA34-5B4F-4190-BAD9-FDF274579A1E}" destId="{9D22CAF9-39F5-4D25-A22C-0F5A4A8621A5}" srcOrd="1" destOrd="0" parTransId="{B293E85D-CBFE-40F7-9274-4825BB5C2E73}" sibTransId="{77D2B1D3-0470-441F-B1C4-480F44606190}"/>
    <dgm:cxn modelId="{C5CCD0FA-61B9-6F4F-88C4-9F79C9FE2FF1}" type="presOf" srcId="{5DE8CA34-5B4F-4190-BAD9-FDF274579A1E}" destId="{309F9FEF-B0CA-4072-BD1C-69CDBD6CEAE8}" srcOrd="0" destOrd="0" presId="urn:microsoft.com/office/officeart/2005/8/layout/default#1"/>
    <dgm:cxn modelId="{A00FDD6A-D137-414F-BE97-EEC6BAAC37BE}" srcId="{5DE8CA34-5B4F-4190-BAD9-FDF274579A1E}" destId="{55D98E6A-9C47-4BC4-AC67-2DACC170E143}" srcOrd="0" destOrd="0" parTransId="{1BFD2E1E-528A-40E7-B113-ABD31B6351D1}" sibTransId="{950FCFCF-FB70-4BFE-AE91-5B9BE4E356FE}"/>
    <dgm:cxn modelId="{EFE9F076-1D36-48B1-9BD3-9C07B19FB39D}" srcId="{5DE8CA34-5B4F-4190-BAD9-FDF274579A1E}" destId="{F9C582C5-F208-47AF-B653-04A60D956E48}" srcOrd="3" destOrd="0" parTransId="{27AC0B0A-8C80-48ED-9CA8-FA8573A85CF7}" sibTransId="{7B04E053-001D-4F7E-A8B6-53F4D3ABFCF0}"/>
    <dgm:cxn modelId="{9F255B33-B230-CB43-B034-5015120B4107}" type="presOf" srcId="{F9C582C5-F208-47AF-B653-04A60D956E48}" destId="{C02F75C3-292D-4EEA-8B00-8E875559C14E}" srcOrd="0" destOrd="0" presId="urn:microsoft.com/office/officeart/2005/8/layout/default#1"/>
    <dgm:cxn modelId="{A0BB8745-7F48-B040-B371-71866135791C}" type="presOf" srcId="{8361FDB7-8812-4DFF-AA95-9485882BF0AE}" destId="{16D78A24-5F07-4648-BD9E-FC1AFD992AAB}" srcOrd="0" destOrd="0" presId="urn:microsoft.com/office/officeart/2005/8/layout/default#1"/>
    <dgm:cxn modelId="{6CBE1F0D-EF91-416D-81B4-5903063ECCEE}" srcId="{5DE8CA34-5B4F-4190-BAD9-FDF274579A1E}" destId="{8361FDB7-8812-4DFF-AA95-9485882BF0AE}" srcOrd="2" destOrd="0" parTransId="{05515AC2-4D55-43FF-BBAA-69C760D9DC33}" sibTransId="{CE0E5510-8A79-4F74-BA6D-BCF448562A00}"/>
    <dgm:cxn modelId="{C489F2F2-DDC0-7247-BEBB-30B5B5D10718}" type="presOf" srcId="{55D98E6A-9C47-4BC4-AC67-2DACC170E143}" destId="{49884E0B-6B85-4DF6-A24F-B7F3D51FFED7}" srcOrd="0" destOrd="0" presId="urn:microsoft.com/office/officeart/2005/8/layout/default#1"/>
    <dgm:cxn modelId="{EC24C9F3-CB74-DD41-98BB-F82FA62731BC}" type="presOf" srcId="{9D22CAF9-39F5-4D25-A22C-0F5A4A8621A5}" destId="{22DA8755-A9BE-4E10-9717-31B3748FCB3F}" srcOrd="0" destOrd="0" presId="urn:microsoft.com/office/officeart/2005/8/layout/default#1"/>
    <dgm:cxn modelId="{F6F82761-6FAA-2F4F-A73D-34A3BB87BC85}" type="presParOf" srcId="{309F9FEF-B0CA-4072-BD1C-69CDBD6CEAE8}" destId="{49884E0B-6B85-4DF6-A24F-B7F3D51FFED7}" srcOrd="0" destOrd="0" presId="urn:microsoft.com/office/officeart/2005/8/layout/default#1"/>
    <dgm:cxn modelId="{A6DFC62C-8D24-CF4F-AABA-342392E76821}" type="presParOf" srcId="{309F9FEF-B0CA-4072-BD1C-69CDBD6CEAE8}" destId="{3F49B01A-756F-4B0F-8B93-7889D6AB868A}" srcOrd="1" destOrd="0" presId="urn:microsoft.com/office/officeart/2005/8/layout/default#1"/>
    <dgm:cxn modelId="{0FEB78C0-F138-0449-9DD2-526C7B2880D8}" type="presParOf" srcId="{309F9FEF-B0CA-4072-BD1C-69CDBD6CEAE8}" destId="{22DA8755-A9BE-4E10-9717-31B3748FCB3F}" srcOrd="2" destOrd="0" presId="urn:microsoft.com/office/officeart/2005/8/layout/default#1"/>
    <dgm:cxn modelId="{C169BF72-ACB9-984A-A6A9-C923392B6F85}" type="presParOf" srcId="{309F9FEF-B0CA-4072-BD1C-69CDBD6CEAE8}" destId="{50D33184-D93D-42A8-A635-3FAB1EA93E0C}" srcOrd="3" destOrd="0" presId="urn:microsoft.com/office/officeart/2005/8/layout/default#1"/>
    <dgm:cxn modelId="{481C0569-DC19-0B40-B3DE-24EDBD1B3C44}" type="presParOf" srcId="{309F9FEF-B0CA-4072-BD1C-69CDBD6CEAE8}" destId="{16D78A24-5F07-4648-BD9E-FC1AFD992AAB}" srcOrd="4" destOrd="0" presId="urn:microsoft.com/office/officeart/2005/8/layout/default#1"/>
    <dgm:cxn modelId="{29E85F82-B070-EB40-A41A-03D94E474C6C}" type="presParOf" srcId="{309F9FEF-B0CA-4072-BD1C-69CDBD6CEAE8}" destId="{D7D1624E-CC2F-40E1-8D8F-2BDE667D1745}" srcOrd="5" destOrd="0" presId="urn:microsoft.com/office/officeart/2005/8/layout/default#1"/>
    <dgm:cxn modelId="{9E41C6B8-9591-234E-B478-195677F4172D}" type="presParOf" srcId="{309F9FEF-B0CA-4072-BD1C-69CDBD6CEAE8}" destId="{C02F75C3-292D-4EEA-8B00-8E875559C14E}" srcOrd="6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84E0B-6B85-4DF6-A24F-B7F3D51FFED7}">
      <dsp:nvSpPr>
        <dsp:cNvPr id="0" name=""/>
        <dsp:cNvSpPr/>
      </dsp:nvSpPr>
      <dsp:spPr>
        <a:xfrm>
          <a:off x="1013814" y="1905009"/>
          <a:ext cx="2204154" cy="68769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Sensor Package</a:t>
          </a:r>
          <a:endParaRPr lang="en-US" sz="2100" kern="1200" dirty="0"/>
        </a:p>
      </dsp:txBody>
      <dsp:txXfrm>
        <a:off x="1013814" y="1905009"/>
        <a:ext cx="2204154" cy="687698"/>
      </dsp:txXfrm>
    </dsp:sp>
    <dsp:sp modelId="{22DA8755-A9BE-4E10-9717-31B3748FCB3F}">
      <dsp:nvSpPr>
        <dsp:cNvPr id="0" name=""/>
        <dsp:cNvSpPr/>
      </dsp:nvSpPr>
      <dsp:spPr>
        <a:xfrm>
          <a:off x="5070232" y="1905009"/>
          <a:ext cx="2204154" cy="68769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Arduino</a:t>
          </a:r>
          <a:endParaRPr lang="en-US" sz="2100" kern="1200" dirty="0"/>
        </a:p>
      </dsp:txBody>
      <dsp:txXfrm>
        <a:off x="5070232" y="1905009"/>
        <a:ext cx="2204154" cy="687698"/>
      </dsp:txXfrm>
    </dsp:sp>
    <dsp:sp modelId="{16D78A24-5F07-4648-BD9E-FC1AFD992AAB}">
      <dsp:nvSpPr>
        <dsp:cNvPr id="0" name=""/>
        <dsp:cNvSpPr/>
      </dsp:nvSpPr>
      <dsp:spPr>
        <a:xfrm>
          <a:off x="5062832" y="3521442"/>
          <a:ext cx="2204154" cy="68769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iPad</a:t>
          </a:r>
          <a:endParaRPr lang="en-US" sz="2100" kern="1200" dirty="0"/>
        </a:p>
      </dsp:txBody>
      <dsp:txXfrm>
        <a:off x="5062832" y="3521442"/>
        <a:ext cx="2204154" cy="687698"/>
      </dsp:txXfrm>
    </dsp:sp>
    <dsp:sp modelId="{C02F75C3-292D-4EEA-8B00-8E875559C14E}">
      <dsp:nvSpPr>
        <dsp:cNvPr id="0" name=""/>
        <dsp:cNvSpPr/>
      </dsp:nvSpPr>
      <dsp:spPr>
        <a:xfrm>
          <a:off x="2801530" y="360291"/>
          <a:ext cx="2020497" cy="77408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Power</a:t>
          </a:r>
          <a:endParaRPr lang="en-US" sz="2100" kern="1200" dirty="0"/>
        </a:p>
      </dsp:txBody>
      <dsp:txXfrm>
        <a:off x="2801530" y="360291"/>
        <a:ext cx="2020497" cy="774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841F-5F6A-9941-8427-B81CC085901E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841F-5F6A-9941-8427-B81CC085901E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6726-3C19-0044-9099-40F8E434EA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841F-5F6A-9941-8427-B81CC085901E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6726-3C19-0044-9099-40F8E434E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841F-5F6A-9941-8427-B81CC085901E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6726-3C19-0044-9099-40F8E434E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841F-5F6A-9941-8427-B81CC085901E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6726-3C19-0044-9099-40F8E434E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841F-5F6A-9941-8427-B81CC085901E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6726-3C19-0044-9099-40F8E434EA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841F-5F6A-9941-8427-B81CC085901E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6726-3C19-0044-9099-40F8E434E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841F-5F6A-9941-8427-B81CC085901E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6726-3C19-0044-9099-40F8E434E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841F-5F6A-9941-8427-B81CC085901E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6726-3C19-0044-9099-40F8E434E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841F-5F6A-9941-8427-B81CC085901E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6726-3C19-0044-9099-40F8E434E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841F-5F6A-9941-8427-B81CC085901E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6726-3C19-0044-9099-40F8E434E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841F-5F6A-9941-8427-B81CC085901E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6726-3C19-0044-9099-40F8E434E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870841F-5F6A-9941-8427-B81CC085901E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E0F86726-3C19-0044-9099-40F8E434EA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 Breakdown of </a:t>
            </a:r>
            <a:r>
              <a:rPr lang="en-US" dirty="0" smtClean="0"/>
              <a:t>Patient Monitor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Team 3</a:t>
            </a:r>
          </a:p>
          <a:p>
            <a:r>
              <a:rPr lang="en-US" dirty="0" smtClean="0"/>
              <a:t>Karman Chu, Will </a:t>
            </a:r>
            <a:r>
              <a:rPr lang="en-US" dirty="0" err="1" smtClean="0"/>
              <a:t>Lenk</a:t>
            </a:r>
            <a:r>
              <a:rPr lang="en-US" dirty="0" smtClean="0"/>
              <a:t>, Brian </a:t>
            </a:r>
            <a:r>
              <a:rPr lang="en-US" dirty="0" err="1" smtClean="0"/>
              <a:t>Cefali</a:t>
            </a:r>
            <a:r>
              <a:rPr lang="en-US" dirty="0" smtClean="0"/>
              <a:t>, Ryan Dougherty, Dean </a:t>
            </a:r>
            <a:r>
              <a:rPr lang="en-US" dirty="0" err="1" smtClean="0"/>
              <a:t>Gasinowski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73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52785169"/>
              </p:ext>
            </p:extLst>
          </p:nvPr>
        </p:nvGraphicFramePr>
        <p:xfrm>
          <a:off x="703273" y="1447800"/>
          <a:ext cx="89154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own Arrow 5"/>
          <p:cNvSpPr/>
          <p:nvPr/>
        </p:nvSpPr>
        <p:spPr>
          <a:xfrm rot="16200000">
            <a:off x="4627960" y="3124200"/>
            <a:ext cx="5334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6649412" y="4133981"/>
            <a:ext cx="533400" cy="7377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-Up Arrow 9"/>
          <p:cNvSpPr/>
          <p:nvPr/>
        </p:nvSpPr>
        <p:spPr>
          <a:xfrm rot="10800000" flipH="1">
            <a:off x="5770960" y="2057400"/>
            <a:ext cx="9906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ent-Up Arrow 10"/>
          <p:cNvSpPr/>
          <p:nvPr/>
        </p:nvSpPr>
        <p:spPr>
          <a:xfrm rot="10800000">
            <a:off x="2238554" y="2057400"/>
            <a:ext cx="1066800" cy="9906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38416" y="1660551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Voltage in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94760" y="1676400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Voltage in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13406" y="3009516"/>
            <a:ext cx="189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Information out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78577" y="4212169"/>
            <a:ext cx="203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smtClean="0"/>
              <a:t>out via </a:t>
            </a:r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 rot="16200000">
            <a:off x="763548" y="3124200"/>
            <a:ext cx="5334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83844" y="2995085"/>
            <a:ext cx="1602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 </a:t>
            </a:r>
            <a:r>
              <a:rPr lang="en-US" dirty="0" smtClean="0"/>
              <a:t>Input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9209" y="4671297"/>
            <a:ext cx="1401171" cy="1821522"/>
          </a:xfrm>
          <a:prstGeom prst="rect">
            <a:avLst/>
          </a:prstGeom>
        </p:spPr>
      </p:pic>
      <p:sp>
        <p:nvSpPr>
          <p:cNvPr id="20" name="Down Arrow 19"/>
          <p:cNvSpPr/>
          <p:nvPr/>
        </p:nvSpPr>
        <p:spPr>
          <a:xfrm rot="5400000">
            <a:off x="4578192" y="4803094"/>
            <a:ext cx="5334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63949" y="4271416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020323" y="6477000"/>
            <a:ext cx="2562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http://</a:t>
            </a:r>
            <a:r>
              <a:rPr lang="en-US" sz="800" dirty="0" err="1"/>
              <a:t>www.cs.tufts.edu</a:t>
            </a:r>
            <a:r>
              <a:rPr lang="en-US" sz="800" dirty="0"/>
              <a:t>/Faculty/</a:t>
            </a:r>
            <a:r>
              <a:rPr lang="en-US" sz="800" dirty="0" err="1"/>
              <a:t>ming-chow.html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5203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36833"/>
            <a:ext cx="8042276" cy="4343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Input</a:t>
            </a:r>
            <a:endParaRPr lang="en-US" dirty="0"/>
          </a:p>
          <a:p>
            <a:pPr lvl="1"/>
            <a:r>
              <a:rPr lang="en-US" dirty="0" smtClean="0"/>
              <a:t>Body Heat</a:t>
            </a:r>
          </a:p>
          <a:p>
            <a:pPr lvl="1"/>
            <a:r>
              <a:rPr lang="en-US" dirty="0" smtClean="0"/>
              <a:t>9V input from </a:t>
            </a:r>
            <a:r>
              <a:rPr lang="en-US" dirty="0" smtClean="0"/>
              <a:t>battery</a:t>
            </a:r>
          </a:p>
          <a:p>
            <a:pPr lvl="1"/>
            <a:r>
              <a:rPr lang="en-US" dirty="0" smtClean="0"/>
              <a:t>3 Leads of ECG</a:t>
            </a:r>
          </a:p>
          <a:p>
            <a:pPr lvl="1"/>
            <a:r>
              <a:rPr lang="en-US" dirty="0" smtClean="0"/>
              <a:t>Pulse</a:t>
            </a:r>
          </a:p>
          <a:p>
            <a:pPr lvl="1"/>
            <a:r>
              <a:rPr lang="en-US" dirty="0" smtClean="0"/>
              <a:t>Blood Pressure *</a:t>
            </a:r>
          </a:p>
          <a:p>
            <a:pPr lvl="1"/>
            <a:r>
              <a:rPr lang="en-US" dirty="0" smtClean="0"/>
              <a:t>SPO2 *</a:t>
            </a:r>
            <a:endParaRPr lang="en-US" dirty="0"/>
          </a:p>
          <a:p>
            <a:r>
              <a:rPr lang="en-US" dirty="0"/>
              <a:t>Output</a:t>
            </a:r>
          </a:p>
          <a:p>
            <a:pPr lvl="1"/>
            <a:r>
              <a:rPr lang="en-US" dirty="0" smtClean="0"/>
              <a:t>Voltage outputs into the </a:t>
            </a:r>
            <a:r>
              <a:rPr lang="en-US" dirty="0" err="1" smtClean="0"/>
              <a:t>Arduino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02437" y="2073206"/>
            <a:ext cx="1615855" cy="298979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Arduino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23918" y="2235408"/>
            <a:ext cx="1924244" cy="915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 Leads of ECG</a:t>
            </a:r>
          </a:p>
        </p:txBody>
      </p:sp>
      <p:sp>
        <p:nvSpPr>
          <p:cNvPr id="9" name="Down Arrow 8"/>
          <p:cNvSpPr/>
          <p:nvPr/>
        </p:nvSpPr>
        <p:spPr>
          <a:xfrm rot="16200000">
            <a:off x="6978896" y="2121348"/>
            <a:ext cx="179917" cy="53291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23918" y="3223846"/>
            <a:ext cx="1924244" cy="3956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Thermistor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23918" y="3694377"/>
            <a:ext cx="1924244" cy="3983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Pulse Sensor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28395" y="4162555"/>
            <a:ext cx="1924244" cy="39974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Blood Pressure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28395" y="4644580"/>
            <a:ext cx="1924244" cy="35427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r>
              <a:rPr lang="en-US" dirty="0" smtClean="0"/>
              <a:t>O2</a:t>
            </a:r>
          </a:p>
        </p:txBody>
      </p:sp>
      <p:sp>
        <p:nvSpPr>
          <p:cNvPr id="15" name="Down Arrow 14"/>
          <p:cNvSpPr/>
          <p:nvPr/>
        </p:nvSpPr>
        <p:spPr>
          <a:xfrm rot="16200000">
            <a:off x="6978897" y="2326922"/>
            <a:ext cx="179917" cy="53291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 rot="16200000">
            <a:off x="6978898" y="2543625"/>
            <a:ext cx="179917" cy="53291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 rot="16200000">
            <a:off x="6978899" y="3157822"/>
            <a:ext cx="179917" cy="53291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 rot="16200000">
            <a:off x="6954796" y="3641003"/>
            <a:ext cx="179917" cy="53291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 rot="16200000">
            <a:off x="6990307" y="4089431"/>
            <a:ext cx="179917" cy="53291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 rot="16200000">
            <a:off x="6975927" y="4550028"/>
            <a:ext cx="179917" cy="53291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351121" y="2266752"/>
            <a:ext cx="3139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A0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7349573" y="2419152"/>
            <a:ext cx="3139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A1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7360854" y="2571552"/>
            <a:ext cx="3139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A2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7359306" y="2723952"/>
            <a:ext cx="3139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A3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7370587" y="3312504"/>
            <a:ext cx="3139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A4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7376779" y="3781976"/>
            <a:ext cx="3139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A5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7356260" y="4240274"/>
            <a:ext cx="3139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A6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359553" y="4691001"/>
            <a:ext cx="3139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A7</a:t>
            </a:r>
            <a:endParaRPr lang="en-US" sz="800" dirty="0"/>
          </a:p>
        </p:txBody>
      </p:sp>
      <p:sp>
        <p:nvSpPr>
          <p:cNvPr id="29" name="Rectangle 28"/>
          <p:cNvSpPr/>
          <p:nvPr/>
        </p:nvSpPr>
        <p:spPr>
          <a:xfrm>
            <a:off x="6900562" y="5748661"/>
            <a:ext cx="1924244" cy="915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Battery</a:t>
            </a:r>
          </a:p>
        </p:txBody>
      </p:sp>
      <p:sp>
        <p:nvSpPr>
          <p:cNvPr id="30" name="Down Arrow 29"/>
          <p:cNvSpPr/>
          <p:nvPr/>
        </p:nvSpPr>
        <p:spPr>
          <a:xfrm rot="10800000">
            <a:off x="8090517" y="5202707"/>
            <a:ext cx="179918" cy="53291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08299" y="6294978"/>
            <a:ext cx="4819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 Indicates that data will be simulated for these inputs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09820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916" y="1600201"/>
            <a:ext cx="4984750" cy="4343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Input</a:t>
            </a:r>
          </a:p>
          <a:p>
            <a:pPr lvl="1"/>
            <a:r>
              <a:rPr lang="en-US" dirty="0"/>
              <a:t>9V Battery</a:t>
            </a:r>
          </a:p>
          <a:p>
            <a:r>
              <a:rPr lang="en-US" dirty="0"/>
              <a:t>Output</a:t>
            </a:r>
          </a:p>
          <a:p>
            <a:pPr lvl="1"/>
            <a:r>
              <a:rPr lang="en-US" dirty="0"/>
              <a:t>9V to </a:t>
            </a:r>
            <a:r>
              <a:rPr lang="en-US" dirty="0" err="1" smtClean="0"/>
              <a:t>Arduino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smtClean="0"/>
              <a:t>Sensors</a:t>
            </a:r>
            <a:r>
              <a:rPr lang="en-US" dirty="0"/>
              <a:t>	</a:t>
            </a:r>
          </a:p>
          <a:p>
            <a:endParaRPr lang="en-US" dirty="0" smtClean="0"/>
          </a:p>
          <a:p>
            <a:r>
              <a:rPr lang="en-US" dirty="0" smtClean="0"/>
              <a:t>9V Snap and throw switch soldered to a proto board</a:t>
            </a:r>
          </a:p>
          <a:p>
            <a:r>
              <a:rPr lang="en-US" dirty="0" smtClean="0"/>
              <a:t>User provides 9V battery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132666" y="2582334"/>
            <a:ext cx="1555750" cy="127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Arduino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64666" y="2582333"/>
            <a:ext cx="2963333" cy="28892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18667" y="4588934"/>
            <a:ext cx="1502833" cy="13165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19750" y="4737100"/>
            <a:ext cx="1132417" cy="59266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9V Battery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40500" y="846574"/>
            <a:ext cx="1534584" cy="984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Package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19750" y="5435082"/>
            <a:ext cx="110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9V Snap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92658" y="2995829"/>
            <a:ext cx="1225551" cy="10371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50899" y="2868082"/>
            <a:ext cx="841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Proto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Board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Bent-Up Arrow 11"/>
          <p:cNvSpPr/>
          <p:nvPr/>
        </p:nvSpPr>
        <p:spPr>
          <a:xfrm>
            <a:off x="7027334" y="4180418"/>
            <a:ext cx="381000" cy="1149350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>
            <a:off x="7125517" y="1936751"/>
            <a:ext cx="359834" cy="931332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ent-Up Arrow 13"/>
          <p:cNvSpPr/>
          <p:nvPr/>
        </p:nvSpPr>
        <p:spPr>
          <a:xfrm rot="10800000">
            <a:off x="3711816" y="2254251"/>
            <a:ext cx="3413700" cy="508000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7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834341"/>
          </a:xfrm>
        </p:spPr>
        <p:txBody>
          <a:bodyPr/>
          <a:lstStyle/>
          <a:p>
            <a:r>
              <a:rPr lang="en-US" dirty="0" err="1" smtClean="0"/>
              <a:t>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600201"/>
            <a:ext cx="3260725" cy="4343400"/>
          </a:xfrm>
        </p:spPr>
        <p:txBody>
          <a:bodyPr/>
          <a:lstStyle/>
          <a:p>
            <a:r>
              <a:rPr lang="en-US" dirty="0" smtClean="0"/>
              <a:t>Inputs</a:t>
            </a:r>
          </a:p>
          <a:p>
            <a:pPr lvl="1"/>
            <a:r>
              <a:rPr lang="en-US" dirty="0" smtClean="0"/>
              <a:t>9V power supply</a:t>
            </a:r>
          </a:p>
          <a:p>
            <a:pPr lvl="1"/>
            <a:r>
              <a:rPr lang="en-US" dirty="0" smtClean="0"/>
              <a:t>Voltage from sensor system</a:t>
            </a:r>
          </a:p>
          <a:p>
            <a:r>
              <a:rPr lang="en-US" dirty="0" smtClean="0"/>
              <a:t>Outputs</a:t>
            </a:r>
          </a:p>
          <a:p>
            <a:pPr lvl="1"/>
            <a:r>
              <a:rPr lang="en-US" dirty="0" smtClean="0"/>
              <a:t>Information to Wi-Fi shield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28832" y="941917"/>
            <a:ext cx="2095501" cy="1079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Voltages from Sensor Package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89917" y="2021417"/>
            <a:ext cx="1862665" cy="1100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Processing Routine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36482" y="3661833"/>
            <a:ext cx="1566333" cy="952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Dispatcher</a:t>
            </a:r>
          </a:p>
          <a:p>
            <a:pPr algn="ctr"/>
            <a:r>
              <a:rPr lang="en-US" dirty="0" smtClean="0"/>
              <a:t>(Serial Port)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13935" y="3589185"/>
            <a:ext cx="1670051" cy="1047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Setup Wi-Fi Shield Handshake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982713" y="5216245"/>
            <a:ext cx="1915583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Wireless Communication</a:t>
            </a:r>
            <a:endParaRPr lang="en-US" dirty="0"/>
          </a:p>
        </p:txBody>
      </p:sp>
      <p:sp>
        <p:nvSpPr>
          <p:cNvPr id="13" name="Bent-Up Arrow 12"/>
          <p:cNvSpPr/>
          <p:nvPr/>
        </p:nvSpPr>
        <p:spPr>
          <a:xfrm rot="16200000" flipH="1">
            <a:off x="6549484" y="1698626"/>
            <a:ext cx="460374" cy="1307041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799386" y="3280833"/>
            <a:ext cx="232834" cy="30691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824088" y="4760324"/>
            <a:ext cx="232834" cy="30691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430835" y="2160085"/>
            <a:ext cx="69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70707" y="3218418"/>
            <a:ext cx="146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09194" y="4700418"/>
            <a:ext cx="192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Information Out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7186083" y="107576"/>
            <a:ext cx="402174" cy="68617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613164" y="232833"/>
            <a:ext cx="5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29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074584" y="3201457"/>
            <a:ext cx="4222750" cy="176106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3747558" cy="4343400"/>
          </a:xfrm>
        </p:spPr>
        <p:txBody>
          <a:bodyPr/>
          <a:lstStyle/>
          <a:p>
            <a:r>
              <a:rPr lang="en-US" dirty="0" smtClean="0"/>
              <a:t>Input </a:t>
            </a:r>
          </a:p>
          <a:p>
            <a:pPr lvl="1"/>
            <a:r>
              <a:rPr lang="en-US" dirty="0" smtClean="0"/>
              <a:t>Information at 1 </a:t>
            </a:r>
            <a:r>
              <a:rPr lang="en-US" dirty="0" smtClean="0"/>
              <a:t>Hz </a:t>
            </a:r>
            <a:r>
              <a:rPr lang="en-US" sz="1600" dirty="0" smtClean="0"/>
              <a:t>(while testing </a:t>
            </a:r>
            <a:r>
              <a:rPr lang="en-US" sz="1600" dirty="0" err="1" smtClean="0"/>
              <a:t>auxillary</a:t>
            </a:r>
            <a:r>
              <a:rPr lang="en-US" sz="1600" dirty="0" smtClean="0"/>
              <a:t> thermometer we found that data transmission was more reliable at 1/3 Hz)</a:t>
            </a:r>
            <a:endParaRPr lang="en-US" sz="1600" dirty="0" smtClean="0"/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TCP Wi-Fi signal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96833" y="3503083"/>
            <a:ext cx="1111250" cy="952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Wi-Fi Shield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15667" y="3667124"/>
            <a:ext cx="1195917" cy="624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4561417" y="2365374"/>
            <a:ext cx="571500" cy="89958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7126817" y="4576234"/>
            <a:ext cx="571500" cy="89958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815542" y="3667124"/>
            <a:ext cx="666750" cy="62441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34612" y="2567001"/>
            <a:ext cx="297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Information from </a:t>
            </a:r>
            <a:r>
              <a:rPr lang="en-US" dirty="0" err="1" smtClean="0"/>
              <a:t>Arduino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85834" y="5127651"/>
            <a:ext cx="1780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to </a:t>
            </a:r>
            <a:r>
              <a:rPr lang="en-US" dirty="0" err="1" smtClean="0"/>
              <a:t>iPad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67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945" y="107576"/>
            <a:ext cx="8042276" cy="1336956"/>
          </a:xfrm>
        </p:spPr>
        <p:txBody>
          <a:bodyPr/>
          <a:lstStyle/>
          <a:p>
            <a:r>
              <a:rPr lang="en-US" dirty="0" err="1" smtClean="0"/>
              <a:t>iPad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03" y="1773066"/>
            <a:ext cx="2953808" cy="4343400"/>
          </a:xfrm>
        </p:spPr>
        <p:txBody>
          <a:bodyPr/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Information from </a:t>
            </a:r>
            <a:r>
              <a:rPr lang="en-US" dirty="0" smtClean="0"/>
              <a:t>router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/>
              <a:t>via Wi-Fi)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Visual Display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719787" y="1718910"/>
            <a:ext cx="5349769" cy="479528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12417" y="2153357"/>
            <a:ext cx="1576917" cy="14393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Listener </a:t>
            </a:r>
            <a:r>
              <a:rPr lang="en-US" dirty="0" smtClean="0">
                <a:solidFill>
                  <a:srgbClr val="000000"/>
                </a:solidFill>
              </a:rPr>
              <a:t>(main Loop)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77958" y="4761440"/>
            <a:ext cx="1979083" cy="159808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UI (</a:t>
            </a:r>
            <a:r>
              <a:rPr lang="en-US" dirty="0" err="1" smtClean="0">
                <a:solidFill>
                  <a:srgbClr val="000000"/>
                </a:solidFill>
              </a:rPr>
              <a:t>Async</a:t>
            </a:r>
            <a:r>
              <a:rPr lang="en-US" dirty="0" smtClean="0">
                <a:solidFill>
                  <a:srgbClr val="000000"/>
                </a:solidFill>
              </a:rPr>
              <a:t>) Event Listeners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7766051" y="1926821"/>
            <a:ext cx="1303867" cy="1670858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Info from Router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7641168" y="4635500"/>
            <a:ext cx="1428750" cy="122766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 Input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Up Arrow 8"/>
          <p:cNvSpPr/>
          <p:nvPr/>
        </p:nvSpPr>
        <p:spPr>
          <a:xfrm>
            <a:off x="6725577" y="3656831"/>
            <a:ext cx="455083" cy="104281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99395" y="2153357"/>
            <a:ext cx="1307479" cy="123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Event </a:t>
            </a:r>
            <a:r>
              <a:rPr lang="en-US" dirty="0" smtClean="0">
                <a:solidFill>
                  <a:srgbClr val="000000"/>
                </a:solidFill>
              </a:rPr>
              <a:t>Process </a:t>
            </a:r>
            <a:r>
              <a:rPr lang="en-US" dirty="0" smtClean="0">
                <a:solidFill>
                  <a:srgbClr val="000000"/>
                </a:solidFill>
              </a:rPr>
              <a:t>(Handler)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3302688" y="3477431"/>
            <a:ext cx="455084" cy="211544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eft Arrow 11"/>
          <p:cNvSpPr/>
          <p:nvPr/>
        </p:nvSpPr>
        <p:spPr>
          <a:xfrm>
            <a:off x="4220801" y="2803397"/>
            <a:ext cx="1991615" cy="58311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Sensor Update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61518" y="3913184"/>
            <a:ext cx="1366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Interrupt</a:t>
            </a:r>
            <a:endParaRPr lang="en-US" dirty="0"/>
          </a:p>
        </p:txBody>
      </p:sp>
      <p:sp>
        <p:nvSpPr>
          <p:cNvPr id="14" name="Left Arrow 13"/>
          <p:cNvSpPr/>
          <p:nvPr/>
        </p:nvSpPr>
        <p:spPr>
          <a:xfrm>
            <a:off x="4220802" y="2283328"/>
            <a:ext cx="1991616" cy="52006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 </a:t>
            </a:r>
            <a:r>
              <a:rPr lang="en-US" dirty="0" smtClean="0">
                <a:solidFill>
                  <a:srgbClr val="000000"/>
                </a:solidFill>
              </a:rPr>
              <a:t>Event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46860" y="5648946"/>
            <a:ext cx="154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9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361670"/>
            <a:ext cx="8042276" cy="687699"/>
          </a:xfrm>
        </p:spPr>
        <p:txBody>
          <a:bodyPr/>
          <a:lstStyle/>
          <a:p>
            <a:r>
              <a:rPr lang="en-US" dirty="0" smtClean="0"/>
              <a:t>Task List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502283"/>
              </p:ext>
            </p:extLst>
          </p:nvPr>
        </p:nvGraphicFramePr>
        <p:xfrm>
          <a:off x="0" y="1444533"/>
          <a:ext cx="9144000" cy="5315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9342"/>
                <a:gridCol w="1757598"/>
                <a:gridCol w="1521060"/>
                <a:gridCol w="2286000"/>
              </a:tblGrid>
              <a:tr h="544551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of 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Person Assigned</a:t>
                      </a:r>
                      <a:endParaRPr lang="en-US" dirty="0"/>
                    </a:p>
                  </a:txBody>
                  <a:tcPr/>
                </a:tc>
              </a:tr>
              <a:tr h="545269">
                <a:tc>
                  <a:txBody>
                    <a:bodyPr/>
                    <a:lstStyle/>
                    <a:p>
                      <a:r>
                        <a:rPr lang="en-US" dirty="0" smtClean="0"/>
                        <a:t>User Interface</a:t>
                      </a:r>
                      <a:r>
                        <a:rPr lang="en-US" baseline="0" dirty="0" smtClean="0"/>
                        <a:t> Planning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2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Oct</a:t>
                      </a:r>
                      <a:r>
                        <a:rPr lang="en-US" baseline="0" dirty="0" smtClean="0"/>
                        <a:t> 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</a:tr>
              <a:tr h="545269">
                <a:tc>
                  <a:txBody>
                    <a:bodyPr/>
                    <a:lstStyle/>
                    <a:p>
                      <a:r>
                        <a:rPr lang="en-US" dirty="0" smtClean="0"/>
                        <a:t>User Interface 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 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</a:tr>
              <a:tr h="545269">
                <a:tc>
                  <a:txBody>
                    <a:bodyPr/>
                    <a:lstStyle/>
                    <a:p>
                      <a:r>
                        <a:rPr lang="en-US" dirty="0" smtClean="0"/>
                        <a:t>Hardware</a:t>
                      </a:r>
                      <a:r>
                        <a:rPr lang="en-US" baseline="0" dirty="0" smtClean="0"/>
                        <a:t> Module Planning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Oct 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Karman, Will</a:t>
                      </a:r>
                      <a:endParaRPr lang="en-US" dirty="0"/>
                    </a:p>
                  </a:txBody>
                  <a:tcPr/>
                </a:tc>
              </a:tr>
              <a:tr h="545269"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</a:t>
                      </a:r>
                      <a:r>
                        <a:rPr lang="en-US" baseline="0" dirty="0" smtClean="0"/>
                        <a:t> Module Planning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Oct 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Brian,</a:t>
                      </a:r>
                      <a:r>
                        <a:rPr lang="en-US" baseline="0" dirty="0" smtClean="0"/>
                        <a:t> Ryan</a:t>
                      </a:r>
                      <a:endParaRPr lang="en-US" dirty="0"/>
                    </a:p>
                  </a:txBody>
                  <a:tcPr/>
                </a:tc>
              </a:tr>
              <a:tr h="545269">
                <a:tc>
                  <a:txBody>
                    <a:bodyPr/>
                    <a:lstStyle/>
                    <a:p>
                      <a:r>
                        <a:rPr lang="en-US" dirty="0" smtClean="0"/>
                        <a:t>Hardware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 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Karman,</a:t>
                      </a:r>
                      <a:r>
                        <a:rPr lang="en-US" baseline="0" dirty="0" smtClean="0"/>
                        <a:t> Will</a:t>
                      </a:r>
                      <a:endParaRPr lang="en-US" dirty="0"/>
                    </a:p>
                  </a:txBody>
                  <a:tcPr/>
                </a:tc>
              </a:tr>
              <a:tr h="545269"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 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 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Brian</a:t>
                      </a:r>
                      <a:r>
                        <a:rPr lang="en-US" baseline="0" dirty="0" smtClean="0"/>
                        <a:t>, Ryan</a:t>
                      </a:r>
                      <a:endParaRPr lang="en-US" dirty="0"/>
                    </a:p>
                  </a:txBody>
                  <a:tcPr/>
                </a:tc>
              </a:tr>
              <a:tr h="954221">
                <a:tc>
                  <a:txBody>
                    <a:bodyPr/>
                    <a:lstStyle/>
                    <a:p>
                      <a:r>
                        <a:rPr lang="en-US" dirty="0" smtClean="0"/>
                        <a:t>Wireless Communication 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 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</a:tr>
              <a:tr h="545269">
                <a:tc>
                  <a:txBody>
                    <a:bodyPr/>
                    <a:lstStyle/>
                    <a:p>
                      <a:r>
                        <a:rPr lang="en-US" dirty="0" smtClean="0"/>
                        <a:t>Finalize working 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732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323</Words>
  <Application>Microsoft Macintosh PowerPoint</Application>
  <PresentationFormat>On-screen Show (4:3)</PresentationFormat>
  <Paragraphs>133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Breeze</vt:lpstr>
      <vt:lpstr>System Breakdown of Patient Monitor</vt:lpstr>
      <vt:lpstr>Block Diagram</vt:lpstr>
      <vt:lpstr>Sensor Package</vt:lpstr>
      <vt:lpstr>Power</vt:lpstr>
      <vt:lpstr>Arduino</vt:lpstr>
      <vt:lpstr>Wireless Communication</vt:lpstr>
      <vt:lpstr>iPad</vt:lpstr>
      <vt:lpstr>Task List</vt:lpstr>
    </vt:vector>
  </TitlesOfParts>
  <Company>ryand626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diagram</dc:title>
  <dc:creator>Ryan Dougherty</dc:creator>
  <cp:lastModifiedBy>Ryan Dougherty</cp:lastModifiedBy>
  <cp:revision>58</cp:revision>
  <dcterms:created xsi:type="dcterms:W3CDTF">2014-09-15T22:38:42Z</dcterms:created>
  <dcterms:modified xsi:type="dcterms:W3CDTF">2014-10-23T15:59:27Z</dcterms:modified>
</cp:coreProperties>
</file>