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5" r:id="rId3"/>
    <p:sldId id="271" r:id="rId4"/>
    <p:sldId id="266" r:id="rId5"/>
    <p:sldId id="269" r:id="rId6"/>
    <p:sldId id="263" r:id="rId7"/>
    <p:sldId id="270" r:id="rId8"/>
    <p:sldId id="261" r:id="rId9"/>
    <p:sldId id="264" r:id="rId10"/>
    <p:sldId id="267" r:id="rId11"/>
    <p:sldId id="268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EDCF7E-66D4-496A-BE3B-96B1778E59D3}">
          <p14:sldIdLst>
            <p14:sldId id="256"/>
            <p14:sldId id="265"/>
            <p14:sldId id="271"/>
            <p14:sldId id="266"/>
            <p14:sldId id="269"/>
            <p14:sldId id="263"/>
            <p14:sldId id="270"/>
            <p14:sldId id="261"/>
            <p14:sldId id="264"/>
            <p14:sldId id="267"/>
            <p14:sldId id="268"/>
            <p14:sldId id="272"/>
            <p14:sldId id="27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77338" autoAdjust="0"/>
  </p:normalViewPr>
  <p:slideViewPr>
    <p:cSldViewPr snapToGrid="0">
      <p:cViewPr varScale="1">
        <p:scale>
          <a:sx n="64" d="100"/>
          <a:sy n="64" d="100"/>
        </p:scale>
        <p:origin x="-216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C5DCA-B742-42B5-8CA0-E7B11A0320E1}" type="datetimeFigureOut">
              <a:rPr lang="en-US" smtClean="0"/>
              <a:t>12/5/14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DA6AA-0B2C-4320-9E78-E400D96B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2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r>
              <a:rPr lang="en-US" baseline="0" dirty="0" smtClean="0"/>
              <a:t> 9 weeks ago we were asked by Jumbo Medical to build a medical monitoring measurement equipment, a mobile medical monitoring measurement equipment to show a demo prototype at a medical trade show in coming January.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DA6AA-0B2C-4320-9E78-E400D96BFC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0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</a:t>
            </a:r>
            <a:r>
              <a:rPr lang="en-US" baseline="0" dirty="0" smtClean="0"/>
              <a:t> discretion points from FDA about mobile medical app</a:t>
            </a:r>
          </a:p>
          <a:p>
            <a:endParaRPr lang="en-US" dirty="0" smtClean="0"/>
          </a:p>
          <a:p>
            <a:r>
              <a:rPr lang="en-US" dirty="0" smtClean="0"/>
              <a:t>Very focusing on easiness, mobility</a:t>
            </a:r>
            <a:r>
              <a:rPr lang="en-US" baseline="0" dirty="0" smtClean="0"/>
              <a:t> part of the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DA6AA-0B2C-4320-9E78-E400D96BFC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6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Alarm -&gt; alerting nurse / hardware</a:t>
            </a:r>
            <a:r>
              <a:rPr lang="en-US" baseline="0" dirty="0" smtClean="0"/>
              <a:t> failure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DA6AA-0B2C-4320-9E78-E400D96BFC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30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Portable hardware for patients’ comfort</a:t>
            </a:r>
          </a:p>
          <a:p>
            <a:r>
              <a:rPr lang="en-US" dirty="0" smtClean="0"/>
              <a:t>Easily</a:t>
            </a:r>
            <a:r>
              <a:rPr lang="en-US" baseline="0" dirty="0" smtClean="0"/>
              <a:t> replaceable parts to save care providers’ time</a:t>
            </a:r>
          </a:p>
          <a:p>
            <a:r>
              <a:rPr lang="en-US" baseline="0" dirty="0" smtClean="0"/>
              <a:t>Short learning time due to very simple instructions to use the app and very exposed to IOS app</a:t>
            </a:r>
          </a:p>
          <a:p>
            <a:r>
              <a:rPr lang="en-US" baseline="0" dirty="0" smtClean="0"/>
              <a:t>Flexible UI -&gt; changeable graph size</a:t>
            </a:r>
          </a:p>
          <a:p>
            <a:r>
              <a:rPr lang="en-US" dirty="0" smtClean="0"/>
              <a:t>Familiar screen</a:t>
            </a:r>
            <a:r>
              <a:rPr lang="en-US" baseline="0" dirty="0" smtClean="0"/>
              <a:t> from the previous patient monitors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DA6AA-0B2C-4320-9E78-E400D96BFC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53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CPU -&gt; instead of Arduino,</a:t>
            </a:r>
            <a:r>
              <a:rPr lang="en-US" baseline="0" dirty="0" smtClean="0"/>
              <a:t> faster processing unit, lighter, and smaller</a:t>
            </a:r>
          </a:p>
          <a:p>
            <a:r>
              <a:rPr lang="en-US" dirty="0" smtClean="0"/>
              <a:t>Instead of</a:t>
            </a:r>
            <a:r>
              <a:rPr lang="en-US" baseline="0" dirty="0" smtClean="0"/>
              <a:t> a device for a patient, collecting data from multiple mobile devices and sharing it on a phone app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DA6AA-0B2C-4320-9E78-E400D96BFC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01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DA6AA-0B2C-4320-9E78-E400D96BFC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7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A1E80C-7026-4AA9-9095-9C9F324E0229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9696F8-0504-4DFA-8FEF-02935472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1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E80C-7026-4AA9-9095-9C9F324E0229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96F8-0504-4DFA-8FEF-02935472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7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A1E80C-7026-4AA9-9095-9C9F324E0229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9696F8-0504-4DFA-8FEF-02935472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4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E80C-7026-4AA9-9095-9C9F324E0229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96F8-0504-4DFA-8FEF-02935472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9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A1E80C-7026-4AA9-9095-9C9F324E0229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9696F8-0504-4DFA-8FEF-02935472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6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E80C-7026-4AA9-9095-9C9F324E0229}" type="datetimeFigureOut">
              <a:rPr lang="en-US" smtClean="0"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96F8-0504-4DFA-8FEF-02935472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7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E80C-7026-4AA9-9095-9C9F324E0229}" type="datetimeFigureOut">
              <a:rPr lang="en-US" smtClean="0"/>
              <a:t>12/5/14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96F8-0504-4DFA-8FEF-02935472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1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E80C-7026-4AA9-9095-9C9F324E0229}" type="datetimeFigureOut">
              <a:rPr lang="en-US" smtClean="0"/>
              <a:t>12/5/14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96F8-0504-4DFA-8FEF-02935472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2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E80C-7026-4AA9-9095-9C9F324E0229}" type="datetimeFigureOut">
              <a:rPr lang="en-US" smtClean="0"/>
              <a:t>12/5/14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96F8-0504-4DFA-8FEF-02935472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5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A1E80C-7026-4AA9-9095-9C9F324E0229}" type="datetimeFigureOut">
              <a:rPr lang="en-US" smtClean="0"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9696F8-0504-4DFA-8FEF-02935472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E80C-7026-4AA9-9095-9C9F324E0229}" type="datetimeFigureOut">
              <a:rPr lang="en-US" smtClean="0"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96F8-0504-4DFA-8FEF-02935472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6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0A1E80C-7026-4AA9-9095-9C9F324E0229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29696F8-0504-4DFA-8FEF-0293547232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772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48" y="685800"/>
            <a:ext cx="7989752" cy="2578099"/>
          </a:xfrm>
        </p:spPr>
        <p:txBody>
          <a:bodyPr>
            <a:normAutofit/>
          </a:bodyPr>
          <a:lstStyle/>
          <a:p>
            <a:r>
              <a:rPr lang="en-US" dirty="0" smtClean="0"/>
              <a:t>EE93/Comp50</a:t>
            </a:r>
            <a:br>
              <a:rPr lang="en-US" dirty="0" smtClean="0"/>
            </a:br>
            <a:r>
              <a:rPr lang="en-US" dirty="0" smtClean="0"/>
              <a:t>Mobile Medical Devices and Apps</a:t>
            </a:r>
            <a:br>
              <a:rPr lang="en-US" dirty="0" smtClean="0"/>
            </a:br>
            <a:r>
              <a:rPr lang="en-US" dirty="0" smtClean="0"/>
              <a:t>Patient Monitor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</a:rPr>
              <a:t>Team 2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Mr. Carranza, Mr. Rosenberg, Mr. Park, 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Mr. Tran, Mr. </a:t>
            </a:r>
            <a:r>
              <a:rPr lang="en-US" sz="2400" dirty="0" err="1" smtClean="0">
                <a:solidFill>
                  <a:schemeClr val="accent5"/>
                </a:solidFill>
              </a:rPr>
              <a:t>Roseman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4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Focus on the Customer</a:t>
            </a:r>
          </a:p>
          <a:p>
            <a:r>
              <a:rPr lang="en-US" sz="2000" dirty="0" smtClean="0"/>
              <a:t>Mobile Development Strategies</a:t>
            </a:r>
          </a:p>
          <a:p>
            <a:r>
              <a:rPr lang="en-US" sz="2000" dirty="0" smtClean="0"/>
              <a:t>Challenges of Medical Technology</a:t>
            </a:r>
          </a:p>
          <a:p>
            <a:pPr lvl="1"/>
            <a:r>
              <a:rPr lang="en-US" dirty="0" smtClean="0"/>
              <a:t>Care Provider Inertia</a:t>
            </a:r>
          </a:p>
          <a:p>
            <a:pPr lvl="1"/>
            <a:r>
              <a:rPr lang="en-US" dirty="0" smtClean="0"/>
              <a:t>FDA Regulation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0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8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Proof-of-concept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96" y="1980520"/>
            <a:ext cx="4251276" cy="4742008"/>
          </a:xfrm>
        </p:spPr>
      </p:pic>
    </p:spTree>
    <p:extLst>
      <p:ext uri="{BB962C8B-B14F-4D97-AF65-F5344CB8AC3E}">
        <p14:creationId xmlns:p14="http://schemas.microsoft.com/office/powerpoint/2010/main" val="2511661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7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vision is to create a mobile patient medical monitor device that will be as  unobtrusive as possible for the patient wearing it; also, it will be quick and simple to set up for the technician. We plan to have this delivered by December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2014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007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70803"/>
            <a:ext cx="7989752" cy="47720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Automate simple tasks for health care providers/</a:t>
            </a:r>
          </a:p>
          <a:p>
            <a:pPr marL="0" indent="0">
              <a:buNone/>
            </a:pPr>
            <a:r>
              <a:rPr lang="en-US" dirty="0"/>
              <a:t>Provide easy access to information related to health conditions or treatments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“Easy </a:t>
            </a:r>
            <a:r>
              <a:rPr lang="en-US" dirty="0"/>
              <a:t>to use. </a:t>
            </a:r>
            <a:r>
              <a:rPr lang="en-US" dirty="0" smtClean="0"/>
              <a:t> What </a:t>
            </a:r>
            <a:r>
              <a:rPr lang="en-US" dirty="0"/>
              <a:t>does that mean to me? It means this; in less than five steps, I can</a:t>
            </a:r>
          </a:p>
          <a:p>
            <a:pPr marL="0" indent="0">
              <a:buNone/>
            </a:pPr>
            <a:r>
              <a:rPr lang="en-US" dirty="0"/>
              <a:t>turn the thing on, and immediately know what to do. I don’t have to waste my time</a:t>
            </a:r>
          </a:p>
          <a:p>
            <a:pPr marL="0" indent="0">
              <a:buNone/>
            </a:pPr>
            <a:r>
              <a:rPr lang="en-US" dirty="0"/>
              <a:t>learning. It is just obvious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 </a:t>
            </a:r>
            <a:r>
              <a:rPr lang="en-US" dirty="0"/>
              <a:t>need to see the monitor from close where I set it on </a:t>
            </a:r>
            <a:r>
              <a:rPr lang="en-US" dirty="0" smtClean="0"/>
              <a:t>a table </a:t>
            </a:r>
            <a:r>
              <a:rPr lang="en-US" dirty="0"/>
              <a:t>or desk, to across the room – a hospital room is </a:t>
            </a:r>
            <a:r>
              <a:rPr lang="en-US" dirty="0" smtClean="0"/>
              <a:t>fine.”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“Make it automatically adjust in size depending on the number of waves or data</a:t>
            </a:r>
          </a:p>
          <a:p>
            <a:pPr marL="0" indent="0">
              <a:buNone/>
            </a:pPr>
            <a:r>
              <a:rPr lang="en-US" dirty="0"/>
              <a:t>being configured and viewed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2551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513753"/>
            <a:ext cx="7989752" cy="370130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3-lead EKG</a:t>
            </a:r>
          </a:p>
          <a:p>
            <a:r>
              <a:rPr lang="en-US" sz="2400" dirty="0" smtClean="0"/>
              <a:t>Pulse detector</a:t>
            </a:r>
          </a:p>
          <a:p>
            <a:r>
              <a:rPr lang="en-US" sz="2400" dirty="0" smtClean="0"/>
              <a:t>Underarm temperature</a:t>
            </a:r>
          </a:p>
          <a:p>
            <a:r>
              <a:rPr lang="en-US" sz="2400" dirty="0"/>
              <a:t>Prevent eavesdropping of patient data</a:t>
            </a:r>
          </a:p>
          <a:p>
            <a:r>
              <a:rPr lang="en-US" sz="2400" dirty="0"/>
              <a:t>Real-time—Dropped data +/- 2 data </a:t>
            </a:r>
            <a:r>
              <a:rPr lang="en-US" sz="2400" dirty="0" smtClean="0"/>
              <a:t>cycles</a:t>
            </a:r>
          </a:p>
          <a:p>
            <a:r>
              <a:rPr lang="en-US" sz="2400" dirty="0" smtClean="0"/>
              <a:t>Alarm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7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Portable Hardware</a:t>
            </a:r>
            <a:endParaRPr lang="en-US" sz="2400" dirty="0"/>
          </a:p>
          <a:p>
            <a:r>
              <a:rPr lang="en-US" sz="2400" dirty="0" smtClean="0"/>
              <a:t>Easily replaceable parts</a:t>
            </a:r>
          </a:p>
          <a:p>
            <a:r>
              <a:rPr lang="en-US" sz="2400" dirty="0" smtClean="0"/>
              <a:t>Easily learnable</a:t>
            </a:r>
          </a:p>
          <a:p>
            <a:r>
              <a:rPr lang="en-US" sz="2400" dirty="0" smtClean="0"/>
              <a:t>Flexible User Interface </a:t>
            </a:r>
          </a:p>
          <a:p>
            <a:r>
              <a:rPr lang="en-US" sz="2400" dirty="0" smtClean="0"/>
              <a:t>Familiarity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106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74784" y="2625971"/>
            <a:ext cx="1559169" cy="3130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110046" y="2625970"/>
            <a:ext cx="1559169" cy="3130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Care Provider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43553" y="2625971"/>
            <a:ext cx="1559169" cy="3130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Hardware Sensor Array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47492" y="2625969"/>
            <a:ext cx="1559169" cy="3130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iPad App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33953" y="3282463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033953" y="4067909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33953" y="4900248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6"/>
          <p:cNvSpPr txBox="1"/>
          <p:nvPr/>
        </p:nvSpPr>
        <p:spPr>
          <a:xfrm>
            <a:off x="2027872" y="3005464"/>
            <a:ext cx="615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Temp.</a:t>
            </a:r>
            <a:endParaRPr lang="en-US" sz="1400" dirty="0"/>
          </a:p>
        </p:txBody>
      </p:sp>
      <p:sp>
        <p:nvSpPr>
          <p:cNvPr id="28" name="TextBox 17"/>
          <p:cNvSpPr txBox="1"/>
          <p:nvPr/>
        </p:nvSpPr>
        <p:spPr>
          <a:xfrm>
            <a:off x="2058067" y="376746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Pulse</a:t>
            </a:r>
            <a:endParaRPr lang="en-US" sz="1400" dirty="0"/>
          </a:p>
        </p:txBody>
      </p:sp>
      <p:sp>
        <p:nvSpPr>
          <p:cNvPr id="29" name="TextBox 18"/>
          <p:cNvSpPr txBox="1"/>
          <p:nvPr/>
        </p:nvSpPr>
        <p:spPr>
          <a:xfrm>
            <a:off x="2068651" y="459247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ECG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202722" y="4067907"/>
            <a:ext cx="644770" cy="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1"/>
          <p:cNvSpPr txBox="1"/>
          <p:nvPr/>
        </p:nvSpPr>
        <p:spPr>
          <a:xfrm>
            <a:off x="4168278" y="3698575"/>
            <a:ext cx="7136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Wi-Fi</a:t>
            </a:r>
          </a:p>
          <a:p>
            <a:endParaRPr lang="en-US" sz="1400" dirty="0" smtClean="0"/>
          </a:p>
          <a:p>
            <a:r>
              <a:rPr lang="en-US" sz="1400" dirty="0" smtClean="0"/>
              <a:t>(JSON)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406660" y="3313241"/>
            <a:ext cx="7033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406661" y="4920718"/>
            <a:ext cx="7033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6"/>
          <p:cNvSpPr txBox="1"/>
          <p:nvPr/>
        </p:nvSpPr>
        <p:spPr>
          <a:xfrm>
            <a:off x="6420759" y="2790057"/>
            <a:ext cx="675185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Visual/</a:t>
            </a:r>
          </a:p>
          <a:p>
            <a:pPr>
              <a:spcAft>
                <a:spcPts val="600"/>
              </a:spcAft>
            </a:pPr>
            <a:r>
              <a:rPr lang="en-US" sz="1400" dirty="0" smtClean="0"/>
              <a:t>Audio </a:t>
            </a:r>
          </a:p>
          <a:p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35" name="TextBox 27"/>
          <p:cNvSpPr txBox="1"/>
          <p:nvPr/>
        </p:nvSpPr>
        <p:spPr>
          <a:xfrm>
            <a:off x="6446248" y="4551386"/>
            <a:ext cx="6242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Touch</a:t>
            </a:r>
          </a:p>
          <a:p>
            <a:endParaRPr lang="en-US" sz="1400" dirty="0" smtClean="0"/>
          </a:p>
          <a:p>
            <a:r>
              <a:rPr lang="en-US" sz="1400" dirty="0" smtClean="0"/>
              <a:t>Input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842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4" y="2014362"/>
            <a:ext cx="6066295" cy="44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4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70878"/>
            <a:ext cx="7989752" cy="3630795"/>
          </a:xfrm>
        </p:spPr>
        <p:txBody>
          <a:bodyPr>
            <a:noAutofit/>
          </a:bodyPr>
          <a:lstStyle/>
          <a:p>
            <a:r>
              <a:rPr lang="en-US" sz="2400" dirty="0" smtClean="0"/>
              <a:t>Data Display</a:t>
            </a:r>
          </a:p>
          <a:p>
            <a:pPr lvl="1"/>
            <a:r>
              <a:rPr lang="en-US" sz="2400" dirty="0" smtClean="0"/>
              <a:t>Heart Rate</a:t>
            </a:r>
          </a:p>
          <a:p>
            <a:pPr lvl="1"/>
            <a:r>
              <a:rPr lang="en-US" sz="2400" dirty="0" smtClean="0"/>
              <a:t>SpO2 Monitor</a:t>
            </a:r>
          </a:p>
          <a:p>
            <a:pPr lvl="1"/>
            <a:r>
              <a:rPr lang="en-US" sz="2400" dirty="0" smtClean="0"/>
              <a:t>Temperature</a:t>
            </a:r>
          </a:p>
          <a:p>
            <a:r>
              <a:rPr lang="en-US" sz="2400" dirty="0" smtClean="0"/>
              <a:t>Additional Features</a:t>
            </a:r>
          </a:p>
          <a:p>
            <a:pPr lvl="1"/>
            <a:r>
              <a:rPr lang="en-US" sz="2400" dirty="0" smtClean="0"/>
              <a:t>Alarm</a:t>
            </a:r>
          </a:p>
          <a:p>
            <a:pPr lvl="1"/>
            <a:r>
              <a:rPr lang="en-US" sz="2400" dirty="0" smtClean="0"/>
              <a:t>Hardware Status</a:t>
            </a:r>
          </a:p>
          <a:p>
            <a:pPr lvl="1"/>
            <a:r>
              <a:rPr lang="en-US" sz="2400" dirty="0" smtClean="0"/>
              <a:t>Wi-Fi connectivity</a:t>
            </a:r>
          </a:p>
        </p:txBody>
      </p:sp>
    </p:spTree>
    <p:extLst>
      <p:ext uri="{BB962C8B-B14F-4D97-AF65-F5344CB8AC3E}">
        <p14:creationId xmlns:p14="http://schemas.microsoft.com/office/powerpoint/2010/main" val="276588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2305"/>
            <a:ext cx="7989752" cy="2558310"/>
          </a:xfrm>
        </p:spPr>
        <p:txBody>
          <a:bodyPr/>
          <a:lstStyle/>
          <a:p>
            <a:r>
              <a:rPr lang="en-US" sz="2000" dirty="0" smtClean="0"/>
              <a:t>Customized CPU</a:t>
            </a:r>
          </a:p>
          <a:p>
            <a:r>
              <a:rPr lang="en-US" sz="2000" dirty="0" smtClean="0"/>
              <a:t>Handling multiple patients’ data</a:t>
            </a:r>
          </a:p>
          <a:p>
            <a:r>
              <a:rPr lang="en-US" sz="2000" dirty="0" smtClean="0"/>
              <a:t>Security</a:t>
            </a:r>
          </a:p>
          <a:p>
            <a:r>
              <a:rPr lang="en-US" sz="2000" dirty="0" smtClean="0"/>
              <a:t>Packaging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72dpi_patient_monitor_sens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73" y="4107874"/>
            <a:ext cx="2408171" cy="2567726"/>
          </a:xfrm>
          <a:prstGeom prst="rect">
            <a:avLst/>
          </a:prstGeom>
        </p:spPr>
      </p:pic>
      <p:pic>
        <p:nvPicPr>
          <p:cNvPr id="6" name="Picture 5" descr="hrm-howtowear-df6584d92f0dd46bbd20bbb17d08d57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67" y="4108741"/>
            <a:ext cx="2232548" cy="255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8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976</TotalTime>
  <Words>477</Words>
  <Application>Microsoft Macintosh PowerPoint</Application>
  <PresentationFormat>On-screen Show (4:3)</PresentationFormat>
  <Paragraphs>94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</vt:lpstr>
      <vt:lpstr>EE93/Comp50 Mobile Medical Devices and Apps Patient Monitor </vt:lpstr>
      <vt:lpstr>Mission statement</vt:lpstr>
      <vt:lpstr>Customer Needs</vt:lpstr>
      <vt:lpstr>Customer requirements</vt:lpstr>
      <vt:lpstr>Value proposition</vt:lpstr>
      <vt:lpstr>Block diagram</vt:lpstr>
      <vt:lpstr>User Interface</vt:lpstr>
      <vt:lpstr>Major features</vt:lpstr>
      <vt:lpstr>Future</vt:lpstr>
      <vt:lpstr>Lessons learned</vt:lpstr>
      <vt:lpstr>Demonstration</vt:lpstr>
      <vt:lpstr>Hardware Proof-of-concept</vt:lpstr>
      <vt:lpstr>Questions?</vt:lpstr>
    </vt:vector>
  </TitlesOfParts>
  <Company>Tufts University CS and ECE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EE93/Comp?? Mobile Medical Devices Underarm Thermometer</dc:title>
  <dc:creator>Michael Tran</dc:creator>
  <cp:lastModifiedBy>Diego Carranza</cp:lastModifiedBy>
  <cp:revision>340</cp:revision>
  <dcterms:created xsi:type="dcterms:W3CDTF">2014-10-01T23:23:52Z</dcterms:created>
  <dcterms:modified xsi:type="dcterms:W3CDTF">2014-12-05T20:25:52Z</dcterms:modified>
</cp:coreProperties>
</file>