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92" r:id="rId3"/>
    <p:sldId id="302" r:id="rId4"/>
    <p:sldId id="311" r:id="rId5"/>
    <p:sldId id="312" r:id="rId6"/>
    <p:sldId id="313" r:id="rId7"/>
    <p:sldId id="314" r:id="rId8"/>
    <p:sldId id="315" r:id="rId9"/>
    <p:sldId id="316" r:id="rId10"/>
    <p:sldId id="285" r:id="rId11"/>
    <p:sldId id="317" r:id="rId12"/>
    <p:sldId id="318" r:id="rId13"/>
    <p:sldId id="300" r:id="rId14"/>
    <p:sldId id="299" r:id="rId15"/>
    <p:sldId id="310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CCAC"/>
    <a:srgbClr val="00CCCC"/>
    <a:srgbClr val="008080"/>
    <a:srgbClr val="00FFFF"/>
    <a:srgbClr val="00FF00"/>
    <a:srgbClr val="FFC8C2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23" autoAdjust="0"/>
    <p:restoredTop sz="95826" autoAdjust="0"/>
  </p:normalViewPr>
  <p:slideViewPr>
    <p:cSldViewPr snapToGrid="0" snapToObjects="1">
      <p:cViewPr>
        <p:scale>
          <a:sx n="100" d="100"/>
          <a:sy n="100" d="100"/>
        </p:scale>
        <p:origin x="-440" y="-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2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6" Type="http://schemas.openxmlformats.org/officeDocument/2006/relationships/image" Target="../media/image19.emf"/><Relationship Id="rId7" Type="http://schemas.openxmlformats.org/officeDocument/2006/relationships/image" Target="../media/image20.emf"/><Relationship Id="rId8" Type="http://schemas.openxmlformats.org/officeDocument/2006/relationships/image" Target="../media/image21.emf"/><Relationship Id="rId9" Type="http://schemas.openxmlformats.org/officeDocument/2006/relationships/image" Target="../media/image22.emf"/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A8701-B465-7C40-BE10-7FBB7DD1EE53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6CCD9-602F-5B47-9224-1E9EF884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865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9ED6A-6C0D-3C4A-96CA-BAC88CDD0C63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6EE78-69A3-5043-AFCA-D1C566AD0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515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0311-746A-3E48-B01D-D4E10D9F6B29}" type="datetime1">
              <a:rPr lang="en-US" smtClean="0"/>
              <a:t>10/14/14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F832-FDD5-EA4D-AEE9-2E83901215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EE93 – Mobile Medical Devices and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6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223B-342D-9945-873C-E12ED1D749B5}" type="datetime1">
              <a:rPr lang="en-US" smtClean="0"/>
              <a:t>10/14/14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F832-FDD5-EA4D-AEE9-2E83901215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EE93 – Mobile Medical Devices and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7213-C0B1-E343-9696-708DA63441D6}" type="datetime1">
              <a:rPr lang="en-US" smtClean="0"/>
              <a:t>10/14/14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F832-FDD5-EA4D-AEE9-2E83901215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EE93 – Mobile Medical Devices and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AC05-14C2-9B44-BB2C-27CC6A58C422}" type="datetime1">
              <a:rPr lang="en-US" smtClean="0"/>
              <a:t>10/14/14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F832-FDD5-EA4D-AEE9-2E83901215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EE93 – Mobile Medical Devices and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7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9CE6-14BB-234F-A17A-CCD9B3BBAA36}" type="datetime1">
              <a:rPr lang="en-US" smtClean="0"/>
              <a:t>10/14/14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F832-FDD5-EA4D-AEE9-2E83901215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EE93 – Mobile Medical Devices and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9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60BC-20D0-4640-A574-1C0963CF0184}" type="datetime1">
              <a:rPr lang="en-US" smtClean="0"/>
              <a:t>10/14/14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F832-FDD5-EA4D-AEE9-2E83901215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EE93 – Mobile Medical Devices and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3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22B9-66D4-FE4A-B27B-B39059E42A3C}" type="datetime1">
              <a:rPr lang="en-US" smtClean="0"/>
              <a:t>10/14/14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F832-FDD5-EA4D-AEE9-2E839012156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EE93 – Mobile Medical Devices and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2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B3E8-A407-7041-ACB6-D21144078B56}" type="datetime1">
              <a:rPr lang="en-US" smtClean="0"/>
              <a:t>10/14/14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F832-FDD5-EA4D-AEE9-2E839012156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EE93 – Mobile Medical Devices and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6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E411-8FD6-6B41-B445-E46E7FB8E255}" type="datetime1">
              <a:rPr lang="en-US" smtClean="0"/>
              <a:t>10/14/14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F832-FDD5-EA4D-AEE9-2E839012156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EE93 – Mobile Medical Devices and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9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D971-41BD-F446-A54B-BA95CF21039A}" type="datetime1">
              <a:rPr lang="en-US" smtClean="0"/>
              <a:t>10/14/14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F832-FDD5-EA4D-AEE9-2E83901215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EE93 – Mobile Medical Devices and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7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8ACF-FA0E-0641-A0A0-DCD4A35F1584}" type="datetime1">
              <a:rPr lang="en-US" smtClean="0"/>
              <a:t>10/14/14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F832-FDD5-EA4D-AEE9-2E83901215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EE93 – Mobile Medical Devices and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0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ackboar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77800"/>
            <a:ext cx="8229600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5700"/>
            <a:ext cx="8229600" cy="497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fld id="{F6EEEA08-07B8-7D45-A215-6B9AD3557662}" type="datetime1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EE93 – Mobile Medical Devices and Apps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fld id="{6D4CF832-FDD5-EA4D-AEE9-2E83901215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Line 6"/>
          <p:cNvSpPr>
            <a:spLocks noChangeShapeType="1"/>
          </p:cNvSpPr>
          <p:nvPr userDrawn="1"/>
        </p:nvSpPr>
        <p:spPr bwMode="auto">
          <a:xfrm>
            <a:off x="685800" y="939800"/>
            <a:ext cx="77724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omic Sans MS"/>
            </a:endParaRPr>
          </a:p>
        </p:txBody>
      </p:sp>
      <p:sp>
        <p:nvSpPr>
          <p:cNvPr id="9" name="Line 7"/>
          <p:cNvSpPr>
            <a:spLocks noChangeShapeType="1"/>
          </p:cNvSpPr>
          <p:nvPr userDrawn="1"/>
        </p:nvSpPr>
        <p:spPr bwMode="auto">
          <a:xfrm>
            <a:off x="685800" y="1016000"/>
            <a:ext cx="7772400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72789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Times New Roman"/>
          <a:ea typeface="+mj-ea"/>
          <a:cs typeface="Times New Roma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FFFFFF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FFFFFF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FFFFFF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20" Type="http://schemas.openxmlformats.org/officeDocument/2006/relationships/image" Target="../media/image22.emf"/><Relationship Id="rId10" Type="http://schemas.openxmlformats.org/officeDocument/2006/relationships/image" Target="../media/image17.emf"/><Relationship Id="rId11" Type="http://schemas.openxmlformats.org/officeDocument/2006/relationships/oleObject" Target="../embeddings/oleObject11.bin"/><Relationship Id="rId12" Type="http://schemas.openxmlformats.org/officeDocument/2006/relationships/image" Target="../media/image18.emf"/><Relationship Id="rId13" Type="http://schemas.openxmlformats.org/officeDocument/2006/relationships/oleObject" Target="../embeddings/oleObject12.bin"/><Relationship Id="rId14" Type="http://schemas.openxmlformats.org/officeDocument/2006/relationships/image" Target="../media/image19.emf"/><Relationship Id="rId15" Type="http://schemas.openxmlformats.org/officeDocument/2006/relationships/oleObject" Target="../embeddings/oleObject13.bin"/><Relationship Id="rId16" Type="http://schemas.openxmlformats.org/officeDocument/2006/relationships/image" Target="../media/image20.emf"/><Relationship Id="rId17" Type="http://schemas.openxmlformats.org/officeDocument/2006/relationships/oleObject" Target="../embeddings/oleObject14.bin"/><Relationship Id="rId18" Type="http://schemas.openxmlformats.org/officeDocument/2006/relationships/image" Target="../media/image21.emf"/><Relationship Id="rId19" Type="http://schemas.openxmlformats.org/officeDocument/2006/relationships/oleObject" Target="../embeddings/oleObject1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7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23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24.e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25.emf"/><Relationship Id="rId9" Type="http://schemas.openxmlformats.org/officeDocument/2006/relationships/oleObject" Target="../embeddings/oleObject19.bin"/><Relationship Id="rId10" Type="http://schemas.openxmlformats.org/officeDocument/2006/relationships/image" Target="../media/image2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8.e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2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1108764"/>
            <a:ext cx="7772400" cy="1470025"/>
          </a:xfrm>
          <a:ln>
            <a:noFill/>
          </a:ln>
        </p:spPr>
        <p:txBody>
          <a:bodyPr/>
          <a:lstStyle/>
          <a:p>
            <a:r>
              <a:rPr lang="en-US" dirty="0" smtClean="0"/>
              <a:t>EE93 </a:t>
            </a:r>
            <a:r>
              <a:rPr lang="en-US" dirty="0"/>
              <a:t>– </a:t>
            </a:r>
            <a:r>
              <a:rPr lang="en-US" dirty="0" smtClean="0"/>
              <a:t>Medical Mobile Devices and Apps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4300" y="4778042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Lecture: Instrumentation &amp; DSP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9279" y="2326940"/>
            <a:ext cx="3050316" cy="2451102"/>
            <a:chOff x="457197" y="2095500"/>
            <a:chExt cx="3050316" cy="2451102"/>
          </a:xfrm>
        </p:grpSpPr>
        <p:pic>
          <p:nvPicPr>
            <p:cNvPr id="6" name="Picture 5" descr="IPad_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56804" y="1795893"/>
              <a:ext cx="2451102" cy="3050316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698500" y="2438401"/>
              <a:ext cx="2590800" cy="1772034"/>
              <a:chOff x="596900" y="2630815"/>
              <a:chExt cx="2429732" cy="163041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96900" y="2630815"/>
                <a:ext cx="2417024" cy="1630419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 descr="patient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950" y="2791770"/>
                <a:ext cx="1445454" cy="1128782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2190952" y="2759984"/>
                <a:ext cx="548648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FF00"/>
                    </a:solidFill>
                  </a:rPr>
                  <a:t>60</a:t>
                </a:r>
                <a:endParaRPr lang="en-US" sz="2800" baseline="30000" dirty="0" smtClean="0">
                  <a:solidFill>
                    <a:srgbClr val="00FF00"/>
                  </a:solidFill>
                </a:endParaRPr>
              </a:p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98</a:t>
                </a:r>
                <a:endParaRPr lang="en-US" sz="2800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2800" dirty="0" smtClean="0">
                    <a:solidFill>
                      <a:srgbClr val="00FFFF"/>
                    </a:solidFill>
                  </a:rPr>
                  <a:t>30</a:t>
                </a:r>
                <a:endParaRPr lang="en-US" sz="2800" baseline="30000" dirty="0">
                  <a:solidFill>
                    <a:srgbClr val="00FFFF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581052" y="2850292"/>
                <a:ext cx="4455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rgbClr val="00FF00"/>
                    </a:solidFill>
                  </a:rPr>
                  <a:t>bpm</a:t>
                </a:r>
                <a:endParaRPr lang="en-US" sz="1100" baseline="30000" dirty="0">
                  <a:solidFill>
                    <a:srgbClr val="00FFFF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581052" y="3394261"/>
                <a:ext cx="2855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%</a:t>
                </a:r>
                <a:endParaRPr lang="en-US" sz="1100" baseline="30000" dirty="0">
                  <a:solidFill>
                    <a:srgbClr val="00FFFF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581052" y="3702044"/>
                <a:ext cx="42064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00FFFF"/>
                    </a:solidFill>
                  </a:rPr>
                  <a:t>rpm</a:t>
                </a:r>
                <a:endParaRPr lang="en-US" sz="1100" baseline="30000" dirty="0">
                  <a:solidFill>
                    <a:srgbClr val="00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1716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Instrumentation Amplifier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F832-FDD5-EA4D-AEE9-2E839012156F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EE93 – Mobile Medical Devices and Apps</a:t>
            </a:r>
            <a:endParaRPr lang="en-US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552867" y="1145595"/>
            <a:ext cx="8126737" cy="4546022"/>
            <a:chOff x="552867" y="1145595"/>
            <a:chExt cx="8126737" cy="454602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349356" y="1487768"/>
              <a:ext cx="1176666" cy="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932873" y="1941965"/>
              <a:ext cx="578598" cy="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638161" y="3214909"/>
              <a:ext cx="1176666" cy="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552867" y="1226158"/>
              <a:ext cx="610422" cy="5232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itchFamily="18" charset="0"/>
                </a:rPr>
                <a:t>V</a:t>
              </a:r>
              <a:r>
                <a:rPr kumimoji="0" lang="en-US" sz="2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  <a:endParaRPr kumimoji="0" lang="en-US" sz="2800" b="0" i="1" u="none" strike="noStrike" kern="0" cap="none" spc="0" normalizeH="0" baseline="-2500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7882983" y="3151021"/>
              <a:ext cx="796621" cy="5232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itchFamily="18" charset="0"/>
                </a:rPr>
                <a:t>V</a:t>
              </a:r>
              <a:r>
                <a:rPr lang="en-US" sz="2800" kern="0" baseline="-25000" dirty="0" smtClean="0">
                  <a:solidFill>
                    <a:sysClr val="window" lastClr="FFFFFF"/>
                  </a:solidFill>
                  <a:latin typeface="Times New Roman" pitchFamily="18" charset="0"/>
                </a:rPr>
                <a:t>out</a:t>
              </a:r>
              <a:endParaRPr kumimoji="0" lang="en-US" sz="2800" b="0" i="1" u="none" strike="noStrike" kern="0" cap="none" spc="0" normalizeH="0" baseline="-2500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 rot="5400000">
              <a:off x="3336936" y="3199530"/>
              <a:ext cx="720414" cy="399152"/>
              <a:chOff x="6692369" y="4207933"/>
              <a:chExt cx="724435" cy="321734"/>
            </a:xfrm>
          </p:grpSpPr>
          <p:cxnSp>
            <p:nvCxnSpPr>
              <p:cNvPr id="17" name="Straight Connector 16"/>
              <p:cNvCxnSpPr/>
              <p:nvPr/>
            </p:nvCxnSpPr>
            <p:spPr bwMode="auto">
              <a:xfrm flipV="1">
                <a:off x="6692369" y="4370916"/>
                <a:ext cx="110596" cy="1588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 flipV="1">
                <a:off x="6798732" y="4207934"/>
                <a:ext cx="50800" cy="16086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>
                <a:off x="6849532" y="4212167"/>
                <a:ext cx="84667" cy="30903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" name="Straight Connector 19"/>
              <p:cNvCxnSpPr/>
              <p:nvPr/>
            </p:nvCxnSpPr>
            <p:spPr bwMode="auto">
              <a:xfrm flipH="1">
                <a:off x="6934199" y="4207933"/>
                <a:ext cx="76200" cy="309034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7010400" y="4212167"/>
                <a:ext cx="84667" cy="30903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" name="Straight Connector 21"/>
              <p:cNvCxnSpPr/>
              <p:nvPr/>
            </p:nvCxnSpPr>
            <p:spPr bwMode="auto">
              <a:xfrm flipH="1">
                <a:off x="7095067" y="4212166"/>
                <a:ext cx="76200" cy="309034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3" name="Straight Connector 22"/>
              <p:cNvCxnSpPr/>
              <p:nvPr/>
            </p:nvCxnSpPr>
            <p:spPr bwMode="auto">
              <a:xfrm>
                <a:off x="7171267" y="4220634"/>
                <a:ext cx="84667" cy="30903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 flipV="1">
                <a:off x="7255933" y="4368801"/>
                <a:ext cx="50800" cy="16086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 flipV="1">
                <a:off x="7306208" y="4370916"/>
                <a:ext cx="110596" cy="1588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3697143" y="2631560"/>
              <a:ext cx="0" cy="513111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5070546" y="5069569"/>
              <a:ext cx="609600" cy="587375"/>
              <a:chOff x="960438" y="2757488"/>
              <a:chExt cx="609600" cy="587375"/>
            </a:xfrm>
          </p:grpSpPr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>
                <a:off x="960438" y="3127650"/>
                <a:ext cx="609600" cy="0"/>
              </a:xfrm>
              <a:prstGeom prst="line">
                <a:avLst/>
              </a:prstGeom>
              <a:noFill/>
              <a:ln w="57150" cmpd="sng">
                <a:solidFill>
                  <a:sysClr val="window" lastClr="FFFF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Line 24"/>
              <p:cNvSpPr>
                <a:spLocks noChangeShapeType="1"/>
              </p:cNvSpPr>
              <p:nvPr/>
            </p:nvSpPr>
            <p:spPr bwMode="auto">
              <a:xfrm>
                <a:off x="1112838" y="3251037"/>
                <a:ext cx="304800" cy="0"/>
              </a:xfrm>
              <a:prstGeom prst="line">
                <a:avLst/>
              </a:prstGeom>
              <a:noFill/>
              <a:ln w="57150" cmpd="sng">
                <a:solidFill>
                  <a:sysClr val="window" lastClr="FFFF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Line 25"/>
              <p:cNvSpPr>
                <a:spLocks noChangeShapeType="1"/>
              </p:cNvSpPr>
              <p:nvPr/>
            </p:nvSpPr>
            <p:spPr bwMode="auto">
              <a:xfrm>
                <a:off x="1179513" y="3344863"/>
                <a:ext cx="182563" cy="0"/>
              </a:xfrm>
              <a:prstGeom prst="line">
                <a:avLst/>
              </a:prstGeom>
              <a:noFill/>
              <a:ln w="57150" cmpd="sng">
                <a:solidFill>
                  <a:sysClr val="window" lastClr="FFFF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Line 26"/>
              <p:cNvSpPr>
                <a:spLocks noChangeShapeType="1"/>
              </p:cNvSpPr>
              <p:nvPr/>
            </p:nvSpPr>
            <p:spPr bwMode="auto">
              <a:xfrm flipV="1">
                <a:off x="1265238" y="2757488"/>
                <a:ext cx="0" cy="370162"/>
              </a:xfrm>
              <a:prstGeom prst="line">
                <a:avLst/>
              </a:prstGeom>
              <a:noFill/>
              <a:ln w="57150" cmpd="sng">
                <a:solidFill>
                  <a:sysClr val="window" lastClr="FFFF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2426391" y="2460231"/>
              <a:ext cx="720414" cy="399152"/>
              <a:chOff x="6692369" y="4207933"/>
              <a:chExt cx="724435" cy="321734"/>
            </a:xfrm>
          </p:grpSpPr>
          <p:cxnSp>
            <p:nvCxnSpPr>
              <p:cNvPr id="34" name="Straight Connector 33"/>
              <p:cNvCxnSpPr/>
              <p:nvPr/>
            </p:nvCxnSpPr>
            <p:spPr bwMode="auto">
              <a:xfrm flipV="1">
                <a:off x="6692369" y="4370916"/>
                <a:ext cx="110596" cy="1588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 flipV="1">
                <a:off x="6798732" y="4207934"/>
                <a:ext cx="50800" cy="16086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>
                <a:off x="6849532" y="4212167"/>
                <a:ext cx="84667" cy="30903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 flipH="1">
                <a:off x="6934199" y="4207933"/>
                <a:ext cx="76200" cy="309034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>
                <a:off x="7010400" y="4212167"/>
                <a:ext cx="84667" cy="30903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 flipH="1">
                <a:off x="7095067" y="4212166"/>
                <a:ext cx="76200" cy="309034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7171267" y="4220634"/>
                <a:ext cx="84667" cy="30903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 flipV="1">
                <a:off x="7255933" y="4368801"/>
                <a:ext cx="50800" cy="16086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 flipV="1">
                <a:off x="7306208" y="4370916"/>
                <a:ext cx="110596" cy="1588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43" name="Straight Connector 42"/>
            <p:cNvCxnSpPr/>
            <p:nvPr/>
          </p:nvCxnSpPr>
          <p:spPr>
            <a:xfrm flipV="1">
              <a:off x="1937689" y="2657977"/>
              <a:ext cx="599182" cy="183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038241" y="3439361"/>
              <a:ext cx="1648335" cy="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958273" y="1941965"/>
              <a:ext cx="0" cy="716012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455354" y="5363257"/>
              <a:ext cx="1176666" cy="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935072" y="4937455"/>
              <a:ext cx="578598" cy="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958273" y="4200666"/>
              <a:ext cx="0" cy="716012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947577" y="1679675"/>
              <a:ext cx="750596" cy="4736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3136061" y="2664402"/>
              <a:ext cx="599182" cy="183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698173" y="1679675"/>
              <a:ext cx="0" cy="986557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2426391" y="3996495"/>
              <a:ext cx="720414" cy="399152"/>
              <a:chOff x="6692369" y="4207933"/>
              <a:chExt cx="724435" cy="321734"/>
            </a:xfrm>
          </p:grpSpPr>
          <p:cxnSp>
            <p:nvCxnSpPr>
              <p:cNvPr id="69" name="Straight Connector 68"/>
              <p:cNvCxnSpPr/>
              <p:nvPr/>
            </p:nvCxnSpPr>
            <p:spPr bwMode="auto">
              <a:xfrm flipV="1">
                <a:off x="6692369" y="4370916"/>
                <a:ext cx="110596" cy="1588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0" name="Straight Connector 69"/>
              <p:cNvCxnSpPr/>
              <p:nvPr/>
            </p:nvCxnSpPr>
            <p:spPr bwMode="auto">
              <a:xfrm flipV="1">
                <a:off x="6798732" y="4207934"/>
                <a:ext cx="50800" cy="16086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1" name="Straight Connector 70"/>
              <p:cNvCxnSpPr/>
              <p:nvPr/>
            </p:nvCxnSpPr>
            <p:spPr bwMode="auto">
              <a:xfrm>
                <a:off x="6849532" y="4212167"/>
                <a:ext cx="84667" cy="30903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Straight Connector 71"/>
              <p:cNvCxnSpPr/>
              <p:nvPr/>
            </p:nvCxnSpPr>
            <p:spPr bwMode="auto">
              <a:xfrm flipH="1">
                <a:off x="6934199" y="4207933"/>
                <a:ext cx="76200" cy="309034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3" name="Straight Connector 72"/>
              <p:cNvCxnSpPr/>
              <p:nvPr/>
            </p:nvCxnSpPr>
            <p:spPr bwMode="auto">
              <a:xfrm>
                <a:off x="7010400" y="4212167"/>
                <a:ext cx="84667" cy="30903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4" name="Straight Connector 73"/>
              <p:cNvCxnSpPr/>
              <p:nvPr/>
            </p:nvCxnSpPr>
            <p:spPr bwMode="auto">
              <a:xfrm flipH="1">
                <a:off x="7095067" y="4212166"/>
                <a:ext cx="76200" cy="309034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5" name="Straight Connector 74"/>
              <p:cNvCxnSpPr/>
              <p:nvPr/>
            </p:nvCxnSpPr>
            <p:spPr bwMode="auto">
              <a:xfrm>
                <a:off x="7171267" y="4220634"/>
                <a:ext cx="84667" cy="30903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6" name="Straight Connector 75"/>
              <p:cNvCxnSpPr/>
              <p:nvPr/>
            </p:nvCxnSpPr>
            <p:spPr bwMode="auto">
              <a:xfrm flipV="1">
                <a:off x="7255933" y="4368801"/>
                <a:ext cx="50800" cy="16086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7" name="Straight Connector 76"/>
              <p:cNvCxnSpPr/>
              <p:nvPr/>
            </p:nvCxnSpPr>
            <p:spPr bwMode="auto">
              <a:xfrm flipV="1">
                <a:off x="7306208" y="4370916"/>
                <a:ext cx="110596" cy="1588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78" name="Straight Connector 77"/>
            <p:cNvCxnSpPr/>
            <p:nvPr/>
          </p:nvCxnSpPr>
          <p:spPr>
            <a:xfrm flipV="1">
              <a:off x="1937689" y="4194241"/>
              <a:ext cx="599182" cy="183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136061" y="4200666"/>
              <a:ext cx="599182" cy="183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947577" y="5174615"/>
              <a:ext cx="750596" cy="4736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709843" y="4205026"/>
              <a:ext cx="0" cy="986557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 rot="5400000">
              <a:off x="5019734" y="4236326"/>
              <a:ext cx="720414" cy="399152"/>
              <a:chOff x="6692369" y="4207933"/>
              <a:chExt cx="724435" cy="321734"/>
            </a:xfrm>
          </p:grpSpPr>
          <p:cxnSp>
            <p:nvCxnSpPr>
              <p:cNvPr id="85" name="Straight Connector 84"/>
              <p:cNvCxnSpPr/>
              <p:nvPr/>
            </p:nvCxnSpPr>
            <p:spPr bwMode="auto">
              <a:xfrm flipV="1">
                <a:off x="6692369" y="4370916"/>
                <a:ext cx="110596" cy="1588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6" name="Straight Connector 85"/>
              <p:cNvCxnSpPr/>
              <p:nvPr/>
            </p:nvCxnSpPr>
            <p:spPr bwMode="auto">
              <a:xfrm flipV="1">
                <a:off x="6798732" y="4207934"/>
                <a:ext cx="50800" cy="16086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7" name="Straight Connector 86"/>
              <p:cNvCxnSpPr/>
              <p:nvPr/>
            </p:nvCxnSpPr>
            <p:spPr bwMode="auto">
              <a:xfrm>
                <a:off x="6849532" y="4212167"/>
                <a:ext cx="84667" cy="30903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8" name="Straight Connector 87"/>
              <p:cNvCxnSpPr/>
              <p:nvPr/>
            </p:nvCxnSpPr>
            <p:spPr bwMode="auto">
              <a:xfrm flipH="1">
                <a:off x="6934199" y="4207933"/>
                <a:ext cx="76200" cy="309034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9" name="Straight Connector 88"/>
              <p:cNvCxnSpPr/>
              <p:nvPr/>
            </p:nvCxnSpPr>
            <p:spPr bwMode="auto">
              <a:xfrm>
                <a:off x="7010400" y="4212167"/>
                <a:ext cx="84667" cy="30903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0" name="Straight Connector 89"/>
              <p:cNvCxnSpPr/>
              <p:nvPr/>
            </p:nvCxnSpPr>
            <p:spPr bwMode="auto">
              <a:xfrm flipH="1">
                <a:off x="7095067" y="4212166"/>
                <a:ext cx="76200" cy="309034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1" name="Straight Connector 90"/>
              <p:cNvCxnSpPr/>
              <p:nvPr/>
            </p:nvCxnSpPr>
            <p:spPr bwMode="auto">
              <a:xfrm>
                <a:off x="7171267" y="4220634"/>
                <a:ext cx="84667" cy="30903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2" name="Straight Connector 91"/>
              <p:cNvCxnSpPr/>
              <p:nvPr/>
            </p:nvCxnSpPr>
            <p:spPr bwMode="auto">
              <a:xfrm flipV="1">
                <a:off x="7255933" y="4368801"/>
                <a:ext cx="50800" cy="16086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3" name="Straight Connector 92"/>
              <p:cNvCxnSpPr/>
              <p:nvPr/>
            </p:nvCxnSpPr>
            <p:spPr bwMode="auto">
              <a:xfrm flipV="1">
                <a:off x="7306208" y="4370916"/>
                <a:ext cx="110596" cy="1588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94" name="Straight Connector 93"/>
            <p:cNvCxnSpPr/>
            <p:nvPr/>
          </p:nvCxnSpPr>
          <p:spPr>
            <a:xfrm>
              <a:off x="5375346" y="4724831"/>
              <a:ext cx="0" cy="480341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5387706" y="3596945"/>
              <a:ext cx="0" cy="597296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3513322" y="1684411"/>
              <a:ext cx="1176666" cy="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5324409" y="2484443"/>
              <a:ext cx="6624" cy="730466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698173" y="3695520"/>
              <a:ext cx="0" cy="513111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99"/>
            <p:cNvGrpSpPr/>
            <p:nvPr/>
          </p:nvGrpSpPr>
          <p:grpSpPr>
            <a:xfrm rot="5400000">
              <a:off x="4315436" y="2226577"/>
              <a:ext cx="720414" cy="399152"/>
              <a:chOff x="6692369" y="4207933"/>
              <a:chExt cx="724435" cy="321734"/>
            </a:xfrm>
          </p:grpSpPr>
          <p:cxnSp>
            <p:nvCxnSpPr>
              <p:cNvPr id="101" name="Straight Connector 100"/>
              <p:cNvCxnSpPr/>
              <p:nvPr/>
            </p:nvCxnSpPr>
            <p:spPr bwMode="auto">
              <a:xfrm flipV="1">
                <a:off x="6692369" y="4370916"/>
                <a:ext cx="110596" cy="1588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2" name="Straight Connector 101"/>
              <p:cNvCxnSpPr/>
              <p:nvPr/>
            </p:nvCxnSpPr>
            <p:spPr bwMode="auto">
              <a:xfrm flipV="1">
                <a:off x="6798732" y="4207934"/>
                <a:ext cx="50800" cy="16086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3" name="Straight Connector 102"/>
              <p:cNvCxnSpPr/>
              <p:nvPr/>
            </p:nvCxnSpPr>
            <p:spPr bwMode="auto">
              <a:xfrm>
                <a:off x="6849532" y="4212167"/>
                <a:ext cx="84667" cy="30903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4" name="Straight Connector 103"/>
              <p:cNvCxnSpPr/>
              <p:nvPr/>
            </p:nvCxnSpPr>
            <p:spPr bwMode="auto">
              <a:xfrm flipH="1">
                <a:off x="6934199" y="4207933"/>
                <a:ext cx="76200" cy="309034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5" name="Straight Connector 104"/>
              <p:cNvCxnSpPr/>
              <p:nvPr/>
            </p:nvCxnSpPr>
            <p:spPr bwMode="auto">
              <a:xfrm>
                <a:off x="7010400" y="4212167"/>
                <a:ext cx="84667" cy="30903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6" name="Straight Connector 105"/>
              <p:cNvCxnSpPr/>
              <p:nvPr/>
            </p:nvCxnSpPr>
            <p:spPr bwMode="auto">
              <a:xfrm flipH="1">
                <a:off x="7095067" y="4212166"/>
                <a:ext cx="76200" cy="309034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7" name="Straight Connector 106"/>
              <p:cNvCxnSpPr/>
              <p:nvPr/>
            </p:nvCxnSpPr>
            <p:spPr bwMode="auto">
              <a:xfrm>
                <a:off x="7171267" y="4220634"/>
                <a:ext cx="84667" cy="30903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8" name="Straight Connector 107"/>
              <p:cNvCxnSpPr/>
              <p:nvPr/>
            </p:nvCxnSpPr>
            <p:spPr bwMode="auto">
              <a:xfrm flipV="1">
                <a:off x="7255933" y="4368801"/>
                <a:ext cx="50800" cy="16086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9" name="Straight Connector 108"/>
              <p:cNvCxnSpPr/>
              <p:nvPr/>
            </p:nvCxnSpPr>
            <p:spPr bwMode="auto">
              <a:xfrm flipV="1">
                <a:off x="7306208" y="4370916"/>
                <a:ext cx="110596" cy="1588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110" name="Straight Connector 109"/>
            <p:cNvCxnSpPr/>
            <p:nvPr/>
          </p:nvCxnSpPr>
          <p:spPr>
            <a:xfrm>
              <a:off x="4675643" y="1658607"/>
              <a:ext cx="0" cy="513111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4676673" y="2722567"/>
              <a:ext cx="0" cy="513111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 111"/>
            <p:cNvGrpSpPr/>
            <p:nvPr/>
          </p:nvGrpSpPr>
          <p:grpSpPr>
            <a:xfrm rot="5400000">
              <a:off x="4339127" y="4196071"/>
              <a:ext cx="720414" cy="399152"/>
              <a:chOff x="6692369" y="4207933"/>
              <a:chExt cx="724435" cy="321734"/>
            </a:xfrm>
          </p:grpSpPr>
          <p:cxnSp>
            <p:nvCxnSpPr>
              <p:cNvPr id="113" name="Straight Connector 112"/>
              <p:cNvCxnSpPr/>
              <p:nvPr/>
            </p:nvCxnSpPr>
            <p:spPr bwMode="auto">
              <a:xfrm flipV="1">
                <a:off x="6692369" y="4370916"/>
                <a:ext cx="110596" cy="1588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4" name="Straight Connector 113"/>
              <p:cNvCxnSpPr/>
              <p:nvPr/>
            </p:nvCxnSpPr>
            <p:spPr bwMode="auto">
              <a:xfrm flipV="1">
                <a:off x="6798732" y="4207934"/>
                <a:ext cx="50800" cy="16086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5" name="Straight Connector 114"/>
              <p:cNvCxnSpPr/>
              <p:nvPr/>
            </p:nvCxnSpPr>
            <p:spPr bwMode="auto">
              <a:xfrm>
                <a:off x="6849532" y="4212167"/>
                <a:ext cx="84667" cy="30903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6" name="Straight Connector 115"/>
              <p:cNvCxnSpPr/>
              <p:nvPr/>
            </p:nvCxnSpPr>
            <p:spPr bwMode="auto">
              <a:xfrm flipH="1">
                <a:off x="6934199" y="4207933"/>
                <a:ext cx="76200" cy="309034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7" name="Straight Connector 116"/>
              <p:cNvCxnSpPr/>
              <p:nvPr/>
            </p:nvCxnSpPr>
            <p:spPr bwMode="auto">
              <a:xfrm>
                <a:off x="7010400" y="4212167"/>
                <a:ext cx="84667" cy="30903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8" name="Straight Connector 117"/>
              <p:cNvCxnSpPr/>
              <p:nvPr/>
            </p:nvCxnSpPr>
            <p:spPr bwMode="auto">
              <a:xfrm flipH="1">
                <a:off x="7095067" y="4212166"/>
                <a:ext cx="76200" cy="309034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9" name="Straight Connector 118"/>
              <p:cNvCxnSpPr/>
              <p:nvPr/>
            </p:nvCxnSpPr>
            <p:spPr bwMode="auto">
              <a:xfrm>
                <a:off x="7171267" y="4220634"/>
                <a:ext cx="84667" cy="30903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0" name="Straight Connector 119"/>
              <p:cNvCxnSpPr/>
              <p:nvPr/>
            </p:nvCxnSpPr>
            <p:spPr bwMode="auto">
              <a:xfrm flipV="1">
                <a:off x="7255933" y="4368801"/>
                <a:ext cx="50800" cy="16086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1" name="Straight Connector 120"/>
              <p:cNvCxnSpPr/>
              <p:nvPr/>
            </p:nvCxnSpPr>
            <p:spPr bwMode="auto">
              <a:xfrm flipV="1">
                <a:off x="7306208" y="4370916"/>
                <a:ext cx="110596" cy="1588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122" name="Straight Connector 121"/>
            <p:cNvCxnSpPr/>
            <p:nvPr/>
          </p:nvCxnSpPr>
          <p:spPr>
            <a:xfrm>
              <a:off x="4699334" y="3628101"/>
              <a:ext cx="0" cy="513111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700364" y="4692061"/>
              <a:ext cx="0" cy="513111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523698" y="5174615"/>
              <a:ext cx="1176666" cy="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676673" y="3628101"/>
              <a:ext cx="1176666" cy="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Group 128"/>
            <p:cNvGrpSpPr/>
            <p:nvPr/>
          </p:nvGrpSpPr>
          <p:grpSpPr>
            <a:xfrm>
              <a:off x="5813111" y="2306434"/>
              <a:ext cx="720414" cy="399152"/>
              <a:chOff x="6692369" y="4207933"/>
              <a:chExt cx="724435" cy="321734"/>
            </a:xfrm>
          </p:grpSpPr>
          <p:cxnSp>
            <p:nvCxnSpPr>
              <p:cNvPr id="130" name="Straight Connector 129"/>
              <p:cNvCxnSpPr/>
              <p:nvPr/>
            </p:nvCxnSpPr>
            <p:spPr bwMode="auto">
              <a:xfrm flipV="1">
                <a:off x="6692369" y="4370916"/>
                <a:ext cx="110596" cy="1588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1" name="Straight Connector 130"/>
              <p:cNvCxnSpPr/>
              <p:nvPr/>
            </p:nvCxnSpPr>
            <p:spPr bwMode="auto">
              <a:xfrm flipV="1">
                <a:off x="6798732" y="4207934"/>
                <a:ext cx="50800" cy="16086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2" name="Straight Connector 131"/>
              <p:cNvCxnSpPr/>
              <p:nvPr/>
            </p:nvCxnSpPr>
            <p:spPr bwMode="auto">
              <a:xfrm>
                <a:off x="6849532" y="4212167"/>
                <a:ext cx="84667" cy="30903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3" name="Straight Connector 132"/>
              <p:cNvCxnSpPr/>
              <p:nvPr/>
            </p:nvCxnSpPr>
            <p:spPr bwMode="auto">
              <a:xfrm flipH="1">
                <a:off x="6934199" y="4207933"/>
                <a:ext cx="76200" cy="309034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4" name="Straight Connector 133"/>
              <p:cNvCxnSpPr/>
              <p:nvPr/>
            </p:nvCxnSpPr>
            <p:spPr bwMode="auto">
              <a:xfrm>
                <a:off x="7010400" y="4212167"/>
                <a:ext cx="84667" cy="30903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5" name="Straight Connector 134"/>
              <p:cNvCxnSpPr/>
              <p:nvPr/>
            </p:nvCxnSpPr>
            <p:spPr bwMode="auto">
              <a:xfrm flipH="1">
                <a:off x="7095067" y="4212166"/>
                <a:ext cx="76200" cy="309034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6" name="Straight Connector 135"/>
              <p:cNvCxnSpPr/>
              <p:nvPr/>
            </p:nvCxnSpPr>
            <p:spPr bwMode="auto">
              <a:xfrm>
                <a:off x="7171267" y="4220634"/>
                <a:ext cx="84667" cy="30903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7" name="Straight Connector 136"/>
              <p:cNvCxnSpPr/>
              <p:nvPr/>
            </p:nvCxnSpPr>
            <p:spPr bwMode="auto">
              <a:xfrm flipV="1">
                <a:off x="7255933" y="4368801"/>
                <a:ext cx="50800" cy="16086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8" name="Straight Connector 137"/>
              <p:cNvCxnSpPr/>
              <p:nvPr/>
            </p:nvCxnSpPr>
            <p:spPr bwMode="auto">
              <a:xfrm flipV="1">
                <a:off x="7306208" y="4370916"/>
                <a:ext cx="110596" cy="1588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139" name="Straight Connector 138"/>
            <p:cNvCxnSpPr/>
            <p:nvPr/>
          </p:nvCxnSpPr>
          <p:spPr>
            <a:xfrm flipV="1">
              <a:off x="5324409" y="2504180"/>
              <a:ext cx="599182" cy="183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6522781" y="2510605"/>
              <a:ext cx="599182" cy="183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5605007" y="2910988"/>
              <a:ext cx="930005" cy="1056745"/>
              <a:chOff x="6564834" y="343471"/>
              <a:chExt cx="2285671" cy="2597160"/>
            </a:xfrm>
          </p:grpSpPr>
          <p:sp>
            <p:nvSpPr>
              <p:cNvPr id="53" name="AutoShape 21"/>
              <p:cNvSpPr>
                <a:spLocks noChangeArrowheads="1"/>
              </p:cNvSpPr>
              <p:nvPr/>
            </p:nvSpPr>
            <p:spPr bwMode="auto">
              <a:xfrm rot="5400000">
                <a:off x="6429255" y="519381"/>
                <a:ext cx="2597160" cy="2245340"/>
              </a:xfrm>
              <a:prstGeom prst="triangle">
                <a:avLst>
                  <a:gd name="adj" fmla="val 50000"/>
                </a:avLst>
              </a:prstGeom>
              <a:solidFill>
                <a:sysClr val="window" lastClr="FFFFFF"/>
              </a:solidFill>
              <a:ln w="12700">
                <a:solidFill>
                  <a:sysClr val="windowText" lastClr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Text Box 22"/>
              <p:cNvSpPr txBox="1">
                <a:spLocks noChangeArrowheads="1"/>
              </p:cNvSpPr>
              <p:nvPr/>
            </p:nvSpPr>
            <p:spPr bwMode="auto">
              <a:xfrm>
                <a:off x="6582185" y="593008"/>
                <a:ext cx="769028" cy="9833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– </a:t>
                </a:r>
              </a:p>
            </p:txBody>
          </p:sp>
          <p:sp>
            <p:nvSpPr>
              <p:cNvPr id="55" name="Text Box 23"/>
              <p:cNvSpPr txBox="1">
                <a:spLocks noChangeArrowheads="1"/>
              </p:cNvSpPr>
              <p:nvPr/>
            </p:nvSpPr>
            <p:spPr bwMode="auto">
              <a:xfrm>
                <a:off x="6564834" y="1571860"/>
                <a:ext cx="813043" cy="9833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+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2220112" y="4634872"/>
              <a:ext cx="930005" cy="1056745"/>
              <a:chOff x="6564834" y="343471"/>
              <a:chExt cx="2285671" cy="2597160"/>
            </a:xfrm>
          </p:grpSpPr>
          <p:sp>
            <p:nvSpPr>
              <p:cNvPr id="49" name="AutoShape 21"/>
              <p:cNvSpPr>
                <a:spLocks noChangeArrowheads="1"/>
              </p:cNvSpPr>
              <p:nvPr/>
            </p:nvSpPr>
            <p:spPr bwMode="auto">
              <a:xfrm rot="5400000">
                <a:off x="6429255" y="519381"/>
                <a:ext cx="2597160" cy="2245340"/>
              </a:xfrm>
              <a:prstGeom prst="triangle">
                <a:avLst>
                  <a:gd name="adj" fmla="val 50000"/>
                </a:avLst>
              </a:prstGeom>
              <a:solidFill>
                <a:sysClr val="window" lastClr="FFFFFF"/>
              </a:solidFill>
              <a:ln w="12700">
                <a:solidFill>
                  <a:sysClr val="windowText" lastClr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Text Box 22"/>
              <p:cNvSpPr txBox="1">
                <a:spLocks noChangeArrowheads="1"/>
              </p:cNvSpPr>
              <p:nvPr/>
            </p:nvSpPr>
            <p:spPr bwMode="auto">
              <a:xfrm>
                <a:off x="6582185" y="593008"/>
                <a:ext cx="769028" cy="9833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– </a:t>
                </a:r>
              </a:p>
            </p:txBody>
          </p:sp>
          <p:sp>
            <p:nvSpPr>
              <p:cNvPr id="51" name="Text Box 23"/>
              <p:cNvSpPr txBox="1">
                <a:spLocks noChangeArrowheads="1"/>
              </p:cNvSpPr>
              <p:nvPr/>
            </p:nvSpPr>
            <p:spPr bwMode="auto">
              <a:xfrm>
                <a:off x="6564834" y="1571860"/>
                <a:ext cx="813043" cy="9833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+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flipV="1">
              <a:off x="2206056" y="1145595"/>
              <a:ext cx="930005" cy="1056745"/>
              <a:chOff x="6564834" y="343471"/>
              <a:chExt cx="2285671" cy="2597160"/>
            </a:xfrm>
          </p:grpSpPr>
          <p:sp>
            <p:nvSpPr>
              <p:cNvPr id="10" name="AutoShape 21"/>
              <p:cNvSpPr>
                <a:spLocks noChangeArrowheads="1"/>
              </p:cNvSpPr>
              <p:nvPr/>
            </p:nvSpPr>
            <p:spPr bwMode="auto">
              <a:xfrm rot="5400000">
                <a:off x="6429255" y="519381"/>
                <a:ext cx="2597160" cy="2245340"/>
              </a:xfrm>
              <a:prstGeom prst="triangle">
                <a:avLst>
                  <a:gd name="adj" fmla="val 50000"/>
                </a:avLst>
              </a:prstGeom>
              <a:solidFill>
                <a:sysClr val="window" lastClr="FFFFFF"/>
              </a:solidFill>
              <a:ln w="12700">
                <a:solidFill>
                  <a:sysClr val="windowText" lastClr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Text Box 22"/>
              <p:cNvSpPr txBox="1">
                <a:spLocks noChangeArrowheads="1"/>
              </p:cNvSpPr>
              <p:nvPr/>
            </p:nvSpPr>
            <p:spPr bwMode="auto">
              <a:xfrm>
                <a:off x="6582185" y="593008"/>
                <a:ext cx="769028" cy="9833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– </a:t>
                </a:r>
              </a:p>
            </p:txBody>
          </p:sp>
          <p:sp>
            <p:nvSpPr>
              <p:cNvPr id="12" name="Text Box 23"/>
              <p:cNvSpPr txBox="1">
                <a:spLocks noChangeArrowheads="1"/>
              </p:cNvSpPr>
              <p:nvPr/>
            </p:nvSpPr>
            <p:spPr bwMode="auto">
              <a:xfrm>
                <a:off x="6564834" y="1571860"/>
                <a:ext cx="813043" cy="9833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+</a:t>
                </a:r>
              </a:p>
            </p:txBody>
          </p:sp>
        </p:grpSp>
        <p:cxnSp>
          <p:nvCxnSpPr>
            <p:cNvPr id="143" name="Straight Connector 142"/>
            <p:cNvCxnSpPr/>
            <p:nvPr/>
          </p:nvCxnSpPr>
          <p:spPr>
            <a:xfrm flipH="1">
              <a:off x="7089073" y="2512435"/>
              <a:ext cx="6624" cy="926928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 Box 20"/>
            <p:cNvSpPr txBox="1">
              <a:spLocks noChangeArrowheads="1"/>
            </p:cNvSpPr>
            <p:nvPr/>
          </p:nvSpPr>
          <p:spPr bwMode="auto">
            <a:xfrm>
              <a:off x="634148" y="5101647"/>
              <a:ext cx="610422" cy="5232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itchFamily="18" charset="0"/>
                </a:rPr>
                <a:t>V</a:t>
              </a:r>
              <a:r>
                <a:rPr kumimoji="0" lang="en-US" sz="2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  <a:endParaRPr kumimoji="0" lang="en-US" sz="2800" b="0" i="1" u="none" strike="noStrike" kern="0" cap="none" spc="0" normalizeH="0" baseline="-2500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381776" y="4807959"/>
            <a:ext cx="609600" cy="587375"/>
            <a:chOff x="960438" y="2757488"/>
            <a:chExt cx="609600" cy="587375"/>
          </a:xfrm>
        </p:grpSpPr>
        <p:sp>
          <p:nvSpPr>
            <p:cNvPr id="128" name="Line 23"/>
            <p:cNvSpPr>
              <a:spLocks noChangeShapeType="1"/>
            </p:cNvSpPr>
            <p:nvPr/>
          </p:nvSpPr>
          <p:spPr bwMode="auto">
            <a:xfrm>
              <a:off x="960438" y="3127650"/>
              <a:ext cx="609600" cy="0"/>
            </a:xfrm>
            <a:prstGeom prst="line">
              <a:avLst/>
            </a:prstGeom>
            <a:noFill/>
            <a:ln w="57150" cmpd="sng">
              <a:solidFill>
                <a:sysClr val="window" lastClr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Line 24"/>
            <p:cNvSpPr>
              <a:spLocks noChangeShapeType="1"/>
            </p:cNvSpPr>
            <p:nvPr/>
          </p:nvSpPr>
          <p:spPr bwMode="auto">
            <a:xfrm>
              <a:off x="1112838" y="3251037"/>
              <a:ext cx="304800" cy="0"/>
            </a:xfrm>
            <a:prstGeom prst="line">
              <a:avLst/>
            </a:prstGeom>
            <a:noFill/>
            <a:ln w="57150" cmpd="sng">
              <a:solidFill>
                <a:sysClr val="window" lastClr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Line 25"/>
            <p:cNvSpPr>
              <a:spLocks noChangeShapeType="1"/>
            </p:cNvSpPr>
            <p:nvPr/>
          </p:nvSpPr>
          <p:spPr bwMode="auto">
            <a:xfrm>
              <a:off x="1179513" y="3344863"/>
              <a:ext cx="182563" cy="0"/>
            </a:xfrm>
            <a:prstGeom prst="line">
              <a:avLst/>
            </a:prstGeom>
            <a:noFill/>
            <a:ln w="57150" cmpd="sng">
              <a:solidFill>
                <a:sysClr val="window" lastClr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Line 26"/>
            <p:cNvSpPr>
              <a:spLocks noChangeShapeType="1"/>
            </p:cNvSpPr>
            <p:nvPr/>
          </p:nvSpPr>
          <p:spPr bwMode="auto">
            <a:xfrm flipV="1">
              <a:off x="1265238" y="2757488"/>
              <a:ext cx="0" cy="370162"/>
            </a:xfrm>
            <a:prstGeom prst="line">
              <a:avLst/>
            </a:prstGeom>
            <a:noFill/>
            <a:ln w="57150" cmpd="sng">
              <a:solidFill>
                <a:sysClr val="window" lastClr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6" name="Oval 33"/>
          <p:cNvSpPr>
            <a:spLocks noChangeArrowheads="1"/>
          </p:cNvSpPr>
          <p:nvPr/>
        </p:nvSpPr>
        <p:spPr bwMode="auto">
          <a:xfrm>
            <a:off x="7578129" y="4655879"/>
            <a:ext cx="216893" cy="216893"/>
          </a:xfrm>
          <a:prstGeom prst="ellipse">
            <a:avLst/>
          </a:prstGeom>
          <a:solidFill>
            <a:sysClr val="window" lastClr="FFFFFF"/>
          </a:solidFill>
          <a:ln w="12700">
            <a:solidFill>
              <a:sysClr val="windowText" lastClr="000000"/>
            </a:solidFill>
            <a:round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8" name="Oval 33"/>
          <p:cNvSpPr>
            <a:spLocks noChangeArrowheads="1"/>
          </p:cNvSpPr>
          <p:nvPr/>
        </p:nvSpPr>
        <p:spPr bwMode="auto">
          <a:xfrm>
            <a:off x="7535319" y="3330916"/>
            <a:ext cx="216893" cy="216893"/>
          </a:xfrm>
          <a:prstGeom prst="ellipse">
            <a:avLst/>
          </a:prstGeom>
          <a:solidFill>
            <a:sysClr val="window" lastClr="FFFFFF"/>
          </a:solidFill>
          <a:ln w="12700">
            <a:solidFill>
              <a:sysClr val="windowText" lastClr="000000"/>
            </a:solidFill>
            <a:round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9" name="Text Box 20"/>
          <p:cNvSpPr txBox="1">
            <a:spLocks noChangeArrowheads="1"/>
          </p:cNvSpPr>
          <p:nvPr/>
        </p:nvSpPr>
        <p:spPr bwMode="auto">
          <a:xfrm>
            <a:off x="1972260" y="2750911"/>
            <a:ext cx="610422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R</a:t>
            </a:r>
            <a:r>
              <a:rPr kumimoji="0" lang="en-US" sz="2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2</a:t>
            </a:r>
            <a:endParaRPr kumimoji="0" lang="en-US" sz="2800" b="0" i="1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50" name="Text Box 20"/>
          <p:cNvSpPr txBox="1">
            <a:spLocks noChangeArrowheads="1"/>
          </p:cNvSpPr>
          <p:nvPr/>
        </p:nvSpPr>
        <p:spPr bwMode="auto">
          <a:xfrm>
            <a:off x="2887145" y="3172300"/>
            <a:ext cx="610422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R</a:t>
            </a:r>
            <a:r>
              <a:rPr kumimoji="0" lang="en-US" sz="2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1</a:t>
            </a:r>
            <a:endParaRPr kumimoji="0" lang="en-US" sz="2800" b="0" i="1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51" name="Text Box 20"/>
          <p:cNvSpPr txBox="1">
            <a:spLocks noChangeArrowheads="1"/>
          </p:cNvSpPr>
          <p:nvPr/>
        </p:nvSpPr>
        <p:spPr bwMode="auto">
          <a:xfrm>
            <a:off x="1945476" y="3616846"/>
            <a:ext cx="610422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R</a:t>
            </a:r>
            <a:r>
              <a:rPr kumimoji="0" lang="en-US" sz="2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2</a:t>
            </a:r>
            <a:endParaRPr kumimoji="0" lang="en-US" sz="2800" b="0" i="1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52" name="Text Box 20"/>
          <p:cNvSpPr txBox="1">
            <a:spLocks noChangeArrowheads="1"/>
          </p:cNvSpPr>
          <p:nvPr/>
        </p:nvSpPr>
        <p:spPr bwMode="auto">
          <a:xfrm>
            <a:off x="3905091" y="2153681"/>
            <a:ext cx="610422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R</a:t>
            </a:r>
            <a:r>
              <a:rPr kumimoji="0" lang="en-US" sz="2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3</a:t>
            </a:r>
            <a:endParaRPr kumimoji="0" lang="en-US" sz="2800" b="0" i="1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53" name="Text Box 20"/>
          <p:cNvSpPr txBox="1">
            <a:spLocks noChangeArrowheads="1"/>
          </p:cNvSpPr>
          <p:nvPr/>
        </p:nvSpPr>
        <p:spPr bwMode="auto">
          <a:xfrm>
            <a:off x="3905091" y="4145422"/>
            <a:ext cx="610422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R</a:t>
            </a:r>
            <a:r>
              <a:rPr kumimoji="0" lang="en-US" sz="2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3</a:t>
            </a:r>
            <a:endParaRPr kumimoji="0" lang="en-US" sz="2800" b="0" i="1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54" name="Text Box 20"/>
          <p:cNvSpPr txBox="1">
            <a:spLocks noChangeArrowheads="1"/>
          </p:cNvSpPr>
          <p:nvPr/>
        </p:nvSpPr>
        <p:spPr bwMode="auto">
          <a:xfrm>
            <a:off x="5824165" y="1746579"/>
            <a:ext cx="610422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R</a:t>
            </a:r>
            <a:r>
              <a:rPr kumimoji="0" lang="en-US" sz="2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4</a:t>
            </a:r>
            <a:endParaRPr kumimoji="0" lang="en-US" sz="2800" b="0" i="1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55" name="Text Box 20"/>
          <p:cNvSpPr txBox="1">
            <a:spLocks noChangeArrowheads="1"/>
          </p:cNvSpPr>
          <p:nvPr/>
        </p:nvSpPr>
        <p:spPr bwMode="auto">
          <a:xfrm>
            <a:off x="5621417" y="4162907"/>
            <a:ext cx="610422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R</a:t>
            </a:r>
            <a:r>
              <a:rPr kumimoji="0" lang="en-US" sz="2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4</a:t>
            </a:r>
            <a:endParaRPr kumimoji="0" lang="en-US" sz="2800" b="0" i="1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754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Instrumentation Amplifier (IA)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capability to:</a:t>
            </a:r>
          </a:p>
          <a:p>
            <a:pPr lvl="1"/>
            <a:r>
              <a:rPr lang="en-US" dirty="0" smtClean="0"/>
              <a:t>Reject common-mode signal components (noise &amp; interference, undesired DC offsets)</a:t>
            </a:r>
          </a:p>
          <a:p>
            <a:pPr lvl="1"/>
            <a:r>
              <a:rPr lang="en-US" dirty="0" smtClean="0"/>
              <a:t>Amplifies differential-mode signal</a:t>
            </a:r>
          </a:p>
          <a:p>
            <a:r>
              <a:rPr lang="en-US" dirty="0" smtClean="0"/>
              <a:t>In practice, rejection of common-mode signal is not complete </a:t>
            </a:r>
            <a:r>
              <a:rPr lang="en-US" dirty="0" smtClean="0">
                <a:sym typeface="Wingdings"/>
              </a:rPr>
              <a:t> common-mode rejection ration (CMRR)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F832-FDD5-EA4D-AEE9-2E839012156F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EE93 – Mobile Medical Devices and Apps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776772"/>
              </p:ext>
            </p:extLst>
          </p:nvPr>
        </p:nvGraphicFramePr>
        <p:xfrm>
          <a:off x="3867149" y="4445000"/>
          <a:ext cx="4000137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3" imgW="1346200" imgH="444500" progId="Equation.DSMT4">
                  <p:embed/>
                </p:oleObj>
              </mc:Choice>
              <mc:Fallback>
                <p:oleObj name="Equation" r:id="rId3" imgW="13462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67149" y="4445000"/>
                        <a:ext cx="4000137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3591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Instrumentation Amplifier (IA)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impedance isolation between bridge transducers and differential amplifier stage</a:t>
            </a:r>
          </a:p>
          <a:p>
            <a:r>
              <a:rPr lang="en-US" dirty="0" smtClean="0"/>
              <a:t>Signals V1 and V2 are amplified separately</a:t>
            </a:r>
          </a:p>
          <a:p>
            <a:r>
              <a:rPr lang="en-US" dirty="0" smtClean="0"/>
              <a:t>Conditions the signals</a:t>
            </a:r>
          </a:p>
          <a:p>
            <a:r>
              <a:rPr lang="en-US" dirty="0" smtClean="0"/>
              <a:t>Provide high CMRR if implemented with diligence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F832-FDD5-EA4D-AEE9-2E839012156F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EE93 – Mobile Medical Devices and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23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Instrumentation Amplifier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F832-FDD5-EA4D-AEE9-2E839012156F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EE93 – Mobile Medical Devices and Apps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701028"/>
              </p:ext>
            </p:extLst>
          </p:nvPr>
        </p:nvGraphicFramePr>
        <p:xfrm>
          <a:off x="1055873" y="5622738"/>
          <a:ext cx="2467826" cy="1046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3" imgW="1346200" imgH="571500" progId="Equation.DSMT4">
                  <p:embed/>
                </p:oleObj>
              </mc:Choice>
              <mc:Fallback>
                <p:oleObj name="Equation" r:id="rId3" imgW="1346200" imgH="571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5873" y="5622738"/>
                        <a:ext cx="2467826" cy="1046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552867" y="1145595"/>
            <a:ext cx="8126737" cy="4546022"/>
            <a:chOff x="552867" y="1145595"/>
            <a:chExt cx="8126737" cy="454602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349356" y="1487768"/>
              <a:ext cx="1176666" cy="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32873" y="1941965"/>
              <a:ext cx="578598" cy="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638161" y="3214909"/>
              <a:ext cx="1176666" cy="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552867" y="1226158"/>
              <a:ext cx="610422" cy="5232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itchFamily="18" charset="0"/>
                </a:rPr>
                <a:t>V</a:t>
              </a:r>
              <a:r>
                <a:rPr kumimoji="0" lang="en-US" sz="2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  <a:endParaRPr kumimoji="0" lang="en-US" sz="2800" b="0" i="1" u="none" strike="noStrike" kern="0" cap="none" spc="0" normalizeH="0" baseline="-2500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7882983" y="3151021"/>
              <a:ext cx="796621" cy="5232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itchFamily="18" charset="0"/>
                </a:rPr>
                <a:t>V</a:t>
              </a:r>
              <a:r>
                <a:rPr lang="en-US" sz="2800" kern="0" baseline="-25000" dirty="0" smtClean="0">
                  <a:solidFill>
                    <a:sysClr val="window" lastClr="FFFFFF"/>
                  </a:solidFill>
                  <a:latin typeface="Times New Roman" pitchFamily="18" charset="0"/>
                </a:rPr>
                <a:t>out</a:t>
              </a:r>
              <a:endParaRPr kumimoji="0" lang="en-US" sz="2800" b="0" i="1" u="none" strike="noStrike" kern="0" cap="none" spc="0" normalizeH="0" baseline="-2500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 rot="5400000">
              <a:off x="3336936" y="3199530"/>
              <a:ext cx="720414" cy="399152"/>
              <a:chOff x="6692369" y="4207933"/>
              <a:chExt cx="724435" cy="321734"/>
            </a:xfrm>
          </p:grpSpPr>
          <p:cxnSp>
            <p:nvCxnSpPr>
              <p:cNvPr id="123" name="Straight Connector 122"/>
              <p:cNvCxnSpPr/>
              <p:nvPr/>
            </p:nvCxnSpPr>
            <p:spPr bwMode="auto">
              <a:xfrm flipV="1">
                <a:off x="6692369" y="4370916"/>
                <a:ext cx="110596" cy="1588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4" name="Straight Connector 123"/>
              <p:cNvCxnSpPr/>
              <p:nvPr/>
            </p:nvCxnSpPr>
            <p:spPr bwMode="auto">
              <a:xfrm flipV="1">
                <a:off x="6798732" y="4207934"/>
                <a:ext cx="50800" cy="16086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5" name="Straight Connector 124"/>
              <p:cNvCxnSpPr/>
              <p:nvPr/>
            </p:nvCxnSpPr>
            <p:spPr bwMode="auto">
              <a:xfrm>
                <a:off x="6849532" y="4212167"/>
                <a:ext cx="84667" cy="30903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6" name="Straight Connector 125"/>
              <p:cNvCxnSpPr/>
              <p:nvPr/>
            </p:nvCxnSpPr>
            <p:spPr bwMode="auto">
              <a:xfrm flipH="1">
                <a:off x="6934199" y="4207933"/>
                <a:ext cx="76200" cy="309034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 bwMode="auto">
              <a:xfrm>
                <a:off x="7010400" y="4212167"/>
                <a:ext cx="84667" cy="30903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8" name="Straight Connector 127"/>
              <p:cNvCxnSpPr/>
              <p:nvPr/>
            </p:nvCxnSpPr>
            <p:spPr bwMode="auto">
              <a:xfrm flipH="1">
                <a:off x="7095067" y="4212166"/>
                <a:ext cx="76200" cy="309034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9" name="Straight Connector 128"/>
              <p:cNvCxnSpPr/>
              <p:nvPr/>
            </p:nvCxnSpPr>
            <p:spPr bwMode="auto">
              <a:xfrm>
                <a:off x="7171267" y="4220634"/>
                <a:ext cx="84667" cy="30903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0" name="Straight Connector 129"/>
              <p:cNvCxnSpPr/>
              <p:nvPr/>
            </p:nvCxnSpPr>
            <p:spPr bwMode="auto">
              <a:xfrm flipV="1">
                <a:off x="7255933" y="4368801"/>
                <a:ext cx="50800" cy="16086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1" name="Straight Connector 130"/>
              <p:cNvCxnSpPr/>
              <p:nvPr/>
            </p:nvCxnSpPr>
            <p:spPr bwMode="auto">
              <a:xfrm flipV="1">
                <a:off x="7306208" y="4370916"/>
                <a:ext cx="110596" cy="1588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17" name="Straight Connector 16"/>
            <p:cNvCxnSpPr/>
            <p:nvPr/>
          </p:nvCxnSpPr>
          <p:spPr>
            <a:xfrm>
              <a:off x="3697143" y="2631560"/>
              <a:ext cx="0" cy="513111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5070546" y="5069569"/>
              <a:ext cx="609600" cy="587375"/>
              <a:chOff x="960438" y="2757488"/>
              <a:chExt cx="609600" cy="587375"/>
            </a:xfrm>
          </p:grpSpPr>
          <p:sp>
            <p:nvSpPr>
              <p:cNvPr id="119" name="Line 23"/>
              <p:cNvSpPr>
                <a:spLocks noChangeShapeType="1"/>
              </p:cNvSpPr>
              <p:nvPr/>
            </p:nvSpPr>
            <p:spPr bwMode="auto">
              <a:xfrm>
                <a:off x="960438" y="3127650"/>
                <a:ext cx="609600" cy="0"/>
              </a:xfrm>
              <a:prstGeom prst="line">
                <a:avLst/>
              </a:prstGeom>
              <a:noFill/>
              <a:ln w="57150" cmpd="sng">
                <a:solidFill>
                  <a:sysClr val="window" lastClr="FFFF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0" name="Line 24"/>
              <p:cNvSpPr>
                <a:spLocks noChangeShapeType="1"/>
              </p:cNvSpPr>
              <p:nvPr/>
            </p:nvSpPr>
            <p:spPr bwMode="auto">
              <a:xfrm>
                <a:off x="1112838" y="3251037"/>
                <a:ext cx="304800" cy="0"/>
              </a:xfrm>
              <a:prstGeom prst="line">
                <a:avLst/>
              </a:prstGeom>
              <a:noFill/>
              <a:ln w="57150" cmpd="sng">
                <a:solidFill>
                  <a:sysClr val="window" lastClr="FFFF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1" name="Line 25"/>
              <p:cNvSpPr>
                <a:spLocks noChangeShapeType="1"/>
              </p:cNvSpPr>
              <p:nvPr/>
            </p:nvSpPr>
            <p:spPr bwMode="auto">
              <a:xfrm>
                <a:off x="1179513" y="3344863"/>
                <a:ext cx="182563" cy="0"/>
              </a:xfrm>
              <a:prstGeom prst="line">
                <a:avLst/>
              </a:prstGeom>
              <a:noFill/>
              <a:ln w="57150" cmpd="sng">
                <a:solidFill>
                  <a:sysClr val="window" lastClr="FFFF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2" name="Line 26"/>
              <p:cNvSpPr>
                <a:spLocks noChangeShapeType="1"/>
              </p:cNvSpPr>
              <p:nvPr/>
            </p:nvSpPr>
            <p:spPr bwMode="auto">
              <a:xfrm flipV="1">
                <a:off x="1265238" y="2757488"/>
                <a:ext cx="0" cy="370162"/>
              </a:xfrm>
              <a:prstGeom prst="line">
                <a:avLst/>
              </a:prstGeom>
              <a:noFill/>
              <a:ln w="57150" cmpd="sng">
                <a:solidFill>
                  <a:sysClr val="window" lastClr="FFFF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426391" y="2460231"/>
              <a:ext cx="720414" cy="399152"/>
              <a:chOff x="6692369" y="4207933"/>
              <a:chExt cx="724435" cy="321734"/>
            </a:xfrm>
          </p:grpSpPr>
          <p:cxnSp>
            <p:nvCxnSpPr>
              <p:cNvPr id="110" name="Straight Connector 109"/>
              <p:cNvCxnSpPr/>
              <p:nvPr/>
            </p:nvCxnSpPr>
            <p:spPr bwMode="auto">
              <a:xfrm flipV="1">
                <a:off x="6692369" y="4370916"/>
                <a:ext cx="110596" cy="1588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1" name="Straight Connector 110"/>
              <p:cNvCxnSpPr/>
              <p:nvPr/>
            </p:nvCxnSpPr>
            <p:spPr bwMode="auto">
              <a:xfrm flipV="1">
                <a:off x="6798732" y="4207934"/>
                <a:ext cx="50800" cy="16086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2" name="Straight Connector 111"/>
              <p:cNvCxnSpPr/>
              <p:nvPr/>
            </p:nvCxnSpPr>
            <p:spPr bwMode="auto">
              <a:xfrm>
                <a:off x="6849532" y="4212167"/>
                <a:ext cx="84667" cy="30903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3" name="Straight Connector 112"/>
              <p:cNvCxnSpPr/>
              <p:nvPr/>
            </p:nvCxnSpPr>
            <p:spPr bwMode="auto">
              <a:xfrm flipH="1">
                <a:off x="6934199" y="4207933"/>
                <a:ext cx="76200" cy="309034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4" name="Straight Connector 113"/>
              <p:cNvCxnSpPr/>
              <p:nvPr/>
            </p:nvCxnSpPr>
            <p:spPr bwMode="auto">
              <a:xfrm>
                <a:off x="7010400" y="4212167"/>
                <a:ext cx="84667" cy="30903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5" name="Straight Connector 114"/>
              <p:cNvCxnSpPr/>
              <p:nvPr/>
            </p:nvCxnSpPr>
            <p:spPr bwMode="auto">
              <a:xfrm flipH="1">
                <a:off x="7095067" y="4212166"/>
                <a:ext cx="76200" cy="309034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6" name="Straight Connector 115"/>
              <p:cNvCxnSpPr/>
              <p:nvPr/>
            </p:nvCxnSpPr>
            <p:spPr bwMode="auto">
              <a:xfrm>
                <a:off x="7171267" y="4220634"/>
                <a:ext cx="84667" cy="30903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7" name="Straight Connector 116"/>
              <p:cNvCxnSpPr/>
              <p:nvPr/>
            </p:nvCxnSpPr>
            <p:spPr bwMode="auto">
              <a:xfrm flipV="1">
                <a:off x="7255933" y="4368801"/>
                <a:ext cx="50800" cy="16086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8" name="Straight Connector 117"/>
              <p:cNvCxnSpPr/>
              <p:nvPr/>
            </p:nvCxnSpPr>
            <p:spPr bwMode="auto">
              <a:xfrm flipV="1">
                <a:off x="7306208" y="4370916"/>
                <a:ext cx="110596" cy="1588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20" name="Straight Connector 19"/>
            <p:cNvCxnSpPr/>
            <p:nvPr/>
          </p:nvCxnSpPr>
          <p:spPr>
            <a:xfrm flipV="1">
              <a:off x="1937689" y="2657977"/>
              <a:ext cx="599182" cy="183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038241" y="3439361"/>
              <a:ext cx="1648335" cy="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958273" y="1941965"/>
              <a:ext cx="0" cy="716012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455354" y="5363257"/>
              <a:ext cx="1176666" cy="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935072" y="4937455"/>
              <a:ext cx="578598" cy="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958273" y="4200666"/>
              <a:ext cx="0" cy="716012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947577" y="1679675"/>
              <a:ext cx="750596" cy="4736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3136061" y="2664402"/>
              <a:ext cx="599182" cy="183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698173" y="1679675"/>
              <a:ext cx="0" cy="986557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2426391" y="3996495"/>
              <a:ext cx="720414" cy="399152"/>
              <a:chOff x="6692369" y="4207933"/>
              <a:chExt cx="724435" cy="321734"/>
            </a:xfrm>
          </p:grpSpPr>
          <p:cxnSp>
            <p:nvCxnSpPr>
              <p:cNvPr id="101" name="Straight Connector 100"/>
              <p:cNvCxnSpPr/>
              <p:nvPr/>
            </p:nvCxnSpPr>
            <p:spPr bwMode="auto">
              <a:xfrm flipV="1">
                <a:off x="6692369" y="4370916"/>
                <a:ext cx="110596" cy="1588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2" name="Straight Connector 101"/>
              <p:cNvCxnSpPr/>
              <p:nvPr/>
            </p:nvCxnSpPr>
            <p:spPr bwMode="auto">
              <a:xfrm flipV="1">
                <a:off x="6798732" y="4207934"/>
                <a:ext cx="50800" cy="16086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3" name="Straight Connector 102"/>
              <p:cNvCxnSpPr/>
              <p:nvPr/>
            </p:nvCxnSpPr>
            <p:spPr bwMode="auto">
              <a:xfrm>
                <a:off x="6849532" y="4212167"/>
                <a:ext cx="84667" cy="30903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4" name="Straight Connector 103"/>
              <p:cNvCxnSpPr/>
              <p:nvPr/>
            </p:nvCxnSpPr>
            <p:spPr bwMode="auto">
              <a:xfrm flipH="1">
                <a:off x="6934199" y="4207933"/>
                <a:ext cx="76200" cy="309034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5" name="Straight Connector 104"/>
              <p:cNvCxnSpPr/>
              <p:nvPr/>
            </p:nvCxnSpPr>
            <p:spPr bwMode="auto">
              <a:xfrm>
                <a:off x="7010400" y="4212167"/>
                <a:ext cx="84667" cy="30903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6" name="Straight Connector 105"/>
              <p:cNvCxnSpPr/>
              <p:nvPr/>
            </p:nvCxnSpPr>
            <p:spPr bwMode="auto">
              <a:xfrm flipH="1">
                <a:off x="7095067" y="4212166"/>
                <a:ext cx="76200" cy="309034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7" name="Straight Connector 106"/>
              <p:cNvCxnSpPr/>
              <p:nvPr/>
            </p:nvCxnSpPr>
            <p:spPr bwMode="auto">
              <a:xfrm>
                <a:off x="7171267" y="4220634"/>
                <a:ext cx="84667" cy="30903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8" name="Straight Connector 107"/>
              <p:cNvCxnSpPr/>
              <p:nvPr/>
            </p:nvCxnSpPr>
            <p:spPr bwMode="auto">
              <a:xfrm flipV="1">
                <a:off x="7255933" y="4368801"/>
                <a:ext cx="50800" cy="16086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9" name="Straight Connector 108"/>
              <p:cNvCxnSpPr/>
              <p:nvPr/>
            </p:nvCxnSpPr>
            <p:spPr bwMode="auto">
              <a:xfrm flipV="1">
                <a:off x="7306208" y="4370916"/>
                <a:ext cx="110596" cy="1588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30" name="Straight Connector 29"/>
            <p:cNvCxnSpPr/>
            <p:nvPr/>
          </p:nvCxnSpPr>
          <p:spPr>
            <a:xfrm flipV="1">
              <a:off x="1937689" y="4194241"/>
              <a:ext cx="599182" cy="183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3136061" y="4200666"/>
              <a:ext cx="599182" cy="183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947577" y="5174615"/>
              <a:ext cx="750596" cy="4736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709843" y="4205026"/>
              <a:ext cx="0" cy="986557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 rot="5400000">
              <a:off x="5019734" y="4236326"/>
              <a:ext cx="720414" cy="399152"/>
              <a:chOff x="6692369" y="4207933"/>
              <a:chExt cx="724435" cy="321734"/>
            </a:xfrm>
          </p:grpSpPr>
          <p:cxnSp>
            <p:nvCxnSpPr>
              <p:cNvPr id="92" name="Straight Connector 91"/>
              <p:cNvCxnSpPr/>
              <p:nvPr/>
            </p:nvCxnSpPr>
            <p:spPr bwMode="auto">
              <a:xfrm flipV="1">
                <a:off x="6692369" y="4370916"/>
                <a:ext cx="110596" cy="1588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3" name="Straight Connector 92"/>
              <p:cNvCxnSpPr/>
              <p:nvPr/>
            </p:nvCxnSpPr>
            <p:spPr bwMode="auto">
              <a:xfrm flipV="1">
                <a:off x="6798732" y="4207934"/>
                <a:ext cx="50800" cy="16086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4" name="Straight Connector 93"/>
              <p:cNvCxnSpPr/>
              <p:nvPr/>
            </p:nvCxnSpPr>
            <p:spPr bwMode="auto">
              <a:xfrm>
                <a:off x="6849532" y="4212167"/>
                <a:ext cx="84667" cy="30903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5" name="Straight Connector 94"/>
              <p:cNvCxnSpPr/>
              <p:nvPr/>
            </p:nvCxnSpPr>
            <p:spPr bwMode="auto">
              <a:xfrm flipH="1">
                <a:off x="6934199" y="4207933"/>
                <a:ext cx="76200" cy="309034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6" name="Straight Connector 95"/>
              <p:cNvCxnSpPr/>
              <p:nvPr/>
            </p:nvCxnSpPr>
            <p:spPr bwMode="auto">
              <a:xfrm>
                <a:off x="7010400" y="4212167"/>
                <a:ext cx="84667" cy="30903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7" name="Straight Connector 96"/>
              <p:cNvCxnSpPr/>
              <p:nvPr/>
            </p:nvCxnSpPr>
            <p:spPr bwMode="auto">
              <a:xfrm flipH="1">
                <a:off x="7095067" y="4212166"/>
                <a:ext cx="76200" cy="309034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8" name="Straight Connector 97"/>
              <p:cNvCxnSpPr/>
              <p:nvPr/>
            </p:nvCxnSpPr>
            <p:spPr bwMode="auto">
              <a:xfrm>
                <a:off x="7171267" y="4220634"/>
                <a:ext cx="84667" cy="30903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9" name="Straight Connector 98"/>
              <p:cNvCxnSpPr/>
              <p:nvPr/>
            </p:nvCxnSpPr>
            <p:spPr bwMode="auto">
              <a:xfrm flipV="1">
                <a:off x="7255933" y="4368801"/>
                <a:ext cx="50800" cy="16086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0" name="Straight Connector 99"/>
              <p:cNvCxnSpPr/>
              <p:nvPr/>
            </p:nvCxnSpPr>
            <p:spPr bwMode="auto">
              <a:xfrm flipV="1">
                <a:off x="7306208" y="4370916"/>
                <a:ext cx="110596" cy="1588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35" name="Straight Connector 34"/>
            <p:cNvCxnSpPr/>
            <p:nvPr/>
          </p:nvCxnSpPr>
          <p:spPr>
            <a:xfrm>
              <a:off x="5375346" y="4724831"/>
              <a:ext cx="0" cy="480341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387706" y="3596945"/>
              <a:ext cx="0" cy="597296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513322" y="1684411"/>
              <a:ext cx="1176666" cy="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324409" y="2484443"/>
              <a:ext cx="6624" cy="730466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698173" y="3695520"/>
              <a:ext cx="0" cy="513111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 rot="5400000">
              <a:off x="4315436" y="2226577"/>
              <a:ext cx="720414" cy="399152"/>
              <a:chOff x="6692369" y="4207933"/>
              <a:chExt cx="724435" cy="321734"/>
            </a:xfrm>
          </p:grpSpPr>
          <p:cxnSp>
            <p:nvCxnSpPr>
              <p:cNvPr id="83" name="Straight Connector 82"/>
              <p:cNvCxnSpPr/>
              <p:nvPr/>
            </p:nvCxnSpPr>
            <p:spPr bwMode="auto">
              <a:xfrm flipV="1">
                <a:off x="6692369" y="4370916"/>
                <a:ext cx="110596" cy="1588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4" name="Straight Connector 83"/>
              <p:cNvCxnSpPr/>
              <p:nvPr/>
            </p:nvCxnSpPr>
            <p:spPr bwMode="auto">
              <a:xfrm flipV="1">
                <a:off x="6798732" y="4207934"/>
                <a:ext cx="50800" cy="16086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5" name="Straight Connector 84"/>
              <p:cNvCxnSpPr/>
              <p:nvPr/>
            </p:nvCxnSpPr>
            <p:spPr bwMode="auto">
              <a:xfrm>
                <a:off x="6849532" y="4212167"/>
                <a:ext cx="84667" cy="30903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6" name="Straight Connector 85"/>
              <p:cNvCxnSpPr/>
              <p:nvPr/>
            </p:nvCxnSpPr>
            <p:spPr bwMode="auto">
              <a:xfrm flipH="1">
                <a:off x="6934199" y="4207933"/>
                <a:ext cx="76200" cy="309034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7" name="Straight Connector 86"/>
              <p:cNvCxnSpPr/>
              <p:nvPr/>
            </p:nvCxnSpPr>
            <p:spPr bwMode="auto">
              <a:xfrm>
                <a:off x="7010400" y="4212167"/>
                <a:ext cx="84667" cy="30903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8" name="Straight Connector 87"/>
              <p:cNvCxnSpPr/>
              <p:nvPr/>
            </p:nvCxnSpPr>
            <p:spPr bwMode="auto">
              <a:xfrm flipH="1">
                <a:off x="7095067" y="4212166"/>
                <a:ext cx="76200" cy="309034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9" name="Straight Connector 88"/>
              <p:cNvCxnSpPr/>
              <p:nvPr/>
            </p:nvCxnSpPr>
            <p:spPr bwMode="auto">
              <a:xfrm>
                <a:off x="7171267" y="4220634"/>
                <a:ext cx="84667" cy="30903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0" name="Straight Connector 89"/>
              <p:cNvCxnSpPr/>
              <p:nvPr/>
            </p:nvCxnSpPr>
            <p:spPr bwMode="auto">
              <a:xfrm flipV="1">
                <a:off x="7255933" y="4368801"/>
                <a:ext cx="50800" cy="16086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1" name="Straight Connector 90"/>
              <p:cNvCxnSpPr/>
              <p:nvPr/>
            </p:nvCxnSpPr>
            <p:spPr bwMode="auto">
              <a:xfrm flipV="1">
                <a:off x="7306208" y="4370916"/>
                <a:ext cx="110596" cy="1588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41" name="Straight Connector 40"/>
            <p:cNvCxnSpPr/>
            <p:nvPr/>
          </p:nvCxnSpPr>
          <p:spPr>
            <a:xfrm>
              <a:off x="4675643" y="1658607"/>
              <a:ext cx="0" cy="513111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676673" y="2722567"/>
              <a:ext cx="0" cy="513111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 rot="5400000">
              <a:off x="4339127" y="4196071"/>
              <a:ext cx="720414" cy="399152"/>
              <a:chOff x="6692369" y="4207933"/>
              <a:chExt cx="724435" cy="321734"/>
            </a:xfrm>
          </p:grpSpPr>
          <p:cxnSp>
            <p:nvCxnSpPr>
              <p:cNvPr id="74" name="Straight Connector 73"/>
              <p:cNvCxnSpPr/>
              <p:nvPr/>
            </p:nvCxnSpPr>
            <p:spPr bwMode="auto">
              <a:xfrm flipV="1">
                <a:off x="6692369" y="4370916"/>
                <a:ext cx="110596" cy="1588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5" name="Straight Connector 74"/>
              <p:cNvCxnSpPr/>
              <p:nvPr/>
            </p:nvCxnSpPr>
            <p:spPr bwMode="auto">
              <a:xfrm flipV="1">
                <a:off x="6798732" y="4207934"/>
                <a:ext cx="50800" cy="16086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6" name="Straight Connector 75"/>
              <p:cNvCxnSpPr/>
              <p:nvPr/>
            </p:nvCxnSpPr>
            <p:spPr bwMode="auto">
              <a:xfrm>
                <a:off x="6849532" y="4212167"/>
                <a:ext cx="84667" cy="30903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7" name="Straight Connector 76"/>
              <p:cNvCxnSpPr/>
              <p:nvPr/>
            </p:nvCxnSpPr>
            <p:spPr bwMode="auto">
              <a:xfrm flipH="1">
                <a:off x="6934199" y="4207933"/>
                <a:ext cx="76200" cy="309034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8" name="Straight Connector 77"/>
              <p:cNvCxnSpPr/>
              <p:nvPr/>
            </p:nvCxnSpPr>
            <p:spPr bwMode="auto">
              <a:xfrm>
                <a:off x="7010400" y="4212167"/>
                <a:ext cx="84667" cy="30903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9" name="Straight Connector 78"/>
              <p:cNvCxnSpPr/>
              <p:nvPr/>
            </p:nvCxnSpPr>
            <p:spPr bwMode="auto">
              <a:xfrm flipH="1">
                <a:off x="7095067" y="4212166"/>
                <a:ext cx="76200" cy="309034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0" name="Straight Connector 79"/>
              <p:cNvCxnSpPr/>
              <p:nvPr/>
            </p:nvCxnSpPr>
            <p:spPr bwMode="auto">
              <a:xfrm>
                <a:off x="7171267" y="4220634"/>
                <a:ext cx="84667" cy="30903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1" name="Straight Connector 80"/>
              <p:cNvCxnSpPr/>
              <p:nvPr/>
            </p:nvCxnSpPr>
            <p:spPr bwMode="auto">
              <a:xfrm flipV="1">
                <a:off x="7255933" y="4368801"/>
                <a:ext cx="50800" cy="16086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2" name="Straight Connector 81"/>
              <p:cNvCxnSpPr/>
              <p:nvPr/>
            </p:nvCxnSpPr>
            <p:spPr bwMode="auto">
              <a:xfrm flipV="1">
                <a:off x="7306208" y="4370916"/>
                <a:ext cx="110596" cy="1588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44" name="Straight Connector 43"/>
            <p:cNvCxnSpPr/>
            <p:nvPr/>
          </p:nvCxnSpPr>
          <p:spPr>
            <a:xfrm>
              <a:off x="4699334" y="3628101"/>
              <a:ext cx="0" cy="513111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700364" y="4692061"/>
              <a:ext cx="0" cy="513111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523698" y="5174615"/>
              <a:ext cx="1176666" cy="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676673" y="3628101"/>
              <a:ext cx="1176666" cy="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5813111" y="2306434"/>
              <a:ext cx="720414" cy="399152"/>
              <a:chOff x="6692369" y="4207933"/>
              <a:chExt cx="724435" cy="321734"/>
            </a:xfrm>
          </p:grpSpPr>
          <p:cxnSp>
            <p:nvCxnSpPr>
              <p:cNvPr id="65" name="Straight Connector 64"/>
              <p:cNvCxnSpPr/>
              <p:nvPr/>
            </p:nvCxnSpPr>
            <p:spPr bwMode="auto">
              <a:xfrm flipV="1">
                <a:off x="6692369" y="4370916"/>
                <a:ext cx="110596" cy="1588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Straight Connector 65"/>
              <p:cNvCxnSpPr/>
              <p:nvPr/>
            </p:nvCxnSpPr>
            <p:spPr bwMode="auto">
              <a:xfrm flipV="1">
                <a:off x="6798732" y="4207934"/>
                <a:ext cx="50800" cy="16086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7" name="Straight Connector 66"/>
              <p:cNvCxnSpPr/>
              <p:nvPr/>
            </p:nvCxnSpPr>
            <p:spPr bwMode="auto">
              <a:xfrm>
                <a:off x="6849532" y="4212167"/>
                <a:ext cx="84667" cy="30903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8" name="Straight Connector 67"/>
              <p:cNvCxnSpPr/>
              <p:nvPr/>
            </p:nvCxnSpPr>
            <p:spPr bwMode="auto">
              <a:xfrm flipH="1">
                <a:off x="6934199" y="4207933"/>
                <a:ext cx="76200" cy="309034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 bwMode="auto">
              <a:xfrm>
                <a:off x="7010400" y="4212167"/>
                <a:ext cx="84667" cy="30903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0" name="Straight Connector 69"/>
              <p:cNvCxnSpPr/>
              <p:nvPr/>
            </p:nvCxnSpPr>
            <p:spPr bwMode="auto">
              <a:xfrm flipH="1">
                <a:off x="7095067" y="4212166"/>
                <a:ext cx="76200" cy="309034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1" name="Straight Connector 70"/>
              <p:cNvCxnSpPr/>
              <p:nvPr/>
            </p:nvCxnSpPr>
            <p:spPr bwMode="auto">
              <a:xfrm>
                <a:off x="7171267" y="4220634"/>
                <a:ext cx="84667" cy="30903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Straight Connector 71"/>
              <p:cNvCxnSpPr/>
              <p:nvPr/>
            </p:nvCxnSpPr>
            <p:spPr bwMode="auto">
              <a:xfrm flipV="1">
                <a:off x="7255933" y="4368801"/>
                <a:ext cx="50800" cy="16086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3" name="Straight Connector 72"/>
              <p:cNvCxnSpPr/>
              <p:nvPr/>
            </p:nvCxnSpPr>
            <p:spPr bwMode="auto">
              <a:xfrm flipV="1">
                <a:off x="7306208" y="4370916"/>
                <a:ext cx="110596" cy="1588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49" name="Straight Connector 48"/>
            <p:cNvCxnSpPr/>
            <p:nvPr/>
          </p:nvCxnSpPr>
          <p:spPr>
            <a:xfrm flipV="1">
              <a:off x="5324409" y="2504180"/>
              <a:ext cx="599182" cy="183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6522781" y="2510605"/>
              <a:ext cx="599182" cy="183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605007" y="2910988"/>
              <a:ext cx="930005" cy="1056745"/>
              <a:chOff x="6564834" y="343471"/>
              <a:chExt cx="2285671" cy="2597160"/>
            </a:xfrm>
          </p:grpSpPr>
          <p:sp>
            <p:nvSpPr>
              <p:cNvPr id="62" name="AutoShape 21"/>
              <p:cNvSpPr>
                <a:spLocks noChangeArrowheads="1"/>
              </p:cNvSpPr>
              <p:nvPr/>
            </p:nvSpPr>
            <p:spPr bwMode="auto">
              <a:xfrm rot="5400000">
                <a:off x="6429255" y="519381"/>
                <a:ext cx="2597160" cy="2245340"/>
              </a:xfrm>
              <a:prstGeom prst="triangle">
                <a:avLst>
                  <a:gd name="adj" fmla="val 50000"/>
                </a:avLst>
              </a:prstGeom>
              <a:solidFill>
                <a:sysClr val="window" lastClr="FFFFFF"/>
              </a:solidFill>
              <a:ln w="12700">
                <a:solidFill>
                  <a:sysClr val="windowText" lastClr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Text Box 22"/>
              <p:cNvSpPr txBox="1">
                <a:spLocks noChangeArrowheads="1"/>
              </p:cNvSpPr>
              <p:nvPr/>
            </p:nvSpPr>
            <p:spPr bwMode="auto">
              <a:xfrm>
                <a:off x="6582185" y="593008"/>
                <a:ext cx="769028" cy="9833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– </a:t>
                </a:r>
              </a:p>
            </p:txBody>
          </p:sp>
          <p:sp>
            <p:nvSpPr>
              <p:cNvPr id="64" name="Text Box 23"/>
              <p:cNvSpPr txBox="1">
                <a:spLocks noChangeArrowheads="1"/>
              </p:cNvSpPr>
              <p:nvPr/>
            </p:nvSpPr>
            <p:spPr bwMode="auto">
              <a:xfrm>
                <a:off x="6564834" y="1571860"/>
                <a:ext cx="813043" cy="9833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+</a:t>
                </a: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220112" y="4634872"/>
              <a:ext cx="930005" cy="1056745"/>
              <a:chOff x="6564834" y="343471"/>
              <a:chExt cx="2285671" cy="2597160"/>
            </a:xfrm>
          </p:grpSpPr>
          <p:sp>
            <p:nvSpPr>
              <p:cNvPr id="59" name="AutoShape 21"/>
              <p:cNvSpPr>
                <a:spLocks noChangeArrowheads="1"/>
              </p:cNvSpPr>
              <p:nvPr/>
            </p:nvSpPr>
            <p:spPr bwMode="auto">
              <a:xfrm rot="5400000">
                <a:off x="6429255" y="519381"/>
                <a:ext cx="2597160" cy="2245340"/>
              </a:xfrm>
              <a:prstGeom prst="triangle">
                <a:avLst>
                  <a:gd name="adj" fmla="val 50000"/>
                </a:avLst>
              </a:prstGeom>
              <a:solidFill>
                <a:sysClr val="window" lastClr="FFFFFF"/>
              </a:solidFill>
              <a:ln w="12700">
                <a:solidFill>
                  <a:sysClr val="windowText" lastClr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Text Box 22"/>
              <p:cNvSpPr txBox="1">
                <a:spLocks noChangeArrowheads="1"/>
              </p:cNvSpPr>
              <p:nvPr/>
            </p:nvSpPr>
            <p:spPr bwMode="auto">
              <a:xfrm>
                <a:off x="6582185" y="593008"/>
                <a:ext cx="769028" cy="9833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– </a:t>
                </a:r>
              </a:p>
            </p:txBody>
          </p:sp>
          <p:sp>
            <p:nvSpPr>
              <p:cNvPr id="61" name="Text Box 23"/>
              <p:cNvSpPr txBox="1">
                <a:spLocks noChangeArrowheads="1"/>
              </p:cNvSpPr>
              <p:nvPr/>
            </p:nvSpPr>
            <p:spPr bwMode="auto">
              <a:xfrm>
                <a:off x="6564834" y="1571860"/>
                <a:ext cx="813043" cy="9833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+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 flipV="1">
              <a:off x="2206056" y="1145595"/>
              <a:ext cx="930005" cy="1056745"/>
              <a:chOff x="6564834" y="343471"/>
              <a:chExt cx="2285671" cy="2597160"/>
            </a:xfrm>
          </p:grpSpPr>
          <p:sp>
            <p:nvSpPr>
              <p:cNvPr id="56" name="AutoShape 21"/>
              <p:cNvSpPr>
                <a:spLocks noChangeArrowheads="1"/>
              </p:cNvSpPr>
              <p:nvPr/>
            </p:nvSpPr>
            <p:spPr bwMode="auto">
              <a:xfrm rot="5400000">
                <a:off x="6429255" y="519381"/>
                <a:ext cx="2597160" cy="2245340"/>
              </a:xfrm>
              <a:prstGeom prst="triangle">
                <a:avLst>
                  <a:gd name="adj" fmla="val 50000"/>
                </a:avLst>
              </a:prstGeom>
              <a:solidFill>
                <a:sysClr val="window" lastClr="FFFFFF"/>
              </a:solidFill>
              <a:ln w="12700">
                <a:solidFill>
                  <a:sysClr val="windowText" lastClr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Text Box 22"/>
              <p:cNvSpPr txBox="1">
                <a:spLocks noChangeArrowheads="1"/>
              </p:cNvSpPr>
              <p:nvPr/>
            </p:nvSpPr>
            <p:spPr bwMode="auto">
              <a:xfrm>
                <a:off x="6582185" y="593008"/>
                <a:ext cx="769028" cy="9833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– </a:t>
                </a:r>
              </a:p>
            </p:txBody>
          </p:sp>
          <p:sp>
            <p:nvSpPr>
              <p:cNvPr id="58" name="Text Box 23"/>
              <p:cNvSpPr txBox="1">
                <a:spLocks noChangeArrowheads="1"/>
              </p:cNvSpPr>
              <p:nvPr/>
            </p:nvSpPr>
            <p:spPr bwMode="auto">
              <a:xfrm>
                <a:off x="6564834" y="1571860"/>
                <a:ext cx="813043" cy="9833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+</a:t>
                </a:r>
              </a:p>
            </p:txBody>
          </p:sp>
        </p:grpSp>
        <p:cxnSp>
          <p:nvCxnSpPr>
            <p:cNvPr id="54" name="Straight Connector 53"/>
            <p:cNvCxnSpPr/>
            <p:nvPr/>
          </p:nvCxnSpPr>
          <p:spPr>
            <a:xfrm flipH="1">
              <a:off x="7089073" y="2512435"/>
              <a:ext cx="6624" cy="926928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634148" y="5101647"/>
              <a:ext cx="610422" cy="5232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itchFamily="18" charset="0"/>
                </a:rPr>
                <a:t>V</a:t>
              </a:r>
              <a:r>
                <a:rPr kumimoji="0" lang="en-US" sz="2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  <a:endParaRPr kumimoji="0" lang="en-US" sz="2800" b="0" i="1" u="none" strike="noStrike" kern="0" cap="none" spc="0" normalizeH="0" baseline="-2500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7381776" y="4807959"/>
            <a:ext cx="609600" cy="587375"/>
            <a:chOff x="960438" y="2757488"/>
            <a:chExt cx="609600" cy="587375"/>
          </a:xfrm>
        </p:grpSpPr>
        <p:sp>
          <p:nvSpPr>
            <p:cNvPr id="133" name="Line 23"/>
            <p:cNvSpPr>
              <a:spLocks noChangeShapeType="1"/>
            </p:cNvSpPr>
            <p:nvPr/>
          </p:nvSpPr>
          <p:spPr bwMode="auto">
            <a:xfrm>
              <a:off x="960438" y="3127650"/>
              <a:ext cx="609600" cy="0"/>
            </a:xfrm>
            <a:prstGeom prst="line">
              <a:avLst/>
            </a:prstGeom>
            <a:noFill/>
            <a:ln w="57150" cmpd="sng">
              <a:solidFill>
                <a:sysClr val="window" lastClr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Line 24"/>
            <p:cNvSpPr>
              <a:spLocks noChangeShapeType="1"/>
            </p:cNvSpPr>
            <p:nvPr/>
          </p:nvSpPr>
          <p:spPr bwMode="auto">
            <a:xfrm>
              <a:off x="1112838" y="3251037"/>
              <a:ext cx="304800" cy="0"/>
            </a:xfrm>
            <a:prstGeom prst="line">
              <a:avLst/>
            </a:prstGeom>
            <a:noFill/>
            <a:ln w="57150" cmpd="sng">
              <a:solidFill>
                <a:sysClr val="window" lastClr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Line 25"/>
            <p:cNvSpPr>
              <a:spLocks noChangeShapeType="1"/>
            </p:cNvSpPr>
            <p:nvPr/>
          </p:nvSpPr>
          <p:spPr bwMode="auto">
            <a:xfrm>
              <a:off x="1179513" y="3344863"/>
              <a:ext cx="182563" cy="0"/>
            </a:xfrm>
            <a:prstGeom prst="line">
              <a:avLst/>
            </a:prstGeom>
            <a:noFill/>
            <a:ln w="57150" cmpd="sng">
              <a:solidFill>
                <a:sysClr val="window" lastClr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Line 26"/>
            <p:cNvSpPr>
              <a:spLocks noChangeShapeType="1"/>
            </p:cNvSpPr>
            <p:nvPr/>
          </p:nvSpPr>
          <p:spPr bwMode="auto">
            <a:xfrm flipV="1">
              <a:off x="1265238" y="2757488"/>
              <a:ext cx="0" cy="370162"/>
            </a:xfrm>
            <a:prstGeom prst="line">
              <a:avLst/>
            </a:prstGeom>
            <a:noFill/>
            <a:ln w="57150" cmpd="sng">
              <a:solidFill>
                <a:sysClr val="window" lastClr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7" name="Oval 33"/>
          <p:cNvSpPr>
            <a:spLocks noChangeArrowheads="1"/>
          </p:cNvSpPr>
          <p:nvPr/>
        </p:nvSpPr>
        <p:spPr bwMode="auto">
          <a:xfrm>
            <a:off x="7578129" y="4655879"/>
            <a:ext cx="216893" cy="216893"/>
          </a:xfrm>
          <a:prstGeom prst="ellipse">
            <a:avLst/>
          </a:prstGeom>
          <a:solidFill>
            <a:sysClr val="window" lastClr="FFFFFF"/>
          </a:solidFill>
          <a:ln w="12700">
            <a:solidFill>
              <a:sysClr val="windowText" lastClr="000000"/>
            </a:solidFill>
            <a:round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8" name="Oval 33"/>
          <p:cNvSpPr>
            <a:spLocks noChangeArrowheads="1"/>
          </p:cNvSpPr>
          <p:nvPr/>
        </p:nvSpPr>
        <p:spPr bwMode="auto">
          <a:xfrm>
            <a:off x="7535319" y="3330916"/>
            <a:ext cx="216893" cy="216893"/>
          </a:xfrm>
          <a:prstGeom prst="ellipse">
            <a:avLst/>
          </a:prstGeom>
          <a:solidFill>
            <a:sysClr val="window" lastClr="FFFFFF"/>
          </a:solidFill>
          <a:ln w="12700">
            <a:solidFill>
              <a:sysClr val="windowText" lastClr="000000"/>
            </a:solidFill>
            <a:round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9" name="Text Box 20"/>
          <p:cNvSpPr txBox="1">
            <a:spLocks noChangeArrowheads="1"/>
          </p:cNvSpPr>
          <p:nvPr/>
        </p:nvSpPr>
        <p:spPr bwMode="auto">
          <a:xfrm>
            <a:off x="1972260" y="2750911"/>
            <a:ext cx="610422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R</a:t>
            </a:r>
            <a:r>
              <a:rPr kumimoji="0" lang="en-US" sz="2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2</a:t>
            </a:r>
            <a:endParaRPr kumimoji="0" lang="en-US" sz="2800" b="0" i="1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40" name="Text Box 20"/>
          <p:cNvSpPr txBox="1">
            <a:spLocks noChangeArrowheads="1"/>
          </p:cNvSpPr>
          <p:nvPr/>
        </p:nvSpPr>
        <p:spPr bwMode="auto">
          <a:xfrm>
            <a:off x="2887145" y="3172300"/>
            <a:ext cx="610422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R</a:t>
            </a:r>
            <a:r>
              <a:rPr kumimoji="0" lang="en-US" sz="2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1</a:t>
            </a:r>
            <a:endParaRPr kumimoji="0" lang="en-US" sz="2800" b="0" i="1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41" name="Text Box 20"/>
          <p:cNvSpPr txBox="1">
            <a:spLocks noChangeArrowheads="1"/>
          </p:cNvSpPr>
          <p:nvPr/>
        </p:nvSpPr>
        <p:spPr bwMode="auto">
          <a:xfrm>
            <a:off x="1945476" y="3616846"/>
            <a:ext cx="610422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R</a:t>
            </a:r>
            <a:r>
              <a:rPr kumimoji="0" lang="en-US" sz="2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2</a:t>
            </a:r>
            <a:endParaRPr kumimoji="0" lang="en-US" sz="2800" b="0" i="1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42" name="Text Box 20"/>
          <p:cNvSpPr txBox="1">
            <a:spLocks noChangeArrowheads="1"/>
          </p:cNvSpPr>
          <p:nvPr/>
        </p:nvSpPr>
        <p:spPr bwMode="auto">
          <a:xfrm>
            <a:off x="3905091" y="2153681"/>
            <a:ext cx="610422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R</a:t>
            </a:r>
            <a:r>
              <a:rPr kumimoji="0" lang="en-US" sz="2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3</a:t>
            </a:r>
            <a:endParaRPr kumimoji="0" lang="en-US" sz="2800" b="0" i="1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43" name="Text Box 20"/>
          <p:cNvSpPr txBox="1">
            <a:spLocks noChangeArrowheads="1"/>
          </p:cNvSpPr>
          <p:nvPr/>
        </p:nvSpPr>
        <p:spPr bwMode="auto">
          <a:xfrm>
            <a:off x="3905091" y="4145422"/>
            <a:ext cx="610422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R</a:t>
            </a:r>
            <a:r>
              <a:rPr kumimoji="0" lang="en-US" sz="2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3</a:t>
            </a:r>
            <a:endParaRPr kumimoji="0" lang="en-US" sz="2800" b="0" i="1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44" name="Text Box 20"/>
          <p:cNvSpPr txBox="1">
            <a:spLocks noChangeArrowheads="1"/>
          </p:cNvSpPr>
          <p:nvPr/>
        </p:nvSpPr>
        <p:spPr bwMode="auto">
          <a:xfrm>
            <a:off x="5824165" y="1746579"/>
            <a:ext cx="610422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R</a:t>
            </a:r>
            <a:r>
              <a:rPr kumimoji="0" lang="en-US" sz="2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4</a:t>
            </a:r>
            <a:endParaRPr kumimoji="0" lang="en-US" sz="2800" b="0" i="1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45" name="Text Box 20"/>
          <p:cNvSpPr txBox="1">
            <a:spLocks noChangeArrowheads="1"/>
          </p:cNvSpPr>
          <p:nvPr/>
        </p:nvSpPr>
        <p:spPr bwMode="auto">
          <a:xfrm>
            <a:off x="5621417" y="4162907"/>
            <a:ext cx="610422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R</a:t>
            </a:r>
            <a:r>
              <a:rPr kumimoji="0" lang="en-US" sz="2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4</a:t>
            </a:r>
            <a:endParaRPr kumimoji="0" lang="en-US" sz="2800" b="0" i="1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graphicFrame>
        <p:nvGraphicFramePr>
          <p:cNvPr id="146" name="Objec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285179"/>
              </p:ext>
            </p:extLst>
          </p:nvPr>
        </p:nvGraphicFramePr>
        <p:xfrm>
          <a:off x="6406995" y="3834651"/>
          <a:ext cx="2559162" cy="71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5" imgW="1689100" imgH="469900" progId="Equation.DSMT4">
                  <p:embed/>
                </p:oleObj>
              </mc:Choice>
              <mc:Fallback>
                <p:oleObj name="Equation" r:id="rId5" imgW="1689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6995" y="3834651"/>
                        <a:ext cx="2559162" cy="71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Objec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324540"/>
              </p:ext>
            </p:extLst>
          </p:nvPr>
        </p:nvGraphicFramePr>
        <p:xfrm>
          <a:off x="5795963" y="5661025"/>
          <a:ext cx="10953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7" imgW="596900" imgH="431800" progId="Equation.DSMT4">
                  <p:embed/>
                </p:oleObj>
              </mc:Choice>
              <mc:Fallback>
                <p:oleObj name="Equation" r:id="rId7" imgW="5969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95963" y="5661025"/>
                        <a:ext cx="1095375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3377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Level Shifter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55700"/>
            <a:ext cx="2806702" cy="4970463"/>
          </a:xfrm>
        </p:spPr>
        <p:txBody>
          <a:bodyPr>
            <a:normAutofit/>
          </a:bodyPr>
          <a:lstStyle/>
          <a:p>
            <a:r>
              <a:rPr lang="en-US" dirty="0" smtClean="0"/>
              <a:t>Wide spread use in medical applications</a:t>
            </a:r>
          </a:p>
          <a:p>
            <a:r>
              <a:rPr lang="en-US" dirty="0" smtClean="0"/>
              <a:t>Adds or subtracts a DC offset to or from signal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F832-FDD5-EA4D-AEE9-2E839012156F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EE93 – Mobile Medical Devices and Apps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719166" y="2492741"/>
            <a:ext cx="1181261" cy="0"/>
          </a:xfrm>
          <a:prstGeom prst="line">
            <a:avLst/>
          </a:prstGeom>
          <a:ln w="571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23761" y="3229341"/>
            <a:ext cx="1176666" cy="0"/>
          </a:xfrm>
          <a:prstGeom prst="line">
            <a:avLst/>
          </a:prstGeom>
          <a:ln w="571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149555" y="2848341"/>
            <a:ext cx="1176666" cy="0"/>
          </a:xfrm>
          <a:prstGeom prst="line">
            <a:avLst/>
          </a:prstGeom>
          <a:ln w="571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 flipV="1">
            <a:off x="5358761" y="2048255"/>
            <a:ext cx="1379127" cy="1595221"/>
            <a:chOff x="6481024" y="345373"/>
            <a:chExt cx="2245340" cy="2597160"/>
          </a:xfrm>
        </p:grpSpPr>
        <p:sp>
          <p:nvSpPr>
            <p:cNvPr id="7" name="AutoShape 21"/>
            <p:cNvSpPr>
              <a:spLocks noChangeArrowheads="1"/>
            </p:cNvSpPr>
            <p:nvPr/>
          </p:nvSpPr>
          <p:spPr bwMode="auto">
            <a:xfrm rot="5400000">
              <a:off x="6305114" y="521283"/>
              <a:ext cx="2597160" cy="2245340"/>
            </a:xfrm>
            <a:prstGeom prst="triangle">
              <a:avLst>
                <a:gd name="adj" fmla="val 50000"/>
              </a:avLst>
            </a:prstGeom>
            <a:solidFill>
              <a:sysClr val="window" lastClr="FFFFFF"/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Text Box 22"/>
            <p:cNvSpPr txBox="1">
              <a:spLocks noChangeArrowheads="1"/>
            </p:cNvSpPr>
            <p:nvPr/>
          </p:nvSpPr>
          <p:spPr bwMode="auto">
            <a:xfrm>
              <a:off x="6549023" y="394787"/>
              <a:ext cx="513177" cy="67424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– </a:t>
              </a:r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6564834" y="1880962"/>
              <a:ext cx="531906" cy="67424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+</a:t>
              </a:r>
            </a:p>
          </p:txBody>
        </p:sp>
      </p:grp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3048001" y="2190498"/>
            <a:ext cx="625734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V</a:t>
            </a:r>
            <a:r>
              <a:rPr kumimoji="0" lang="en-US" sz="2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+</a:t>
            </a:r>
            <a:endParaRPr kumimoji="0" lang="en-US" sz="2800" b="0" i="1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7270649" y="2967731"/>
            <a:ext cx="796621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V</a:t>
            </a:r>
            <a:r>
              <a:rPr lang="en-US" sz="2800" kern="0" baseline="-25000" dirty="0" smtClean="0">
                <a:solidFill>
                  <a:sysClr val="window" lastClr="FFFFFF"/>
                </a:solidFill>
                <a:latin typeface="Times New Roman" pitchFamily="18" charset="0"/>
              </a:rPr>
              <a:t>out</a:t>
            </a:r>
            <a:endParaRPr kumimoji="0" lang="en-US" sz="2800" b="0" i="1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cxnSp>
        <p:nvCxnSpPr>
          <p:cNvPr id="32" name="Straight Connector 31"/>
          <p:cNvCxnSpPr>
            <a:endCxn id="40" idx="1"/>
          </p:cNvCxnSpPr>
          <p:nvPr/>
        </p:nvCxnSpPr>
        <p:spPr>
          <a:xfrm flipH="1">
            <a:off x="4719167" y="3207313"/>
            <a:ext cx="4594" cy="1766570"/>
          </a:xfrm>
          <a:prstGeom prst="line">
            <a:avLst/>
          </a:prstGeom>
          <a:ln w="571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7183872" y="3659006"/>
            <a:ext cx="289977" cy="289977"/>
          </a:xfrm>
          <a:prstGeom prst="ellipse">
            <a:avLst/>
          </a:prstGeom>
          <a:solidFill>
            <a:sysClr val="window" lastClr="FFFFFF"/>
          </a:solidFill>
          <a:ln w="12700">
            <a:solidFill>
              <a:sysClr val="windowText" lastClr="000000"/>
            </a:solidFill>
            <a:round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414366" y="4973883"/>
            <a:ext cx="609600" cy="587375"/>
            <a:chOff x="960438" y="2757488"/>
            <a:chExt cx="609600" cy="587375"/>
          </a:xfrm>
        </p:grpSpPr>
        <p:sp>
          <p:nvSpPr>
            <p:cNvPr id="37" name="Line 23"/>
            <p:cNvSpPr>
              <a:spLocks noChangeShapeType="1"/>
            </p:cNvSpPr>
            <p:nvPr/>
          </p:nvSpPr>
          <p:spPr bwMode="auto">
            <a:xfrm>
              <a:off x="960438" y="3127650"/>
              <a:ext cx="609600" cy="0"/>
            </a:xfrm>
            <a:prstGeom prst="line">
              <a:avLst/>
            </a:prstGeom>
            <a:noFill/>
            <a:ln w="57150" cmpd="sng">
              <a:solidFill>
                <a:sysClr val="window" lastClr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Line 24"/>
            <p:cNvSpPr>
              <a:spLocks noChangeShapeType="1"/>
            </p:cNvSpPr>
            <p:nvPr/>
          </p:nvSpPr>
          <p:spPr bwMode="auto">
            <a:xfrm>
              <a:off x="1112838" y="3251037"/>
              <a:ext cx="304800" cy="0"/>
            </a:xfrm>
            <a:prstGeom prst="line">
              <a:avLst/>
            </a:prstGeom>
            <a:noFill/>
            <a:ln w="57150" cmpd="sng">
              <a:solidFill>
                <a:sysClr val="window" lastClr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Line 25"/>
            <p:cNvSpPr>
              <a:spLocks noChangeShapeType="1"/>
            </p:cNvSpPr>
            <p:nvPr/>
          </p:nvSpPr>
          <p:spPr bwMode="auto">
            <a:xfrm>
              <a:off x="1179513" y="3344863"/>
              <a:ext cx="182563" cy="0"/>
            </a:xfrm>
            <a:prstGeom prst="line">
              <a:avLst/>
            </a:prstGeom>
            <a:noFill/>
            <a:ln w="57150" cmpd="sng">
              <a:solidFill>
                <a:sysClr val="window" lastClr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Line 26"/>
            <p:cNvSpPr>
              <a:spLocks noChangeShapeType="1"/>
            </p:cNvSpPr>
            <p:nvPr/>
          </p:nvSpPr>
          <p:spPr bwMode="auto">
            <a:xfrm flipV="1">
              <a:off x="1265238" y="2757488"/>
              <a:ext cx="0" cy="370162"/>
            </a:xfrm>
            <a:prstGeom prst="line">
              <a:avLst/>
            </a:prstGeom>
            <a:noFill/>
            <a:ln w="57150" cmpd="sng">
              <a:solidFill>
                <a:sysClr val="window" lastClr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70378" y="1457026"/>
            <a:ext cx="720414" cy="399152"/>
            <a:chOff x="6692369" y="4207933"/>
            <a:chExt cx="724435" cy="321734"/>
          </a:xfrm>
        </p:grpSpPr>
        <p:cxnSp>
          <p:nvCxnSpPr>
            <p:cNvPr id="43" name="Straight Connector 42"/>
            <p:cNvCxnSpPr/>
            <p:nvPr/>
          </p:nvCxnSpPr>
          <p:spPr bwMode="auto">
            <a:xfrm flipV="1">
              <a:off x="6692369" y="4370916"/>
              <a:ext cx="110596" cy="158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 flipV="1">
              <a:off x="6798732" y="4207934"/>
              <a:ext cx="50800" cy="16086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6849532" y="4212167"/>
              <a:ext cx="84667" cy="309033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flipH="1">
              <a:off x="6934199" y="4207933"/>
              <a:ext cx="76200" cy="30903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7010400" y="4212167"/>
              <a:ext cx="84667" cy="309033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 flipH="1">
              <a:off x="7095067" y="4212166"/>
              <a:ext cx="76200" cy="30903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7171267" y="4220634"/>
              <a:ext cx="84667" cy="309033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 flipV="1">
              <a:off x="7255933" y="4368801"/>
              <a:ext cx="50800" cy="16086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 flipV="1">
              <a:off x="7306208" y="4370916"/>
              <a:ext cx="110596" cy="158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cxnSp>
        <p:nvCxnSpPr>
          <p:cNvPr id="52" name="Straight Connector 51"/>
          <p:cNvCxnSpPr/>
          <p:nvPr/>
        </p:nvCxnSpPr>
        <p:spPr>
          <a:xfrm>
            <a:off x="5023966" y="1656602"/>
            <a:ext cx="952185" cy="0"/>
          </a:xfrm>
          <a:prstGeom prst="line">
            <a:avLst/>
          </a:prstGeom>
          <a:ln w="571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545198" y="1656602"/>
            <a:ext cx="473294" cy="0"/>
          </a:xfrm>
          <a:prstGeom prst="line">
            <a:avLst/>
          </a:prstGeom>
          <a:ln w="571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18492" y="1656602"/>
            <a:ext cx="0" cy="1169391"/>
          </a:xfrm>
          <a:prstGeom prst="line">
            <a:avLst/>
          </a:prstGeom>
          <a:ln w="571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 Box 20"/>
          <p:cNvSpPr txBox="1">
            <a:spLocks noChangeArrowheads="1"/>
          </p:cNvSpPr>
          <p:nvPr/>
        </p:nvSpPr>
        <p:spPr bwMode="auto">
          <a:xfrm>
            <a:off x="6435862" y="962838"/>
            <a:ext cx="604052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R</a:t>
            </a:r>
            <a:r>
              <a:rPr lang="en-US" sz="2800" kern="0" baseline="-25000" dirty="0" smtClean="0">
                <a:solidFill>
                  <a:sysClr val="window" lastClr="FFFFFF"/>
                </a:solidFill>
                <a:latin typeface="Times New Roman" pitchFamily="18" charset="0"/>
              </a:rPr>
              <a:t>F</a:t>
            </a:r>
            <a:endParaRPr kumimoji="0" lang="en-US" sz="2800" b="0" i="1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58" name="Text Box 20"/>
          <p:cNvSpPr txBox="1">
            <a:spLocks noChangeArrowheads="1"/>
          </p:cNvSpPr>
          <p:nvPr/>
        </p:nvSpPr>
        <p:spPr bwMode="auto">
          <a:xfrm>
            <a:off x="4108829" y="1667278"/>
            <a:ext cx="56407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R</a:t>
            </a:r>
            <a:r>
              <a:rPr lang="en-US" sz="2800" kern="0" baseline="-25000" dirty="0" smtClean="0">
                <a:solidFill>
                  <a:sysClr val="window" lastClr="FFFFFF"/>
                </a:solidFill>
                <a:latin typeface="Times New Roman" pitchFamily="18" charset="0"/>
              </a:rPr>
              <a:t>s</a:t>
            </a:r>
            <a:endParaRPr kumimoji="0" lang="en-US" sz="2800" b="0" i="1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5023966" y="1656602"/>
            <a:ext cx="0" cy="836139"/>
          </a:xfrm>
          <a:prstGeom prst="line">
            <a:avLst/>
          </a:prstGeom>
          <a:ln w="571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4087222" y="2286156"/>
            <a:ext cx="720414" cy="399152"/>
            <a:chOff x="6692369" y="4207933"/>
            <a:chExt cx="724435" cy="321734"/>
          </a:xfrm>
        </p:grpSpPr>
        <p:cxnSp>
          <p:nvCxnSpPr>
            <p:cNvPr id="59" name="Straight Connector 58"/>
            <p:cNvCxnSpPr/>
            <p:nvPr/>
          </p:nvCxnSpPr>
          <p:spPr bwMode="auto">
            <a:xfrm flipV="1">
              <a:off x="6692369" y="4370916"/>
              <a:ext cx="110596" cy="158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 flipV="1">
              <a:off x="6798732" y="4207934"/>
              <a:ext cx="50800" cy="16086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6849532" y="4212167"/>
              <a:ext cx="84667" cy="309033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 flipH="1">
              <a:off x="6934199" y="4207933"/>
              <a:ext cx="76200" cy="30903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7010400" y="4212167"/>
              <a:ext cx="84667" cy="309033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flipH="1">
              <a:off x="7095067" y="4212166"/>
              <a:ext cx="76200" cy="30903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7171267" y="4220634"/>
              <a:ext cx="84667" cy="309033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 flipV="1">
              <a:off x="7255933" y="4368801"/>
              <a:ext cx="50800" cy="16086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flipV="1">
              <a:off x="7306208" y="4370916"/>
              <a:ext cx="110596" cy="158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cxnSp>
        <p:nvCxnSpPr>
          <p:cNvPr id="68" name="Straight Connector 67"/>
          <p:cNvCxnSpPr/>
          <p:nvPr/>
        </p:nvCxnSpPr>
        <p:spPr>
          <a:xfrm>
            <a:off x="3670300" y="2492741"/>
            <a:ext cx="416922" cy="0"/>
          </a:xfrm>
          <a:prstGeom prst="line">
            <a:avLst/>
          </a:prstGeom>
          <a:ln w="571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4240976" y="3731505"/>
            <a:ext cx="914400" cy="914400"/>
            <a:chOff x="650045" y="615564"/>
            <a:chExt cx="865882" cy="884370"/>
          </a:xfrm>
        </p:grpSpPr>
        <p:sp>
          <p:nvSpPr>
            <p:cNvPr id="70" name="Oval 53"/>
            <p:cNvSpPr>
              <a:spLocks noChangeArrowheads="1"/>
            </p:cNvSpPr>
            <p:nvPr/>
          </p:nvSpPr>
          <p:spPr bwMode="auto">
            <a:xfrm>
              <a:off x="650045" y="634052"/>
              <a:ext cx="865882" cy="865882"/>
            </a:xfrm>
            <a:prstGeom prst="ellipse">
              <a:avLst/>
            </a:prstGeom>
            <a:solidFill>
              <a:sysClr val="window" lastClr="FFFFFF"/>
            </a:solidFill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Text Box 54"/>
            <p:cNvSpPr txBox="1">
              <a:spLocks noChangeArrowheads="1"/>
            </p:cNvSpPr>
            <p:nvPr/>
          </p:nvSpPr>
          <p:spPr bwMode="auto">
            <a:xfrm>
              <a:off x="841374" y="615564"/>
              <a:ext cx="483225" cy="58477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+</a:t>
              </a:r>
            </a:p>
          </p:txBody>
        </p:sp>
        <p:sp>
          <p:nvSpPr>
            <p:cNvPr id="72" name="Text Box 55"/>
            <p:cNvSpPr txBox="1">
              <a:spLocks noChangeArrowheads="1"/>
            </p:cNvSpPr>
            <p:nvPr/>
          </p:nvSpPr>
          <p:spPr bwMode="auto">
            <a:xfrm>
              <a:off x="902188" y="905282"/>
              <a:ext cx="361597" cy="58477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-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016649" y="3872439"/>
            <a:ext cx="609600" cy="587375"/>
            <a:chOff x="960438" y="2757488"/>
            <a:chExt cx="609600" cy="587375"/>
          </a:xfrm>
        </p:grpSpPr>
        <p:sp>
          <p:nvSpPr>
            <p:cNvPr id="74" name="Line 23"/>
            <p:cNvSpPr>
              <a:spLocks noChangeShapeType="1"/>
            </p:cNvSpPr>
            <p:nvPr/>
          </p:nvSpPr>
          <p:spPr bwMode="auto">
            <a:xfrm>
              <a:off x="960438" y="3127650"/>
              <a:ext cx="609600" cy="0"/>
            </a:xfrm>
            <a:prstGeom prst="line">
              <a:avLst/>
            </a:prstGeom>
            <a:noFill/>
            <a:ln w="57150" cmpd="sng">
              <a:solidFill>
                <a:sysClr val="window" lastClr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Line 24"/>
            <p:cNvSpPr>
              <a:spLocks noChangeShapeType="1"/>
            </p:cNvSpPr>
            <p:nvPr/>
          </p:nvSpPr>
          <p:spPr bwMode="auto">
            <a:xfrm>
              <a:off x="1112838" y="3251037"/>
              <a:ext cx="304800" cy="0"/>
            </a:xfrm>
            <a:prstGeom prst="line">
              <a:avLst/>
            </a:prstGeom>
            <a:noFill/>
            <a:ln w="57150" cmpd="sng">
              <a:solidFill>
                <a:sysClr val="window" lastClr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Line 25"/>
            <p:cNvSpPr>
              <a:spLocks noChangeShapeType="1"/>
            </p:cNvSpPr>
            <p:nvPr/>
          </p:nvSpPr>
          <p:spPr bwMode="auto">
            <a:xfrm>
              <a:off x="1179513" y="3344863"/>
              <a:ext cx="182563" cy="0"/>
            </a:xfrm>
            <a:prstGeom prst="line">
              <a:avLst/>
            </a:prstGeom>
            <a:noFill/>
            <a:ln w="57150" cmpd="sng">
              <a:solidFill>
                <a:sysClr val="window" lastClr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Line 26"/>
            <p:cNvSpPr>
              <a:spLocks noChangeShapeType="1"/>
            </p:cNvSpPr>
            <p:nvPr/>
          </p:nvSpPr>
          <p:spPr bwMode="auto">
            <a:xfrm flipV="1">
              <a:off x="1265238" y="2757488"/>
              <a:ext cx="0" cy="370162"/>
            </a:xfrm>
            <a:prstGeom prst="line">
              <a:avLst/>
            </a:prstGeom>
            <a:noFill/>
            <a:ln w="57150" cmpd="sng">
              <a:solidFill>
                <a:sysClr val="window" lastClr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3486530" y="3887461"/>
            <a:ext cx="756412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V</a:t>
            </a:r>
            <a:r>
              <a:rPr kumimoji="0" lang="en-US" sz="2800" b="0" i="0" u="none" strike="noStrike" kern="0" cap="none" spc="0" normalizeH="0" baseline="-2500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ref</a:t>
            </a:r>
            <a:endParaRPr kumimoji="0" lang="en-US" sz="2800" b="0" i="1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7181232" y="2713718"/>
            <a:ext cx="289977" cy="289977"/>
          </a:xfrm>
          <a:prstGeom prst="ellipse">
            <a:avLst/>
          </a:prstGeom>
          <a:solidFill>
            <a:sysClr val="window" lastClr="FFFFFF"/>
          </a:solidFill>
          <a:ln w="12700">
            <a:solidFill>
              <a:sysClr val="windowText" lastClr="000000"/>
            </a:solidFill>
            <a:round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33047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rapezoid 20"/>
          <p:cNvSpPr/>
          <p:nvPr/>
        </p:nvSpPr>
        <p:spPr>
          <a:xfrm>
            <a:off x="2467077" y="2870200"/>
            <a:ext cx="6200673" cy="787400"/>
          </a:xfrm>
          <a:prstGeom prst="trapezoid">
            <a:avLst>
              <a:gd name="adj" fmla="val 359873"/>
            </a:avLst>
          </a:prstGeom>
          <a:gradFill>
            <a:gsLst>
              <a:gs pos="0">
                <a:srgbClr val="00CCAC">
                  <a:alpha val="50000"/>
                </a:srgbClr>
              </a:gs>
              <a:gs pos="100000">
                <a:srgbClr val="3399FF">
                  <a:alpha val="49000"/>
                </a:srgb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Signal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F832-FDD5-EA4D-AEE9-2E839012156F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EE93 – Mobile Medical Devices and Apps</a:t>
            </a:r>
            <a:endParaRPr lang="en-US" dirty="0"/>
          </a:p>
        </p:txBody>
      </p:sp>
      <p:pic>
        <p:nvPicPr>
          <p:cNvPr id="6" name="Picture 5" descr="01 bod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" y="1841500"/>
            <a:ext cx="878337" cy="13477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52550" y="2082800"/>
            <a:ext cx="1866900" cy="787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Instrumentation Amplifier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22650" y="2082800"/>
            <a:ext cx="838200" cy="787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Pass Filter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9450" y="1143000"/>
            <a:ext cx="1092200" cy="787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Pulse Indicator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46650" y="2120900"/>
            <a:ext cx="1206500" cy="787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Signal Processing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43650" y="2120900"/>
            <a:ext cx="622300" cy="787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156450" y="2120900"/>
            <a:ext cx="1206500" cy="787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Monitor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4368800" y="2349500"/>
            <a:ext cx="482600" cy="2921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 Arrow 13"/>
          <p:cNvSpPr/>
          <p:nvPr/>
        </p:nvSpPr>
        <p:spPr>
          <a:xfrm>
            <a:off x="3740150" y="1257300"/>
            <a:ext cx="628650" cy="6731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024387" y="2349500"/>
            <a:ext cx="241300" cy="2921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80955" y="3746500"/>
            <a:ext cx="1362178" cy="889000"/>
          </a:xfrm>
          <a:prstGeom prst="rect">
            <a:avLst/>
          </a:prstGeom>
          <a:gradFill>
            <a:gsLst>
              <a:gs pos="0">
                <a:srgbClr val="008080"/>
              </a:gs>
              <a:gs pos="100000">
                <a:srgbClr val="00CCCC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ECG with Noise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14126" y="3746500"/>
            <a:ext cx="1362178" cy="889000"/>
          </a:xfrm>
          <a:prstGeom prst="rect">
            <a:avLst/>
          </a:prstGeom>
          <a:gradFill>
            <a:gsLst>
              <a:gs pos="0">
                <a:srgbClr val="008080"/>
              </a:gs>
              <a:gs pos="100000">
                <a:srgbClr val="00CCCC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 Band</a:t>
            </a:r>
          </a:p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747297" y="3746500"/>
            <a:ext cx="1362178" cy="889000"/>
          </a:xfrm>
          <a:prstGeom prst="rect">
            <a:avLst/>
          </a:prstGeom>
          <a:gradFill>
            <a:gsLst>
              <a:gs pos="0">
                <a:srgbClr val="008080"/>
              </a:gs>
              <a:gs pos="100000">
                <a:srgbClr val="00CCCC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Square Signal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580467" y="3746500"/>
            <a:ext cx="1362178" cy="889000"/>
          </a:xfrm>
          <a:prstGeom prst="rect">
            <a:avLst/>
          </a:prstGeom>
          <a:gradFill>
            <a:gsLst>
              <a:gs pos="0">
                <a:srgbClr val="008080"/>
              </a:gs>
              <a:gs pos="100000">
                <a:srgbClr val="00CCCC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Pulse Detect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304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F832-FDD5-EA4D-AEE9-2E839012156F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EE93 – Mobile Medical Devices and Apps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395354"/>
              </p:ext>
            </p:extLst>
          </p:nvPr>
        </p:nvGraphicFramePr>
        <p:xfrm>
          <a:off x="1419225" y="1295400"/>
          <a:ext cx="600075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3" imgW="2019300" imgH="444500" progId="Equation.DSMT4">
                  <p:embed/>
                </p:oleObj>
              </mc:Choice>
              <mc:Fallback>
                <p:oleObj name="Equation" r:id="rId3" imgW="20193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9225" y="1295400"/>
                        <a:ext cx="6000750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19800" y="2479814"/>
            <a:ext cx="27387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  <a:latin typeface="Times New Roman"/>
                <a:cs typeface="Times New Roman"/>
                <a:sym typeface="Wingdings"/>
              </a:rPr>
              <a:t> IIR Filter</a:t>
            </a:r>
            <a:endParaRPr lang="en-US" sz="4000" dirty="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708532"/>
              </p:ext>
            </p:extLst>
          </p:nvPr>
        </p:nvGraphicFramePr>
        <p:xfrm>
          <a:off x="1565275" y="3619500"/>
          <a:ext cx="3471863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5" imgW="1168400" imgH="444500" progId="Equation.DSMT4">
                  <p:embed/>
                </p:oleObj>
              </mc:Choice>
              <mc:Fallback>
                <p:oleObj name="Equation" r:id="rId5" imgW="11684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65275" y="3619500"/>
                        <a:ext cx="3471863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48100" y="4842014"/>
            <a:ext cx="2853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  <a:latin typeface="Times New Roman"/>
                <a:cs typeface="Times New Roman"/>
                <a:sym typeface="Wingdings"/>
              </a:rPr>
              <a:t> FIR Filter</a:t>
            </a:r>
            <a:endParaRPr lang="en-US" sz="4000" dirty="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0058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Filter Specification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F832-FDD5-EA4D-AEE9-2E839012156F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EE93 – Mobile Medical Devices and Apps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92200" y="1955800"/>
            <a:ext cx="12700" cy="3759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52500" y="5549900"/>
            <a:ext cx="637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280349" y="5125925"/>
            <a:ext cx="628648" cy="220775"/>
            <a:chOff x="4201349" y="2103325"/>
            <a:chExt cx="1263646" cy="486833"/>
          </a:xfrm>
        </p:grpSpPr>
        <p:grpSp>
          <p:nvGrpSpPr>
            <p:cNvPr id="12" name="Group 11"/>
            <p:cNvGrpSpPr/>
            <p:nvPr/>
          </p:nvGrpSpPr>
          <p:grpSpPr>
            <a:xfrm>
              <a:off x="4201349" y="2103325"/>
              <a:ext cx="317499" cy="486833"/>
              <a:chOff x="4766734" y="3754967"/>
              <a:chExt cx="317499" cy="486833"/>
            </a:xfrm>
          </p:grpSpPr>
          <p:sp>
            <p:nvSpPr>
              <p:cNvPr id="23" name="Arc 22"/>
              <p:cNvSpPr/>
              <p:nvPr/>
            </p:nvSpPr>
            <p:spPr>
              <a:xfrm flipH="1">
                <a:off x="4770967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c 23"/>
              <p:cNvSpPr/>
              <p:nvPr/>
            </p:nvSpPr>
            <p:spPr>
              <a:xfrm>
                <a:off x="4766734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 flipV="1">
              <a:off x="4518848" y="2103325"/>
              <a:ext cx="317499" cy="486833"/>
              <a:chOff x="4766734" y="3754967"/>
              <a:chExt cx="317499" cy="486833"/>
            </a:xfrm>
          </p:grpSpPr>
          <p:sp>
            <p:nvSpPr>
              <p:cNvPr id="21" name="Arc 20"/>
              <p:cNvSpPr/>
              <p:nvPr/>
            </p:nvSpPr>
            <p:spPr>
              <a:xfrm flipH="1">
                <a:off x="4770967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c 21"/>
              <p:cNvSpPr/>
              <p:nvPr/>
            </p:nvSpPr>
            <p:spPr>
              <a:xfrm>
                <a:off x="4766734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829997" y="2103325"/>
              <a:ext cx="317499" cy="486833"/>
              <a:chOff x="4766734" y="3754967"/>
              <a:chExt cx="317499" cy="486833"/>
            </a:xfrm>
          </p:grpSpPr>
          <p:sp>
            <p:nvSpPr>
              <p:cNvPr id="19" name="Arc 18"/>
              <p:cNvSpPr/>
              <p:nvPr/>
            </p:nvSpPr>
            <p:spPr>
              <a:xfrm flipH="1">
                <a:off x="4770967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c 19"/>
              <p:cNvSpPr/>
              <p:nvPr/>
            </p:nvSpPr>
            <p:spPr>
              <a:xfrm>
                <a:off x="4766734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flipV="1">
              <a:off x="5147496" y="2103325"/>
              <a:ext cx="317499" cy="486833"/>
              <a:chOff x="4766734" y="3754967"/>
              <a:chExt cx="317499" cy="486833"/>
            </a:xfrm>
          </p:grpSpPr>
          <p:sp>
            <p:nvSpPr>
              <p:cNvPr id="17" name="Arc 16"/>
              <p:cNvSpPr/>
              <p:nvPr/>
            </p:nvSpPr>
            <p:spPr>
              <a:xfrm flipH="1">
                <a:off x="4770967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Arc 17"/>
              <p:cNvSpPr/>
              <p:nvPr/>
            </p:nvSpPr>
            <p:spPr>
              <a:xfrm>
                <a:off x="4766734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1903445" y="5125925"/>
            <a:ext cx="628648" cy="220775"/>
            <a:chOff x="4201349" y="2103325"/>
            <a:chExt cx="1263646" cy="486833"/>
          </a:xfrm>
        </p:grpSpPr>
        <p:grpSp>
          <p:nvGrpSpPr>
            <p:cNvPr id="27" name="Group 26"/>
            <p:cNvGrpSpPr/>
            <p:nvPr/>
          </p:nvGrpSpPr>
          <p:grpSpPr>
            <a:xfrm>
              <a:off x="4201349" y="2103325"/>
              <a:ext cx="317499" cy="486833"/>
              <a:chOff x="4766734" y="3754967"/>
              <a:chExt cx="317499" cy="486833"/>
            </a:xfrm>
          </p:grpSpPr>
          <p:sp>
            <p:nvSpPr>
              <p:cNvPr id="37" name="Arc 36"/>
              <p:cNvSpPr/>
              <p:nvPr/>
            </p:nvSpPr>
            <p:spPr>
              <a:xfrm flipH="1">
                <a:off x="4770967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c 37"/>
              <p:cNvSpPr/>
              <p:nvPr/>
            </p:nvSpPr>
            <p:spPr>
              <a:xfrm>
                <a:off x="4766734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flipV="1">
              <a:off x="4518848" y="2103325"/>
              <a:ext cx="317499" cy="486833"/>
              <a:chOff x="4766734" y="3754967"/>
              <a:chExt cx="317499" cy="486833"/>
            </a:xfrm>
          </p:grpSpPr>
          <p:sp>
            <p:nvSpPr>
              <p:cNvPr id="35" name="Arc 34"/>
              <p:cNvSpPr/>
              <p:nvPr/>
            </p:nvSpPr>
            <p:spPr>
              <a:xfrm flipH="1">
                <a:off x="4770967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Arc 35"/>
              <p:cNvSpPr/>
              <p:nvPr/>
            </p:nvSpPr>
            <p:spPr>
              <a:xfrm>
                <a:off x="4766734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829997" y="2103325"/>
              <a:ext cx="317499" cy="486833"/>
              <a:chOff x="4766734" y="3754967"/>
              <a:chExt cx="317499" cy="486833"/>
            </a:xfrm>
          </p:grpSpPr>
          <p:sp>
            <p:nvSpPr>
              <p:cNvPr id="33" name="Arc 32"/>
              <p:cNvSpPr/>
              <p:nvPr/>
            </p:nvSpPr>
            <p:spPr>
              <a:xfrm flipH="1">
                <a:off x="4770967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c 33"/>
              <p:cNvSpPr/>
              <p:nvPr/>
            </p:nvSpPr>
            <p:spPr>
              <a:xfrm>
                <a:off x="4766734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flipV="1">
              <a:off x="5147496" y="2103325"/>
              <a:ext cx="317499" cy="486833"/>
              <a:chOff x="4766734" y="3754967"/>
              <a:chExt cx="317499" cy="486833"/>
            </a:xfrm>
          </p:grpSpPr>
          <p:sp>
            <p:nvSpPr>
              <p:cNvPr id="31" name="Arc 30"/>
              <p:cNvSpPr/>
              <p:nvPr/>
            </p:nvSpPr>
            <p:spPr>
              <a:xfrm flipH="1">
                <a:off x="4770967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/>
              <p:cNvSpPr/>
              <p:nvPr/>
            </p:nvSpPr>
            <p:spPr>
              <a:xfrm>
                <a:off x="4766734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2532093" y="5133750"/>
            <a:ext cx="628648" cy="220775"/>
            <a:chOff x="4201349" y="2103325"/>
            <a:chExt cx="1263646" cy="486833"/>
          </a:xfrm>
        </p:grpSpPr>
        <p:grpSp>
          <p:nvGrpSpPr>
            <p:cNvPr id="40" name="Group 39"/>
            <p:cNvGrpSpPr/>
            <p:nvPr/>
          </p:nvGrpSpPr>
          <p:grpSpPr>
            <a:xfrm>
              <a:off x="4201349" y="2103325"/>
              <a:ext cx="317499" cy="486833"/>
              <a:chOff x="4766734" y="3754967"/>
              <a:chExt cx="317499" cy="486833"/>
            </a:xfrm>
          </p:grpSpPr>
          <p:sp>
            <p:nvSpPr>
              <p:cNvPr id="50" name="Arc 49"/>
              <p:cNvSpPr/>
              <p:nvPr/>
            </p:nvSpPr>
            <p:spPr>
              <a:xfrm flipH="1">
                <a:off x="4770967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4766734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 flipV="1">
              <a:off x="4518848" y="2103325"/>
              <a:ext cx="317499" cy="486833"/>
              <a:chOff x="4766734" y="3754967"/>
              <a:chExt cx="317499" cy="486833"/>
            </a:xfrm>
          </p:grpSpPr>
          <p:sp>
            <p:nvSpPr>
              <p:cNvPr id="48" name="Arc 47"/>
              <p:cNvSpPr/>
              <p:nvPr/>
            </p:nvSpPr>
            <p:spPr>
              <a:xfrm flipH="1">
                <a:off x="4770967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c 48"/>
              <p:cNvSpPr/>
              <p:nvPr/>
            </p:nvSpPr>
            <p:spPr>
              <a:xfrm>
                <a:off x="4766734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829997" y="2103325"/>
              <a:ext cx="317499" cy="486833"/>
              <a:chOff x="4766734" y="3754967"/>
              <a:chExt cx="317499" cy="486833"/>
            </a:xfrm>
          </p:grpSpPr>
          <p:sp>
            <p:nvSpPr>
              <p:cNvPr id="46" name="Arc 45"/>
              <p:cNvSpPr/>
              <p:nvPr/>
            </p:nvSpPr>
            <p:spPr>
              <a:xfrm flipH="1">
                <a:off x="4770967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c 46"/>
              <p:cNvSpPr/>
              <p:nvPr/>
            </p:nvSpPr>
            <p:spPr>
              <a:xfrm>
                <a:off x="4766734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flipV="1">
              <a:off x="5147496" y="2103325"/>
              <a:ext cx="317499" cy="486833"/>
              <a:chOff x="4766734" y="3754967"/>
              <a:chExt cx="317499" cy="486833"/>
            </a:xfrm>
          </p:grpSpPr>
          <p:sp>
            <p:nvSpPr>
              <p:cNvPr id="44" name="Arc 43"/>
              <p:cNvSpPr/>
              <p:nvPr/>
            </p:nvSpPr>
            <p:spPr>
              <a:xfrm flipH="1">
                <a:off x="4770967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c 44"/>
              <p:cNvSpPr/>
              <p:nvPr/>
            </p:nvSpPr>
            <p:spPr>
              <a:xfrm>
                <a:off x="4766734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3155189" y="5133750"/>
            <a:ext cx="628648" cy="220775"/>
            <a:chOff x="4201349" y="2103325"/>
            <a:chExt cx="1263646" cy="486833"/>
          </a:xfrm>
        </p:grpSpPr>
        <p:grpSp>
          <p:nvGrpSpPr>
            <p:cNvPr id="53" name="Group 52"/>
            <p:cNvGrpSpPr/>
            <p:nvPr/>
          </p:nvGrpSpPr>
          <p:grpSpPr>
            <a:xfrm>
              <a:off x="4201349" y="2103325"/>
              <a:ext cx="317499" cy="486833"/>
              <a:chOff x="4766734" y="3754967"/>
              <a:chExt cx="317499" cy="486833"/>
            </a:xfrm>
          </p:grpSpPr>
          <p:sp>
            <p:nvSpPr>
              <p:cNvPr id="63" name="Arc 62"/>
              <p:cNvSpPr/>
              <p:nvPr/>
            </p:nvSpPr>
            <p:spPr>
              <a:xfrm flipH="1">
                <a:off x="4770967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Arc 63"/>
              <p:cNvSpPr/>
              <p:nvPr/>
            </p:nvSpPr>
            <p:spPr>
              <a:xfrm>
                <a:off x="4766734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 flipV="1">
              <a:off x="4518848" y="2103325"/>
              <a:ext cx="317499" cy="486833"/>
              <a:chOff x="4766734" y="3754967"/>
              <a:chExt cx="317499" cy="486833"/>
            </a:xfrm>
          </p:grpSpPr>
          <p:sp>
            <p:nvSpPr>
              <p:cNvPr id="61" name="Arc 60"/>
              <p:cNvSpPr/>
              <p:nvPr/>
            </p:nvSpPr>
            <p:spPr>
              <a:xfrm flipH="1">
                <a:off x="4770967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Arc 61"/>
              <p:cNvSpPr/>
              <p:nvPr/>
            </p:nvSpPr>
            <p:spPr>
              <a:xfrm>
                <a:off x="4766734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29997" y="2103325"/>
              <a:ext cx="317499" cy="486833"/>
              <a:chOff x="4766734" y="3754967"/>
              <a:chExt cx="317499" cy="486833"/>
            </a:xfrm>
          </p:grpSpPr>
          <p:sp>
            <p:nvSpPr>
              <p:cNvPr id="59" name="Arc 58"/>
              <p:cNvSpPr/>
              <p:nvPr/>
            </p:nvSpPr>
            <p:spPr>
              <a:xfrm flipH="1">
                <a:off x="4770967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rc 59"/>
              <p:cNvSpPr/>
              <p:nvPr/>
            </p:nvSpPr>
            <p:spPr>
              <a:xfrm>
                <a:off x="4766734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flipV="1">
              <a:off x="5147496" y="2103325"/>
              <a:ext cx="317499" cy="486833"/>
              <a:chOff x="4766734" y="3754967"/>
              <a:chExt cx="317499" cy="486833"/>
            </a:xfrm>
          </p:grpSpPr>
          <p:sp>
            <p:nvSpPr>
              <p:cNvPr id="57" name="Arc 56"/>
              <p:cNvSpPr/>
              <p:nvPr/>
            </p:nvSpPr>
            <p:spPr>
              <a:xfrm flipH="1">
                <a:off x="4770967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Arc 57"/>
              <p:cNvSpPr/>
              <p:nvPr/>
            </p:nvSpPr>
            <p:spPr>
              <a:xfrm>
                <a:off x="4766734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4824412" y="2281125"/>
            <a:ext cx="628648" cy="220775"/>
            <a:chOff x="4201349" y="2103325"/>
            <a:chExt cx="1263646" cy="486833"/>
          </a:xfrm>
        </p:grpSpPr>
        <p:grpSp>
          <p:nvGrpSpPr>
            <p:cNvPr id="66" name="Group 65"/>
            <p:cNvGrpSpPr/>
            <p:nvPr/>
          </p:nvGrpSpPr>
          <p:grpSpPr>
            <a:xfrm>
              <a:off x="4201349" y="2103325"/>
              <a:ext cx="317499" cy="486833"/>
              <a:chOff x="4766734" y="3754967"/>
              <a:chExt cx="317499" cy="486833"/>
            </a:xfrm>
          </p:grpSpPr>
          <p:sp>
            <p:nvSpPr>
              <p:cNvPr id="76" name="Arc 75"/>
              <p:cNvSpPr/>
              <p:nvPr/>
            </p:nvSpPr>
            <p:spPr>
              <a:xfrm flipH="1">
                <a:off x="4770967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Arc 76"/>
              <p:cNvSpPr/>
              <p:nvPr/>
            </p:nvSpPr>
            <p:spPr>
              <a:xfrm>
                <a:off x="4766734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 flipV="1">
              <a:off x="4518848" y="2103325"/>
              <a:ext cx="317499" cy="486833"/>
              <a:chOff x="4766734" y="3754967"/>
              <a:chExt cx="317499" cy="486833"/>
            </a:xfrm>
          </p:grpSpPr>
          <p:sp>
            <p:nvSpPr>
              <p:cNvPr id="74" name="Arc 73"/>
              <p:cNvSpPr/>
              <p:nvPr/>
            </p:nvSpPr>
            <p:spPr>
              <a:xfrm flipH="1">
                <a:off x="4770967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Arc 74"/>
              <p:cNvSpPr/>
              <p:nvPr/>
            </p:nvSpPr>
            <p:spPr>
              <a:xfrm>
                <a:off x="4766734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4829997" y="2103325"/>
              <a:ext cx="317499" cy="486833"/>
              <a:chOff x="4766734" y="3754967"/>
              <a:chExt cx="317499" cy="486833"/>
            </a:xfrm>
          </p:grpSpPr>
          <p:sp>
            <p:nvSpPr>
              <p:cNvPr id="72" name="Arc 71"/>
              <p:cNvSpPr/>
              <p:nvPr/>
            </p:nvSpPr>
            <p:spPr>
              <a:xfrm flipH="1">
                <a:off x="4770967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Arc 72"/>
              <p:cNvSpPr/>
              <p:nvPr/>
            </p:nvSpPr>
            <p:spPr>
              <a:xfrm>
                <a:off x="4766734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 flipV="1">
              <a:off x="5147496" y="2103325"/>
              <a:ext cx="317499" cy="486833"/>
              <a:chOff x="4766734" y="3754967"/>
              <a:chExt cx="317499" cy="486833"/>
            </a:xfrm>
          </p:grpSpPr>
          <p:sp>
            <p:nvSpPr>
              <p:cNvPr id="70" name="Arc 69"/>
              <p:cNvSpPr/>
              <p:nvPr/>
            </p:nvSpPr>
            <p:spPr>
              <a:xfrm flipH="1">
                <a:off x="4770967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Arc 70"/>
              <p:cNvSpPr/>
              <p:nvPr/>
            </p:nvSpPr>
            <p:spPr>
              <a:xfrm>
                <a:off x="4766734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5447508" y="2281125"/>
            <a:ext cx="628648" cy="220775"/>
            <a:chOff x="4201349" y="2103325"/>
            <a:chExt cx="1263646" cy="486833"/>
          </a:xfrm>
        </p:grpSpPr>
        <p:grpSp>
          <p:nvGrpSpPr>
            <p:cNvPr id="79" name="Group 78"/>
            <p:cNvGrpSpPr/>
            <p:nvPr/>
          </p:nvGrpSpPr>
          <p:grpSpPr>
            <a:xfrm>
              <a:off x="4201349" y="2103325"/>
              <a:ext cx="317499" cy="486833"/>
              <a:chOff x="4766734" y="3754967"/>
              <a:chExt cx="317499" cy="486833"/>
            </a:xfrm>
          </p:grpSpPr>
          <p:sp>
            <p:nvSpPr>
              <p:cNvPr id="89" name="Arc 88"/>
              <p:cNvSpPr/>
              <p:nvPr/>
            </p:nvSpPr>
            <p:spPr>
              <a:xfrm flipH="1">
                <a:off x="4770967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 89"/>
              <p:cNvSpPr/>
              <p:nvPr/>
            </p:nvSpPr>
            <p:spPr>
              <a:xfrm>
                <a:off x="4766734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 flipV="1">
              <a:off x="4518848" y="2103325"/>
              <a:ext cx="317499" cy="486833"/>
              <a:chOff x="4766734" y="3754967"/>
              <a:chExt cx="317499" cy="486833"/>
            </a:xfrm>
          </p:grpSpPr>
          <p:sp>
            <p:nvSpPr>
              <p:cNvPr id="87" name="Arc 86"/>
              <p:cNvSpPr/>
              <p:nvPr/>
            </p:nvSpPr>
            <p:spPr>
              <a:xfrm flipH="1">
                <a:off x="4770967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Arc 87"/>
              <p:cNvSpPr/>
              <p:nvPr/>
            </p:nvSpPr>
            <p:spPr>
              <a:xfrm>
                <a:off x="4766734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4829997" y="2103325"/>
              <a:ext cx="317499" cy="486833"/>
              <a:chOff x="4766734" y="3754967"/>
              <a:chExt cx="317499" cy="486833"/>
            </a:xfrm>
          </p:grpSpPr>
          <p:sp>
            <p:nvSpPr>
              <p:cNvPr id="85" name="Arc 84"/>
              <p:cNvSpPr/>
              <p:nvPr/>
            </p:nvSpPr>
            <p:spPr>
              <a:xfrm flipH="1">
                <a:off x="4770967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Arc 85"/>
              <p:cNvSpPr/>
              <p:nvPr/>
            </p:nvSpPr>
            <p:spPr>
              <a:xfrm>
                <a:off x="4766734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 flipV="1">
              <a:off x="5147496" y="2103325"/>
              <a:ext cx="317499" cy="486833"/>
              <a:chOff x="4766734" y="3754967"/>
              <a:chExt cx="317499" cy="486833"/>
            </a:xfrm>
          </p:grpSpPr>
          <p:sp>
            <p:nvSpPr>
              <p:cNvPr id="83" name="Arc 82"/>
              <p:cNvSpPr/>
              <p:nvPr/>
            </p:nvSpPr>
            <p:spPr>
              <a:xfrm flipH="1">
                <a:off x="4770967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Arc 83"/>
              <p:cNvSpPr/>
              <p:nvPr/>
            </p:nvSpPr>
            <p:spPr>
              <a:xfrm>
                <a:off x="4766734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076156" y="2288950"/>
            <a:ext cx="628648" cy="220775"/>
            <a:chOff x="4201349" y="2103325"/>
            <a:chExt cx="1263646" cy="486833"/>
          </a:xfrm>
        </p:grpSpPr>
        <p:grpSp>
          <p:nvGrpSpPr>
            <p:cNvPr id="92" name="Group 91"/>
            <p:cNvGrpSpPr/>
            <p:nvPr/>
          </p:nvGrpSpPr>
          <p:grpSpPr>
            <a:xfrm>
              <a:off x="4201349" y="2103325"/>
              <a:ext cx="317499" cy="486833"/>
              <a:chOff x="4766734" y="3754967"/>
              <a:chExt cx="317499" cy="486833"/>
            </a:xfrm>
          </p:grpSpPr>
          <p:sp>
            <p:nvSpPr>
              <p:cNvPr id="102" name="Arc 101"/>
              <p:cNvSpPr/>
              <p:nvPr/>
            </p:nvSpPr>
            <p:spPr>
              <a:xfrm flipH="1">
                <a:off x="4770967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Arc 102"/>
              <p:cNvSpPr/>
              <p:nvPr/>
            </p:nvSpPr>
            <p:spPr>
              <a:xfrm>
                <a:off x="4766734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 flipV="1">
              <a:off x="4518848" y="2103325"/>
              <a:ext cx="317499" cy="486833"/>
              <a:chOff x="4766734" y="3754967"/>
              <a:chExt cx="317499" cy="486833"/>
            </a:xfrm>
          </p:grpSpPr>
          <p:sp>
            <p:nvSpPr>
              <p:cNvPr id="100" name="Arc 99"/>
              <p:cNvSpPr/>
              <p:nvPr/>
            </p:nvSpPr>
            <p:spPr>
              <a:xfrm flipH="1">
                <a:off x="4770967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Arc 100"/>
              <p:cNvSpPr/>
              <p:nvPr/>
            </p:nvSpPr>
            <p:spPr>
              <a:xfrm>
                <a:off x="4766734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829997" y="2103325"/>
              <a:ext cx="317499" cy="486833"/>
              <a:chOff x="4766734" y="3754967"/>
              <a:chExt cx="317499" cy="486833"/>
            </a:xfrm>
          </p:grpSpPr>
          <p:sp>
            <p:nvSpPr>
              <p:cNvPr id="98" name="Arc 97"/>
              <p:cNvSpPr/>
              <p:nvPr/>
            </p:nvSpPr>
            <p:spPr>
              <a:xfrm flipH="1">
                <a:off x="4770967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Arc 98"/>
              <p:cNvSpPr/>
              <p:nvPr/>
            </p:nvSpPr>
            <p:spPr>
              <a:xfrm>
                <a:off x="4766734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 flipV="1">
              <a:off x="5147496" y="2103325"/>
              <a:ext cx="317499" cy="486833"/>
              <a:chOff x="4766734" y="3754967"/>
              <a:chExt cx="317499" cy="486833"/>
            </a:xfrm>
          </p:grpSpPr>
          <p:sp>
            <p:nvSpPr>
              <p:cNvPr id="96" name="Arc 95"/>
              <p:cNvSpPr/>
              <p:nvPr/>
            </p:nvSpPr>
            <p:spPr>
              <a:xfrm flipH="1">
                <a:off x="4770967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Arc 96"/>
              <p:cNvSpPr/>
              <p:nvPr/>
            </p:nvSpPr>
            <p:spPr>
              <a:xfrm>
                <a:off x="4766734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6699252" y="2288950"/>
            <a:ext cx="628648" cy="220775"/>
            <a:chOff x="4201349" y="2103325"/>
            <a:chExt cx="1263646" cy="486833"/>
          </a:xfrm>
        </p:grpSpPr>
        <p:grpSp>
          <p:nvGrpSpPr>
            <p:cNvPr id="105" name="Group 104"/>
            <p:cNvGrpSpPr/>
            <p:nvPr/>
          </p:nvGrpSpPr>
          <p:grpSpPr>
            <a:xfrm>
              <a:off x="4201349" y="2103325"/>
              <a:ext cx="317499" cy="486833"/>
              <a:chOff x="4766734" y="3754967"/>
              <a:chExt cx="317499" cy="486833"/>
            </a:xfrm>
          </p:grpSpPr>
          <p:sp>
            <p:nvSpPr>
              <p:cNvPr id="115" name="Arc 114"/>
              <p:cNvSpPr/>
              <p:nvPr/>
            </p:nvSpPr>
            <p:spPr>
              <a:xfrm flipH="1">
                <a:off x="4770967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Arc 115"/>
              <p:cNvSpPr/>
              <p:nvPr/>
            </p:nvSpPr>
            <p:spPr>
              <a:xfrm>
                <a:off x="4766734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 flipV="1">
              <a:off x="4518848" y="2103325"/>
              <a:ext cx="317499" cy="486833"/>
              <a:chOff x="4766734" y="3754967"/>
              <a:chExt cx="317499" cy="486833"/>
            </a:xfrm>
          </p:grpSpPr>
          <p:sp>
            <p:nvSpPr>
              <p:cNvPr id="113" name="Arc 112"/>
              <p:cNvSpPr/>
              <p:nvPr/>
            </p:nvSpPr>
            <p:spPr>
              <a:xfrm flipH="1">
                <a:off x="4770967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Arc 113"/>
              <p:cNvSpPr/>
              <p:nvPr/>
            </p:nvSpPr>
            <p:spPr>
              <a:xfrm>
                <a:off x="4766734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4829997" y="2103325"/>
              <a:ext cx="317499" cy="486833"/>
              <a:chOff x="4766734" y="3754967"/>
              <a:chExt cx="317499" cy="486833"/>
            </a:xfrm>
          </p:grpSpPr>
          <p:sp>
            <p:nvSpPr>
              <p:cNvPr id="111" name="Arc 110"/>
              <p:cNvSpPr/>
              <p:nvPr/>
            </p:nvSpPr>
            <p:spPr>
              <a:xfrm flipH="1">
                <a:off x="4770967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Arc 111"/>
              <p:cNvSpPr/>
              <p:nvPr/>
            </p:nvSpPr>
            <p:spPr>
              <a:xfrm>
                <a:off x="4766734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 flipV="1">
              <a:off x="5147496" y="2103325"/>
              <a:ext cx="317499" cy="486833"/>
              <a:chOff x="4766734" y="3754967"/>
              <a:chExt cx="317499" cy="486833"/>
            </a:xfrm>
          </p:grpSpPr>
          <p:sp>
            <p:nvSpPr>
              <p:cNvPr id="109" name="Arc 108"/>
              <p:cNvSpPr/>
              <p:nvPr/>
            </p:nvSpPr>
            <p:spPr>
              <a:xfrm flipH="1">
                <a:off x="4770967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Arc 109"/>
              <p:cNvSpPr/>
              <p:nvPr/>
            </p:nvSpPr>
            <p:spPr>
              <a:xfrm>
                <a:off x="4766734" y="3754967"/>
                <a:ext cx="313266" cy="486833"/>
              </a:xfrm>
              <a:prstGeom prst="arc">
                <a:avLst/>
              </a:prstGeom>
              <a:ln w="571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17" name="Straight Connector 116"/>
          <p:cNvCxnSpPr>
            <a:stCxn id="58" idx="2"/>
          </p:cNvCxnSpPr>
          <p:nvPr/>
        </p:nvCxnSpPr>
        <p:spPr>
          <a:xfrm flipV="1">
            <a:off x="3781731" y="2387600"/>
            <a:ext cx="1042681" cy="2856537"/>
          </a:xfrm>
          <a:prstGeom prst="line">
            <a:avLst/>
          </a:prstGeom>
          <a:ln w="571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0" name="Objec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837386"/>
              </p:ext>
            </p:extLst>
          </p:nvPr>
        </p:nvGraphicFramePr>
        <p:xfrm>
          <a:off x="484732" y="1031762"/>
          <a:ext cx="4414837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Equation" r:id="rId3" imgW="1485900" imgH="254000" progId="Equation.DSMT4">
                  <p:embed/>
                </p:oleObj>
              </mc:Choice>
              <mc:Fallback>
                <p:oleObj name="Equation" r:id="rId3" imgW="14859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4732" y="1031762"/>
                        <a:ext cx="4414837" cy="754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Object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78672"/>
              </p:ext>
            </p:extLst>
          </p:nvPr>
        </p:nvGraphicFramePr>
        <p:xfrm>
          <a:off x="1508936" y="4587876"/>
          <a:ext cx="1726197" cy="43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Equation" r:id="rId5" imgW="952500" imgH="241300" progId="Equation.DSMT4">
                  <p:embed/>
                </p:oleObj>
              </mc:Choice>
              <mc:Fallback>
                <p:oleObj name="Equation" r:id="rId5" imgW="9525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8936" y="4587876"/>
                        <a:ext cx="1726197" cy="43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018633"/>
              </p:ext>
            </p:extLst>
          </p:nvPr>
        </p:nvGraphicFramePr>
        <p:xfrm>
          <a:off x="6236214" y="1785825"/>
          <a:ext cx="1749432" cy="43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" name="Equation" r:id="rId7" imgW="965200" imgH="241300" progId="Equation.DSMT4">
                  <p:embed/>
                </p:oleObj>
              </mc:Choice>
              <mc:Fallback>
                <p:oleObj name="Equation" r:id="rId7" imgW="9652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36214" y="1785825"/>
                        <a:ext cx="1749432" cy="43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Objec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01218"/>
              </p:ext>
            </p:extLst>
          </p:nvPr>
        </p:nvGraphicFramePr>
        <p:xfrm>
          <a:off x="1222152" y="5496200"/>
          <a:ext cx="1726197" cy="43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Equation" r:id="rId9" imgW="952500" imgH="241300" progId="Equation.DSMT4">
                  <p:embed/>
                </p:oleObj>
              </mc:Choice>
              <mc:Fallback>
                <p:oleObj name="Equation" r:id="rId9" imgW="9525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22152" y="5496200"/>
                        <a:ext cx="1726197" cy="43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Object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165294"/>
              </p:ext>
            </p:extLst>
          </p:nvPr>
        </p:nvGraphicFramePr>
        <p:xfrm>
          <a:off x="6388614" y="2510650"/>
          <a:ext cx="1749432" cy="43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Equation" r:id="rId11" imgW="965200" imgH="241300" progId="Equation.DSMT4">
                  <p:embed/>
                </p:oleObj>
              </mc:Choice>
              <mc:Fallback>
                <p:oleObj name="Equation" r:id="rId11" imgW="9652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88614" y="2510650"/>
                        <a:ext cx="1749432" cy="43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9" name="Straight Connector 128"/>
          <p:cNvCxnSpPr/>
          <p:nvPr/>
        </p:nvCxnSpPr>
        <p:spPr>
          <a:xfrm>
            <a:off x="4824412" y="2080638"/>
            <a:ext cx="2106" cy="382486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779625" y="2080638"/>
            <a:ext cx="2106" cy="382486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4302018" y="2080638"/>
            <a:ext cx="2106" cy="382486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242793"/>
              </p:ext>
            </p:extLst>
          </p:nvPr>
        </p:nvGraphicFramePr>
        <p:xfrm>
          <a:off x="3315247" y="5715000"/>
          <a:ext cx="6826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Equation" r:id="rId13" imgW="203200" imgH="203200" progId="Equation.DSMT4">
                  <p:embed/>
                </p:oleObj>
              </mc:Choice>
              <mc:Fallback>
                <p:oleObj name="Equation" r:id="rId13" imgW="2032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15247" y="5715000"/>
                        <a:ext cx="682625" cy="68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37869"/>
              </p:ext>
            </p:extLst>
          </p:nvPr>
        </p:nvGraphicFramePr>
        <p:xfrm>
          <a:off x="3997872" y="5740401"/>
          <a:ext cx="725487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" name="Equation" r:id="rId15" imgW="215900" imgH="203200" progId="Equation.DSMT4">
                  <p:embed/>
                </p:oleObj>
              </mc:Choice>
              <mc:Fallback>
                <p:oleObj name="Equation" r:id="rId15" imgW="2159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97872" y="5740401"/>
                        <a:ext cx="725487" cy="68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979339"/>
              </p:ext>
            </p:extLst>
          </p:nvPr>
        </p:nvGraphicFramePr>
        <p:xfrm>
          <a:off x="4727572" y="5770563"/>
          <a:ext cx="725488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Equation" r:id="rId17" imgW="215900" imgH="203200" progId="Equation.DSMT4">
                  <p:embed/>
                </p:oleObj>
              </mc:Choice>
              <mc:Fallback>
                <p:oleObj name="Equation" r:id="rId17" imgW="2159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27572" y="5770563"/>
                        <a:ext cx="725488" cy="68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Objec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43100"/>
              </p:ext>
            </p:extLst>
          </p:nvPr>
        </p:nvGraphicFramePr>
        <p:xfrm>
          <a:off x="5916098" y="3267075"/>
          <a:ext cx="2408421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Equation" r:id="rId19" imgW="901700" imgH="393700" progId="Equation.DSMT4">
                  <p:embed/>
                </p:oleObj>
              </mc:Choice>
              <mc:Fallback>
                <p:oleObj name="Equation" r:id="rId19" imgW="9017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916098" y="3267075"/>
                        <a:ext cx="2408421" cy="1177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" name="TextBox 137"/>
          <p:cNvSpPr txBox="1"/>
          <p:nvPr/>
        </p:nvSpPr>
        <p:spPr>
          <a:xfrm>
            <a:off x="5760252" y="3082409"/>
            <a:ext cx="2904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FF00"/>
                </a:solidFill>
                <a:latin typeface="Times New Roman"/>
                <a:cs typeface="Times New Roman"/>
              </a:rPr>
              <a:t>“Effective edge of the filter”</a:t>
            </a:r>
            <a:endParaRPr lang="en-US" i="1" dirty="0">
              <a:solidFill>
                <a:srgbClr val="00FF00"/>
              </a:solidFill>
              <a:latin typeface="Times New Roman"/>
              <a:cs typeface="Times New Roman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9629" y="5052794"/>
            <a:ext cx="112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“Ripple”</a:t>
            </a:r>
            <a:endParaRPr lang="en-US" i="1" dirty="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424384" y="2223425"/>
            <a:ext cx="112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“Ripple”</a:t>
            </a:r>
            <a:endParaRPr lang="en-US" i="1" dirty="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6800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DSP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IIR filter – has infinite impulse response </a:t>
            </a:r>
            <a:r>
              <a:rPr lang="en-US" dirty="0" smtClean="0">
                <a:sym typeface="Wingdings"/>
              </a:rPr>
              <a:t> need to limit</a:t>
            </a:r>
          </a:p>
          <a:p>
            <a:r>
              <a:rPr lang="en-US" dirty="0" smtClean="0">
                <a:sym typeface="Wingdings"/>
              </a:rPr>
              <a:t>FIR filter – has finite impulse response  </a:t>
            </a:r>
            <a:r>
              <a:rPr lang="en-US" dirty="0" err="1" smtClean="0">
                <a:sym typeface="Wingdings"/>
              </a:rPr>
              <a:t>h</a:t>
            </a:r>
            <a:r>
              <a:rPr lang="en-US" baseline="-25000" dirty="0" err="1" smtClean="0">
                <a:sym typeface="Wingdings"/>
              </a:rPr>
              <a:t>f</a:t>
            </a:r>
            <a:r>
              <a:rPr lang="en-US" dirty="0" smtClean="0">
                <a:sym typeface="Wingdings"/>
              </a:rPr>
              <a:t>[n] = 0, n ≥ 0</a:t>
            </a:r>
          </a:p>
          <a:p>
            <a:r>
              <a:rPr lang="en-US" dirty="0" smtClean="0">
                <a:sym typeface="Wingdings"/>
              </a:rPr>
              <a:t>FIR filter advantages:</a:t>
            </a:r>
          </a:p>
          <a:p>
            <a:pPr lvl="1"/>
            <a:r>
              <a:rPr lang="en-US" dirty="0" smtClean="0">
                <a:sym typeface="Wingdings"/>
              </a:rPr>
              <a:t>Can have exact linear phase</a:t>
            </a:r>
          </a:p>
          <a:p>
            <a:pPr lvl="1"/>
            <a:r>
              <a:rPr lang="en-US" dirty="0" smtClean="0">
                <a:sym typeface="Wingdings"/>
              </a:rPr>
              <a:t>Always stable (even under quantization)</a:t>
            </a:r>
          </a:p>
          <a:p>
            <a:pPr lvl="1"/>
            <a:r>
              <a:rPr lang="en-US" dirty="0" smtClean="0">
                <a:sym typeface="Wingdings"/>
              </a:rPr>
              <a:t>Design methods are reasonable linear</a:t>
            </a:r>
          </a:p>
          <a:p>
            <a:pPr lvl="1"/>
            <a:r>
              <a:rPr lang="en-US" dirty="0" smtClean="0">
                <a:sym typeface="Wingdings"/>
              </a:rPr>
              <a:t>Realize efficiently in hardware or software</a:t>
            </a:r>
          </a:p>
          <a:p>
            <a:pPr lvl="1"/>
            <a:r>
              <a:rPr lang="en-US" dirty="0" smtClean="0">
                <a:sym typeface="Wingdings"/>
              </a:rPr>
              <a:t>Transients have finite duration</a:t>
            </a:r>
          </a:p>
          <a:p>
            <a:r>
              <a:rPr lang="en-US" dirty="0" smtClean="0">
                <a:sym typeface="Wingdings"/>
              </a:rPr>
              <a:t>Disadvantages</a:t>
            </a:r>
          </a:p>
          <a:p>
            <a:pPr lvl="1"/>
            <a:r>
              <a:rPr lang="en-US" dirty="0" smtClean="0">
                <a:sym typeface="Wingdings"/>
              </a:rPr>
              <a:t>Requires higher filter order that IIR to achieve similar performance</a:t>
            </a:r>
          </a:p>
          <a:p>
            <a:pPr lvl="1"/>
            <a:r>
              <a:rPr lang="en-US" dirty="0" smtClean="0">
                <a:sym typeface="Wingdings"/>
              </a:rPr>
              <a:t>Delay is typically greater in FIR than IIR counterpart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F832-FDD5-EA4D-AEE9-2E839012156F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EE93 – Mobile Medical Devices and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691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 Filter Design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IIR:  H[</a:t>
            </a:r>
            <a:r>
              <a:rPr lang="en-US" dirty="0" err="1" smtClean="0"/>
              <a:t>Ω</a:t>
            </a:r>
            <a:r>
              <a:rPr lang="en-US" dirty="0" smtClean="0"/>
              <a:t>] = desired IIR filter with impulse h[n]</a:t>
            </a:r>
          </a:p>
          <a:p>
            <a:r>
              <a:rPr lang="en-US" dirty="0" smtClean="0"/>
              <a:t>FIR:</a:t>
            </a:r>
          </a:p>
          <a:p>
            <a:endParaRPr lang="en-US" dirty="0"/>
          </a:p>
          <a:p>
            <a:r>
              <a:rPr lang="en-US" dirty="0" smtClean="0"/>
              <a:t>Transfer function:</a:t>
            </a:r>
          </a:p>
          <a:p>
            <a:endParaRPr lang="en-US" dirty="0"/>
          </a:p>
          <a:p>
            <a:r>
              <a:rPr lang="en-US" dirty="0" smtClean="0"/>
              <a:t>DTFT: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F832-FDD5-EA4D-AEE9-2E839012156F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EE93 – Mobile Medical Devices and Apps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683245"/>
              </p:ext>
            </p:extLst>
          </p:nvPr>
        </p:nvGraphicFramePr>
        <p:xfrm>
          <a:off x="1879599" y="1987550"/>
          <a:ext cx="4533749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3" imgW="1993900" imgH="533400" progId="Equation.DSMT4">
                  <p:embed/>
                </p:oleObj>
              </mc:Choice>
              <mc:Fallback>
                <p:oleObj name="Equation" r:id="rId3" imgW="19939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9599" y="1987550"/>
                        <a:ext cx="4533749" cy="121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122385"/>
              </p:ext>
            </p:extLst>
          </p:nvPr>
        </p:nvGraphicFramePr>
        <p:xfrm>
          <a:off x="3911599" y="3092450"/>
          <a:ext cx="4533749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5" imgW="1993900" imgH="533400" progId="Equation.DSMT4">
                  <p:embed/>
                </p:oleObj>
              </mc:Choice>
              <mc:Fallback>
                <p:oleObj name="Equation" r:id="rId5" imgW="19939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11599" y="3092450"/>
                        <a:ext cx="4533749" cy="121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458235"/>
              </p:ext>
            </p:extLst>
          </p:nvPr>
        </p:nvGraphicFramePr>
        <p:xfrm>
          <a:off x="2938463" y="4343400"/>
          <a:ext cx="317658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7" imgW="1397000" imgH="444500" progId="Equation.DSMT4">
                  <p:embed/>
                </p:oleObj>
              </mc:Choice>
              <mc:Fallback>
                <p:oleObj name="Equation" r:id="rId7" imgW="13970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38463" y="4343400"/>
                        <a:ext cx="3176587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319056"/>
              </p:ext>
            </p:extLst>
          </p:nvPr>
        </p:nvGraphicFramePr>
        <p:xfrm>
          <a:off x="3429000" y="5626100"/>
          <a:ext cx="21939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9" imgW="965200" imgH="203200" progId="Equation.DSMT4">
                  <p:embed/>
                </p:oleObj>
              </mc:Choice>
              <mc:Fallback>
                <p:oleObj name="Equation" r:id="rId9" imgW="9652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29000" y="5626100"/>
                        <a:ext cx="2193925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531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ECG Waveform on Strip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F832-FDD5-EA4D-AEE9-2E839012156F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EE93 – Mobile Medical Devices and Apps</a:t>
            </a:r>
            <a:endParaRPr lang="en-US" dirty="0"/>
          </a:p>
        </p:txBody>
      </p:sp>
      <p:pic>
        <p:nvPicPr>
          <p:cNvPr id="6" name="Picture 5" descr="ecg wa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8" y="1562100"/>
            <a:ext cx="8236332" cy="2881049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>
            <a:off x="8115300" y="4267200"/>
            <a:ext cx="584200" cy="8509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84951" y="5105400"/>
            <a:ext cx="340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1 mV, 10 mm high reference pulse</a:t>
            </a:r>
            <a:endParaRPr lang="en-US" i="1" dirty="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5051" y="5489496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Length: 0.200 s</a:t>
            </a:r>
            <a:endParaRPr lang="en-US" i="1" dirty="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0899" y="4883150"/>
            <a:ext cx="1568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5 mm by 5 mm reference square</a:t>
            </a:r>
          </a:p>
          <a:p>
            <a:r>
              <a:rPr lang="en-US" sz="1400" i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0,200 s duration by 0.5 mV amplitude</a:t>
            </a:r>
            <a:endParaRPr lang="en-US" sz="1400" i="1" dirty="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1400" y="4489450"/>
            <a:ext cx="393700" cy="3937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457200" y="4443149"/>
            <a:ext cx="584200" cy="440001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53424" y="4741599"/>
            <a:ext cx="141551" cy="14155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2374900" y="4443149"/>
            <a:ext cx="584200" cy="440001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521883" y="4921250"/>
            <a:ext cx="1592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1 mm by 1 mm reference square</a:t>
            </a:r>
          </a:p>
          <a:p>
            <a:r>
              <a:rPr lang="en-US" sz="1400" i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0,040 s duration by 0.1 mV amplitude</a:t>
            </a:r>
            <a:endParaRPr lang="en-US" sz="1400" i="1" dirty="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  <p:sp>
        <p:nvSpPr>
          <p:cNvPr id="17" name="Up Arrow 16"/>
          <p:cNvSpPr/>
          <p:nvPr/>
        </p:nvSpPr>
        <p:spPr>
          <a:xfrm>
            <a:off x="1143000" y="2368551"/>
            <a:ext cx="584200" cy="28611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38200" y="1974850"/>
            <a:ext cx="800100" cy="393700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25766" y="2578462"/>
            <a:ext cx="1923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One heartbeat cycle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38300" y="987425"/>
            <a:ext cx="5646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12-lead – showing in 4 columns by 3 rows</a:t>
            </a:r>
            <a:endParaRPr lang="en-US" sz="2400" i="1" dirty="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167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DSP – Analytically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</a:t>
            </a:r>
            <a:r>
              <a:rPr lang="en-US" baseline="-25000" dirty="0" err="1" smtClean="0"/>
              <a:t>d</a:t>
            </a:r>
            <a:r>
              <a:rPr lang="en-US" dirty="0" smtClean="0"/>
              <a:t>[n] = w[n]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h[n]</a:t>
            </a:r>
          </a:p>
          <a:p>
            <a:pPr lvl="1"/>
            <a:r>
              <a:rPr lang="en-US" dirty="0" smtClean="0"/>
              <a:t>Where w[n] is a window function </a:t>
            </a:r>
            <a:r>
              <a:rPr lang="en-US" dirty="0" smtClean="0">
                <a:sym typeface="Wingdings"/>
              </a:rPr>
              <a:t> truncates the signal</a:t>
            </a:r>
          </a:p>
          <a:p>
            <a:pPr lvl="1"/>
            <a:endParaRPr lang="en-US" dirty="0">
              <a:sym typeface="Wingdings"/>
            </a:endParaRPr>
          </a:p>
          <a:p>
            <a:pPr lvl="1"/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Rectangular window causes abrupt transitions</a:t>
            </a:r>
          </a:p>
          <a:p>
            <a:pPr lvl="1"/>
            <a:r>
              <a:rPr lang="en-US" dirty="0" smtClean="0">
                <a:sym typeface="Wingdings"/>
              </a:rPr>
              <a:t>Other windows allow gradual transitions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F832-FDD5-EA4D-AEE9-2E839012156F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EE93 – Mobile Medical Devices and Apps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477364"/>
              </p:ext>
            </p:extLst>
          </p:nvPr>
        </p:nvGraphicFramePr>
        <p:xfrm>
          <a:off x="3165475" y="2355850"/>
          <a:ext cx="4043363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3" imgW="1778000" imgH="533400" progId="Equation.DSMT4">
                  <p:embed/>
                </p:oleObj>
              </mc:Choice>
              <mc:Fallback>
                <p:oleObj name="Equation" r:id="rId3" imgW="17780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5475" y="2355850"/>
                        <a:ext cx="4043363" cy="121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4209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DSP – Other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Hanning</a:t>
            </a:r>
            <a:r>
              <a:rPr lang="en-US" dirty="0" smtClean="0"/>
              <a:t>: 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Hamming: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F832-FDD5-EA4D-AEE9-2E839012156F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EE93 – Mobile Medical Devices and Apps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114917"/>
              </p:ext>
            </p:extLst>
          </p:nvPr>
        </p:nvGraphicFramePr>
        <p:xfrm>
          <a:off x="3125788" y="1466850"/>
          <a:ext cx="3667125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3" imgW="1612900" imgH="457200" progId="Equation.DSMT4">
                  <p:embed/>
                </p:oleObj>
              </mc:Choice>
              <mc:Fallback>
                <p:oleObj name="Equation" r:id="rId3" imgW="16129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5788" y="1466850"/>
                        <a:ext cx="3667125" cy="103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825460"/>
              </p:ext>
            </p:extLst>
          </p:nvPr>
        </p:nvGraphicFramePr>
        <p:xfrm>
          <a:off x="2792413" y="3311525"/>
          <a:ext cx="4332287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5" imgW="1905000" imgH="431800" progId="Equation.DSMT4">
                  <p:embed/>
                </p:oleObj>
              </mc:Choice>
              <mc:Fallback>
                <p:oleObj name="Equation" r:id="rId5" imgW="19050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2413" y="3311525"/>
                        <a:ext cx="4332287" cy="982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5157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DSP –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err="1" smtClean="0"/>
              <a:t>H</a:t>
            </a:r>
            <a:r>
              <a:rPr lang="en-US" sz="2400" baseline="-25000" dirty="0" err="1" smtClean="0"/>
              <a:t>d</a:t>
            </a:r>
            <a:r>
              <a:rPr lang="en-US" sz="2400" dirty="0" smtClean="0"/>
              <a:t>(</a:t>
            </a:r>
            <a:r>
              <a:rPr lang="en-US" sz="2400" dirty="0" err="1" smtClean="0"/>
              <a:t>Ω</a:t>
            </a:r>
            <a:r>
              <a:rPr lang="en-US" sz="2400" dirty="0" smtClean="0"/>
              <a:t>) better approximates H(</a:t>
            </a:r>
            <a:r>
              <a:rPr lang="en-US" sz="2400" dirty="0" err="1" smtClean="0"/>
              <a:t>Ω</a:t>
            </a:r>
            <a:r>
              <a:rPr lang="en-US" sz="2400" dirty="0" smtClean="0"/>
              <a:t>) when main lobe of filter is narrow in bandwidth and side lobes are small in value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err="1" smtClean="0"/>
              <a:t>Hanning</a:t>
            </a:r>
            <a:r>
              <a:rPr lang="en-US" sz="2400" dirty="0" smtClean="0"/>
              <a:t> and Hamming, in general have much smaller </a:t>
            </a:r>
            <a:r>
              <a:rPr lang="en-US" sz="2400" dirty="0" err="1" smtClean="0"/>
              <a:t>sidelobes</a:t>
            </a:r>
            <a:r>
              <a:rPr lang="en-US" sz="2400" dirty="0" smtClean="0"/>
              <a:t> than rectangular window </a:t>
            </a:r>
            <a:r>
              <a:rPr lang="en-US" sz="2400" dirty="0" smtClean="0">
                <a:sym typeface="Wingdings"/>
              </a:rPr>
              <a:t> less ripple in frequency response of FIR filter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F832-FDD5-EA4D-AEE9-2E839012156F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EE93 – Mobile Medical Devices and Apps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6836498" cy="323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92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DSP </a:t>
            </a:r>
            <a:r>
              <a:rPr lang="en-US" dirty="0" smtClean="0"/>
              <a:t>– </a:t>
            </a:r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ym typeface="Wingdings"/>
              </a:rPr>
              <a:t> signal that needs to be filtered</a:t>
            </a:r>
          </a:p>
          <a:p>
            <a:pPr lvl="1"/>
            <a:r>
              <a:rPr lang="en-US" dirty="0" smtClean="0">
                <a:sym typeface="Wingdings"/>
              </a:rPr>
              <a:t>Design the filter</a:t>
            </a:r>
          </a:p>
          <a:p>
            <a:pPr lvl="1"/>
            <a:r>
              <a:rPr lang="en-US" dirty="0" smtClean="0">
                <a:sym typeface="Wingdings"/>
              </a:rPr>
              <a:t>Normalize the </a:t>
            </a:r>
            <a:r>
              <a:rPr lang="en-US" dirty="0" err="1" smtClean="0">
                <a:sym typeface="Wingdings"/>
              </a:rPr>
              <a:t>Nyquist</a:t>
            </a:r>
            <a:r>
              <a:rPr lang="en-US" dirty="0" smtClean="0">
                <a:sym typeface="Wingdings"/>
              </a:rPr>
              <a:t> rate across the spectrum</a:t>
            </a:r>
          </a:p>
          <a:p>
            <a:pPr lvl="1"/>
            <a:r>
              <a:rPr lang="en-US" dirty="0" smtClean="0">
                <a:sym typeface="Wingdings"/>
              </a:rPr>
              <a:t>Generate </a:t>
            </a:r>
            <a:r>
              <a:rPr lang="en-US" dirty="0" smtClean="0">
                <a:sym typeface="Wingdings"/>
              </a:rPr>
              <a:t>the filter coefficients in </a:t>
            </a:r>
            <a:r>
              <a:rPr lang="en-US" dirty="0" err="1" smtClean="0">
                <a:sym typeface="Wingdings"/>
              </a:rPr>
              <a:t>MatLab</a:t>
            </a:r>
            <a:endParaRPr lang="en-US" dirty="0" smtClean="0">
              <a:sym typeface="Wingdings"/>
            </a:endParaRPr>
          </a:p>
          <a:p>
            <a:pPr lvl="2"/>
            <a:r>
              <a:rPr lang="en-US" dirty="0" smtClean="0">
                <a:sym typeface="Wingdings"/>
              </a:rPr>
              <a:t>Use </a:t>
            </a:r>
            <a:r>
              <a:rPr lang="en-US" dirty="0" err="1" smtClean="0">
                <a:sym typeface="Wingdings"/>
              </a:rPr>
              <a:t>MatLab</a:t>
            </a:r>
            <a:r>
              <a:rPr lang="en-US" dirty="0" smtClean="0">
                <a:sym typeface="Wingdings"/>
              </a:rPr>
              <a:t> command </a:t>
            </a:r>
            <a:r>
              <a:rPr lang="en-US" dirty="0" smtClean="0">
                <a:latin typeface="Courier"/>
                <a:cs typeface="Courier"/>
                <a:sym typeface="Wingdings"/>
              </a:rPr>
              <a:t>fir1</a:t>
            </a:r>
          </a:p>
          <a:p>
            <a:pPr lvl="1"/>
            <a:r>
              <a:rPr lang="en-US" dirty="0" smtClean="0">
                <a:sym typeface="Wingdings"/>
              </a:rPr>
              <a:t>Iterate until you “get an acceptable response”</a:t>
            </a:r>
          </a:p>
          <a:p>
            <a:pPr lvl="2"/>
            <a:r>
              <a:rPr lang="en-US" dirty="0" smtClean="0">
                <a:sym typeface="Wingdings"/>
              </a:rPr>
              <a:t>Use </a:t>
            </a:r>
            <a:r>
              <a:rPr lang="en-US" dirty="0" err="1" smtClean="0">
                <a:sym typeface="Wingdings"/>
              </a:rPr>
              <a:t>MatLab</a:t>
            </a:r>
            <a:r>
              <a:rPr lang="en-US" dirty="0" smtClean="0">
                <a:sym typeface="Wingdings"/>
              </a:rPr>
              <a:t> command </a:t>
            </a:r>
            <a:r>
              <a:rPr lang="en-US" dirty="0" smtClean="0">
                <a:latin typeface="Courier"/>
                <a:cs typeface="Courier"/>
                <a:sym typeface="Wingdings"/>
              </a:rPr>
              <a:t>filter</a:t>
            </a:r>
            <a:r>
              <a:rPr lang="en-US" dirty="0" smtClean="0">
                <a:sym typeface="Wingdings"/>
              </a:rPr>
              <a:t> on signal</a:t>
            </a:r>
          </a:p>
          <a:p>
            <a:r>
              <a:rPr lang="en-US" dirty="0" smtClean="0">
                <a:sym typeface="Wingdings"/>
              </a:rPr>
              <a:t> signal filter in </a:t>
            </a:r>
            <a:r>
              <a:rPr lang="en-US" dirty="0" err="1" smtClean="0">
                <a:sym typeface="Wingdings"/>
              </a:rPr>
              <a:t>iPad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Set up difference equation</a:t>
            </a:r>
          </a:p>
          <a:p>
            <a:pPr lvl="1"/>
            <a:r>
              <a:rPr lang="en-US" dirty="0" smtClean="0">
                <a:sym typeface="Wingdings"/>
              </a:rPr>
              <a:t>Use filter coefficients from fir1</a:t>
            </a:r>
          </a:p>
          <a:p>
            <a:pPr lvl="1"/>
            <a:r>
              <a:rPr lang="en-US" dirty="0" smtClean="0">
                <a:sym typeface="Wingdings"/>
              </a:rPr>
              <a:t>Compute filtered signal in code using add/multiply via difference equation</a:t>
            </a:r>
          </a:p>
          <a:p>
            <a:pPr lvl="1"/>
            <a:r>
              <a:rPr lang="en-US" dirty="0" smtClean="0">
                <a:sym typeface="Wingdings"/>
              </a:rPr>
              <a:t>Program filter in Objective-C – rather than </a:t>
            </a:r>
            <a:r>
              <a:rPr lang="en-US" dirty="0" err="1" smtClean="0">
                <a:sym typeface="Wingdings"/>
              </a:rPr>
              <a:t>vDSP</a:t>
            </a:r>
            <a:r>
              <a:rPr lang="en-US" dirty="0" smtClean="0">
                <a:sym typeface="Wingdings"/>
              </a:rPr>
              <a:t> framework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F832-FDD5-EA4D-AEE9-2E839012156F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EE93 – Mobile Medical Devices and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83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Measuring ECG (3-Lead)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F832-FDD5-EA4D-AEE9-2E839012156F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EE93 – Mobile Medical Devices and Apps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996400" y="1756048"/>
            <a:ext cx="2324089" cy="4061085"/>
            <a:chOff x="4286276" y="1651336"/>
            <a:chExt cx="2324089" cy="4061085"/>
          </a:xfrm>
        </p:grpSpPr>
        <p:grpSp>
          <p:nvGrpSpPr>
            <p:cNvPr id="31" name="Group 30"/>
            <p:cNvGrpSpPr/>
            <p:nvPr/>
          </p:nvGrpSpPr>
          <p:grpSpPr>
            <a:xfrm>
              <a:off x="4286276" y="1651336"/>
              <a:ext cx="1613965" cy="4061085"/>
              <a:chOff x="4129611" y="2333625"/>
              <a:chExt cx="846678" cy="2130425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321175" y="2333625"/>
                <a:ext cx="463550" cy="46355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4321704" y="3225800"/>
                <a:ext cx="462492" cy="1238250"/>
                <a:chOff x="4323289" y="3225800"/>
                <a:chExt cx="462492" cy="1238250"/>
              </a:xfrm>
            </p:grpSpPr>
            <p:sp>
              <p:nvSpPr>
                <p:cNvPr id="10" name="Snip Same Side Corner Rectangle 9"/>
                <p:cNvSpPr/>
                <p:nvPr/>
              </p:nvSpPr>
              <p:spPr>
                <a:xfrm rot="10800000">
                  <a:off x="4323289" y="3225800"/>
                  <a:ext cx="192617" cy="1238250"/>
                </a:xfrm>
                <a:prstGeom prst="snip2Same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Snip Same Side Corner Rectangle 12"/>
                <p:cNvSpPr/>
                <p:nvPr/>
              </p:nvSpPr>
              <p:spPr>
                <a:xfrm rot="10800000">
                  <a:off x="4593164" y="3225800"/>
                  <a:ext cx="192617" cy="1238250"/>
                </a:xfrm>
                <a:prstGeom prst="snip2Same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4129611" y="2809876"/>
                <a:ext cx="846678" cy="831850"/>
                <a:chOff x="4129611" y="2809876"/>
                <a:chExt cx="846678" cy="831850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4321175" y="2811990"/>
                  <a:ext cx="463550" cy="758825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Snip Same Side Corner Rectangle 13"/>
                <p:cNvSpPr/>
                <p:nvPr/>
              </p:nvSpPr>
              <p:spPr>
                <a:xfrm rot="12436665">
                  <a:off x="4129611" y="2809876"/>
                  <a:ext cx="192617" cy="831850"/>
                </a:xfrm>
                <a:prstGeom prst="snip2Same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Snip Same Side Corner Rectangle 14"/>
                <p:cNvSpPr/>
                <p:nvPr/>
              </p:nvSpPr>
              <p:spPr>
                <a:xfrm rot="9163335" flipH="1">
                  <a:off x="4783672" y="2809876"/>
                  <a:ext cx="192617" cy="831850"/>
                </a:xfrm>
                <a:prstGeom prst="snip2Same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Heart 17"/>
              <p:cNvSpPr/>
              <p:nvPr/>
            </p:nvSpPr>
            <p:spPr>
              <a:xfrm>
                <a:off x="4530736" y="2974975"/>
                <a:ext cx="146050" cy="146050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4659382" y="2753248"/>
              <a:ext cx="241300" cy="2413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413417" y="2753248"/>
              <a:ext cx="241300" cy="241300"/>
            </a:xfrm>
            <a:prstGeom prst="ellipse">
              <a:avLst/>
            </a:prstGeom>
            <a:solidFill>
              <a:srgbClr val="8000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216013" y="4953523"/>
              <a:ext cx="241300" cy="241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4754643" y="2970679"/>
              <a:ext cx="1855722" cy="711200"/>
            </a:xfrm>
            <a:custGeom>
              <a:avLst/>
              <a:gdLst>
                <a:gd name="connsiteX0" fmla="*/ 0 w 1149350"/>
                <a:gd name="connsiteY0" fmla="*/ 0 h 279400"/>
                <a:gd name="connsiteX1" fmla="*/ 9525 w 1149350"/>
                <a:gd name="connsiteY1" fmla="*/ 73025 h 279400"/>
                <a:gd name="connsiteX2" fmla="*/ 22225 w 1149350"/>
                <a:gd name="connsiteY2" fmla="*/ 107950 h 279400"/>
                <a:gd name="connsiteX3" fmla="*/ 44450 w 1149350"/>
                <a:gd name="connsiteY3" fmla="*/ 142875 h 279400"/>
                <a:gd name="connsiteX4" fmla="*/ 63500 w 1149350"/>
                <a:gd name="connsiteY4" fmla="*/ 174625 h 279400"/>
                <a:gd name="connsiteX5" fmla="*/ 73025 w 1149350"/>
                <a:gd name="connsiteY5" fmla="*/ 190500 h 279400"/>
                <a:gd name="connsiteX6" fmla="*/ 104775 w 1149350"/>
                <a:gd name="connsiteY6" fmla="*/ 215900 h 279400"/>
                <a:gd name="connsiteX7" fmla="*/ 120650 w 1149350"/>
                <a:gd name="connsiteY7" fmla="*/ 231775 h 279400"/>
                <a:gd name="connsiteX8" fmla="*/ 136525 w 1149350"/>
                <a:gd name="connsiteY8" fmla="*/ 244475 h 279400"/>
                <a:gd name="connsiteX9" fmla="*/ 146050 w 1149350"/>
                <a:gd name="connsiteY9" fmla="*/ 250825 h 279400"/>
                <a:gd name="connsiteX10" fmla="*/ 196850 w 1149350"/>
                <a:gd name="connsiteY10" fmla="*/ 269875 h 279400"/>
                <a:gd name="connsiteX11" fmla="*/ 247650 w 1149350"/>
                <a:gd name="connsiteY11" fmla="*/ 279400 h 279400"/>
                <a:gd name="connsiteX12" fmla="*/ 381000 w 1149350"/>
                <a:gd name="connsiteY12" fmla="*/ 279400 h 279400"/>
                <a:gd name="connsiteX13" fmla="*/ 441325 w 1149350"/>
                <a:gd name="connsiteY13" fmla="*/ 276225 h 279400"/>
                <a:gd name="connsiteX14" fmla="*/ 488950 w 1149350"/>
                <a:gd name="connsiteY14" fmla="*/ 260350 h 279400"/>
                <a:gd name="connsiteX15" fmla="*/ 498475 w 1149350"/>
                <a:gd name="connsiteY15" fmla="*/ 257175 h 279400"/>
                <a:gd name="connsiteX16" fmla="*/ 508000 w 1149350"/>
                <a:gd name="connsiteY16" fmla="*/ 254000 h 279400"/>
                <a:gd name="connsiteX17" fmla="*/ 533400 w 1149350"/>
                <a:gd name="connsiteY17" fmla="*/ 244475 h 279400"/>
                <a:gd name="connsiteX18" fmla="*/ 552450 w 1149350"/>
                <a:gd name="connsiteY18" fmla="*/ 234950 h 279400"/>
                <a:gd name="connsiteX19" fmla="*/ 577850 w 1149350"/>
                <a:gd name="connsiteY19" fmla="*/ 222250 h 279400"/>
                <a:gd name="connsiteX20" fmla="*/ 600075 w 1149350"/>
                <a:gd name="connsiteY20" fmla="*/ 215900 h 279400"/>
                <a:gd name="connsiteX21" fmla="*/ 619125 w 1149350"/>
                <a:gd name="connsiteY21" fmla="*/ 206375 h 279400"/>
                <a:gd name="connsiteX22" fmla="*/ 628650 w 1149350"/>
                <a:gd name="connsiteY22" fmla="*/ 187325 h 279400"/>
                <a:gd name="connsiteX23" fmla="*/ 615950 w 1149350"/>
                <a:gd name="connsiteY23" fmla="*/ 180975 h 279400"/>
                <a:gd name="connsiteX24" fmla="*/ 603250 w 1149350"/>
                <a:gd name="connsiteY24" fmla="*/ 190500 h 279400"/>
                <a:gd name="connsiteX25" fmla="*/ 622300 w 1149350"/>
                <a:gd name="connsiteY25" fmla="*/ 187325 h 279400"/>
                <a:gd name="connsiteX26" fmla="*/ 650875 w 1149350"/>
                <a:gd name="connsiteY26" fmla="*/ 177800 h 279400"/>
                <a:gd name="connsiteX27" fmla="*/ 666750 w 1149350"/>
                <a:gd name="connsiteY27" fmla="*/ 168275 h 279400"/>
                <a:gd name="connsiteX28" fmla="*/ 688975 w 1149350"/>
                <a:gd name="connsiteY28" fmla="*/ 165100 h 279400"/>
                <a:gd name="connsiteX29" fmla="*/ 720725 w 1149350"/>
                <a:gd name="connsiteY29" fmla="*/ 149225 h 279400"/>
                <a:gd name="connsiteX30" fmla="*/ 752475 w 1149350"/>
                <a:gd name="connsiteY30" fmla="*/ 139700 h 279400"/>
                <a:gd name="connsiteX31" fmla="*/ 825500 w 1149350"/>
                <a:gd name="connsiteY31" fmla="*/ 120650 h 279400"/>
                <a:gd name="connsiteX32" fmla="*/ 952500 w 1149350"/>
                <a:gd name="connsiteY32" fmla="*/ 92075 h 279400"/>
                <a:gd name="connsiteX33" fmla="*/ 1035050 w 1149350"/>
                <a:gd name="connsiteY33" fmla="*/ 82550 h 279400"/>
                <a:gd name="connsiteX34" fmla="*/ 1117600 w 1149350"/>
                <a:gd name="connsiteY34" fmla="*/ 88900 h 279400"/>
                <a:gd name="connsiteX35" fmla="*/ 1130300 w 1149350"/>
                <a:gd name="connsiteY35" fmla="*/ 98425 h 279400"/>
                <a:gd name="connsiteX36" fmla="*/ 1143000 w 1149350"/>
                <a:gd name="connsiteY36" fmla="*/ 120650 h 279400"/>
                <a:gd name="connsiteX37" fmla="*/ 1149350 w 1149350"/>
                <a:gd name="connsiteY37" fmla="*/ 130175 h 279400"/>
                <a:gd name="connsiteX38" fmla="*/ 1149350 w 1149350"/>
                <a:gd name="connsiteY38" fmla="*/ 12700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149350" h="279400">
                  <a:moveTo>
                    <a:pt x="0" y="0"/>
                  </a:moveTo>
                  <a:cubicBezTo>
                    <a:pt x="2760" y="26218"/>
                    <a:pt x="2319" y="49007"/>
                    <a:pt x="9525" y="73025"/>
                  </a:cubicBezTo>
                  <a:cubicBezTo>
                    <a:pt x="11748" y="80434"/>
                    <a:pt x="18438" y="100376"/>
                    <a:pt x="22225" y="107950"/>
                  </a:cubicBezTo>
                  <a:cubicBezTo>
                    <a:pt x="29761" y="123022"/>
                    <a:pt x="35643" y="127776"/>
                    <a:pt x="44450" y="142875"/>
                  </a:cubicBezTo>
                  <a:cubicBezTo>
                    <a:pt x="86581" y="215100"/>
                    <a:pt x="27176" y="120139"/>
                    <a:pt x="63500" y="174625"/>
                  </a:cubicBezTo>
                  <a:cubicBezTo>
                    <a:pt x="66923" y="179760"/>
                    <a:pt x="69170" y="185681"/>
                    <a:pt x="73025" y="190500"/>
                  </a:cubicBezTo>
                  <a:cubicBezTo>
                    <a:pt x="94035" y="216762"/>
                    <a:pt x="81847" y="197558"/>
                    <a:pt x="104775" y="215900"/>
                  </a:cubicBezTo>
                  <a:cubicBezTo>
                    <a:pt x="110619" y="220575"/>
                    <a:pt x="115088" y="226769"/>
                    <a:pt x="120650" y="231775"/>
                  </a:cubicBezTo>
                  <a:cubicBezTo>
                    <a:pt x="125687" y="236308"/>
                    <a:pt x="131104" y="240409"/>
                    <a:pt x="136525" y="244475"/>
                  </a:cubicBezTo>
                  <a:cubicBezTo>
                    <a:pt x="139578" y="246765"/>
                    <a:pt x="142533" y="249344"/>
                    <a:pt x="146050" y="250825"/>
                  </a:cubicBezTo>
                  <a:cubicBezTo>
                    <a:pt x="162718" y="257843"/>
                    <a:pt x="179196" y="265952"/>
                    <a:pt x="196850" y="269875"/>
                  </a:cubicBezTo>
                  <a:cubicBezTo>
                    <a:pt x="232730" y="277848"/>
                    <a:pt x="215766" y="274845"/>
                    <a:pt x="247650" y="279400"/>
                  </a:cubicBezTo>
                  <a:cubicBezTo>
                    <a:pt x="300807" y="266111"/>
                    <a:pt x="242829" y="279400"/>
                    <a:pt x="381000" y="279400"/>
                  </a:cubicBezTo>
                  <a:cubicBezTo>
                    <a:pt x="401136" y="279400"/>
                    <a:pt x="421217" y="277283"/>
                    <a:pt x="441325" y="276225"/>
                  </a:cubicBezTo>
                  <a:lnTo>
                    <a:pt x="488950" y="260350"/>
                  </a:lnTo>
                  <a:lnTo>
                    <a:pt x="498475" y="257175"/>
                  </a:lnTo>
                  <a:cubicBezTo>
                    <a:pt x="501650" y="256117"/>
                    <a:pt x="505007" y="255497"/>
                    <a:pt x="508000" y="254000"/>
                  </a:cubicBezTo>
                  <a:cubicBezTo>
                    <a:pt x="524603" y="245699"/>
                    <a:pt x="516108" y="248798"/>
                    <a:pt x="533400" y="244475"/>
                  </a:cubicBezTo>
                  <a:cubicBezTo>
                    <a:pt x="560697" y="226277"/>
                    <a:pt x="526160" y="248095"/>
                    <a:pt x="552450" y="234950"/>
                  </a:cubicBezTo>
                  <a:cubicBezTo>
                    <a:pt x="575784" y="223283"/>
                    <a:pt x="544890" y="233237"/>
                    <a:pt x="577850" y="222250"/>
                  </a:cubicBezTo>
                  <a:cubicBezTo>
                    <a:pt x="583954" y="220215"/>
                    <a:pt x="593960" y="218958"/>
                    <a:pt x="600075" y="215900"/>
                  </a:cubicBezTo>
                  <a:cubicBezTo>
                    <a:pt x="624694" y="203590"/>
                    <a:pt x="595184" y="214355"/>
                    <a:pt x="619125" y="206375"/>
                  </a:cubicBezTo>
                  <a:cubicBezTo>
                    <a:pt x="619969" y="205109"/>
                    <a:pt x="630726" y="190784"/>
                    <a:pt x="628650" y="187325"/>
                  </a:cubicBezTo>
                  <a:cubicBezTo>
                    <a:pt x="626215" y="183266"/>
                    <a:pt x="620183" y="183092"/>
                    <a:pt x="615950" y="180975"/>
                  </a:cubicBezTo>
                  <a:cubicBezTo>
                    <a:pt x="611717" y="184150"/>
                    <a:pt x="599508" y="186758"/>
                    <a:pt x="603250" y="190500"/>
                  </a:cubicBezTo>
                  <a:cubicBezTo>
                    <a:pt x="607802" y="195052"/>
                    <a:pt x="616080" y="188984"/>
                    <a:pt x="622300" y="187325"/>
                  </a:cubicBezTo>
                  <a:cubicBezTo>
                    <a:pt x="632001" y="184738"/>
                    <a:pt x="641350" y="180975"/>
                    <a:pt x="650875" y="177800"/>
                  </a:cubicBezTo>
                  <a:cubicBezTo>
                    <a:pt x="656729" y="175849"/>
                    <a:pt x="660896" y="170226"/>
                    <a:pt x="666750" y="168275"/>
                  </a:cubicBezTo>
                  <a:cubicBezTo>
                    <a:pt x="673850" y="165908"/>
                    <a:pt x="681567" y="166158"/>
                    <a:pt x="688975" y="165100"/>
                  </a:cubicBezTo>
                  <a:cubicBezTo>
                    <a:pt x="699558" y="159808"/>
                    <a:pt x="709739" y="153619"/>
                    <a:pt x="720725" y="149225"/>
                  </a:cubicBezTo>
                  <a:cubicBezTo>
                    <a:pt x="730984" y="145121"/>
                    <a:pt x="741939" y="143027"/>
                    <a:pt x="752475" y="139700"/>
                  </a:cubicBezTo>
                  <a:cubicBezTo>
                    <a:pt x="811259" y="121136"/>
                    <a:pt x="747335" y="138688"/>
                    <a:pt x="825500" y="120650"/>
                  </a:cubicBezTo>
                  <a:cubicBezTo>
                    <a:pt x="876626" y="108852"/>
                    <a:pt x="904368" y="100374"/>
                    <a:pt x="952500" y="92075"/>
                  </a:cubicBezTo>
                  <a:cubicBezTo>
                    <a:pt x="990632" y="85501"/>
                    <a:pt x="998157" y="85624"/>
                    <a:pt x="1035050" y="82550"/>
                  </a:cubicBezTo>
                  <a:cubicBezTo>
                    <a:pt x="1062567" y="84667"/>
                    <a:pt x="1090378" y="84363"/>
                    <a:pt x="1117600" y="88900"/>
                  </a:cubicBezTo>
                  <a:cubicBezTo>
                    <a:pt x="1122820" y="89770"/>
                    <a:pt x="1126558" y="94683"/>
                    <a:pt x="1130300" y="98425"/>
                  </a:cubicBezTo>
                  <a:cubicBezTo>
                    <a:pt x="1135457" y="103582"/>
                    <a:pt x="1139680" y="114840"/>
                    <a:pt x="1143000" y="120650"/>
                  </a:cubicBezTo>
                  <a:cubicBezTo>
                    <a:pt x="1144893" y="123963"/>
                    <a:pt x="1146652" y="127477"/>
                    <a:pt x="1149350" y="130175"/>
                  </a:cubicBezTo>
                  <a:lnTo>
                    <a:pt x="1149350" y="127000"/>
                  </a:lnTo>
                </a:path>
              </a:pathLst>
            </a:cu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397120" y="2929349"/>
              <a:ext cx="1076298" cy="278405"/>
            </a:xfrm>
            <a:custGeom>
              <a:avLst/>
              <a:gdLst>
                <a:gd name="connsiteX0" fmla="*/ 0 w 860604"/>
                <a:gd name="connsiteY0" fmla="*/ 0 h 76410"/>
                <a:gd name="connsiteX1" fmla="*/ 66675 w 860604"/>
                <a:gd name="connsiteY1" fmla="*/ 9525 h 76410"/>
                <a:gd name="connsiteX2" fmla="*/ 88900 w 860604"/>
                <a:gd name="connsiteY2" fmla="*/ 15875 h 76410"/>
                <a:gd name="connsiteX3" fmla="*/ 111125 w 860604"/>
                <a:gd name="connsiteY3" fmla="*/ 19050 h 76410"/>
                <a:gd name="connsiteX4" fmla="*/ 193675 w 860604"/>
                <a:gd name="connsiteY4" fmla="*/ 34925 h 76410"/>
                <a:gd name="connsiteX5" fmla="*/ 238125 w 860604"/>
                <a:gd name="connsiteY5" fmla="*/ 38100 h 76410"/>
                <a:gd name="connsiteX6" fmla="*/ 276225 w 860604"/>
                <a:gd name="connsiteY6" fmla="*/ 41275 h 76410"/>
                <a:gd name="connsiteX7" fmla="*/ 400050 w 860604"/>
                <a:gd name="connsiteY7" fmla="*/ 44450 h 76410"/>
                <a:gd name="connsiteX8" fmla="*/ 434975 w 860604"/>
                <a:gd name="connsiteY8" fmla="*/ 47625 h 76410"/>
                <a:gd name="connsiteX9" fmla="*/ 612775 w 860604"/>
                <a:gd name="connsiteY9" fmla="*/ 41275 h 76410"/>
                <a:gd name="connsiteX10" fmla="*/ 622300 w 860604"/>
                <a:gd name="connsiteY10" fmla="*/ 34925 h 76410"/>
                <a:gd name="connsiteX11" fmla="*/ 641350 w 860604"/>
                <a:gd name="connsiteY11" fmla="*/ 31750 h 76410"/>
                <a:gd name="connsiteX12" fmla="*/ 768350 w 860604"/>
                <a:gd name="connsiteY12" fmla="*/ 34925 h 76410"/>
                <a:gd name="connsiteX13" fmla="*/ 800100 w 860604"/>
                <a:gd name="connsiteY13" fmla="*/ 41275 h 76410"/>
                <a:gd name="connsiteX14" fmla="*/ 812800 w 860604"/>
                <a:gd name="connsiteY14" fmla="*/ 44450 h 76410"/>
                <a:gd name="connsiteX15" fmla="*/ 822325 w 860604"/>
                <a:gd name="connsiteY15" fmla="*/ 53975 h 76410"/>
                <a:gd name="connsiteX16" fmla="*/ 844550 w 860604"/>
                <a:gd name="connsiteY16" fmla="*/ 63500 h 76410"/>
                <a:gd name="connsiteX17" fmla="*/ 860425 w 860604"/>
                <a:gd name="connsiteY17" fmla="*/ 76200 h 76410"/>
                <a:gd name="connsiteX18" fmla="*/ 857250 w 860604"/>
                <a:gd name="connsiteY18" fmla="*/ 76200 h 76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60604" h="76410">
                  <a:moveTo>
                    <a:pt x="0" y="0"/>
                  </a:moveTo>
                  <a:cubicBezTo>
                    <a:pt x="50029" y="14294"/>
                    <a:pt x="-11528" y="-1647"/>
                    <a:pt x="66675" y="9525"/>
                  </a:cubicBezTo>
                  <a:cubicBezTo>
                    <a:pt x="74302" y="10615"/>
                    <a:pt x="81366" y="14261"/>
                    <a:pt x="88900" y="15875"/>
                  </a:cubicBezTo>
                  <a:cubicBezTo>
                    <a:pt x="96217" y="17443"/>
                    <a:pt x="103808" y="17482"/>
                    <a:pt x="111125" y="19050"/>
                  </a:cubicBezTo>
                  <a:cubicBezTo>
                    <a:pt x="158261" y="29151"/>
                    <a:pt x="111638" y="29065"/>
                    <a:pt x="193675" y="34925"/>
                  </a:cubicBezTo>
                  <a:lnTo>
                    <a:pt x="238125" y="38100"/>
                  </a:lnTo>
                  <a:cubicBezTo>
                    <a:pt x="250831" y="39077"/>
                    <a:pt x="263491" y="40776"/>
                    <a:pt x="276225" y="41275"/>
                  </a:cubicBezTo>
                  <a:cubicBezTo>
                    <a:pt x="317482" y="42893"/>
                    <a:pt x="358775" y="43392"/>
                    <a:pt x="400050" y="44450"/>
                  </a:cubicBezTo>
                  <a:cubicBezTo>
                    <a:pt x="411692" y="45508"/>
                    <a:pt x="423285" y="47625"/>
                    <a:pt x="434975" y="47625"/>
                  </a:cubicBezTo>
                  <a:cubicBezTo>
                    <a:pt x="563372" y="47625"/>
                    <a:pt x="540609" y="49293"/>
                    <a:pt x="612775" y="41275"/>
                  </a:cubicBezTo>
                  <a:cubicBezTo>
                    <a:pt x="615950" y="39158"/>
                    <a:pt x="618680" y="36132"/>
                    <a:pt x="622300" y="34925"/>
                  </a:cubicBezTo>
                  <a:cubicBezTo>
                    <a:pt x="628407" y="32889"/>
                    <a:pt x="634912" y="31750"/>
                    <a:pt x="641350" y="31750"/>
                  </a:cubicBezTo>
                  <a:cubicBezTo>
                    <a:pt x="683697" y="31750"/>
                    <a:pt x="726017" y="33867"/>
                    <a:pt x="768350" y="34925"/>
                  </a:cubicBezTo>
                  <a:cubicBezTo>
                    <a:pt x="787911" y="41445"/>
                    <a:pt x="767995" y="35438"/>
                    <a:pt x="800100" y="41275"/>
                  </a:cubicBezTo>
                  <a:cubicBezTo>
                    <a:pt x="804393" y="42056"/>
                    <a:pt x="808567" y="43392"/>
                    <a:pt x="812800" y="44450"/>
                  </a:cubicBezTo>
                  <a:cubicBezTo>
                    <a:pt x="815975" y="47625"/>
                    <a:pt x="818671" y="51365"/>
                    <a:pt x="822325" y="53975"/>
                  </a:cubicBezTo>
                  <a:cubicBezTo>
                    <a:pt x="829191" y="58879"/>
                    <a:pt x="836777" y="60909"/>
                    <a:pt x="844550" y="63500"/>
                  </a:cubicBezTo>
                  <a:cubicBezTo>
                    <a:pt x="855254" y="79557"/>
                    <a:pt x="845089" y="68532"/>
                    <a:pt x="860425" y="76200"/>
                  </a:cubicBezTo>
                  <a:cubicBezTo>
                    <a:pt x="861372" y="76673"/>
                    <a:pt x="858308" y="76200"/>
                    <a:pt x="857250" y="76200"/>
                  </a:cubicBezTo>
                </a:path>
              </a:pathLst>
            </a:cu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5397120" y="3352030"/>
              <a:ext cx="1105294" cy="1694042"/>
            </a:xfrm>
            <a:custGeom>
              <a:avLst/>
              <a:gdLst>
                <a:gd name="connsiteX0" fmla="*/ 0 w 847730"/>
                <a:gd name="connsiteY0" fmla="*/ 1028701 h 1028701"/>
                <a:gd name="connsiteX1" fmla="*/ 25400 w 847730"/>
                <a:gd name="connsiteY1" fmla="*/ 1025526 h 1028701"/>
                <a:gd name="connsiteX2" fmla="*/ 114300 w 847730"/>
                <a:gd name="connsiteY2" fmla="*/ 1019176 h 1028701"/>
                <a:gd name="connsiteX3" fmla="*/ 152400 w 847730"/>
                <a:gd name="connsiteY3" fmla="*/ 1012826 h 1028701"/>
                <a:gd name="connsiteX4" fmla="*/ 212725 w 847730"/>
                <a:gd name="connsiteY4" fmla="*/ 1009651 h 1028701"/>
                <a:gd name="connsiteX5" fmla="*/ 260350 w 847730"/>
                <a:gd name="connsiteY5" fmla="*/ 990601 h 1028701"/>
                <a:gd name="connsiteX6" fmla="*/ 400050 w 847730"/>
                <a:gd name="connsiteY6" fmla="*/ 955676 h 1028701"/>
                <a:gd name="connsiteX7" fmla="*/ 438150 w 847730"/>
                <a:gd name="connsiteY7" fmla="*/ 936626 h 1028701"/>
                <a:gd name="connsiteX8" fmla="*/ 523875 w 847730"/>
                <a:gd name="connsiteY8" fmla="*/ 860426 h 1028701"/>
                <a:gd name="connsiteX9" fmla="*/ 565150 w 847730"/>
                <a:gd name="connsiteY9" fmla="*/ 803276 h 1028701"/>
                <a:gd name="connsiteX10" fmla="*/ 619125 w 847730"/>
                <a:gd name="connsiteY10" fmla="*/ 673101 h 1028701"/>
                <a:gd name="connsiteX11" fmla="*/ 654050 w 847730"/>
                <a:gd name="connsiteY11" fmla="*/ 584201 h 1028701"/>
                <a:gd name="connsiteX12" fmla="*/ 669925 w 847730"/>
                <a:gd name="connsiteY12" fmla="*/ 523876 h 1028701"/>
                <a:gd name="connsiteX13" fmla="*/ 708025 w 847730"/>
                <a:gd name="connsiteY13" fmla="*/ 409576 h 1028701"/>
                <a:gd name="connsiteX14" fmla="*/ 733425 w 847730"/>
                <a:gd name="connsiteY14" fmla="*/ 298451 h 1028701"/>
                <a:gd name="connsiteX15" fmla="*/ 746125 w 847730"/>
                <a:gd name="connsiteY15" fmla="*/ 222251 h 1028701"/>
                <a:gd name="connsiteX16" fmla="*/ 749300 w 847730"/>
                <a:gd name="connsiteY16" fmla="*/ 3176 h 1028701"/>
                <a:gd name="connsiteX17" fmla="*/ 758825 w 847730"/>
                <a:gd name="connsiteY17" fmla="*/ 1 h 1028701"/>
                <a:gd name="connsiteX18" fmla="*/ 815975 w 847730"/>
                <a:gd name="connsiteY18" fmla="*/ 3176 h 1028701"/>
                <a:gd name="connsiteX19" fmla="*/ 835025 w 847730"/>
                <a:gd name="connsiteY19" fmla="*/ 6351 h 1028701"/>
                <a:gd name="connsiteX20" fmla="*/ 844550 w 847730"/>
                <a:gd name="connsiteY20" fmla="*/ 9526 h 1028701"/>
                <a:gd name="connsiteX21" fmla="*/ 847725 w 847730"/>
                <a:gd name="connsiteY21" fmla="*/ 34926 h 102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47730" h="1028701">
                  <a:moveTo>
                    <a:pt x="0" y="1028701"/>
                  </a:moveTo>
                  <a:cubicBezTo>
                    <a:pt x="8467" y="1027643"/>
                    <a:pt x="16906" y="1026335"/>
                    <a:pt x="25400" y="1025526"/>
                  </a:cubicBezTo>
                  <a:cubicBezTo>
                    <a:pt x="45911" y="1023573"/>
                    <a:pt x="95138" y="1020453"/>
                    <a:pt x="114300" y="1019176"/>
                  </a:cubicBezTo>
                  <a:cubicBezTo>
                    <a:pt x="127000" y="1017059"/>
                    <a:pt x="139585" y="1014066"/>
                    <a:pt x="152400" y="1012826"/>
                  </a:cubicBezTo>
                  <a:cubicBezTo>
                    <a:pt x="172443" y="1010886"/>
                    <a:pt x="193002" y="1013712"/>
                    <a:pt x="212725" y="1009651"/>
                  </a:cubicBezTo>
                  <a:cubicBezTo>
                    <a:pt x="229472" y="1006203"/>
                    <a:pt x="243871" y="995159"/>
                    <a:pt x="260350" y="990601"/>
                  </a:cubicBezTo>
                  <a:cubicBezTo>
                    <a:pt x="313017" y="976034"/>
                    <a:pt x="353007" y="975277"/>
                    <a:pt x="400050" y="955676"/>
                  </a:cubicBezTo>
                  <a:cubicBezTo>
                    <a:pt x="413157" y="950215"/>
                    <a:pt x="425926" y="943849"/>
                    <a:pt x="438150" y="936626"/>
                  </a:cubicBezTo>
                  <a:cubicBezTo>
                    <a:pt x="470803" y="917331"/>
                    <a:pt x="500041" y="889027"/>
                    <a:pt x="523875" y="860426"/>
                  </a:cubicBezTo>
                  <a:cubicBezTo>
                    <a:pt x="541600" y="839156"/>
                    <a:pt x="549792" y="830701"/>
                    <a:pt x="565150" y="803276"/>
                  </a:cubicBezTo>
                  <a:cubicBezTo>
                    <a:pt x="581763" y="773611"/>
                    <a:pt x="611814" y="690973"/>
                    <a:pt x="619125" y="673101"/>
                  </a:cubicBezTo>
                  <a:cubicBezTo>
                    <a:pt x="639716" y="622769"/>
                    <a:pt x="640575" y="630614"/>
                    <a:pt x="654050" y="584201"/>
                  </a:cubicBezTo>
                  <a:cubicBezTo>
                    <a:pt x="659847" y="564233"/>
                    <a:pt x="663785" y="543742"/>
                    <a:pt x="669925" y="523876"/>
                  </a:cubicBezTo>
                  <a:cubicBezTo>
                    <a:pt x="681785" y="485506"/>
                    <a:pt x="701046" y="449126"/>
                    <a:pt x="708025" y="409576"/>
                  </a:cubicBezTo>
                  <a:cubicBezTo>
                    <a:pt x="727822" y="297395"/>
                    <a:pt x="705263" y="415123"/>
                    <a:pt x="733425" y="298451"/>
                  </a:cubicBezTo>
                  <a:cubicBezTo>
                    <a:pt x="737175" y="282914"/>
                    <a:pt x="743964" y="236300"/>
                    <a:pt x="746125" y="222251"/>
                  </a:cubicBezTo>
                  <a:cubicBezTo>
                    <a:pt x="747183" y="149226"/>
                    <a:pt x="745134" y="76090"/>
                    <a:pt x="749300" y="3176"/>
                  </a:cubicBezTo>
                  <a:cubicBezTo>
                    <a:pt x="749491" y="-165"/>
                    <a:pt x="755478" y="1"/>
                    <a:pt x="758825" y="1"/>
                  </a:cubicBezTo>
                  <a:cubicBezTo>
                    <a:pt x="777904" y="1"/>
                    <a:pt x="796925" y="2118"/>
                    <a:pt x="815975" y="3176"/>
                  </a:cubicBezTo>
                  <a:cubicBezTo>
                    <a:pt x="822325" y="4234"/>
                    <a:pt x="828741" y="4954"/>
                    <a:pt x="835025" y="6351"/>
                  </a:cubicBezTo>
                  <a:cubicBezTo>
                    <a:pt x="838292" y="7077"/>
                    <a:pt x="843191" y="6468"/>
                    <a:pt x="844550" y="9526"/>
                  </a:cubicBezTo>
                  <a:cubicBezTo>
                    <a:pt x="848015" y="17323"/>
                    <a:pt x="847725" y="34926"/>
                    <a:pt x="847725" y="3492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350014" y="3170704"/>
              <a:ext cx="260351" cy="358775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6402792" y="1218904"/>
            <a:ext cx="2417024" cy="1630419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patient 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14" y="1429917"/>
            <a:ext cx="1445454" cy="112878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950416" y="1398131"/>
            <a:ext cx="5486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FF00"/>
                </a:solidFill>
              </a:rPr>
              <a:t>60</a:t>
            </a:r>
            <a:endParaRPr lang="en-US" sz="2800" baseline="30000" dirty="0" smtClean="0">
              <a:solidFill>
                <a:srgbClr val="00FF00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98</a:t>
            </a:r>
            <a:endParaRPr lang="en-US" sz="2800" baseline="-250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rgbClr val="00FFFF"/>
                </a:solidFill>
              </a:rPr>
              <a:t>30</a:t>
            </a:r>
            <a:endParaRPr lang="en-US" sz="2800" baseline="30000" dirty="0">
              <a:solidFill>
                <a:srgbClr val="00FF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40516" y="1488439"/>
            <a:ext cx="4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00FF00"/>
                </a:solidFill>
              </a:rPr>
              <a:t>bpm</a:t>
            </a:r>
            <a:endParaRPr lang="en-US" sz="1100" baseline="30000" dirty="0">
              <a:solidFill>
                <a:srgbClr val="00FF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40516" y="2032408"/>
            <a:ext cx="285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%</a:t>
            </a:r>
            <a:endParaRPr lang="en-US" sz="1100" baseline="30000" dirty="0">
              <a:solidFill>
                <a:srgbClr val="00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40516" y="2340191"/>
            <a:ext cx="420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FFFF"/>
                </a:solidFill>
              </a:rPr>
              <a:t>rpm</a:t>
            </a:r>
            <a:endParaRPr lang="en-US" sz="1100" baseline="30000" dirty="0">
              <a:solidFill>
                <a:srgbClr val="00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67437" y="5833775"/>
            <a:ext cx="26765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lang="en-US" sz="800" i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Source for ECG slides: Computing </a:t>
            </a:r>
            <a:r>
              <a:rPr lang="en-US" sz="800" i="1" dirty="0">
                <a:solidFill>
                  <a:srgbClr val="FFFF00"/>
                </a:solidFill>
                <a:latin typeface="Times New Roman"/>
                <a:cs typeface="Times New Roman"/>
              </a:rPr>
              <a:t>the Electrical Activity in the Heart: 1 (Monographs in Computational Science and Engineering) by </a:t>
            </a:r>
            <a:r>
              <a:rPr lang="en-US" sz="800" i="1" dirty="0" err="1">
                <a:solidFill>
                  <a:srgbClr val="FFFF00"/>
                </a:solidFill>
                <a:latin typeface="Times New Roman"/>
                <a:cs typeface="Times New Roman"/>
              </a:rPr>
              <a:t>Joakim</a:t>
            </a:r>
            <a:r>
              <a:rPr lang="en-US" sz="800" i="1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lang="en-US" sz="800" i="1" dirty="0" err="1">
                <a:solidFill>
                  <a:srgbClr val="FFFF00"/>
                </a:solidFill>
                <a:latin typeface="Times New Roman"/>
                <a:cs typeface="Times New Roman"/>
              </a:rPr>
              <a:t>Sundnes</a:t>
            </a:r>
            <a:r>
              <a:rPr lang="en-US" sz="800" i="1" dirty="0">
                <a:solidFill>
                  <a:srgbClr val="FFFF00"/>
                </a:solidFill>
                <a:latin typeface="Times New Roman"/>
                <a:cs typeface="Times New Roman"/>
              </a:rPr>
              <a:t>, Glenn </a:t>
            </a:r>
            <a:r>
              <a:rPr lang="en-US" sz="800" i="1" dirty="0" err="1">
                <a:solidFill>
                  <a:srgbClr val="FFFF00"/>
                </a:solidFill>
                <a:latin typeface="Times New Roman"/>
                <a:cs typeface="Times New Roman"/>
              </a:rPr>
              <a:t>Terje</a:t>
            </a:r>
            <a:r>
              <a:rPr lang="en-US" sz="800" i="1" dirty="0">
                <a:solidFill>
                  <a:srgbClr val="FFFF00"/>
                </a:solidFill>
                <a:latin typeface="Times New Roman"/>
                <a:cs typeface="Times New Roman"/>
              </a:rPr>
              <a:t> Lines, Xing </a:t>
            </a:r>
            <a:r>
              <a:rPr lang="en-US" sz="800" i="1" dirty="0" err="1">
                <a:solidFill>
                  <a:srgbClr val="FFFF00"/>
                </a:solidFill>
                <a:latin typeface="Times New Roman"/>
                <a:cs typeface="Times New Roman"/>
              </a:rPr>
              <a:t>Cai</a:t>
            </a:r>
            <a:r>
              <a:rPr lang="en-US" sz="800" i="1" dirty="0">
                <a:solidFill>
                  <a:srgbClr val="FFFF00"/>
                </a:solidFill>
                <a:latin typeface="Times New Roman"/>
                <a:cs typeface="Times New Roman"/>
              </a:rPr>
              <a:t> and </a:t>
            </a:r>
            <a:r>
              <a:rPr lang="en-US" sz="800" i="1" dirty="0" err="1">
                <a:solidFill>
                  <a:srgbClr val="FFFF00"/>
                </a:solidFill>
                <a:latin typeface="Times New Roman"/>
                <a:cs typeface="Times New Roman"/>
              </a:rPr>
              <a:t>Bjørn</a:t>
            </a:r>
            <a:r>
              <a:rPr lang="en-US" sz="800" i="1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lang="en-US" sz="800" i="1" dirty="0" err="1">
                <a:solidFill>
                  <a:srgbClr val="FFFF00"/>
                </a:solidFill>
                <a:latin typeface="Times New Roman"/>
                <a:cs typeface="Times New Roman"/>
              </a:rPr>
              <a:t>Frederik</a:t>
            </a:r>
            <a:r>
              <a:rPr lang="en-US" sz="800" i="1" dirty="0">
                <a:solidFill>
                  <a:srgbClr val="FFFF00"/>
                </a:solidFill>
                <a:latin typeface="Times New Roman"/>
                <a:cs typeface="Times New Roman"/>
              </a:rPr>
              <a:t> Nielsen </a:t>
            </a:r>
            <a:r>
              <a:rPr lang="en-US" sz="800" i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(2007</a:t>
            </a:r>
            <a:r>
              <a:rPr lang="en-US" sz="800" i="1" dirty="0">
                <a:solidFill>
                  <a:srgbClr val="FFFF00"/>
                </a:solidFill>
                <a:latin typeface="Times New Roman"/>
                <a:cs typeface="Times New Roman"/>
              </a:rPr>
              <a:t>)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55700"/>
            <a:ext cx="4394200" cy="4970463"/>
          </a:xfrm>
        </p:spPr>
        <p:txBody>
          <a:bodyPr/>
          <a:lstStyle/>
          <a:p>
            <a:r>
              <a:rPr lang="en-US" dirty="0" smtClean="0"/>
              <a:t>3-lead ECG uses right arm (or chest), left arm (or chest) and left foot</a:t>
            </a:r>
          </a:p>
          <a:p>
            <a:r>
              <a:rPr lang="en-US" dirty="0" smtClean="0"/>
              <a:t>Able to obtain PQRST wave</a:t>
            </a:r>
          </a:p>
          <a:p>
            <a:r>
              <a:rPr lang="en-US" dirty="0" smtClean="0"/>
              <a:t>Unable to obtain other leads and heart 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0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Frequencies for ECG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Heart rate: 0.67 to 5 Hz (40 to 300 </a:t>
            </a:r>
            <a:r>
              <a:rPr lang="en-US" dirty="0" err="1" smtClean="0"/>
              <a:t>bpm</a:t>
            </a:r>
            <a:r>
              <a:rPr lang="en-US" dirty="0" smtClean="0"/>
              <a:t>)</a:t>
            </a:r>
          </a:p>
          <a:p>
            <a:r>
              <a:rPr lang="en-US" dirty="0" smtClean="0"/>
              <a:t>P-wave: 0.67 to 5 Hz</a:t>
            </a:r>
          </a:p>
          <a:p>
            <a:r>
              <a:rPr lang="en-US" dirty="0" smtClean="0"/>
              <a:t>QRS Complex: 10 to 50 Hz</a:t>
            </a:r>
          </a:p>
          <a:p>
            <a:r>
              <a:rPr lang="en-US" dirty="0" smtClean="0"/>
              <a:t>T-wave: 1 to 7 Hz</a:t>
            </a:r>
          </a:p>
          <a:p>
            <a:r>
              <a:rPr lang="en-US" dirty="0" smtClean="0"/>
              <a:t>High frequency potentials: 100 to 500 Hz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F832-FDD5-EA4D-AEE9-2E839012156F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EE93 – Mobile Medical Devices and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62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Common Frequencies for ECG Artifacts &amp; Noise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Muscle: 5 Hz to 50 Hz</a:t>
            </a:r>
          </a:p>
          <a:p>
            <a:r>
              <a:rPr lang="en-US" dirty="0" smtClean="0"/>
              <a:t>Respiratory: 0.12 to 0.5 Hz (8 to 30 </a:t>
            </a:r>
            <a:r>
              <a:rPr lang="en-US" dirty="0" err="1" smtClean="0"/>
              <a:t>bpm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External Electric: 50 Hz or 60 Hz (AC Line)</a:t>
            </a:r>
          </a:p>
          <a:p>
            <a:r>
              <a:rPr lang="en-US" dirty="0" smtClean="0"/>
              <a:t>Other Electrical: &gt; 10 Hz (muscle stimulators, magnetic fields, pacemakers with impedance monitoring)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F832-FDD5-EA4D-AEE9-2E839012156F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EE93 – Mobile Medical Devices and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6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ECG Special Notes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Skin-electrode interface – largest source of interference – produces 200 to 300 mV</a:t>
            </a:r>
          </a:p>
          <a:p>
            <a:endParaRPr lang="en-US" dirty="0"/>
          </a:p>
          <a:p>
            <a:r>
              <a:rPr lang="en-US" dirty="0" smtClean="0"/>
              <a:t>Skin-electrode interference is magnified by motion (patient movement, respiratory variation)</a:t>
            </a:r>
          </a:p>
          <a:p>
            <a:endParaRPr lang="en-US" dirty="0" smtClean="0"/>
          </a:p>
          <a:p>
            <a:r>
              <a:rPr lang="en-US" dirty="0" smtClean="0"/>
              <a:t>Electrical activity of heart – 0.1 to 2 mV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F832-FDD5-EA4D-AEE9-2E839012156F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EE93 – Mobile Medical Devices and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Power Spectra of ECG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F832-FDD5-EA4D-AEE9-2E839012156F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EE93 – Mobile Medical Devices and Apps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35" y="1143000"/>
            <a:ext cx="7857565" cy="48870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67400" y="1346200"/>
            <a:ext cx="2463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Relative power spectra of QRS complex, P and T waves, muscle noise and motion artifacts based upon an average of 150 </a:t>
            </a:r>
            <a:r>
              <a:rPr lang="en-US" dirty="0" err="1" smtClean="0"/>
              <a:t>bpm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" y="6148229"/>
            <a:ext cx="586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Source: http</a:t>
            </a:r>
            <a:r>
              <a:rPr lang="en-US" sz="1000" dirty="0"/>
              <a:t>://www.ems12lead.com/</a:t>
            </a:r>
            <a:r>
              <a:rPr lang="en-US" sz="1000" dirty="0" err="1"/>
              <a:t>wp</a:t>
            </a:r>
            <a:r>
              <a:rPr lang="en-US" sz="1000" dirty="0"/>
              <a:t>-content/uploads/sites/42/2014/03/</a:t>
            </a:r>
            <a:r>
              <a:rPr lang="en-US" sz="1000" dirty="0" err="1"/>
              <a:t>ecg</a:t>
            </a:r>
            <a:r>
              <a:rPr lang="en-US" sz="1000" dirty="0"/>
              <a:t>-component-</a:t>
            </a:r>
            <a:r>
              <a:rPr lang="en-US" sz="1000" dirty="0" err="1"/>
              <a:t>frequencies.jpg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77224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ECG Amplifier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F832-FDD5-EA4D-AEE9-2E839012156F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EE93 – Mobile Medical Devices and Apps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045417" y="1426199"/>
            <a:ext cx="2324089" cy="4061085"/>
            <a:chOff x="4286276" y="1651336"/>
            <a:chExt cx="2324089" cy="4061085"/>
          </a:xfrm>
        </p:grpSpPr>
        <p:grpSp>
          <p:nvGrpSpPr>
            <p:cNvPr id="7" name="Group 6"/>
            <p:cNvGrpSpPr/>
            <p:nvPr/>
          </p:nvGrpSpPr>
          <p:grpSpPr>
            <a:xfrm>
              <a:off x="4286276" y="1651336"/>
              <a:ext cx="1613965" cy="4061085"/>
              <a:chOff x="4129611" y="2333625"/>
              <a:chExt cx="846678" cy="2130425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321175" y="2333625"/>
                <a:ext cx="463550" cy="46355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321704" y="3225800"/>
                <a:ext cx="462492" cy="1238250"/>
                <a:chOff x="4323289" y="3225800"/>
                <a:chExt cx="462492" cy="1238250"/>
              </a:xfrm>
            </p:grpSpPr>
            <p:sp>
              <p:nvSpPr>
                <p:cNvPr id="22" name="Snip Same Side Corner Rectangle 21"/>
                <p:cNvSpPr/>
                <p:nvPr/>
              </p:nvSpPr>
              <p:spPr>
                <a:xfrm rot="10800000">
                  <a:off x="4323289" y="3225800"/>
                  <a:ext cx="192617" cy="1238250"/>
                </a:xfrm>
                <a:prstGeom prst="snip2Same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Snip Same Side Corner Rectangle 22"/>
                <p:cNvSpPr/>
                <p:nvPr/>
              </p:nvSpPr>
              <p:spPr>
                <a:xfrm rot="10800000">
                  <a:off x="4593164" y="3225800"/>
                  <a:ext cx="192617" cy="1238250"/>
                </a:xfrm>
                <a:prstGeom prst="snip2Same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4129611" y="2809876"/>
                <a:ext cx="846678" cy="831850"/>
                <a:chOff x="4129611" y="2809876"/>
                <a:chExt cx="846678" cy="83185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321175" y="2811990"/>
                  <a:ext cx="463550" cy="758825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Snip Same Side Corner Rectangle 19"/>
                <p:cNvSpPr/>
                <p:nvPr/>
              </p:nvSpPr>
              <p:spPr>
                <a:xfrm rot="12436665">
                  <a:off x="4129611" y="2809876"/>
                  <a:ext cx="192617" cy="831850"/>
                </a:xfrm>
                <a:prstGeom prst="snip2Same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Snip Same Side Corner Rectangle 20"/>
                <p:cNvSpPr/>
                <p:nvPr/>
              </p:nvSpPr>
              <p:spPr>
                <a:xfrm rot="9163335" flipH="1">
                  <a:off x="4783672" y="2809876"/>
                  <a:ext cx="192617" cy="831850"/>
                </a:xfrm>
                <a:prstGeom prst="snip2Same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Heart 17"/>
              <p:cNvSpPr/>
              <p:nvPr/>
            </p:nvSpPr>
            <p:spPr>
              <a:xfrm>
                <a:off x="4530736" y="2974975"/>
                <a:ext cx="146050" cy="146050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4659382" y="2753248"/>
              <a:ext cx="241300" cy="2413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413417" y="2753248"/>
              <a:ext cx="241300" cy="241300"/>
            </a:xfrm>
            <a:prstGeom prst="ellipse">
              <a:avLst/>
            </a:prstGeom>
            <a:solidFill>
              <a:srgbClr val="8000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216013" y="4953523"/>
              <a:ext cx="241300" cy="241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754643" y="2970679"/>
              <a:ext cx="1855722" cy="711200"/>
            </a:xfrm>
            <a:custGeom>
              <a:avLst/>
              <a:gdLst>
                <a:gd name="connsiteX0" fmla="*/ 0 w 1149350"/>
                <a:gd name="connsiteY0" fmla="*/ 0 h 279400"/>
                <a:gd name="connsiteX1" fmla="*/ 9525 w 1149350"/>
                <a:gd name="connsiteY1" fmla="*/ 73025 h 279400"/>
                <a:gd name="connsiteX2" fmla="*/ 22225 w 1149350"/>
                <a:gd name="connsiteY2" fmla="*/ 107950 h 279400"/>
                <a:gd name="connsiteX3" fmla="*/ 44450 w 1149350"/>
                <a:gd name="connsiteY3" fmla="*/ 142875 h 279400"/>
                <a:gd name="connsiteX4" fmla="*/ 63500 w 1149350"/>
                <a:gd name="connsiteY4" fmla="*/ 174625 h 279400"/>
                <a:gd name="connsiteX5" fmla="*/ 73025 w 1149350"/>
                <a:gd name="connsiteY5" fmla="*/ 190500 h 279400"/>
                <a:gd name="connsiteX6" fmla="*/ 104775 w 1149350"/>
                <a:gd name="connsiteY6" fmla="*/ 215900 h 279400"/>
                <a:gd name="connsiteX7" fmla="*/ 120650 w 1149350"/>
                <a:gd name="connsiteY7" fmla="*/ 231775 h 279400"/>
                <a:gd name="connsiteX8" fmla="*/ 136525 w 1149350"/>
                <a:gd name="connsiteY8" fmla="*/ 244475 h 279400"/>
                <a:gd name="connsiteX9" fmla="*/ 146050 w 1149350"/>
                <a:gd name="connsiteY9" fmla="*/ 250825 h 279400"/>
                <a:gd name="connsiteX10" fmla="*/ 196850 w 1149350"/>
                <a:gd name="connsiteY10" fmla="*/ 269875 h 279400"/>
                <a:gd name="connsiteX11" fmla="*/ 247650 w 1149350"/>
                <a:gd name="connsiteY11" fmla="*/ 279400 h 279400"/>
                <a:gd name="connsiteX12" fmla="*/ 381000 w 1149350"/>
                <a:gd name="connsiteY12" fmla="*/ 279400 h 279400"/>
                <a:gd name="connsiteX13" fmla="*/ 441325 w 1149350"/>
                <a:gd name="connsiteY13" fmla="*/ 276225 h 279400"/>
                <a:gd name="connsiteX14" fmla="*/ 488950 w 1149350"/>
                <a:gd name="connsiteY14" fmla="*/ 260350 h 279400"/>
                <a:gd name="connsiteX15" fmla="*/ 498475 w 1149350"/>
                <a:gd name="connsiteY15" fmla="*/ 257175 h 279400"/>
                <a:gd name="connsiteX16" fmla="*/ 508000 w 1149350"/>
                <a:gd name="connsiteY16" fmla="*/ 254000 h 279400"/>
                <a:gd name="connsiteX17" fmla="*/ 533400 w 1149350"/>
                <a:gd name="connsiteY17" fmla="*/ 244475 h 279400"/>
                <a:gd name="connsiteX18" fmla="*/ 552450 w 1149350"/>
                <a:gd name="connsiteY18" fmla="*/ 234950 h 279400"/>
                <a:gd name="connsiteX19" fmla="*/ 577850 w 1149350"/>
                <a:gd name="connsiteY19" fmla="*/ 222250 h 279400"/>
                <a:gd name="connsiteX20" fmla="*/ 600075 w 1149350"/>
                <a:gd name="connsiteY20" fmla="*/ 215900 h 279400"/>
                <a:gd name="connsiteX21" fmla="*/ 619125 w 1149350"/>
                <a:gd name="connsiteY21" fmla="*/ 206375 h 279400"/>
                <a:gd name="connsiteX22" fmla="*/ 628650 w 1149350"/>
                <a:gd name="connsiteY22" fmla="*/ 187325 h 279400"/>
                <a:gd name="connsiteX23" fmla="*/ 615950 w 1149350"/>
                <a:gd name="connsiteY23" fmla="*/ 180975 h 279400"/>
                <a:gd name="connsiteX24" fmla="*/ 603250 w 1149350"/>
                <a:gd name="connsiteY24" fmla="*/ 190500 h 279400"/>
                <a:gd name="connsiteX25" fmla="*/ 622300 w 1149350"/>
                <a:gd name="connsiteY25" fmla="*/ 187325 h 279400"/>
                <a:gd name="connsiteX26" fmla="*/ 650875 w 1149350"/>
                <a:gd name="connsiteY26" fmla="*/ 177800 h 279400"/>
                <a:gd name="connsiteX27" fmla="*/ 666750 w 1149350"/>
                <a:gd name="connsiteY27" fmla="*/ 168275 h 279400"/>
                <a:gd name="connsiteX28" fmla="*/ 688975 w 1149350"/>
                <a:gd name="connsiteY28" fmla="*/ 165100 h 279400"/>
                <a:gd name="connsiteX29" fmla="*/ 720725 w 1149350"/>
                <a:gd name="connsiteY29" fmla="*/ 149225 h 279400"/>
                <a:gd name="connsiteX30" fmla="*/ 752475 w 1149350"/>
                <a:gd name="connsiteY30" fmla="*/ 139700 h 279400"/>
                <a:gd name="connsiteX31" fmla="*/ 825500 w 1149350"/>
                <a:gd name="connsiteY31" fmla="*/ 120650 h 279400"/>
                <a:gd name="connsiteX32" fmla="*/ 952500 w 1149350"/>
                <a:gd name="connsiteY32" fmla="*/ 92075 h 279400"/>
                <a:gd name="connsiteX33" fmla="*/ 1035050 w 1149350"/>
                <a:gd name="connsiteY33" fmla="*/ 82550 h 279400"/>
                <a:gd name="connsiteX34" fmla="*/ 1117600 w 1149350"/>
                <a:gd name="connsiteY34" fmla="*/ 88900 h 279400"/>
                <a:gd name="connsiteX35" fmla="*/ 1130300 w 1149350"/>
                <a:gd name="connsiteY35" fmla="*/ 98425 h 279400"/>
                <a:gd name="connsiteX36" fmla="*/ 1143000 w 1149350"/>
                <a:gd name="connsiteY36" fmla="*/ 120650 h 279400"/>
                <a:gd name="connsiteX37" fmla="*/ 1149350 w 1149350"/>
                <a:gd name="connsiteY37" fmla="*/ 130175 h 279400"/>
                <a:gd name="connsiteX38" fmla="*/ 1149350 w 1149350"/>
                <a:gd name="connsiteY38" fmla="*/ 12700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149350" h="279400">
                  <a:moveTo>
                    <a:pt x="0" y="0"/>
                  </a:moveTo>
                  <a:cubicBezTo>
                    <a:pt x="2760" y="26218"/>
                    <a:pt x="2319" y="49007"/>
                    <a:pt x="9525" y="73025"/>
                  </a:cubicBezTo>
                  <a:cubicBezTo>
                    <a:pt x="11748" y="80434"/>
                    <a:pt x="18438" y="100376"/>
                    <a:pt x="22225" y="107950"/>
                  </a:cubicBezTo>
                  <a:cubicBezTo>
                    <a:pt x="29761" y="123022"/>
                    <a:pt x="35643" y="127776"/>
                    <a:pt x="44450" y="142875"/>
                  </a:cubicBezTo>
                  <a:cubicBezTo>
                    <a:pt x="86581" y="215100"/>
                    <a:pt x="27176" y="120139"/>
                    <a:pt x="63500" y="174625"/>
                  </a:cubicBezTo>
                  <a:cubicBezTo>
                    <a:pt x="66923" y="179760"/>
                    <a:pt x="69170" y="185681"/>
                    <a:pt x="73025" y="190500"/>
                  </a:cubicBezTo>
                  <a:cubicBezTo>
                    <a:pt x="94035" y="216762"/>
                    <a:pt x="81847" y="197558"/>
                    <a:pt x="104775" y="215900"/>
                  </a:cubicBezTo>
                  <a:cubicBezTo>
                    <a:pt x="110619" y="220575"/>
                    <a:pt x="115088" y="226769"/>
                    <a:pt x="120650" y="231775"/>
                  </a:cubicBezTo>
                  <a:cubicBezTo>
                    <a:pt x="125687" y="236308"/>
                    <a:pt x="131104" y="240409"/>
                    <a:pt x="136525" y="244475"/>
                  </a:cubicBezTo>
                  <a:cubicBezTo>
                    <a:pt x="139578" y="246765"/>
                    <a:pt x="142533" y="249344"/>
                    <a:pt x="146050" y="250825"/>
                  </a:cubicBezTo>
                  <a:cubicBezTo>
                    <a:pt x="162718" y="257843"/>
                    <a:pt x="179196" y="265952"/>
                    <a:pt x="196850" y="269875"/>
                  </a:cubicBezTo>
                  <a:cubicBezTo>
                    <a:pt x="232730" y="277848"/>
                    <a:pt x="215766" y="274845"/>
                    <a:pt x="247650" y="279400"/>
                  </a:cubicBezTo>
                  <a:cubicBezTo>
                    <a:pt x="300807" y="266111"/>
                    <a:pt x="242829" y="279400"/>
                    <a:pt x="381000" y="279400"/>
                  </a:cubicBezTo>
                  <a:cubicBezTo>
                    <a:pt x="401136" y="279400"/>
                    <a:pt x="421217" y="277283"/>
                    <a:pt x="441325" y="276225"/>
                  </a:cubicBezTo>
                  <a:lnTo>
                    <a:pt x="488950" y="260350"/>
                  </a:lnTo>
                  <a:lnTo>
                    <a:pt x="498475" y="257175"/>
                  </a:lnTo>
                  <a:cubicBezTo>
                    <a:pt x="501650" y="256117"/>
                    <a:pt x="505007" y="255497"/>
                    <a:pt x="508000" y="254000"/>
                  </a:cubicBezTo>
                  <a:cubicBezTo>
                    <a:pt x="524603" y="245699"/>
                    <a:pt x="516108" y="248798"/>
                    <a:pt x="533400" y="244475"/>
                  </a:cubicBezTo>
                  <a:cubicBezTo>
                    <a:pt x="560697" y="226277"/>
                    <a:pt x="526160" y="248095"/>
                    <a:pt x="552450" y="234950"/>
                  </a:cubicBezTo>
                  <a:cubicBezTo>
                    <a:pt x="575784" y="223283"/>
                    <a:pt x="544890" y="233237"/>
                    <a:pt x="577850" y="222250"/>
                  </a:cubicBezTo>
                  <a:cubicBezTo>
                    <a:pt x="583954" y="220215"/>
                    <a:pt x="593960" y="218958"/>
                    <a:pt x="600075" y="215900"/>
                  </a:cubicBezTo>
                  <a:cubicBezTo>
                    <a:pt x="624694" y="203590"/>
                    <a:pt x="595184" y="214355"/>
                    <a:pt x="619125" y="206375"/>
                  </a:cubicBezTo>
                  <a:cubicBezTo>
                    <a:pt x="619969" y="205109"/>
                    <a:pt x="630726" y="190784"/>
                    <a:pt x="628650" y="187325"/>
                  </a:cubicBezTo>
                  <a:cubicBezTo>
                    <a:pt x="626215" y="183266"/>
                    <a:pt x="620183" y="183092"/>
                    <a:pt x="615950" y="180975"/>
                  </a:cubicBezTo>
                  <a:cubicBezTo>
                    <a:pt x="611717" y="184150"/>
                    <a:pt x="599508" y="186758"/>
                    <a:pt x="603250" y="190500"/>
                  </a:cubicBezTo>
                  <a:cubicBezTo>
                    <a:pt x="607802" y="195052"/>
                    <a:pt x="616080" y="188984"/>
                    <a:pt x="622300" y="187325"/>
                  </a:cubicBezTo>
                  <a:cubicBezTo>
                    <a:pt x="632001" y="184738"/>
                    <a:pt x="641350" y="180975"/>
                    <a:pt x="650875" y="177800"/>
                  </a:cubicBezTo>
                  <a:cubicBezTo>
                    <a:pt x="656729" y="175849"/>
                    <a:pt x="660896" y="170226"/>
                    <a:pt x="666750" y="168275"/>
                  </a:cubicBezTo>
                  <a:cubicBezTo>
                    <a:pt x="673850" y="165908"/>
                    <a:pt x="681567" y="166158"/>
                    <a:pt x="688975" y="165100"/>
                  </a:cubicBezTo>
                  <a:cubicBezTo>
                    <a:pt x="699558" y="159808"/>
                    <a:pt x="709739" y="153619"/>
                    <a:pt x="720725" y="149225"/>
                  </a:cubicBezTo>
                  <a:cubicBezTo>
                    <a:pt x="730984" y="145121"/>
                    <a:pt x="741939" y="143027"/>
                    <a:pt x="752475" y="139700"/>
                  </a:cubicBezTo>
                  <a:cubicBezTo>
                    <a:pt x="811259" y="121136"/>
                    <a:pt x="747335" y="138688"/>
                    <a:pt x="825500" y="120650"/>
                  </a:cubicBezTo>
                  <a:cubicBezTo>
                    <a:pt x="876626" y="108852"/>
                    <a:pt x="904368" y="100374"/>
                    <a:pt x="952500" y="92075"/>
                  </a:cubicBezTo>
                  <a:cubicBezTo>
                    <a:pt x="990632" y="85501"/>
                    <a:pt x="998157" y="85624"/>
                    <a:pt x="1035050" y="82550"/>
                  </a:cubicBezTo>
                  <a:cubicBezTo>
                    <a:pt x="1062567" y="84667"/>
                    <a:pt x="1090378" y="84363"/>
                    <a:pt x="1117600" y="88900"/>
                  </a:cubicBezTo>
                  <a:cubicBezTo>
                    <a:pt x="1122820" y="89770"/>
                    <a:pt x="1126558" y="94683"/>
                    <a:pt x="1130300" y="98425"/>
                  </a:cubicBezTo>
                  <a:cubicBezTo>
                    <a:pt x="1135457" y="103582"/>
                    <a:pt x="1139680" y="114840"/>
                    <a:pt x="1143000" y="120650"/>
                  </a:cubicBezTo>
                  <a:cubicBezTo>
                    <a:pt x="1144893" y="123963"/>
                    <a:pt x="1146652" y="127477"/>
                    <a:pt x="1149350" y="130175"/>
                  </a:cubicBezTo>
                  <a:lnTo>
                    <a:pt x="1149350" y="127000"/>
                  </a:lnTo>
                </a:path>
              </a:pathLst>
            </a:cu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397120" y="2929349"/>
              <a:ext cx="1076298" cy="278405"/>
            </a:xfrm>
            <a:custGeom>
              <a:avLst/>
              <a:gdLst>
                <a:gd name="connsiteX0" fmla="*/ 0 w 860604"/>
                <a:gd name="connsiteY0" fmla="*/ 0 h 76410"/>
                <a:gd name="connsiteX1" fmla="*/ 66675 w 860604"/>
                <a:gd name="connsiteY1" fmla="*/ 9525 h 76410"/>
                <a:gd name="connsiteX2" fmla="*/ 88900 w 860604"/>
                <a:gd name="connsiteY2" fmla="*/ 15875 h 76410"/>
                <a:gd name="connsiteX3" fmla="*/ 111125 w 860604"/>
                <a:gd name="connsiteY3" fmla="*/ 19050 h 76410"/>
                <a:gd name="connsiteX4" fmla="*/ 193675 w 860604"/>
                <a:gd name="connsiteY4" fmla="*/ 34925 h 76410"/>
                <a:gd name="connsiteX5" fmla="*/ 238125 w 860604"/>
                <a:gd name="connsiteY5" fmla="*/ 38100 h 76410"/>
                <a:gd name="connsiteX6" fmla="*/ 276225 w 860604"/>
                <a:gd name="connsiteY6" fmla="*/ 41275 h 76410"/>
                <a:gd name="connsiteX7" fmla="*/ 400050 w 860604"/>
                <a:gd name="connsiteY7" fmla="*/ 44450 h 76410"/>
                <a:gd name="connsiteX8" fmla="*/ 434975 w 860604"/>
                <a:gd name="connsiteY8" fmla="*/ 47625 h 76410"/>
                <a:gd name="connsiteX9" fmla="*/ 612775 w 860604"/>
                <a:gd name="connsiteY9" fmla="*/ 41275 h 76410"/>
                <a:gd name="connsiteX10" fmla="*/ 622300 w 860604"/>
                <a:gd name="connsiteY10" fmla="*/ 34925 h 76410"/>
                <a:gd name="connsiteX11" fmla="*/ 641350 w 860604"/>
                <a:gd name="connsiteY11" fmla="*/ 31750 h 76410"/>
                <a:gd name="connsiteX12" fmla="*/ 768350 w 860604"/>
                <a:gd name="connsiteY12" fmla="*/ 34925 h 76410"/>
                <a:gd name="connsiteX13" fmla="*/ 800100 w 860604"/>
                <a:gd name="connsiteY13" fmla="*/ 41275 h 76410"/>
                <a:gd name="connsiteX14" fmla="*/ 812800 w 860604"/>
                <a:gd name="connsiteY14" fmla="*/ 44450 h 76410"/>
                <a:gd name="connsiteX15" fmla="*/ 822325 w 860604"/>
                <a:gd name="connsiteY15" fmla="*/ 53975 h 76410"/>
                <a:gd name="connsiteX16" fmla="*/ 844550 w 860604"/>
                <a:gd name="connsiteY16" fmla="*/ 63500 h 76410"/>
                <a:gd name="connsiteX17" fmla="*/ 860425 w 860604"/>
                <a:gd name="connsiteY17" fmla="*/ 76200 h 76410"/>
                <a:gd name="connsiteX18" fmla="*/ 857250 w 860604"/>
                <a:gd name="connsiteY18" fmla="*/ 76200 h 76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60604" h="76410">
                  <a:moveTo>
                    <a:pt x="0" y="0"/>
                  </a:moveTo>
                  <a:cubicBezTo>
                    <a:pt x="50029" y="14294"/>
                    <a:pt x="-11528" y="-1647"/>
                    <a:pt x="66675" y="9525"/>
                  </a:cubicBezTo>
                  <a:cubicBezTo>
                    <a:pt x="74302" y="10615"/>
                    <a:pt x="81366" y="14261"/>
                    <a:pt x="88900" y="15875"/>
                  </a:cubicBezTo>
                  <a:cubicBezTo>
                    <a:pt x="96217" y="17443"/>
                    <a:pt x="103808" y="17482"/>
                    <a:pt x="111125" y="19050"/>
                  </a:cubicBezTo>
                  <a:cubicBezTo>
                    <a:pt x="158261" y="29151"/>
                    <a:pt x="111638" y="29065"/>
                    <a:pt x="193675" y="34925"/>
                  </a:cubicBezTo>
                  <a:lnTo>
                    <a:pt x="238125" y="38100"/>
                  </a:lnTo>
                  <a:cubicBezTo>
                    <a:pt x="250831" y="39077"/>
                    <a:pt x="263491" y="40776"/>
                    <a:pt x="276225" y="41275"/>
                  </a:cubicBezTo>
                  <a:cubicBezTo>
                    <a:pt x="317482" y="42893"/>
                    <a:pt x="358775" y="43392"/>
                    <a:pt x="400050" y="44450"/>
                  </a:cubicBezTo>
                  <a:cubicBezTo>
                    <a:pt x="411692" y="45508"/>
                    <a:pt x="423285" y="47625"/>
                    <a:pt x="434975" y="47625"/>
                  </a:cubicBezTo>
                  <a:cubicBezTo>
                    <a:pt x="563372" y="47625"/>
                    <a:pt x="540609" y="49293"/>
                    <a:pt x="612775" y="41275"/>
                  </a:cubicBezTo>
                  <a:cubicBezTo>
                    <a:pt x="615950" y="39158"/>
                    <a:pt x="618680" y="36132"/>
                    <a:pt x="622300" y="34925"/>
                  </a:cubicBezTo>
                  <a:cubicBezTo>
                    <a:pt x="628407" y="32889"/>
                    <a:pt x="634912" y="31750"/>
                    <a:pt x="641350" y="31750"/>
                  </a:cubicBezTo>
                  <a:cubicBezTo>
                    <a:pt x="683697" y="31750"/>
                    <a:pt x="726017" y="33867"/>
                    <a:pt x="768350" y="34925"/>
                  </a:cubicBezTo>
                  <a:cubicBezTo>
                    <a:pt x="787911" y="41445"/>
                    <a:pt x="767995" y="35438"/>
                    <a:pt x="800100" y="41275"/>
                  </a:cubicBezTo>
                  <a:cubicBezTo>
                    <a:pt x="804393" y="42056"/>
                    <a:pt x="808567" y="43392"/>
                    <a:pt x="812800" y="44450"/>
                  </a:cubicBezTo>
                  <a:cubicBezTo>
                    <a:pt x="815975" y="47625"/>
                    <a:pt x="818671" y="51365"/>
                    <a:pt x="822325" y="53975"/>
                  </a:cubicBezTo>
                  <a:cubicBezTo>
                    <a:pt x="829191" y="58879"/>
                    <a:pt x="836777" y="60909"/>
                    <a:pt x="844550" y="63500"/>
                  </a:cubicBezTo>
                  <a:cubicBezTo>
                    <a:pt x="855254" y="79557"/>
                    <a:pt x="845089" y="68532"/>
                    <a:pt x="860425" y="76200"/>
                  </a:cubicBezTo>
                  <a:cubicBezTo>
                    <a:pt x="861372" y="76673"/>
                    <a:pt x="858308" y="76200"/>
                    <a:pt x="857250" y="76200"/>
                  </a:cubicBezTo>
                </a:path>
              </a:pathLst>
            </a:cu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5397120" y="3352030"/>
              <a:ext cx="1105294" cy="1694042"/>
            </a:xfrm>
            <a:custGeom>
              <a:avLst/>
              <a:gdLst>
                <a:gd name="connsiteX0" fmla="*/ 0 w 847730"/>
                <a:gd name="connsiteY0" fmla="*/ 1028701 h 1028701"/>
                <a:gd name="connsiteX1" fmla="*/ 25400 w 847730"/>
                <a:gd name="connsiteY1" fmla="*/ 1025526 h 1028701"/>
                <a:gd name="connsiteX2" fmla="*/ 114300 w 847730"/>
                <a:gd name="connsiteY2" fmla="*/ 1019176 h 1028701"/>
                <a:gd name="connsiteX3" fmla="*/ 152400 w 847730"/>
                <a:gd name="connsiteY3" fmla="*/ 1012826 h 1028701"/>
                <a:gd name="connsiteX4" fmla="*/ 212725 w 847730"/>
                <a:gd name="connsiteY4" fmla="*/ 1009651 h 1028701"/>
                <a:gd name="connsiteX5" fmla="*/ 260350 w 847730"/>
                <a:gd name="connsiteY5" fmla="*/ 990601 h 1028701"/>
                <a:gd name="connsiteX6" fmla="*/ 400050 w 847730"/>
                <a:gd name="connsiteY6" fmla="*/ 955676 h 1028701"/>
                <a:gd name="connsiteX7" fmla="*/ 438150 w 847730"/>
                <a:gd name="connsiteY7" fmla="*/ 936626 h 1028701"/>
                <a:gd name="connsiteX8" fmla="*/ 523875 w 847730"/>
                <a:gd name="connsiteY8" fmla="*/ 860426 h 1028701"/>
                <a:gd name="connsiteX9" fmla="*/ 565150 w 847730"/>
                <a:gd name="connsiteY9" fmla="*/ 803276 h 1028701"/>
                <a:gd name="connsiteX10" fmla="*/ 619125 w 847730"/>
                <a:gd name="connsiteY10" fmla="*/ 673101 h 1028701"/>
                <a:gd name="connsiteX11" fmla="*/ 654050 w 847730"/>
                <a:gd name="connsiteY11" fmla="*/ 584201 h 1028701"/>
                <a:gd name="connsiteX12" fmla="*/ 669925 w 847730"/>
                <a:gd name="connsiteY12" fmla="*/ 523876 h 1028701"/>
                <a:gd name="connsiteX13" fmla="*/ 708025 w 847730"/>
                <a:gd name="connsiteY13" fmla="*/ 409576 h 1028701"/>
                <a:gd name="connsiteX14" fmla="*/ 733425 w 847730"/>
                <a:gd name="connsiteY14" fmla="*/ 298451 h 1028701"/>
                <a:gd name="connsiteX15" fmla="*/ 746125 w 847730"/>
                <a:gd name="connsiteY15" fmla="*/ 222251 h 1028701"/>
                <a:gd name="connsiteX16" fmla="*/ 749300 w 847730"/>
                <a:gd name="connsiteY16" fmla="*/ 3176 h 1028701"/>
                <a:gd name="connsiteX17" fmla="*/ 758825 w 847730"/>
                <a:gd name="connsiteY17" fmla="*/ 1 h 1028701"/>
                <a:gd name="connsiteX18" fmla="*/ 815975 w 847730"/>
                <a:gd name="connsiteY18" fmla="*/ 3176 h 1028701"/>
                <a:gd name="connsiteX19" fmla="*/ 835025 w 847730"/>
                <a:gd name="connsiteY19" fmla="*/ 6351 h 1028701"/>
                <a:gd name="connsiteX20" fmla="*/ 844550 w 847730"/>
                <a:gd name="connsiteY20" fmla="*/ 9526 h 1028701"/>
                <a:gd name="connsiteX21" fmla="*/ 847725 w 847730"/>
                <a:gd name="connsiteY21" fmla="*/ 34926 h 102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47730" h="1028701">
                  <a:moveTo>
                    <a:pt x="0" y="1028701"/>
                  </a:moveTo>
                  <a:cubicBezTo>
                    <a:pt x="8467" y="1027643"/>
                    <a:pt x="16906" y="1026335"/>
                    <a:pt x="25400" y="1025526"/>
                  </a:cubicBezTo>
                  <a:cubicBezTo>
                    <a:pt x="45911" y="1023573"/>
                    <a:pt x="95138" y="1020453"/>
                    <a:pt x="114300" y="1019176"/>
                  </a:cubicBezTo>
                  <a:cubicBezTo>
                    <a:pt x="127000" y="1017059"/>
                    <a:pt x="139585" y="1014066"/>
                    <a:pt x="152400" y="1012826"/>
                  </a:cubicBezTo>
                  <a:cubicBezTo>
                    <a:pt x="172443" y="1010886"/>
                    <a:pt x="193002" y="1013712"/>
                    <a:pt x="212725" y="1009651"/>
                  </a:cubicBezTo>
                  <a:cubicBezTo>
                    <a:pt x="229472" y="1006203"/>
                    <a:pt x="243871" y="995159"/>
                    <a:pt x="260350" y="990601"/>
                  </a:cubicBezTo>
                  <a:cubicBezTo>
                    <a:pt x="313017" y="976034"/>
                    <a:pt x="353007" y="975277"/>
                    <a:pt x="400050" y="955676"/>
                  </a:cubicBezTo>
                  <a:cubicBezTo>
                    <a:pt x="413157" y="950215"/>
                    <a:pt x="425926" y="943849"/>
                    <a:pt x="438150" y="936626"/>
                  </a:cubicBezTo>
                  <a:cubicBezTo>
                    <a:pt x="470803" y="917331"/>
                    <a:pt x="500041" y="889027"/>
                    <a:pt x="523875" y="860426"/>
                  </a:cubicBezTo>
                  <a:cubicBezTo>
                    <a:pt x="541600" y="839156"/>
                    <a:pt x="549792" y="830701"/>
                    <a:pt x="565150" y="803276"/>
                  </a:cubicBezTo>
                  <a:cubicBezTo>
                    <a:pt x="581763" y="773611"/>
                    <a:pt x="611814" y="690973"/>
                    <a:pt x="619125" y="673101"/>
                  </a:cubicBezTo>
                  <a:cubicBezTo>
                    <a:pt x="639716" y="622769"/>
                    <a:pt x="640575" y="630614"/>
                    <a:pt x="654050" y="584201"/>
                  </a:cubicBezTo>
                  <a:cubicBezTo>
                    <a:pt x="659847" y="564233"/>
                    <a:pt x="663785" y="543742"/>
                    <a:pt x="669925" y="523876"/>
                  </a:cubicBezTo>
                  <a:cubicBezTo>
                    <a:pt x="681785" y="485506"/>
                    <a:pt x="701046" y="449126"/>
                    <a:pt x="708025" y="409576"/>
                  </a:cubicBezTo>
                  <a:cubicBezTo>
                    <a:pt x="727822" y="297395"/>
                    <a:pt x="705263" y="415123"/>
                    <a:pt x="733425" y="298451"/>
                  </a:cubicBezTo>
                  <a:cubicBezTo>
                    <a:pt x="737175" y="282914"/>
                    <a:pt x="743964" y="236300"/>
                    <a:pt x="746125" y="222251"/>
                  </a:cubicBezTo>
                  <a:cubicBezTo>
                    <a:pt x="747183" y="149226"/>
                    <a:pt x="745134" y="76090"/>
                    <a:pt x="749300" y="3176"/>
                  </a:cubicBezTo>
                  <a:cubicBezTo>
                    <a:pt x="749491" y="-165"/>
                    <a:pt x="755478" y="1"/>
                    <a:pt x="758825" y="1"/>
                  </a:cubicBezTo>
                  <a:cubicBezTo>
                    <a:pt x="777904" y="1"/>
                    <a:pt x="796925" y="2118"/>
                    <a:pt x="815975" y="3176"/>
                  </a:cubicBezTo>
                  <a:cubicBezTo>
                    <a:pt x="822325" y="4234"/>
                    <a:pt x="828741" y="4954"/>
                    <a:pt x="835025" y="6351"/>
                  </a:cubicBezTo>
                  <a:cubicBezTo>
                    <a:pt x="838292" y="7077"/>
                    <a:pt x="843191" y="6468"/>
                    <a:pt x="844550" y="9526"/>
                  </a:cubicBezTo>
                  <a:cubicBezTo>
                    <a:pt x="848015" y="17323"/>
                    <a:pt x="847725" y="34926"/>
                    <a:pt x="847725" y="3492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350014" y="3170704"/>
              <a:ext cx="260351" cy="358775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668078" y="2865283"/>
            <a:ext cx="610422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V</a:t>
            </a:r>
            <a:r>
              <a:rPr lang="en-US" sz="2800" kern="0" baseline="-25000" dirty="0" smtClean="0">
                <a:solidFill>
                  <a:sysClr val="window" lastClr="FFFFFF"/>
                </a:solidFill>
                <a:latin typeface="Times New Roman" pitchFamily="18" charset="0"/>
              </a:rPr>
              <a:t>2</a:t>
            </a:r>
            <a:endParaRPr kumimoji="0" lang="en-US" sz="2800" b="0" i="1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cxnSp>
        <p:nvCxnSpPr>
          <p:cNvPr id="25" name="Straight Connector 24"/>
          <p:cNvCxnSpPr>
            <a:stCxn id="8" idx="2"/>
          </p:cNvCxnSpPr>
          <p:nvPr/>
        </p:nvCxnSpPr>
        <p:spPr>
          <a:xfrm flipH="1">
            <a:off x="1778000" y="2648761"/>
            <a:ext cx="1640523" cy="0"/>
          </a:xfrm>
          <a:prstGeom prst="line">
            <a:avLst/>
          </a:prstGeom>
          <a:ln w="571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442511" y="3783291"/>
            <a:ext cx="609600" cy="587375"/>
            <a:chOff x="960438" y="2757488"/>
            <a:chExt cx="609600" cy="587375"/>
          </a:xfrm>
        </p:grpSpPr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960438" y="3127650"/>
              <a:ext cx="609600" cy="0"/>
            </a:xfrm>
            <a:prstGeom prst="line">
              <a:avLst/>
            </a:prstGeom>
            <a:noFill/>
            <a:ln w="57150" cmpd="sng">
              <a:solidFill>
                <a:sysClr val="window" lastClr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1112838" y="3251037"/>
              <a:ext cx="304800" cy="0"/>
            </a:xfrm>
            <a:prstGeom prst="line">
              <a:avLst/>
            </a:prstGeom>
            <a:noFill/>
            <a:ln w="57150" cmpd="sng">
              <a:solidFill>
                <a:sysClr val="window" lastClr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1179513" y="3344863"/>
              <a:ext cx="182563" cy="0"/>
            </a:xfrm>
            <a:prstGeom prst="line">
              <a:avLst/>
            </a:prstGeom>
            <a:noFill/>
            <a:ln w="57150" cmpd="sng">
              <a:solidFill>
                <a:sysClr val="window" lastClr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 flipV="1">
              <a:off x="1265238" y="2757488"/>
              <a:ext cx="0" cy="370162"/>
            </a:xfrm>
            <a:prstGeom prst="line">
              <a:avLst/>
            </a:prstGeom>
            <a:noFill/>
            <a:ln w="57150" cmpd="sng">
              <a:solidFill>
                <a:sysClr val="window" lastClr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1633011" y="2528111"/>
            <a:ext cx="216893" cy="216893"/>
          </a:xfrm>
          <a:prstGeom prst="ellipse">
            <a:avLst/>
          </a:prstGeom>
          <a:solidFill>
            <a:sysClr val="window" lastClr="FFFFFF"/>
          </a:solidFill>
          <a:ln w="12700">
            <a:solidFill>
              <a:sysClr val="windowText" lastClr="000000"/>
            </a:solidFill>
            <a:round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1633011" y="3674231"/>
            <a:ext cx="216893" cy="216893"/>
          </a:xfrm>
          <a:prstGeom prst="ellipse">
            <a:avLst/>
          </a:prstGeom>
          <a:solidFill>
            <a:sysClr val="window" lastClr="FFFFFF"/>
          </a:solidFill>
          <a:ln w="12700">
            <a:solidFill>
              <a:sysClr val="windowText" lastClr="000000"/>
            </a:solidFill>
            <a:round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961832" y="2048223"/>
            <a:ext cx="480679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+</a:t>
            </a:r>
            <a:endParaRPr kumimoji="0" lang="en-US" sz="2800" b="1" i="1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6960593" y="2704212"/>
            <a:ext cx="610422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V</a:t>
            </a:r>
            <a:r>
              <a:rPr lang="en-US" sz="2800" kern="0" baseline="-25000" dirty="0" smtClean="0">
                <a:solidFill>
                  <a:sysClr val="window" lastClr="FFFFFF"/>
                </a:solidFill>
                <a:latin typeface="Times New Roman" pitchFamily="18" charset="0"/>
              </a:rPr>
              <a:t>1</a:t>
            </a:r>
            <a:endParaRPr kumimoji="0" lang="en-US" sz="2800" b="0" i="1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4431998" y="2574231"/>
            <a:ext cx="1640523" cy="0"/>
          </a:xfrm>
          <a:prstGeom prst="line">
            <a:avLst/>
          </a:prstGeom>
          <a:ln w="571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5867400" y="3797851"/>
            <a:ext cx="609600" cy="587375"/>
            <a:chOff x="960438" y="2757488"/>
            <a:chExt cx="609600" cy="587375"/>
          </a:xfrm>
        </p:grpSpPr>
        <p:sp>
          <p:nvSpPr>
            <p:cNvPr id="39" name="Line 23"/>
            <p:cNvSpPr>
              <a:spLocks noChangeShapeType="1"/>
            </p:cNvSpPr>
            <p:nvPr/>
          </p:nvSpPr>
          <p:spPr bwMode="auto">
            <a:xfrm>
              <a:off x="960438" y="3127650"/>
              <a:ext cx="609600" cy="0"/>
            </a:xfrm>
            <a:prstGeom prst="line">
              <a:avLst/>
            </a:prstGeom>
            <a:noFill/>
            <a:ln w="57150" cmpd="sng">
              <a:solidFill>
                <a:sysClr val="window" lastClr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Line 24"/>
            <p:cNvSpPr>
              <a:spLocks noChangeShapeType="1"/>
            </p:cNvSpPr>
            <p:nvPr/>
          </p:nvSpPr>
          <p:spPr bwMode="auto">
            <a:xfrm>
              <a:off x="1112838" y="3251037"/>
              <a:ext cx="304800" cy="0"/>
            </a:xfrm>
            <a:prstGeom prst="line">
              <a:avLst/>
            </a:prstGeom>
            <a:noFill/>
            <a:ln w="57150" cmpd="sng">
              <a:solidFill>
                <a:sysClr val="window" lastClr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Line 25"/>
            <p:cNvSpPr>
              <a:spLocks noChangeShapeType="1"/>
            </p:cNvSpPr>
            <p:nvPr/>
          </p:nvSpPr>
          <p:spPr bwMode="auto">
            <a:xfrm>
              <a:off x="1179513" y="3344863"/>
              <a:ext cx="182563" cy="0"/>
            </a:xfrm>
            <a:prstGeom prst="line">
              <a:avLst/>
            </a:prstGeom>
            <a:noFill/>
            <a:ln w="57150" cmpd="sng">
              <a:solidFill>
                <a:sysClr val="window" lastClr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26"/>
            <p:cNvSpPr>
              <a:spLocks noChangeShapeType="1"/>
            </p:cNvSpPr>
            <p:nvPr/>
          </p:nvSpPr>
          <p:spPr bwMode="auto">
            <a:xfrm flipV="1">
              <a:off x="1265238" y="2757488"/>
              <a:ext cx="0" cy="370162"/>
            </a:xfrm>
            <a:prstGeom prst="line">
              <a:avLst/>
            </a:prstGeom>
            <a:noFill/>
            <a:ln w="57150" cmpd="sng">
              <a:solidFill>
                <a:sysClr val="window" lastClr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3" name="Oval 33"/>
          <p:cNvSpPr>
            <a:spLocks noChangeArrowheads="1"/>
          </p:cNvSpPr>
          <p:nvPr/>
        </p:nvSpPr>
        <p:spPr bwMode="auto">
          <a:xfrm>
            <a:off x="6019800" y="2462996"/>
            <a:ext cx="216893" cy="216893"/>
          </a:xfrm>
          <a:prstGeom prst="ellipse">
            <a:avLst/>
          </a:prstGeom>
          <a:solidFill>
            <a:sysClr val="window" lastClr="FFFFFF"/>
          </a:solidFill>
          <a:ln w="12700">
            <a:solidFill>
              <a:sysClr val="windowText" lastClr="000000"/>
            </a:solidFill>
            <a:round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6057900" y="3688791"/>
            <a:ext cx="216893" cy="216893"/>
          </a:xfrm>
          <a:prstGeom prst="ellipse">
            <a:avLst/>
          </a:prstGeom>
          <a:solidFill>
            <a:sysClr val="window" lastClr="FFFFFF"/>
          </a:solidFill>
          <a:ln w="12700">
            <a:solidFill>
              <a:sysClr val="windowText" lastClr="000000"/>
            </a:solidFill>
            <a:round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Text Box 20"/>
          <p:cNvSpPr txBox="1">
            <a:spLocks noChangeArrowheads="1"/>
          </p:cNvSpPr>
          <p:nvPr/>
        </p:nvSpPr>
        <p:spPr bwMode="auto">
          <a:xfrm>
            <a:off x="6377321" y="2125541"/>
            <a:ext cx="480679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+</a:t>
            </a:r>
            <a:endParaRPr kumimoji="0" lang="en-US" sz="2800" b="1" i="1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4127198" y="4909592"/>
            <a:ext cx="1640523" cy="0"/>
          </a:xfrm>
          <a:prstGeom prst="line">
            <a:avLst/>
          </a:prstGeom>
          <a:ln w="571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537200" y="4909592"/>
            <a:ext cx="609600" cy="587375"/>
            <a:chOff x="960438" y="2757488"/>
            <a:chExt cx="609600" cy="587375"/>
          </a:xfrm>
        </p:grpSpPr>
        <p:sp>
          <p:nvSpPr>
            <p:cNvPr id="48" name="Line 23"/>
            <p:cNvSpPr>
              <a:spLocks noChangeShapeType="1"/>
            </p:cNvSpPr>
            <p:nvPr/>
          </p:nvSpPr>
          <p:spPr bwMode="auto">
            <a:xfrm>
              <a:off x="960438" y="3127650"/>
              <a:ext cx="609600" cy="0"/>
            </a:xfrm>
            <a:prstGeom prst="line">
              <a:avLst/>
            </a:prstGeom>
            <a:noFill/>
            <a:ln w="57150" cmpd="sng">
              <a:solidFill>
                <a:sysClr val="window" lastClr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Line 24"/>
            <p:cNvSpPr>
              <a:spLocks noChangeShapeType="1"/>
            </p:cNvSpPr>
            <p:nvPr/>
          </p:nvSpPr>
          <p:spPr bwMode="auto">
            <a:xfrm>
              <a:off x="1112838" y="3251037"/>
              <a:ext cx="304800" cy="0"/>
            </a:xfrm>
            <a:prstGeom prst="line">
              <a:avLst/>
            </a:prstGeom>
            <a:noFill/>
            <a:ln w="57150" cmpd="sng">
              <a:solidFill>
                <a:sysClr val="window" lastClr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Line 25"/>
            <p:cNvSpPr>
              <a:spLocks noChangeShapeType="1"/>
            </p:cNvSpPr>
            <p:nvPr/>
          </p:nvSpPr>
          <p:spPr bwMode="auto">
            <a:xfrm>
              <a:off x="1179513" y="3344863"/>
              <a:ext cx="182563" cy="0"/>
            </a:xfrm>
            <a:prstGeom prst="line">
              <a:avLst/>
            </a:prstGeom>
            <a:noFill/>
            <a:ln w="57150" cmpd="sng">
              <a:solidFill>
                <a:sysClr val="window" lastClr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Line 26"/>
            <p:cNvSpPr>
              <a:spLocks noChangeShapeType="1"/>
            </p:cNvSpPr>
            <p:nvPr/>
          </p:nvSpPr>
          <p:spPr bwMode="auto">
            <a:xfrm flipV="1">
              <a:off x="1265238" y="2757488"/>
              <a:ext cx="0" cy="370162"/>
            </a:xfrm>
            <a:prstGeom prst="line">
              <a:avLst/>
            </a:prstGeom>
            <a:noFill/>
            <a:ln w="57150" cmpd="sng">
              <a:solidFill>
                <a:sysClr val="window" lastClr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5715000" y="4798357"/>
            <a:ext cx="216893" cy="216893"/>
          </a:xfrm>
          <a:prstGeom prst="ellipse">
            <a:avLst/>
          </a:prstGeom>
          <a:solidFill>
            <a:sysClr val="window" lastClr="FFFFFF"/>
          </a:solidFill>
          <a:ln w="12700">
            <a:solidFill>
              <a:sysClr val="windowText" lastClr="000000"/>
            </a:solidFill>
            <a:round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850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4850407" y="4629066"/>
            <a:ext cx="609600" cy="587375"/>
            <a:chOff x="960438" y="2757488"/>
            <a:chExt cx="609600" cy="587375"/>
          </a:xfrm>
        </p:grpSpPr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960438" y="3127650"/>
              <a:ext cx="609600" cy="0"/>
            </a:xfrm>
            <a:prstGeom prst="line">
              <a:avLst/>
            </a:prstGeom>
            <a:noFill/>
            <a:ln w="57150" cmpd="sng">
              <a:solidFill>
                <a:sysClr val="window" lastClr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1112838" y="3251037"/>
              <a:ext cx="304800" cy="0"/>
            </a:xfrm>
            <a:prstGeom prst="line">
              <a:avLst/>
            </a:prstGeom>
            <a:noFill/>
            <a:ln w="57150" cmpd="sng">
              <a:solidFill>
                <a:sysClr val="window" lastClr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1179513" y="3344863"/>
              <a:ext cx="182563" cy="0"/>
            </a:xfrm>
            <a:prstGeom prst="line">
              <a:avLst/>
            </a:prstGeom>
            <a:noFill/>
            <a:ln w="57150" cmpd="sng">
              <a:solidFill>
                <a:sysClr val="window" lastClr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 flipV="1">
              <a:off x="1265238" y="2757488"/>
              <a:ext cx="0" cy="370162"/>
            </a:xfrm>
            <a:prstGeom prst="line">
              <a:avLst/>
            </a:prstGeom>
            <a:noFill/>
            <a:ln w="57150" cmpd="sng">
              <a:solidFill>
                <a:sysClr val="window" lastClr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>
            <a:off x="1830716" y="2801896"/>
            <a:ext cx="3541384" cy="0"/>
          </a:xfrm>
          <a:prstGeom prst="line">
            <a:avLst/>
          </a:prstGeom>
          <a:ln w="571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Signal &amp; Noise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F832-FDD5-EA4D-AEE9-2E839012156F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EE93 – Mobile Medical Devices and Apps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550166" y="4693879"/>
            <a:ext cx="609600" cy="587375"/>
            <a:chOff x="960438" y="2757488"/>
            <a:chExt cx="609600" cy="587375"/>
          </a:xfrm>
        </p:grpSpPr>
        <p:sp>
          <p:nvSpPr>
            <p:cNvPr id="15" name="Line 23"/>
            <p:cNvSpPr>
              <a:spLocks noChangeShapeType="1"/>
            </p:cNvSpPr>
            <p:nvPr/>
          </p:nvSpPr>
          <p:spPr bwMode="auto">
            <a:xfrm>
              <a:off x="960438" y="3127650"/>
              <a:ext cx="609600" cy="0"/>
            </a:xfrm>
            <a:prstGeom prst="line">
              <a:avLst/>
            </a:prstGeom>
            <a:noFill/>
            <a:ln w="57150" cmpd="sng">
              <a:solidFill>
                <a:sysClr val="window" lastClr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>
              <a:off x="1112838" y="3251037"/>
              <a:ext cx="304800" cy="0"/>
            </a:xfrm>
            <a:prstGeom prst="line">
              <a:avLst/>
            </a:prstGeom>
            <a:noFill/>
            <a:ln w="57150" cmpd="sng">
              <a:solidFill>
                <a:sysClr val="window" lastClr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>
              <a:off x="1179513" y="3344863"/>
              <a:ext cx="182563" cy="0"/>
            </a:xfrm>
            <a:prstGeom prst="line">
              <a:avLst/>
            </a:prstGeom>
            <a:noFill/>
            <a:ln w="57150" cmpd="sng">
              <a:solidFill>
                <a:sysClr val="window" lastClr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 flipV="1">
              <a:off x="1265238" y="2757488"/>
              <a:ext cx="0" cy="370162"/>
            </a:xfrm>
            <a:prstGeom prst="line">
              <a:avLst/>
            </a:prstGeom>
            <a:noFill/>
            <a:ln w="57150" cmpd="sng">
              <a:solidFill>
                <a:sysClr val="window" lastClr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" name="Oval 33"/>
          <p:cNvSpPr>
            <a:spLocks noChangeArrowheads="1"/>
          </p:cNvSpPr>
          <p:nvPr/>
        </p:nvSpPr>
        <p:spPr bwMode="auto">
          <a:xfrm>
            <a:off x="5046760" y="4476986"/>
            <a:ext cx="216893" cy="216893"/>
          </a:xfrm>
          <a:prstGeom prst="ellipse">
            <a:avLst/>
          </a:prstGeom>
          <a:solidFill>
            <a:sysClr val="window" lastClr="FFFFFF"/>
          </a:solidFill>
          <a:ln w="12700">
            <a:solidFill>
              <a:sysClr val="windowText" lastClr="000000"/>
            </a:solidFill>
            <a:round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5155207" y="2722701"/>
            <a:ext cx="216893" cy="216893"/>
          </a:xfrm>
          <a:prstGeom prst="ellipse">
            <a:avLst/>
          </a:prstGeom>
          <a:solidFill>
            <a:sysClr val="window" lastClr="FFFFFF"/>
          </a:solidFill>
          <a:ln w="12700">
            <a:solidFill>
              <a:sysClr val="windowText" lastClr="000000"/>
            </a:solidFill>
            <a:round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858032" y="2801896"/>
            <a:ext cx="0" cy="2139692"/>
          </a:xfrm>
          <a:prstGeom prst="line">
            <a:avLst/>
          </a:prstGeom>
          <a:ln w="571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373516" y="3400350"/>
            <a:ext cx="914400" cy="914400"/>
            <a:chOff x="650045" y="615564"/>
            <a:chExt cx="865882" cy="884370"/>
          </a:xfrm>
        </p:grpSpPr>
        <p:sp>
          <p:nvSpPr>
            <p:cNvPr id="7" name="Oval 53"/>
            <p:cNvSpPr>
              <a:spLocks noChangeArrowheads="1"/>
            </p:cNvSpPr>
            <p:nvPr/>
          </p:nvSpPr>
          <p:spPr bwMode="auto">
            <a:xfrm>
              <a:off x="650045" y="634052"/>
              <a:ext cx="865882" cy="865882"/>
            </a:xfrm>
            <a:prstGeom prst="ellipse">
              <a:avLst/>
            </a:prstGeom>
            <a:solidFill>
              <a:sysClr val="window" lastClr="FFFFFF"/>
            </a:solidFill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Text Box 54"/>
            <p:cNvSpPr txBox="1">
              <a:spLocks noChangeArrowheads="1"/>
            </p:cNvSpPr>
            <p:nvPr/>
          </p:nvSpPr>
          <p:spPr bwMode="auto">
            <a:xfrm>
              <a:off x="841374" y="615564"/>
              <a:ext cx="483225" cy="58477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+</a:t>
              </a:r>
            </a:p>
          </p:txBody>
        </p:sp>
        <p:sp>
          <p:nvSpPr>
            <p:cNvPr id="9" name="Text Box 55"/>
            <p:cNvSpPr txBox="1">
              <a:spLocks noChangeArrowheads="1"/>
            </p:cNvSpPr>
            <p:nvPr/>
          </p:nvSpPr>
          <p:spPr bwMode="auto">
            <a:xfrm>
              <a:off x="902188" y="905282"/>
              <a:ext cx="361597" cy="58477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-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121644" y="2401799"/>
            <a:ext cx="914400" cy="895284"/>
            <a:chOff x="1297172" y="2308657"/>
            <a:chExt cx="914400" cy="895284"/>
          </a:xfrm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297172" y="2308657"/>
              <a:ext cx="914400" cy="895284"/>
            </a:xfrm>
            <a:prstGeom prst="ellipse">
              <a:avLst/>
            </a:prstGeom>
            <a:solidFill>
              <a:sysClr val="window" lastClr="FFFFFF"/>
            </a:solidFill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9301" y="2596580"/>
              <a:ext cx="550143" cy="319438"/>
            </a:xfrm>
            <a:prstGeom prst="rect">
              <a:avLst/>
            </a:prstGeom>
          </p:spPr>
        </p:pic>
      </p:grp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5154796" y="3481763"/>
            <a:ext cx="2325504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sz="2800" kern="0" dirty="0" err="1">
                <a:solidFill>
                  <a:sysClr val="window" lastClr="FFFFFF"/>
                </a:solidFill>
                <a:latin typeface="Times New Roman" pitchFamily="18" charset="0"/>
              </a:rPr>
              <a:t>V</a:t>
            </a:r>
            <a:r>
              <a:rPr lang="en-US" sz="2800" kern="0" baseline="-25000" dirty="0" err="1">
                <a:solidFill>
                  <a:sysClr val="window" lastClr="FFFFFF"/>
                </a:solidFill>
                <a:latin typeface="Times New Roman" pitchFamily="18" charset="0"/>
              </a:rPr>
              <a:t>signal</a:t>
            </a:r>
            <a:r>
              <a:rPr lang="en-US" sz="2800" kern="0" baseline="-25000" dirty="0">
                <a:solidFill>
                  <a:sysClr val="window" lastClr="FFFFFF"/>
                </a:solidFill>
                <a:latin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+ V</a:t>
            </a:r>
            <a:r>
              <a:rPr lang="en-US" sz="2800" kern="0" baseline="-25000" dirty="0" smtClean="0">
                <a:solidFill>
                  <a:sysClr val="window" lastClr="FFFFFF"/>
                </a:solidFill>
                <a:latin typeface="Times New Roman" pitchFamily="18" charset="0"/>
              </a:rPr>
              <a:t>noise </a:t>
            </a:r>
            <a:endParaRPr kumimoji="0" lang="en-US" sz="2800" b="0" i="1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3008496" y="1779963"/>
            <a:ext cx="1144404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V</a:t>
            </a:r>
            <a:r>
              <a:rPr lang="en-US" sz="2800" kern="0" baseline="-25000" dirty="0" smtClean="0">
                <a:solidFill>
                  <a:sysClr val="window" lastClr="FFFFFF"/>
                </a:solidFill>
                <a:latin typeface="Times New Roman" pitchFamily="18" charset="0"/>
              </a:rPr>
              <a:t>noise </a:t>
            </a:r>
            <a:endParaRPr kumimoji="0" lang="en-US" sz="2800" b="0" i="1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229112" y="3570663"/>
            <a:ext cx="1144404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V</a:t>
            </a:r>
            <a:r>
              <a:rPr lang="en-US" sz="2800" kern="0" baseline="-25000" dirty="0" smtClean="0">
                <a:solidFill>
                  <a:sysClr val="window" lastClr="FFFFFF"/>
                </a:solidFill>
                <a:latin typeface="Times New Roman" pitchFamily="18" charset="0"/>
              </a:rPr>
              <a:t>signal </a:t>
            </a:r>
            <a:endParaRPr kumimoji="0" lang="en-US" sz="2800" b="0" i="1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30195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1322</TotalTime>
  <Words>1040</Words>
  <Application>Microsoft Macintosh PowerPoint</Application>
  <PresentationFormat>On-screen Show (4:3)</PresentationFormat>
  <Paragraphs>235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Custom Design</vt:lpstr>
      <vt:lpstr>Equation</vt:lpstr>
      <vt:lpstr>EE93 – Medical Mobile Devices and Apps</vt:lpstr>
      <vt:lpstr>ECG Waveform on Strip Chart</vt:lpstr>
      <vt:lpstr>Measuring ECG (3-Lead)</vt:lpstr>
      <vt:lpstr>Common Frequencies for ECG</vt:lpstr>
      <vt:lpstr>Common Frequencies for ECG Artifacts &amp; Noise</vt:lpstr>
      <vt:lpstr>ECG Special Notes</vt:lpstr>
      <vt:lpstr>Power Spectra of ECG</vt:lpstr>
      <vt:lpstr>ECG Amplifier</vt:lpstr>
      <vt:lpstr>Signal &amp; Noise Model</vt:lpstr>
      <vt:lpstr>Instrumentation Amplifier</vt:lpstr>
      <vt:lpstr>Instrumentation Amplifier (IA)</vt:lpstr>
      <vt:lpstr>Instrumentation Amplifier (IA)</vt:lpstr>
      <vt:lpstr>Instrumentation Amplifier</vt:lpstr>
      <vt:lpstr>Level Shifter</vt:lpstr>
      <vt:lpstr>Signal Processing</vt:lpstr>
      <vt:lpstr>DSP</vt:lpstr>
      <vt:lpstr>Filter Specification</vt:lpstr>
      <vt:lpstr>DSP Notes</vt:lpstr>
      <vt:lpstr>FIR Filter Design Notes</vt:lpstr>
      <vt:lpstr>DSP – Analytically</vt:lpstr>
      <vt:lpstr>DSP – Other Windows</vt:lpstr>
      <vt:lpstr>DSP – Windows</vt:lpstr>
      <vt:lpstr>DSP – Procedure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Lasser</dc:creator>
  <cp:lastModifiedBy>Ron Lasser</cp:lastModifiedBy>
  <cp:revision>118</cp:revision>
  <dcterms:created xsi:type="dcterms:W3CDTF">2014-05-21T12:35:24Z</dcterms:created>
  <dcterms:modified xsi:type="dcterms:W3CDTF">2014-10-14T14:42:51Z</dcterms:modified>
</cp:coreProperties>
</file>