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56" r:id="rId4"/>
    <p:sldId id="288" r:id="rId5"/>
    <p:sldId id="289" r:id="rId6"/>
    <p:sldId id="314" r:id="rId7"/>
    <p:sldId id="291" r:id="rId8"/>
    <p:sldId id="335" r:id="rId9"/>
    <p:sldId id="294" r:id="rId10"/>
    <p:sldId id="292" r:id="rId11"/>
    <p:sldId id="293" r:id="rId12"/>
    <p:sldId id="298" r:id="rId13"/>
    <p:sldId id="296" r:id="rId14"/>
    <p:sldId id="297" r:id="rId15"/>
    <p:sldId id="299" r:id="rId16"/>
    <p:sldId id="300" r:id="rId17"/>
    <p:sldId id="301" r:id="rId18"/>
    <p:sldId id="302" r:id="rId19"/>
    <p:sldId id="303" r:id="rId20"/>
    <p:sldId id="306" r:id="rId21"/>
    <p:sldId id="305" r:id="rId22"/>
    <p:sldId id="308" r:id="rId23"/>
    <p:sldId id="304" r:id="rId24"/>
    <p:sldId id="307" r:id="rId25"/>
    <p:sldId id="309" r:id="rId26"/>
    <p:sldId id="310" r:id="rId27"/>
    <p:sldId id="31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ctrTitle"/>
          </p:nvPr>
        </p:nvSpPr>
        <p:spPr/>
        <p:txBody>
          <a:bodyPr/>
          <a:p>
            <a:r>
              <a:rPr lang="en-US" altLang="zh-CN">
                <a:latin typeface="微软雅黑" panose="020B0503020204020204" charset="-122"/>
                <a:ea typeface="微软雅黑" panose="020B0503020204020204" charset="-122"/>
                <a:cs typeface="微软雅黑" panose="020B0503020204020204" charset="-122"/>
                <a:sym typeface="+mn-ea"/>
              </a:rPr>
              <a:t>Unity </a:t>
            </a:r>
            <a:r>
              <a:rPr lang="zh-CN" altLang="zh-CN">
                <a:latin typeface="微软雅黑" panose="020B0503020204020204" charset="-122"/>
                <a:ea typeface="微软雅黑" panose="020B0503020204020204" charset="-122"/>
                <a:cs typeface="微软雅黑" panose="020B0503020204020204" charset="-122"/>
                <a:sym typeface="+mn-ea"/>
              </a:rPr>
              <a:t>内存杂谈</a:t>
            </a:r>
            <a:endParaRPr lang="zh-CN" altLang="zh-CN">
              <a:latin typeface="微软雅黑" panose="020B0503020204020204" charset="-122"/>
              <a:ea typeface="微软雅黑" panose="020B0503020204020204" charset="-122"/>
              <a:cs typeface="微软雅黑" panose="020B0503020204020204" charset="-122"/>
              <a:sym typeface="+mn-ea"/>
            </a:endParaRPr>
          </a:p>
        </p:txBody>
      </p:sp>
      <p:sp>
        <p:nvSpPr>
          <p:cNvPr id="4" name="副标题 3"/>
          <p:cNvSpPr>
            <a:spLocks noGrp="1"/>
          </p:cNvSpPr>
          <p:nvPr>
            <p:ph type="subTitle" idx="1"/>
          </p:nvPr>
        </p:nvSpPr>
        <p:spPr>
          <a:xfrm>
            <a:off x="1524000" y="4224973"/>
            <a:ext cx="9144000" cy="1655762"/>
          </a:xfrm>
        </p:spPr>
        <p:txBody>
          <a:bodyPr/>
          <a:p>
            <a:r>
              <a:rPr lang="zh-CN" altLang="en-US"/>
              <a:t>万物</a:t>
            </a:r>
            <a:r>
              <a:rPr lang="en-US" altLang="zh-CN"/>
              <a:t>-</a:t>
            </a:r>
            <a:r>
              <a:rPr lang="zh-CN" altLang="en-US"/>
              <a:t>全端</a:t>
            </a:r>
            <a:r>
              <a:rPr lang="en-US" altLang="zh-CN"/>
              <a:t>-</a:t>
            </a:r>
            <a:r>
              <a:rPr lang="en-US" altLang="zh-CN"/>
              <a:t>XR-</a:t>
            </a:r>
            <a:r>
              <a:rPr lang="zh-CN" altLang="zh-CN"/>
              <a:t>技术</a:t>
            </a:r>
            <a:endParaRPr lang="zh-CN" altLang="en-US"/>
          </a:p>
          <a:p>
            <a:r>
              <a:rPr lang="zh-CN" altLang="en-US"/>
              <a:t>李凌云</a:t>
            </a:r>
            <a:endParaRPr lang="zh-CN" altLang="en-US"/>
          </a:p>
        </p:txBody>
      </p:sp>
      <p:pic>
        <p:nvPicPr>
          <p:cNvPr id="5" name="图片 4" descr="logo_512x512@2x"/>
          <p:cNvPicPr>
            <a:picLocks noChangeAspect="1"/>
          </p:cNvPicPr>
          <p:nvPr/>
        </p:nvPicPr>
        <p:blipFill>
          <a:blip r:embed="rId1"/>
          <a:stretch>
            <a:fillRect/>
          </a:stretch>
        </p:blipFill>
        <p:spPr>
          <a:xfrm>
            <a:off x="11284585" y="0"/>
            <a:ext cx="762000" cy="76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sym typeface="+mn-ea"/>
              </a:rPr>
              <a:t>字符串驻留机制</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en-US" altLang="zh-CN" sz="2055"/>
              <a:t>CLR/Mono VM </a:t>
            </a:r>
            <a:r>
              <a:rPr lang="zh-CN" altLang="zh-CN" sz="2055"/>
              <a:t>对于相同的字符串，不会分别分配内存空间，而是共享同一内存，同时运行时内部维护了一个哈希表（Hash Table）来管理其创建的大部分 string 对象，Key 为 string 本身，而 Value 为分配给对应的 string 的内存地址。</a:t>
            </a:r>
            <a:endParaRPr lang="zh-CN" altLang="zh-CN" sz="2055"/>
          </a:p>
          <a:p>
            <a:pPr>
              <a:lnSpc>
                <a:spcPct val="120000"/>
              </a:lnSpc>
            </a:pPr>
            <a:endParaRPr lang="zh-CN" altLang="en-US" sz="2400"/>
          </a:p>
        </p:txBody>
      </p:sp>
      <p:pic>
        <p:nvPicPr>
          <p:cNvPr id="6" name="图片 5"/>
          <p:cNvPicPr>
            <a:picLocks noChangeAspect="1"/>
          </p:cNvPicPr>
          <p:nvPr/>
        </p:nvPicPr>
        <p:blipFill>
          <a:blip r:embed="rId1"/>
          <a:stretch>
            <a:fillRect/>
          </a:stretch>
        </p:blipFill>
        <p:spPr>
          <a:xfrm>
            <a:off x="3297555" y="2762250"/>
            <a:ext cx="5953125" cy="4095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sym typeface="+mn-ea"/>
              </a:rPr>
              <a:t>字符串</a:t>
            </a:r>
            <a:r>
              <a:rPr lang="en-US" altLang="zh-CN">
                <a:sym typeface="+mn-ea"/>
              </a:rPr>
              <a:t>API</a:t>
            </a:r>
            <a:endParaRPr lang="en-US" altLang="zh-CN">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zh-CN" altLang="en-US" sz="2000">
                <a:latin typeface="微软雅黑" panose="020B0503020204020204" charset="-122"/>
                <a:ea typeface="微软雅黑" panose="020B0503020204020204" charset="-122"/>
                <a:cs typeface="微软雅黑" panose="020B0503020204020204" charset="-122"/>
                <a:sym typeface="+mn-ea"/>
              </a:rPr>
              <a:t>public static bool ReferenceEquals(object objA, object objB) 比较内存地址</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sym typeface="+mn-ea"/>
              </a:rPr>
              <a:t>public static string Intern(string str); 将字符串添加到字符串的内部哈希表中</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sym typeface="+mn-ea"/>
              </a:rPr>
              <a:t>public static string IsInterned(string str); 判断字符串是否存在于字符串的内部哈希表中</a:t>
            </a:r>
            <a:endParaRPr lang="zh-CN" altLang="en-US" sz="2000">
              <a:latin typeface="微软雅黑" panose="020B0503020204020204" charset="-122"/>
              <a:ea typeface="微软雅黑" panose="020B0503020204020204" charset="-122"/>
              <a:cs typeface="微软雅黑" panose="020B0503020204020204" charset="-122"/>
              <a:sym typeface="+mn-ea"/>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参考：Unity 再聊C#字符串</a:t>
            </a:r>
            <a:r>
              <a:rPr lang="en-US" altLang="zh-CN" sz="2000">
                <a:latin typeface="微软雅黑" panose="020B0503020204020204" charset="-122"/>
                <a:ea typeface="微软雅黑" panose="020B0503020204020204" charset="-122"/>
                <a:cs typeface="微软雅黑" panose="020B0503020204020204" charset="-122"/>
              </a:rPr>
              <a:t>——https://www.jianshu.com/p/7075ce7ad393</a:t>
            </a:r>
            <a:endParaRPr lang="en-US" altLang="zh-CN" sz="2000">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3360420" y="2499995"/>
            <a:ext cx="6343650" cy="415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xit" presetSubtype="0" fill="hold" nodeType="clickEffect">
                                  <p:stCondLst>
                                    <p:cond delay="0"/>
                                  </p:stCondLst>
                                  <p:childTnLst>
                                    <p:anim to="" calcmode="lin" valueType="num">
                                      <p:cBhvr>
                                        <p:cTn id="11" dur="1"/>
                                        <p:tgtEl>
                                          <p:spTgt spid="7"/>
                                        </p:tgtEl>
                                      </p:cBhvr>
                                    </p:anim>
                                    <p:set>
                                      <p:cBhvr>
                                        <p:cTn id="1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en-US" altLang="zh-CN">
                <a:sym typeface="+mn-ea"/>
              </a:rPr>
              <a:t>Mono</a:t>
            </a:r>
            <a:r>
              <a:rPr lang="zh-CN" altLang="en-US">
                <a:sym typeface="+mn-ea"/>
              </a:rPr>
              <a:t> 托管堆的</a:t>
            </a:r>
            <a:r>
              <a:rPr lang="en-US" altLang="zh-CN">
                <a:sym typeface="+mn-ea"/>
              </a:rPr>
              <a:t>GC</a:t>
            </a:r>
            <a:r>
              <a:rPr lang="zh-CN" altLang="en-US">
                <a:sym typeface="+mn-ea"/>
              </a:rPr>
              <a:t>（垃圾回收器）</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50000"/>
              </a:lnSpc>
            </a:pPr>
            <a:r>
              <a:rPr lang="zh-CN" altLang="en-US" sz="2400"/>
              <a:t>在1.X到2.X的版本中，MONO集成了BOEHM（贝母）内存管理及回收算法;</a:t>
            </a:r>
            <a:endParaRPr lang="zh-CN" altLang="en-US" sz="2400"/>
          </a:p>
          <a:p>
            <a:pPr>
              <a:lnSpc>
                <a:spcPct val="150000"/>
              </a:lnSpc>
            </a:pPr>
            <a:r>
              <a:rPr lang="zh-CN" altLang="en-US" sz="2400"/>
              <a:t>在3.X或更高版本中，则开始启用SGEN内存管理及回收算法。</a:t>
            </a:r>
            <a:endParaRPr lang="zh-CN"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sym typeface="+mn-ea"/>
              </a:rPr>
              <a:t>常见的</a:t>
            </a:r>
            <a:r>
              <a:rPr lang="en-US" altLang="zh-CN">
                <a:sym typeface="+mn-ea"/>
              </a:rPr>
              <a:t>GC</a:t>
            </a:r>
            <a:r>
              <a:rPr lang="zh-CN" altLang="en-US">
                <a:sym typeface="+mn-ea"/>
              </a:rPr>
              <a:t>算法</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lnSpcReduction="10000"/>
          </a:bodyPr>
          <a:p>
            <a:pPr>
              <a:lnSpc>
                <a:spcPct val="120000"/>
              </a:lnSpc>
            </a:pPr>
            <a:r>
              <a:rPr lang="zh-CN" altLang="en-US" sz="2400">
                <a:latin typeface="微软雅黑" panose="020B0503020204020204" charset="-122"/>
                <a:ea typeface="微软雅黑" panose="020B0503020204020204" charset="-122"/>
                <a:cs typeface="微软雅黑" panose="020B0503020204020204" charset="-122"/>
              </a:rPr>
              <a:t>Reference Counting 引用计数法（无法解决循环引用的问题）</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rPr>
              <a:t>Mark-Sweep 标记清除法</a:t>
            </a:r>
            <a:endPar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rPr>
              <a:t>Mark-Compact 标记压缩算法</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sym typeface="+mn-ea"/>
              </a:rPr>
              <a:t>老年代</a:t>
            </a:r>
            <a:r>
              <a:rPr lang="zh-CN" altLang="en-US" sz="2400">
                <a:latin typeface="微软雅黑" panose="020B0503020204020204" charset="-122"/>
                <a:ea typeface="微软雅黑" panose="020B0503020204020204" charset="-122"/>
                <a:cs typeface="微软雅黑" panose="020B0503020204020204" charset="-122"/>
                <a:sym typeface="+mn-ea"/>
              </a:rPr>
              <a:t>）</a:t>
            </a:r>
            <a:endPar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rPr>
              <a:t>.NET Generational 分代算法</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（复制算法，新生代）</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Boehm(贝母算法)</a:t>
            </a:r>
            <a:endPar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rPr>
              <a:t>SGen （Mono）混合</a:t>
            </a:r>
            <a:r>
              <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Mark-Sweep和Generational算法</a:t>
            </a:r>
            <a:endParaRPr lang="zh-CN" altLang="en-US" sz="240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2400">
                <a:latin typeface="微软雅黑" panose="020B0503020204020204" charset="-122"/>
                <a:ea typeface="微软雅黑" panose="020B0503020204020204" charset="-122"/>
                <a:cs typeface="微软雅黑" panose="020B0503020204020204" charset="-122"/>
                <a:sym typeface="+mn-ea"/>
              </a:rPr>
              <a:t>Unity </a:t>
            </a:r>
            <a:r>
              <a:rPr lang="zh-CN" altLang="en-US" sz="2400">
                <a:latin typeface="微软雅黑" panose="020B0503020204020204" charset="-122"/>
                <a:ea typeface="微软雅黑" panose="020B0503020204020204" charset="-122"/>
                <a:cs typeface="微软雅黑" panose="020B0503020204020204" charset="-122"/>
              </a:rPr>
              <a:t>Incremental GC（渐进式GC）</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2400">
                <a:latin typeface="微软雅黑" panose="020B0503020204020204" charset="-122"/>
                <a:ea typeface="微软雅黑" panose="020B0503020204020204" charset="-122"/>
                <a:cs typeface="微软雅黑" panose="020B0503020204020204" charset="-122"/>
              </a:rPr>
              <a:t>IL2CPP：升级版本的Boehm(贝母算法)</a:t>
            </a:r>
            <a:endParaRPr lang="en-US" altLang="zh-CN"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charset="-122"/>
                <a:ea typeface="微软雅黑" panose="020B0503020204020204" charset="-122"/>
                <a:cs typeface="微软雅黑" panose="020B0503020204020204" charset="-122"/>
                <a:sym typeface="+mn-ea"/>
              </a:rPr>
              <a:t>Mark-Sweep 标记清除法</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gn="l">
              <a:lnSpc>
                <a:spcPct val="120000"/>
              </a:lnSpc>
              <a:buClrTx/>
              <a:buSzTx/>
            </a:pPr>
            <a:r>
              <a:rPr lang="zh-CN" altLang="en-US" sz="2400"/>
              <a:t>标记-清除算法将垃圾回收分为两个阶段：标记阶段和清除阶段。一种可行的实现是，在标记阶段，首先通过根节点，标记所有从根节点开始的可达对象。因此，未被标记的对象就是未被引用的垃圾对象；然后，在清除阶段，清除所有未被标记的对象。</a:t>
            </a:r>
            <a:endParaRPr lang="zh-CN" altLang="en-US" sz="2400"/>
          </a:p>
          <a:p>
            <a:pPr lvl="1" algn="l">
              <a:lnSpc>
                <a:spcPct val="120000"/>
              </a:lnSpc>
              <a:buClrTx/>
              <a:buSzTx/>
              <a:buFont typeface="Wingdings" panose="05000000000000000000" charset="0"/>
              <a:buChar char="ü"/>
            </a:pPr>
            <a:r>
              <a:rPr lang="zh-CN" altLang="en-US" sz="2000">
                <a:sym typeface="+mn-ea"/>
              </a:rPr>
              <a:t>1)Mark phase(标记阶段)</a:t>
            </a:r>
            <a:r>
              <a:rPr lang="zh-CN" altLang="en-US" sz="2000"/>
              <a:t>：标记的过程其实就是，遍历所有的GC Roots，然后将所有GC Roots可达的对象标记为存活的对象。</a:t>
            </a:r>
            <a:endParaRPr lang="zh-CN" altLang="en-US" sz="2000"/>
          </a:p>
          <a:p>
            <a:pPr lvl="1" algn="l">
              <a:lnSpc>
                <a:spcPct val="120000"/>
              </a:lnSpc>
              <a:buClrTx/>
              <a:buSzTx/>
              <a:buFont typeface="Wingdings" panose="05000000000000000000" charset="0"/>
              <a:buChar char="ü"/>
            </a:pPr>
            <a:r>
              <a:rPr lang="zh-CN" altLang="en-US" sz="2000">
                <a:sym typeface="+mn-ea"/>
              </a:rPr>
              <a:t>2)Sweep phase(清除阶段)</a:t>
            </a:r>
            <a:r>
              <a:rPr lang="zh-CN" altLang="en-US" sz="2000"/>
              <a:t>：清除的过程将遍历堆中所有的对象，将没有标记的对象全部清除掉。</a:t>
            </a:r>
            <a:endParaRPr lang="zh-CN" altLang="en-US" sz="2000"/>
          </a:p>
          <a:p>
            <a:pPr>
              <a:lnSpc>
                <a:spcPct val="120000"/>
              </a:lnSpc>
            </a:pPr>
            <a:r>
              <a:rPr lang="zh-CN" altLang="en-US" sz="2400"/>
              <a:t>缺点：效率低，产生内存碎片；</a:t>
            </a:r>
            <a:endParaRPr lang="zh-CN" altLang="en-US" sz="2400"/>
          </a:p>
        </p:txBody>
      </p:sp>
      <p:grpSp>
        <p:nvGrpSpPr>
          <p:cNvPr id="6" name="组合 5"/>
          <p:cNvGrpSpPr/>
          <p:nvPr/>
        </p:nvGrpSpPr>
        <p:grpSpPr>
          <a:xfrm>
            <a:off x="5448935" y="3924300"/>
            <a:ext cx="6534150" cy="2701925"/>
            <a:chOff x="1808" y="5924"/>
            <a:chExt cx="10290" cy="4255"/>
          </a:xfrm>
        </p:grpSpPr>
        <p:pic>
          <p:nvPicPr>
            <p:cNvPr id="4" name="图片 3"/>
            <p:cNvPicPr>
              <a:picLocks noChangeAspect="1"/>
            </p:cNvPicPr>
            <p:nvPr/>
          </p:nvPicPr>
          <p:blipFill>
            <a:blip r:embed="rId1"/>
            <a:stretch>
              <a:fillRect/>
            </a:stretch>
          </p:blipFill>
          <p:spPr>
            <a:xfrm>
              <a:off x="1808" y="5924"/>
              <a:ext cx="10290" cy="1755"/>
            </a:xfrm>
            <a:prstGeom prst="rect">
              <a:avLst/>
            </a:prstGeom>
          </p:spPr>
        </p:pic>
        <p:pic>
          <p:nvPicPr>
            <p:cNvPr id="5" name="图片 4"/>
            <p:cNvPicPr>
              <a:picLocks noChangeAspect="1"/>
            </p:cNvPicPr>
            <p:nvPr/>
          </p:nvPicPr>
          <p:blipFill>
            <a:blip r:embed="rId2"/>
            <a:stretch>
              <a:fillRect/>
            </a:stretch>
          </p:blipFill>
          <p:spPr>
            <a:xfrm>
              <a:off x="1808" y="7679"/>
              <a:ext cx="10287" cy="2501"/>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 calcmode="lin" valueType="num">
                                      <p:cBhvr additive="base">
                                        <p:cTn id="11" dur="500"/>
                                        <p:tgtEl>
                                          <p:spTgt spid="6"/>
                                        </p:tgtEl>
                                        <p:attrNameLst>
                                          <p:attrName>ppt_y</p:attrName>
                                        </p:attrNameLst>
                                      </p:cBhvr>
                                      <p:tavLst>
                                        <p:tav tm="0">
                                          <p:val>
                                            <p:strVal val="#ppt_y"/>
                                          </p:val>
                                        </p:tav>
                                        <p:tav tm="100000">
                                          <p:val>
                                            <p:strVal val="#ppt_y+#ppt_h*1.125000"/>
                                          </p:val>
                                        </p:tav>
                                      </p:tavLst>
                                    </p:anim>
                                    <p:animEffect transition="out" filter="wipe(down)">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charset="-122"/>
                <a:ea typeface="微软雅黑" panose="020B0503020204020204" charset="-122"/>
                <a:cs typeface="微软雅黑" panose="020B0503020204020204" charset="-122"/>
                <a:sym typeface="+mn-ea"/>
              </a:rPr>
              <a:t>Mark-Compact 标记压缩算法</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zh-CN" altLang="en-US" sz="2400">
                <a:sym typeface="+mn-ea"/>
              </a:rPr>
              <a:t>阶段1: Mark-Sweep 标记清除阶段，先假设heap中所有对象都可以回收，然后找出不能回收的对象，给这些对象打上标记，最后heap中没有打标记的对象都是可以被回收的；</a:t>
            </a:r>
            <a:endParaRPr lang="zh-CN" altLang="en-US" sz="2400">
              <a:sym typeface="+mn-ea"/>
            </a:endParaRPr>
          </a:p>
          <a:p>
            <a:pPr>
              <a:lnSpc>
                <a:spcPct val="120000"/>
              </a:lnSpc>
            </a:pPr>
            <a:r>
              <a:rPr lang="zh-CN" altLang="en-US" sz="2400">
                <a:sym typeface="+mn-ea"/>
              </a:rPr>
              <a:t>阶段2: Compact 压缩阶段，对象回收之后heap内存空间变得不连续，在heap中移动这些对象，使他们重新从heap基地址开始连续排列，类似于磁盘空间的碎片整理。</a:t>
            </a:r>
            <a:endParaRPr lang="zh-CN" altLang="en-US" sz="2400"/>
          </a:p>
        </p:txBody>
      </p:sp>
      <p:pic>
        <p:nvPicPr>
          <p:cNvPr id="4" name="图片 3"/>
          <p:cNvPicPr>
            <a:picLocks noChangeAspect="1"/>
          </p:cNvPicPr>
          <p:nvPr/>
        </p:nvPicPr>
        <p:blipFill>
          <a:blip r:embed="rId1"/>
          <a:stretch>
            <a:fillRect/>
          </a:stretch>
        </p:blipFill>
        <p:spPr>
          <a:xfrm>
            <a:off x="2036445" y="4439920"/>
            <a:ext cx="7404735" cy="22377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charset="-122"/>
                <a:ea typeface="微软雅黑" panose="020B0503020204020204" charset="-122"/>
                <a:cs typeface="微软雅黑" panose="020B0503020204020204" charset="-122"/>
                <a:sym typeface="+mn-ea"/>
              </a:rPr>
              <a:t>Generational 分代算法</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lnSpcReduction="10000"/>
          </a:bodyPr>
          <a:p>
            <a:pPr>
              <a:lnSpc>
                <a:spcPct val="120000"/>
              </a:lnSpc>
            </a:pPr>
            <a:r>
              <a:rPr lang="zh-CN" altLang="en-US" sz="2400"/>
              <a:t>.NET将heap分成3个代龄区域: Gen 0、Gen 1、Gen 2，</a:t>
            </a:r>
            <a:r>
              <a:rPr lang="zh-CN" altLang="en-US" sz="2400">
                <a:sym typeface="+mn-ea"/>
              </a:rPr>
              <a:t>相应的GC有3种方式： # Gen 0 collections, # Gen 1 collections, #Gen 2 collections。如果Gen 0 heap内存达到阀值，则触发0代GC，0代GC后Gen 0中幸存的对象进入Gen1。如果Gen 1的内存达到阀值，则进行1代GC，1代GC将Gen 0 heap和Gen 1 heap一起进行回收，幸存的对象进入Gen2。第 0 代大约 256KB，第 1 代 2MB，第 2 代 10MB。</a:t>
            </a:r>
            <a:endParaRPr lang="zh-CN" altLang="en-US" sz="2400">
              <a:sym typeface="+mn-ea"/>
            </a:endParaRPr>
          </a:p>
          <a:p>
            <a:pPr>
              <a:lnSpc>
                <a:spcPct val="120000"/>
              </a:lnSpc>
            </a:pPr>
            <a:endParaRPr lang="zh-CN" altLang="en-US" sz="2400"/>
          </a:p>
          <a:p>
            <a:pPr>
              <a:lnSpc>
                <a:spcPct val="120000"/>
              </a:lnSpc>
            </a:pPr>
            <a:endParaRPr lang="zh-CN" altLang="en-US" sz="2400"/>
          </a:p>
          <a:p>
            <a:pPr>
              <a:lnSpc>
                <a:spcPct val="120000"/>
              </a:lnSpc>
            </a:pPr>
            <a:endParaRPr lang="zh-CN" altLang="en-US" sz="2400"/>
          </a:p>
          <a:p>
            <a:pPr>
              <a:lnSpc>
                <a:spcPct val="120000"/>
              </a:lnSpc>
            </a:pPr>
            <a:endParaRPr lang="zh-CN" altLang="en-US" sz="2400"/>
          </a:p>
          <a:p>
            <a:pPr>
              <a:lnSpc>
                <a:spcPct val="120000"/>
              </a:lnSpc>
            </a:pPr>
            <a:endParaRPr lang="zh-CN" altLang="en-US" sz="2400"/>
          </a:p>
        </p:txBody>
      </p:sp>
      <p:pic>
        <p:nvPicPr>
          <p:cNvPr id="4" name="图片 3"/>
          <p:cNvPicPr>
            <a:picLocks noChangeAspect="1"/>
          </p:cNvPicPr>
          <p:nvPr/>
        </p:nvPicPr>
        <p:blipFill>
          <a:blip r:embed="rId1"/>
          <a:stretch>
            <a:fillRect/>
          </a:stretch>
        </p:blipFill>
        <p:spPr>
          <a:xfrm>
            <a:off x="2635250" y="3813175"/>
            <a:ext cx="5943600" cy="1590675"/>
          </a:xfrm>
          <a:prstGeom prst="rect">
            <a:avLst/>
          </a:prstGeom>
        </p:spPr>
      </p:pic>
      <p:pic>
        <p:nvPicPr>
          <p:cNvPr id="5" name="图片 4"/>
          <p:cNvPicPr>
            <a:picLocks noChangeAspect="1"/>
          </p:cNvPicPr>
          <p:nvPr/>
        </p:nvPicPr>
        <p:blipFill>
          <a:blip r:embed="rId2"/>
          <a:stretch>
            <a:fillRect/>
          </a:stretch>
        </p:blipFill>
        <p:spPr>
          <a:xfrm>
            <a:off x="1110615" y="5591810"/>
            <a:ext cx="9696450" cy="9715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en-US" altLang="zh-CN">
                <a:latin typeface="微软雅黑" panose="020B0503020204020204" charset="-122"/>
                <a:ea typeface="微软雅黑" panose="020B0503020204020204" charset="-122"/>
                <a:cs typeface="微软雅黑" panose="020B0503020204020204" charset="-122"/>
                <a:sym typeface="+mn-ea"/>
              </a:rPr>
              <a:t>Boehm(贝母算法)</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fontScale="25000"/>
          </a:bodyPr>
          <a:p>
            <a:pPr>
              <a:lnSpc>
                <a:spcPct val="120000"/>
              </a:lnSpc>
            </a:pPr>
            <a:r>
              <a:rPr lang="zh-CN" altLang="en-US" sz="9600">
                <a:latin typeface="微软雅黑" panose="020B0503020204020204" charset="-122"/>
                <a:ea typeface="微软雅黑" panose="020B0503020204020204" charset="-122"/>
                <a:cs typeface="微软雅黑" panose="020B0503020204020204" charset="-122"/>
              </a:rPr>
              <a:t>BOEHM属于一个开源项目，其实现为支持C/C</a:t>
            </a:r>
            <a:r>
              <a:rPr lang="en-US" altLang="zh-CN" sz="9600">
                <a:latin typeface="微软雅黑" panose="020B0503020204020204" charset="-122"/>
                <a:ea typeface="微软雅黑" panose="020B0503020204020204" charset="-122"/>
                <a:cs typeface="微软雅黑" panose="020B0503020204020204" charset="-122"/>
              </a:rPr>
              <a:t>++</a:t>
            </a:r>
            <a:r>
              <a:rPr lang="zh-CN" altLang="en-US" sz="9600">
                <a:latin typeface="微软雅黑" panose="020B0503020204020204" charset="-122"/>
                <a:ea typeface="微软雅黑" panose="020B0503020204020204" charset="-122"/>
                <a:cs typeface="微软雅黑" panose="020B0503020204020204" charset="-122"/>
              </a:rPr>
              <a:t>的内存管理及GC，在C/C</a:t>
            </a:r>
            <a:r>
              <a:rPr lang="en-US" altLang="zh-CN" sz="9600">
                <a:latin typeface="微软雅黑" panose="020B0503020204020204" charset="-122"/>
                <a:ea typeface="微软雅黑" panose="020B0503020204020204" charset="-122"/>
                <a:cs typeface="微软雅黑" panose="020B0503020204020204" charset="-122"/>
              </a:rPr>
              <a:t>++</a:t>
            </a:r>
            <a:r>
              <a:rPr lang="zh-CN" altLang="en-US" sz="9600">
                <a:latin typeface="微软雅黑" panose="020B0503020204020204" charset="-122"/>
                <a:ea typeface="微软雅黑" panose="020B0503020204020204" charset="-122"/>
                <a:cs typeface="微软雅黑" panose="020B0503020204020204" charset="-122"/>
              </a:rPr>
              <a:t>项目中，将分配内存部分接口(malloc或者其他分配内存等接口)替换成BOEHM提供的内存分配接口(GC_malloc)，则可以在C/C++项目中实现内存自动管理，无需手动调用free等释放内存接口。</a:t>
            </a:r>
            <a:endParaRPr lang="zh-CN" altLang="en-US" sz="96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9600">
                <a:latin typeface="微软雅黑" panose="020B0503020204020204" charset="-122"/>
                <a:ea typeface="微软雅黑" panose="020B0503020204020204" charset="-122"/>
                <a:cs typeface="微软雅黑" panose="020B0503020204020204" charset="-122"/>
              </a:rPr>
              <a:t>BOEHM算法采用标记清除法，</a:t>
            </a:r>
            <a:r>
              <a:rPr lang="zh-CN" altLang="en-US" sz="9600">
                <a:latin typeface="微软雅黑" panose="020B0503020204020204" charset="-122"/>
                <a:ea typeface="微软雅黑" panose="020B0503020204020204" charset="-122"/>
                <a:cs typeface="微软雅黑" panose="020B0503020204020204" charset="-122"/>
                <a:sym typeface="+mn-ea"/>
              </a:rPr>
              <a:t>BOEHM会记录</a:t>
            </a:r>
            <a:r>
              <a:rPr lang="zh-CN" altLang="en-US" sz="9600">
                <a:latin typeface="微软雅黑" panose="020B0503020204020204" charset="-122"/>
                <a:ea typeface="微软雅黑" panose="020B0503020204020204" charset="-122"/>
                <a:cs typeface="微软雅黑" panose="020B0503020204020204" charset="-122"/>
                <a:sym typeface="+mn-ea"/>
              </a:rPr>
              <a:t>所有从堆中分配的内存</a:t>
            </a:r>
            <a:r>
              <a:rPr lang="zh-CN" altLang="en-US" sz="9600">
                <a:latin typeface="微软雅黑" panose="020B0503020204020204" charset="-122"/>
                <a:ea typeface="微软雅黑" panose="020B0503020204020204" charset="-122"/>
                <a:cs typeface="微软雅黑" panose="020B0503020204020204" charset="-122"/>
              </a:rPr>
              <a:t>，在标记阶段通过访问根节点，并遍历到叶子节点，最终将所有存在引用的内存都标记出来，而未标记的内存将被</a:t>
            </a:r>
            <a:r>
              <a:rPr lang="zh-CN" altLang="en-US" sz="9600">
                <a:latin typeface="微软雅黑" panose="020B0503020204020204" charset="-122"/>
                <a:ea typeface="微软雅黑" panose="020B0503020204020204" charset="-122"/>
                <a:cs typeface="微软雅黑" panose="020B0503020204020204" charset="-122"/>
                <a:sym typeface="+mn-ea"/>
              </a:rPr>
              <a:t>清除释放掉</a:t>
            </a:r>
            <a:r>
              <a:rPr lang="zh-CN" altLang="en-US" sz="9600">
                <a:latin typeface="微软雅黑" panose="020B0503020204020204" charset="-122"/>
                <a:ea typeface="微软雅黑" panose="020B0503020204020204" charset="-122"/>
                <a:cs typeface="微软雅黑" panose="020B0503020204020204" charset="-122"/>
              </a:rPr>
              <a:t>。</a:t>
            </a:r>
            <a:endParaRPr lang="zh-CN" altLang="en-US" sz="5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charset="-122"/>
                <a:ea typeface="微软雅黑" panose="020B0503020204020204" charset="-122"/>
                <a:cs typeface="微软雅黑" panose="020B0503020204020204" charset="-122"/>
                <a:sym typeface="+mn-ea"/>
              </a:rPr>
              <a:t>SGen 算法</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fontScale="25000"/>
          </a:bodyPr>
          <a:p>
            <a:pPr>
              <a:lnSpc>
                <a:spcPct val="100000"/>
              </a:lnSpc>
            </a:pPr>
            <a:r>
              <a:rPr lang="zh-CN" altLang="en-US" sz="5715" b="1">
                <a:latin typeface="微软雅黑" panose="020B0503020204020204" charset="-122"/>
                <a:ea typeface="微软雅黑" panose="020B0503020204020204" charset="-122"/>
                <a:cs typeface="微软雅黑" panose="020B0503020204020204" charset="-122"/>
              </a:rPr>
              <a:t>features:</a:t>
            </a:r>
            <a:endParaRPr lang="zh-CN" altLang="en-US" sz="5715" b="1">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Two generations</a:t>
            </a:r>
            <a:r>
              <a:rPr lang="en-US" altLang="zh-CN" sz="4895">
                <a:latin typeface="微软雅黑" panose="020B0503020204020204" charset="-122"/>
                <a:ea typeface="微软雅黑" panose="020B0503020204020204" charset="-122"/>
                <a:cs typeface="微软雅黑" panose="020B0503020204020204" charset="-122"/>
              </a:rPr>
              <a:t>.</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Multi-threaded</a:t>
            </a:r>
            <a:r>
              <a:rPr lang="en-US" altLang="zh-CN" sz="4895">
                <a:latin typeface="微软雅黑" panose="020B0503020204020204" charset="-122"/>
                <a:ea typeface="微软雅黑" panose="020B0503020204020204" charset="-122"/>
                <a:cs typeface="微软雅黑" panose="020B0503020204020204" charset="-122"/>
              </a:rPr>
              <a:t>.</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Mostly precise scanning (stacks and registers are scanned conservatively).</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Two major collectors:</a:t>
            </a:r>
            <a:endParaRPr lang="zh-CN" altLang="en-US" sz="4895">
              <a:latin typeface="微软雅黑" panose="020B0503020204020204" charset="-122"/>
              <a:ea typeface="微软雅黑" panose="020B0503020204020204" charset="-122"/>
              <a:cs typeface="微软雅黑" panose="020B0503020204020204" charset="-122"/>
            </a:endParaRPr>
          </a:p>
          <a:p>
            <a:pPr lvl="2">
              <a:lnSpc>
                <a:spcPct val="100000"/>
              </a:lnSpc>
              <a:buFont typeface="Wingdings" panose="05000000000000000000" charset="0"/>
              <a:buChar char="ü"/>
            </a:pPr>
            <a:r>
              <a:rPr lang="zh-CN" altLang="en-US" sz="4075">
                <a:latin typeface="微软雅黑" panose="020B0503020204020204" charset="-122"/>
                <a:ea typeface="微软雅黑" panose="020B0503020204020204" charset="-122"/>
                <a:cs typeface="微软雅黑" panose="020B0503020204020204" charset="-122"/>
              </a:rPr>
              <a:t>Copying for nursery/minor collections</a:t>
            </a:r>
            <a:r>
              <a:rPr lang="en-US" altLang="zh-CN" sz="4075">
                <a:latin typeface="微软雅黑" panose="020B0503020204020204" charset="-122"/>
                <a:ea typeface="微软雅黑" panose="020B0503020204020204" charset="-122"/>
                <a:cs typeface="微软雅黑" panose="020B0503020204020204" charset="-122"/>
              </a:rPr>
              <a:t>.</a:t>
            </a:r>
            <a:endParaRPr lang="en-US" altLang="zh-CN" sz="4075">
              <a:latin typeface="微软雅黑" panose="020B0503020204020204" charset="-122"/>
              <a:ea typeface="微软雅黑" panose="020B0503020204020204" charset="-122"/>
              <a:cs typeface="微软雅黑" panose="020B0503020204020204" charset="-122"/>
            </a:endParaRPr>
          </a:p>
          <a:p>
            <a:pPr lvl="2">
              <a:lnSpc>
                <a:spcPct val="100000"/>
              </a:lnSpc>
              <a:buFont typeface="Wingdings" panose="05000000000000000000" charset="0"/>
              <a:buChar char="ü"/>
            </a:pPr>
            <a:r>
              <a:rPr lang="zh-CN" altLang="en-US" sz="4075">
                <a:latin typeface="微软雅黑" panose="020B0503020204020204" charset="-122"/>
                <a:ea typeface="微软雅黑" panose="020B0503020204020204" charset="-122"/>
                <a:cs typeface="微软雅黑" panose="020B0503020204020204" charset="-122"/>
              </a:rPr>
              <a:t>Mark and Sweep for the old generation and major collector</a:t>
            </a:r>
            <a:r>
              <a:rPr lang="en-US" altLang="zh-CN" sz="4075">
                <a:latin typeface="微软雅黑" panose="020B0503020204020204" charset="-122"/>
                <a:ea typeface="微软雅黑" panose="020B0503020204020204" charset="-122"/>
                <a:cs typeface="微软雅黑" panose="020B0503020204020204" charset="-122"/>
              </a:rPr>
              <a:t>.</a:t>
            </a:r>
            <a:endParaRPr lang="zh-CN" altLang="en-US" sz="407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Per-thread fragments for fast per-thread allocation.</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Uses write barriers to minimize the work done on minor collections.</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Concurrent garbage collection</a:t>
            </a:r>
            <a:r>
              <a:rPr lang="en-US" altLang="zh-CN" sz="4895">
                <a:latin typeface="微软雅黑" panose="020B0503020204020204" charset="-122"/>
                <a:ea typeface="微软雅黑" panose="020B0503020204020204" charset="-122"/>
                <a:cs typeface="微软雅黑" panose="020B0503020204020204" charset="-122"/>
              </a:rPr>
              <a:t>.</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Multi-core garbage collection</a:t>
            </a:r>
            <a:r>
              <a:rPr lang="en-US" altLang="zh-CN" sz="4895">
                <a:latin typeface="微软雅黑" panose="020B0503020204020204" charset="-122"/>
                <a:ea typeface="微软雅黑" panose="020B0503020204020204" charset="-122"/>
                <a:cs typeface="微软雅黑" panose="020B0503020204020204" charset="-122"/>
              </a:rPr>
              <a:t>.</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Stop the world, meaning that during garbage collection, the program is stopped.</a:t>
            </a:r>
            <a:endParaRPr lang="zh-CN" altLang="en-US" sz="5715">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5715" b="1">
                <a:latin typeface="微软雅黑" panose="020B0503020204020204" charset="-122"/>
                <a:ea typeface="微软雅黑" panose="020B0503020204020204" charset="-122"/>
                <a:cs typeface="微软雅黑" panose="020B0503020204020204" charset="-122"/>
              </a:rPr>
              <a:t>SGen-GC manages memory in four groups:</a:t>
            </a:r>
            <a:endParaRPr lang="zh-CN" altLang="en-US" sz="5715" b="1">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The nursery, where new small objects are allocated.</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Large object store, where large objects are allocated.</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Old generations, where small objects are copied to.</a:t>
            </a:r>
            <a:endParaRPr lang="zh-CN" altLang="en-US" sz="4895">
              <a:latin typeface="微软雅黑" panose="020B0503020204020204" charset="-122"/>
              <a:ea typeface="微软雅黑" panose="020B0503020204020204" charset="-122"/>
              <a:cs typeface="微软雅黑" panose="020B0503020204020204" charset="-122"/>
            </a:endParaRPr>
          </a:p>
          <a:p>
            <a:pPr lvl="1">
              <a:lnSpc>
                <a:spcPct val="100000"/>
              </a:lnSpc>
              <a:buFont typeface="Wingdings" panose="05000000000000000000" charset="0"/>
              <a:buChar char="ü"/>
            </a:pPr>
            <a:r>
              <a:rPr lang="zh-CN" altLang="en-US" sz="4895">
                <a:latin typeface="微软雅黑" panose="020B0503020204020204" charset="-122"/>
                <a:ea typeface="微软雅黑" panose="020B0503020204020204" charset="-122"/>
                <a:cs typeface="微软雅黑" panose="020B0503020204020204" charset="-122"/>
              </a:rPr>
              <a:t>Pinned chunks, for objects that have been pinned-allocated.</a:t>
            </a:r>
            <a:endParaRPr lang="zh-CN" altLang="en-US" sz="171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4000" i="1">
                <a:latin typeface="微软雅黑" panose="020B0503020204020204" charset="-122"/>
                <a:ea typeface="微软雅黑" panose="020B0503020204020204" charset="-122"/>
                <a:cs typeface="微软雅黑" panose="020B0503020204020204" charset="-122"/>
              </a:rPr>
              <a:t>官方链接：https://www.mono-project.com/docs/advanced/garbage-collector/sgen/</a:t>
            </a:r>
            <a:endParaRPr lang="zh-CN" altLang="en-US" sz="4000" i="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charset="-122"/>
                <a:ea typeface="微软雅黑" panose="020B0503020204020204" charset="-122"/>
                <a:cs typeface="微软雅黑" panose="020B0503020204020204" charset="-122"/>
                <a:sym typeface="+mn-ea"/>
              </a:rPr>
              <a:t>SGen 算法</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fontScale="90000" lnSpcReduction="20000"/>
          </a:bodyPr>
          <a:p>
            <a:pPr>
              <a:lnSpc>
                <a:spcPct val="100000"/>
              </a:lnSpc>
            </a:pPr>
            <a:r>
              <a:rPr lang="zh-CN" altLang="en-US" sz="2000">
                <a:latin typeface="微软雅黑" panose="020B0503020204020204" charset="-122"/>
                <a:ea typeface="微软雅黑" panose="020B0503020204020204" charset="-122"/>
                <a:cs typeface="微软雅黑" panose="020B0503020204020204" charset="-122"/>
              </a:rPr>
              <a:t>SGen uses three heaps to allocate your objects: the nursery, the major heap and the large object space.The Nursery is the </a:t>
            </a:r>
            <a:r>
              <a:rPr lang="en-US" altLang="en-US"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Young Generation” while our “Major Heap” corresponds to the “Old Generation”.</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a:latin typeface="微软雅黑" panose="020B0503020204020204" charset="-122"/>
                <a:ea typeface="微软雅黑" panose="020B0503020204020204" charset="-122"/>
                <a:cs typeface="微软雅黑" panose="020B0503020204020204" charset="-122"/>
              </a:rPr>
              <a:t>During the course of execution of your program, you will create some objects with long live spans and others that are short lived. Your objects are initially allocated in an area of memory called the nursery.</a:t>
            </a:r>
            <a:endParaRPr lang="zh-CN" altLang="en-US" sz="2000" i="1">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It stops your threads and moves all of the live objects from the nursery into the major generation clearing the nursery in the process.</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As the objects are evacuated, they are moved into the major heap. If there is not enough memory in the major heap, then a major collection is triggered. If the major collection fails to free up enough memory, then SGen might request more memory from the operating system (this is the default).</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SGen considers any objects using more than than 8,000 bytes to be large objects (SGEN_MAX_SMALL_OBJ_SIZE). Large objects are not actually allocated on the nursery, instead they are tracked by the Large Object Space (LOS) manager.</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1335" i="1">
                <a:latin typeface="微软雅黑" panose="020B0503020204020204" charset="-122"/>
                <a:ea typeface="微软雅黑" panose="020B0503020204020204" charset="-122"/>
                <a:cs typeface="微软雅黑" panose="020B0503020204020204" charset="-122"/>
              </a:rPr>
              <a:t>参考：https://www.mono-project.com/docs/advanced/garbage-collector/sgen/working-with-sgen/</a:t>
            </a:r>
            <a:endParaRPr lang="zh-CN" altLang="en-US" sz="1335" i="1">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2844800" y="2477770"/>
            <a:ext cx="5889625" cy="888365"/>
          </a:xfrm>
          <a:prstGeom prst="rect">
            <a:avLst/>
          </a:prstGeom>
        </p:spPr>
      </p:pic>
      <p:pic>
        <p:nvPicPr>
          <p:cNvPr id="5" name="图片 4"/>
          <p:cNvPicPr>
            <a:picLocks noChangeAspect="1"/>
          </p:cNvPicPr>
          <p:nvPr/>
        </p:nvPicPr>
        <p:blipFill>
          <a:blip r:embed="rId2"/>
          <a:stretch>
            <a:fillRect/>
          </a:stretch>
        </p:blipFill>
        <p:spPr>
          <a:xfrm>
            <a:off x="2844800" y="3197860"/>
            <a:ext cx="5890260" cy="996950"/>
          </a:xfrm>
          <a:prstGeom prst="rect">
            <a:avLst/>
          </a:prstGeom>
        </p:spPr>
      </p:pic>
      <p:pic>
        <p:nvPicPr>
          <p:cNvPr id="6" name="图片 5"/>
          <p:cNvPicPr>
            <a:picLocks noChangeAspect="1"/>
          </p:cNvPicPr>
          <p:nvPr/>
        </p:nvPicPr>
        <p:blipFill>
          <a:blip r:embed="rId3"/>
          <a:stretch>
            <a:fillRect/>
          </a:stretch>
        </p:blipFill>
        <p:spPr>
          <a:xfrm>
            <a:off x="2844165" y="3850005"/>
            <a:ext cx="5890260" cy="2292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nodeType="clickEffect">
                                  <p:stCondLst>
                                    <p:cond delay="0"/>
                                  </p:stCondLst>
                                  <p:childTnLst>
                                    <p:animEffect transition="out" filter="randombar(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nodeType="clickEffect">
                                  <p:stCondLst>
                                    <p:cond delay="0"/>
                                  </p:stCondLst>
                                  <p:childTnLst>
                                    <p:animEffect transition="out" filter="randombar(horizontal)">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en-US" altLang="en-US"/>
              <a:t>Unity</a:t>
            </a:r>
            <a:r>
              <a:rPr lang="zh-CN" altLang="en-US"/>
              <a:t>内存架构</a:t>
            </a:r>
            <a:endParaRPr lang="zh-CN" altLang="en-US"/>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zh-CN" altLang="en-US" sz="2400"/>
              <a:t>本地域 </a:t>
            </a:r>
            <a:r>
              <a:rPr lang="en-US" altLang="zh-CN" sz="2400"/>
              <a:t>Unity </a:t>
            </a:r>
            <a:r>
              <a:rPr lang="en-US" altLang="zh-CN" sz="2400"/>
              <a:t>N</a:t>
            </a:r>
            <a:r>
              <a:rPr lang="zh-CN" altLang="en-US" sz="2400"/>
              <a:t>ative </a:t>
            </a:r>
            <a:r>
              <a:rPr lang="en-US" altLang="zh-CN" sz="2400"/>
              <a:t>Memory</a:t>
            </a:r>
            <a:endParaRPr lang="en-US" altLang="zh-CN" sz="2400"/>
          </a:p>
          <a:p>
            <a:pPr lvl="1">
              <a:lnSpc>
                <a:spcPct val="120000"/>
              </a:lnSpc>
              <a:buFont typeface="Wingdings" panose="05000000000000000000" charset="0"/>
              <a:buChar char="ü"/>
            </a:pPr>
            <a:r>
              <a:rPr lang="zh-CN" altLang="en-US" sz="2055"/>
              <a:t>引擎</a:t>
            </a:r>
            <a:r>
              <a:rPr lang="en-US" altLang="zh-CN" sz="2055"/>
              <a:t>c++</a:t>
            </a:r>
            <a:r>
              <a:rPr lang="zh-CN" altLang="en-US" sz="2055"/>
              <a:t>代码</a:t>
            </a:r>
            <a:r>
              <a:rPr lang="zh-CN" altLang="en-US" sz="2055"/>
              <a:t>内存</a:t>
            </a:r>
            <a:endParaRPr lang="zh-CN" altLang="en-US" sz="2055"/>
          </a:p>
          <a:p>
            <a:pPr lvl="1">
              <a:lnSpc>
                <a:spcPct val="120000"/>
              </a:lnSpc>
              <a:buFont typeface="Wingdings" panose="05000000000000000000" charset="0"/>
              <a:buChar char="ü"/>
            </a:pPr>
            <a:r>
              <a:rPr lang="en-US" altLang="en-US" sz="2055"/>
              <a:t>Component</a:t>
            </a:r>
            <a:r>
              <a:rPr lang="zh-CN" altLang="en-US" sz="2055"/>
              <a:t>分配的内存</a:t>
            </a:r>
            <a:endParaRPr lang="zh-CN" altLang="en-US" sz="2055"/>
          </a:p>
          <a:p>
            <a:pPr lvl="1">
              <a:lnSpc>
                <a:spcPct val="120000"/>
              </a:lnSpc>
              <a:buFont typeface="Wingdings" panose="05000000000000000000" charset="0"/>
              <a:buChar char="ü"/>
            </a:pPr>
            <a:r>
              <a:rPr lang="zh-CN" altLang="en-US" sz="2055"/>
              <a:t>资源对象</a:t>
            </a:r>
            <a:r>
              <a:rPr lang="en-US" altLang="zh-CN" sz="2055"/>
              <a:t>(RawData)</a:t>
            </a:r>
            <a:r>
              <a:rPr lang="zh-CN" altLang="en-US" sz="2055"/>
              <a:t>分配的内存</a:t>
            </a:r>
            <a:endParaRPr lang="zh-CN" altLang="en-US" sz="2055"/>
          </a:p>
          <a:p>
            <a:pPr>
              <a:lnSpc>
                <a:spcPct val="120000"/>
              </a:lnSpc>
            </a:pPr>
            <a:r>
              <a:rPr lang="zh-CN" altLang="en-US" sz="2400">
                <a:latin typeface="微软雅黑" panose="020B0503020204020204" charset="-122"/>
                <a:ea typeface="微软雅黑" panose="020B0503020204020204" charset="-122"/>
                <a:cs typeface="微软雅黑" panose="020B0503020204020204" charset="-122"/>
              </a:rPr>
              <a:t>托管域 </a:t>
            </a:r>
            <a:r>
              <a:rPr lang="en-US" altLang="en-US" sz="2400">
                <a:latin typeface="微软雅黑" panose="020B0503020204020204" charset="-122"/>
                <a:ea typeface="微软雅黑" panose="020B0503020204020204" charset="-122"/>
                <a:cs typeface="微软雅黑" panose="020B0503020204020204" charset="-122"/>
              </a:rPr>
              <a:t>Mono/IL2CPP</a:t>
            </a:r>
            <a:r>
              <a:rPr lang="zh-CN" altLang="en-US"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sym typeface="+mn-ea"/>
              </a:rPr>
              <a:t>托管堆内存</a:t>
            </a:r>
            <a:endParaRPr lang="en-US" altLang="zh-CN" sz="2400">
              <a:latin typeface="微软雅黑" panose="020B0503020204020204" charset="-122"/>
              <a:ea typeface="微软雅黑" panose="020B0503020204020204" charset="-122"/>
              <a:cs typeface="微软雅黑" panose="020B0503020204020204" charset="-122"/>
              <a:sym typeface="+mn-ea"/>
            </a:endParaRPr>
          </a:p>
          <a:p>
            <a:pPr lvl="1">
              <a:lnSpc>
                <a:spcPct val="120000"/>
              </a:lnSpc>
              <a:buFont typeface="Wingdings" panose="05000000000000000000" charset="0"/>
              <a:buChar char="ü"/>
            </a:pPr>
            <a:r>
              <a:rPr lang="en-US" altLang="zh-CN" sz="1600">
                <a:latin typeface="微软雅黑" panose="020B0503020204020204" charset="-122"/>
                <a:ea typeface="微软雅黑" panose="020B0503020204020204" charset="-122"/>
                <a:cs typeface="微软雅黑" panose="020B0503020204020204" charset="-122"/>
              </a:rPr>
              <a:t>Loader Heap</a:t>
            </a:r>
            <a:endParaRPr lang="en-US" altLang="zh-CN" sz="1600">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charset="0"/>
              <a:buChar char="ü"/>
            </a:pPr>
            <a:r>
              <a:rPr lang="en-US" altLang="zh-CN" sz="1600">
                <a:latin typeface="微软雅黑" panose="020B0503020204020204" charset="-122"/>
                <a:ea typeface="微软雅黑" panose="020B0503020204020204" charset="-122"/>
                <a:cs typeface="微软雅黑" panose="020B0503020204020204" charset="-122"/>
              </a:rPr>
              <a:t>GC Heap</a:t>
            </a:r>
            <a:endParaRPr lang="en-US" altLang="zh-CN" sz="1600">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charset="0"/>
              <a:buChar char="ü"/>
            </a:pPr>
            <a:r>
              <a:rPr lang="zh-CN" altLang="en-US" sz="1600">
                <a:latin typeface="微软雅黑" panose="020B0503020204020204" charset="-122"/>
                <a:ea typeface="微软雅黑" panose="020B0503020204020204" charset="-122"/>
                <a:cs typeface="微软雅黑" panose="020B0503020204020204" charset="-122"/>
              </a:rPr>
              <a:t>栈</a:t>
            </a:r>
            <a:endParaRPr lang="zh-CN" altLang="en-US" sz="16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t>外部库（DirectX、OpenGL等）</a:t>
            </a:r>
            <a:endParaRPr lang="zh-CN" altLang="en-US" sz="2400"/>
          </a:p>
        </p:txBody>
      </p:sp>
      <p:pic>
        <p:nvPicPr>
          <p:cNvPr id="5" name="图片 4"/>
          <p:cNvPicPr>
            <a:picLocks noChangeAspect="1"/>
          </p:cNvPicPr>
          <p:nvPr/>
        </p:nvPicPr>
        <p:blipFill>
          <a:blip r:embed="rId1"/>
          <a:stretch>
            <a:fillRect/>
          </a:stretch>
        </p:blipFill>
        <p:spPr>
          <a:xfrm>
            <a:off x="5553075" y="1609725"/>
            <a:ext cx="6638925" cy="3800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ppt_x"/>
                                          </p:val>
                                        </p:tav>
                                      </p:tavLst>
                                    </p:anim>
                                    <p:anim calcmode="lin" valueType="num">
                                      <p:cBhvr additive="base">
                                        <p:cTn id="12" dur="500"/>
                                        <p:tgtEl>
                                          <p:spTgt spid="5"/>
                                        </p:tgtEl>
                                        <p:attrNameLst>
                                          <p:attrName>ppt_y</p:attrName>
                                        </p:attrNameLst>
                                      </p:cBhvr>
                                      <p:tavLst>
                                        <p:tav tm="0">
                                          <p:val>
                                            <p:strVal val="ppt_y"/>
                                          </p:val>
                                        </p:tav>
                                        <p:tav tm="100000">
                                          <p:val>
                                            <p:strVal val="1+ppt_h/2"/>
                                          </p:val>
                                        </p:tav>
                                      </p:tavLst>
                                    </p:anim>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zh-CN">
                <a:sym typeface="+mn-ea"/>
              </a:rPr>
              <a:t>内存策略</a:t>
            </a:r>
            <a:endParaRPr lang="zh-CN" altLang="zh-CN">
              <a:sym typeface="+mn-ea"/>
            </a:endParaRPr>
          </a:p>
        </p:txBody>
      </p:sp>
      <p:sp>
        <p:nvSpPr>
          <p:cNvPr id="3" name="内容占位符 2"/>
          <p:cNvSpPr>
            <a:spLocks noGrp="1"/>
          </p:cNvSpPr>
          <p:nvPr>
            <p:ph idx="1"/>
          </p:nvPr>
        </p:nvSpPr>
        <p:spPr>
          <a:xfrm>
            <a:off x="838200" y="1542415"/>
            <a:ext cx="10515600" cy="4900930"/>
          </a:xfrm>
        </p:spPr>
        <p:txBody>
          <a:bodyPr>
            <a:normAutofit/>
          </a:bodyPr>
          <a:p>
            <a:pPr marL="228600" lvl="1" algn="l">
              <a:lnSpc>
                <a:spcPct val="150000"/>
              </a:lnSpc>
              <a:spcBef>
                <a:spcPts val="1000"/>
              </a:spcBef>
              <a:buClrTx/>
              <a:buSzTx/>
            </a:pPr>
            <a:r>
              <a:rPr lang="zh-CN" altLang="en-US">
                <a:latin typeface="微软雅黑" panose="020B0503020204020204" charset="-122"/>
                <a:ea typeface="微软雅黑" panose="020B0503020204020204" charset="-122"/>
                <a:cs typeface="微软雅黑" panose="020B0503020204020204" charset="-122"/>
                <a:sym typeface="+mn-ea"/>
              </a:rPr>
              <a:t>避免频繁的创建新的对象</a:t>
            </a:r>
            <a:endParaRPr lang="zh-CN" altLang="en-US">
              <a:latin typeface="微软雅黑" panose="020B0503020204020204" charset="-122"/>
              <a:ea typeface="微软雅黑" panose="020B0503020204020204" charset="-122"/>
              <a:cs typeface="微软雅黑" panose="020B0503020204020204" charset="-122"/>
              <a:sym typeface="+mn-ea"/>
            </a:endParaRPr>
          </a:p>
          <a:p>
            <a:pPr marL="228600" lvl="1" algn="l">
              <a:lnSpc>
                <a:spcPct val="150000"/>
              </a:lnSpc>
              <a:spcBef>
                <a:spcPts val="1000"/>
              </a:spcBef>
              <a:buClrTx/>
              <a:buSzTx/>
            </a:pPr>
            <a:r>
              <a:rPr lang="zh-CN" altLang="en-US">
                <a:latin typeface="微软雅黑" panose="020B0503020204020204" charset="-122"/>
                <a:ea typeface="微软雅黑" panose="020B0503020204020204" charset="-122"/>
                <a:cs typeface="微软雅黑" panose="020B0503020204020204" charset="-122"/>
                <a:sym typeface="+mn-ea"/>
              </a:rPr>
              <a:t>使用内存</a:t>
            </a:r>
            <a:r>
              <a:rPr lang="en-US" altLang="en-US">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对象</a:t>
            </a:r>
            <a:r>
              <a:rPr lang="zh-CN" altLang="en-US">
                <a:latin typeface="微软雅黑" panose="020B0503020204020204" charset="-122"/>
                <a:ea typeface="微软雅黑" panose="020B0503020204020204" charset="-122"/>
                <a:cs typeface="微软雅黑" panose="020B0503020204020204" charset="-122"/>
                <a:sym typeface="+mn-ea"/>
              </a:rPr>
              <a:t>池</a:t>
            </a:r>
            <a:endParaRPr lang="zh-CN" altLang="en-US">
              <a:latin typeface="微软雅黑" panose="020B0503020204020204" charset="-122"/>
              <a:ea typeface="微软雅黑" panose="020B0503020204020204" charset="-122"/>
              <a:cs typeface="微软雅黑" panose="020B0503020204020204" charset="-122"/>
              <a:sym typeface="+mn-ea"/>
            </a:endParaRPr>
          </a:p>
          <a:p>
            <a:pPr marL="228600" lvl="1" algn="l">
              <a:lnSpc>
                <a:spcPct val="150000"/>
              </a:lnSpc>
              <a:spcBef>
                <a:spcPts val="1000"/>
              </a:spcBef>
              <a:buClrTx/>
              <a:buSzTx/>
            </a:pPr>
            <a:r>
              <a:rPr lang="zh-CN" altLang="en-US">
                <a:latin typeface="微软雅黑" panose="020B0503020204020204" charset="-122"/>
                <a:ea typeface="微软雅黑" panose="020B0503020204020204" charset="-122"/>
                <a:cs typeface="微软雅黑" panose="020B0503020204020204" charset="-122"/>
                <a:sym typeface="+mn-ea"/>
              </a:rPr>
              <a:t>在必要的时候主动调用</a:t>
            </a:r>
            <a:r>
              <a:rPr lang="en-US" altLang="zh-CN">
                <a:latin typeface="微软雅黑" panose="020B0503020204020204" charset="-122"/>
                <a:ea typeface="微软雅黑" panose="020B0503020204020204" charset="-122"/>
                <a:cs typeface="微软雅黑" panose="020B0503020204020204" charset="-122"/>
                <a:sym typeface="+mn-ea"/>
              </a:rPr>
              <a:t>GC.Collect() 方法</a:t>
            </a:r>
            <a:endParaRPr lang="en-US" altLang="zh-CN">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zh-CN">
                <a:sym typeface="+mn-ea"/>
              </a:rPr>
              <a:t>非托管内存（</a:t>
            </a:r>
            <a:r>
              <a:rPr lang="zh-CN" altLang="en-US">
                <a:sym typeface="+mn-ea"/>
              </a:rPr>
              <a:t>本地内存）</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lnSpcReduction="10000"/>
          </a:bodyPr>
          <a:p>
            <a:pPr>
              <a:lnSpc>
                <a:spcPct val="120000"/>
              </a:lnSpc>
            </a:pPr>
            <a:r>
              <a:rPr lang="en-US" altLang="zh-CN" b="1">
                <a:latin typeface="微软雅黑" panose="020B0503020204020204" charset="-122"/>
                <a:ea typeface="微软雅黑" panose="020B0503020204020204" charset="-122"/>
                <a:cs typeface="微软雅黑" panose="020B0503020204020204" charset="-122"/>
                <a:sym typeface="+mn-ea"/>
              </a:rPr>
              <a:t>.NET/Mono</a:t>
            </a:r>
            <a:endParaRPr lang="zh-CN" altLang="en-US" b="1">
              <a:latin typeface="微软雅黑" panose="020B0503020204020204" charset="-122"/>
              <a:ea typeface="微软雅黑" panose="020B0503020204020204" charset="-122"/>
              <a:cs typeface="微软雅黑" panose="020B0503020204020204" charset="-122"/>
              <a:sym typeface="+mn-ea"/>
            </a:endParaRPr>
          </a:p>
          <a:p>
            <a:pPr lvl="1">
              <a:lnSpc>
                <a:spcPct val="120000"/>
              </a:lnSpc>
              <a:buFont typeface="Wingdings" panose="05000000000000000000" charset="0"/>
              <a:buChar char="ü"/>
            </a:pPr>
            <a:r>
              <a:rPr lang="zh-CN" altLang="en-US" b="1">
                <a:latin typeface="微软雅黑" panose="020B0503020204020204" charset="-122"/>
                <a:ea typeface="微软雅黑" panose="020B0503020204020204" charset="-122"/>
                <a:cs typeface="微软雅黑" panose="020B0503020204020204" charset="-122"/>
                <a:sym typeface="+mn-ea"/>
              </a:rPr>
              <a:t>GCHandler</a:t>
            </a:r>
            <a:r>
              <a:rPr lang="zh-CN" altLang="en-US">
                <a:latin typeface="微软雅黑" panose="020B0503020204020204" charset="-122"/>
                <a:ea typeface="微软雅黑" panose="020B0503020204020204" charset="-122"/>
                <a:cs typeface="微软雅黑" panose="020B0503020204020204" charset="-122"/>
                <a:sym typeface="+mn-ea"/>
              </a:rPr>
              <a:t> 提供从非托管内存访问托管对象的方法。</a:t>
            </a:r>
            <a:endParaRPr lang="zh-CN" altLang="en-US">
              <a:latin typeface="微软雅黑" panose="020B0503020204020204" charset="-122"/>
              <a:ea typeface="微软雅黑" panose="020B0503020204020204" charset="-122"/>
              <a:cs typeface="微软雅黑" panose="020B0503020204020204" charset="-122"/>
              <a:sym typeface="+mn-ea"/>
            </a:endParaRPr>
          </a:p>
          <a:p>
            <a:pPr lvl="1">
              <a:lnSpc>
                <a:spcPct val="120000"/>
              </a:lnSpc>
              <a:buFont typeface="Wingdings" panose="05000000000000000000" charset="0"/>
              <a:buChar char="ü"/>
            </a:pPr>
            <a:r>
              <a:rPr lang="zh-CN" altLang="en-US" b="1">
                <a:latin typeface="微软雅黑" panose="020B0503020204020204" charset="-122"/>
                <a:ea typeface="微软雅黑" panose="020B0503020204020204" charset="-122"/>
                <a:cs typeface="微软雅黑" panose="020B0503020204020204" charset="-122"/>
              </a:rPr>
              <a:t>Marshal</a:t>
            </a:r>
            <a:r>
              <a:rPr lang="zh-CN" altLang="en-US">
                <a:latin typeface="微软雅黑" panose="020B0503020204020204" charset="-122"/>
                <a:ea typeface="微软雅黑" panose="020B0503020204020204" charset="-122"/>
                <a:cs typeface="微软雅黑" panose="020B0503020204020204" charset="-122"/>
              </a:rPr>
              <a:t> 提供一个方法集合，用于分配非托管内存、复制非托管内存块、将托管类型转换为非托管类型，以及与非托管代码交互时使用的其他各种方法。</a:t>
            </a:r>
            <a:endParaRPr lang="zh-CN" altLang="en-US">
              <a:latin typeface="微软雅黑" panose="020B0503020204020204" charset="-122"/>
              <a:ea typeface="微软雅黑" panose="020B0503020204020204" charset="-122"/>
              <a:cs typeface="微软雅黑" panose="020B0503020204020204" charset="-122"/>
            </a:endParaRPr>
          </a:p>
          <a:p>
            <a:pPr lvl="0">
              <a:lnSpc>
                <a:spcPct val="120000"/>
              </a:lnSpc>
            </a:pPr>
            <a:r>
              <a:rPr lang="en-US" altLang="zh-CN" b="1">
                <a:latin typeface="微软雅黑" panose="020B0503020204020204" charset="-122"/>
                <a:ea typeface="微软雅黑" panose="020B0503020204020204" charset="-122"/>
                <a:cs typeface="微软雅黑" panose="020B0503020204020204" charset="-122"/>
              </a:rPr>
              <a:t>Unity</a:t>
            </a:r>
            <a:endParaRPr lang="zh-CN" altLang="en-US" b="1">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charset="0"/>
              <a:buChar char="Ø"/>
            </a:pPr>
            <a:r>
              <a:rPr lang="zh-CN" altLang="en-US" b="1">
                <a:latin typeface="微软雅黑" panose="020B0503020204020204" charset="-122"/>
                <a:ea typeface="微软雅黑" panose="020B0503020204020204" charset="-122"/>
                <a:cs typeface="微软雅黑" panose="020B0503020204020204" charset="-122"/>
              </a:rPr>
              <a:t>NativeArray</a:t>
            </a:r>
            <a:r>
              <a:rPr lang="zh-CN" altLang="en-US">
                <a:latin typeface="微软雅黑" panose="020B0503020204020204" charset="-122"/>
                <a:ea typeface="微软雅黑" panose="020B0503020204020204" charset="-122"/>
                <a:cs typeface="微软雅黑" panose="020B0503020204020204" charset="-122"/>
              </a:rPr>
              <a:t> 向托管代码公开本地内存缓冲区，使其能够在托管代码和本</a:t>
            </a:r>
            <a:r>
              <a:rPr lang="zh-CN" altLang="en-US">
                <a:latin typeface="微软雅黑" panose="020B0503020204020204" charset="-122"/>
                <a:ea typeface="微软雅黑" panose="020B0503020204020204" charset="-122"/>
                <a:cs typeface="微软雅黑" panose="020B0503020204020204" charset="-122"/>
                <a:sym typeface="+mn-ea"/>
              </a:rPr>
              <a:t>地</a:t>
            </a:r>
            <a:r>
              <a:rPr lang="zh-CN" altLang="en-US">
                <a:latin typeface="微软雅黑" panose="020B0503020204020204" charset="-122"/>
                <a:ea typeface="微软雅黑" panose="020B0503020204020204" charset="-122"/>
                <a:cs typeface="微软雅黑" panose="020B0503020204020204" charset="-122"/>
              </a:rPr>
              <a:t>代码之间共享数据，而不需要花费编组</a:t>
            </a:r>
            <a:r>
              <a:rPr lang="en-US" altLang="zh-CN">
                <a:latin typeface="微软雅黑" panose="020B0503020204020204" charset="-122"/>
                <a:ea typeface="微软雅黑" panose="020B0503020204020204" charset="-122"/>
                <a:cs typeface="微软雅黑" panose="020B0503020204020204" charset="-122"/>
              </a:rPr>
              <a:t>(marshalling)</a:t>
            </a:r>
            <a:r>
              <a:rPr lang="zh-CN" altLang="en-US">
                <a:latin typeface="微软雅黑" panose="020B0503020204020204" charset="-122"/>
                <a:ea typeface="微软雅黑" panose="020B0503020204020204" charset="-122"/>
                <a:cs typeface="微软雅黑" panose="020B0503020204020204" charset="-122"/>
              </a:rPr>
              <a:t>成本。NativeArrays提供了一套系统，允许它们与</a:t>
            </a:r>
            <a:r>
              <a:rPr lang="en-US" altLang="zh-CN">
                <a:latin typeface="微软雅黑" panose="020B0503020204020204" charset="-122"/>
                <a:ea typeface="微软雅黑" panose="020B0503020204020204" charset="-122"/>
                <a:cs typeface="微软雅黑" panose="020B0503020204020204" charset="-122"/>
              </a:rPr>
              <a:t>Jobs</a:t>
            </a:r>
            <a:r>
              <a:rPr lang="zh-CN" altLang="en-US">
                <a:latin typeface="微软雅黑" panose="020B0503020204020204" charset="-122"/>
                <a:ea typeface="微软雅黑" panose="020B0503020204020204" charset="-122"/>
                <a:cs typeface="微软雅黑" panose="020B0503020204020204" charset="-122"/>
              </a:rPr>
              <a:t>一起安全使用，并自动跟踪内存泄漏。</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2826385" y="2657475"/>
            <a:ext cx="6381750" cy="1543050"/>
          </a:xfrm>
          <a:prstGeom prst="rect">
            <a:avLst/>
          </a:prstGeom>
        </p:spPr>
      </p:pic>
      <p:pic>
        <p:nvPicPr>
          <p:cNvPr id="6" name="图片 5"/>
          <p:cNvPicPr>
            <a:picLocks noChangeAspect="1"/>
          </p:cNvPicPr>
          <p:nvPr/>
        </p:nvPicPr>
        <p:blipFill>
          <a:blip r:embed="rId2"/>
          <a:stretch>
            <a:fillRect/>
          </a:stretch>
        </p:blipFill>
        <p:spPr>
          <a:xfrm>
            <a:off x="3000375" y="3432175"/>
            <a:ext cx="6153150" cy="3219450"/>
          </a:xfrm>
          <a:prstGeom prst="rect">
            <a:avLst/>
          </a:prstGeom>
        </p:spPr>
      </p:pic>
      <p:pic>
        <p:nvPicPr>
          <p:cNvPr id="7" name="图片 6"/>
          <p:cNvPicPr>
            <a:picLocks noChangeAspect="1"/>
          </p:cNvPicPr>
          <p:nvPr/>
        </p:nvPicPr>
        <p:blipFill>
          <a:blip r:embed="rId3"/>
          <a:stretch>
            <a:fillRect/>
          </a:stretch>
        </p:blipFill>
        <p:spPr>
          <a:xfrm>
            <a:off x="640080" y="1447800"/>
            <a:ext cx="10477500" cy="2809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nodeType="clickEffect">
                                  <p:stCondLst>
                                    <p:cond delay="0"/>
                                  </p:stCondLst>
                                  <p:childTnLst>
                                    <p:animEffect transition="out" filter="randombar(horizontal)">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nodeType="clickEffect">
                                  <p:stCondLst>
                                    <p:cond delay="0"/>
                                  </p:stCondLst>
                                  <p:childTnLst>
                                    <p:animEffect transition="out" filter="randombar(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normAutofit/>
          </a:bodyPr>
          <a:p>
            <a:r>
              <a:rPr lang="en-US" altLang="en-US">
                <a:sym typeface="+mn-ea"/>
              </a:rPr>
              <a:t>Unity Profiler </a:t>
            </a:r>
            <a:r>
              <a:rPr lang="zh-CN" altLang="en-US">
                <a:sym typeface="+mn-ea"/>
              </a:rPr>
              <a:t>内存统计</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fontScale="90000"/>
          </a:bodyPr>
          <a:p>
            <a:pPr>
              <a:lnSpc>
                <a:spcPct val="120000"/>
              </a:lnSpc>
            </a:pPr>
            <a:r>
              <a:rPr lang="zh-CN" altLang="en-US" sz="2000">
                <a:sym typeface="+mn-ea"/>
              </a:rPr>
              <a:t>Reserved Total 和 Used Total 为Unity引擎在内存方面的总体分配量和总体使用量。 一般来说，引擎在分配内存时并不是向操作系统 “即拿即用”，而是首先获取一定量的连续内存，然后供自己内部使用，待空余内存不够时，引擎才会向系统再次申请一定量的连续内存进行使用。Reserved Total 的内存占用量略大于 Used Total， 且两者走势基本一致。</a:t>
            </a:r>
            <a:endParaRPr lang="zh-CN" altLang="en-US" sz="2000"/>
          </a:p>
          <a:p>
            <a:pPr>
              <a:lnSpc>
                <a:spcPct val="120000"/>
              </a:lnSpc>
              <a:buFont typeface="Wingdings" panose="05000000000000000000" charset="0"/>
              <a:buChar char="ü"/>
            </a:pPr>
            <a:r>
              <a:rPr lang="zh-CN" altLang="en-US" sz="1555" i="1">
                <a:sym typeface="+mn-ea"/>
              </a:rPr>
              <a:t>注意：对于绝大多数平台而言，Reseved Total内存 = Reserved Unity内存 + GFX内存 + Mono内存</a:t>
            </a:r>
            <a:endParaRPr lang="zh-CN" altLang="en-US" sz="1555" i="1"/>
          </a:p>
          <a:p>
            <a:pPr>
              <a:lnSpc>
                <a:spcPct val="120000"/>
              </a:lnSpc>
              <a:buFont typeface="Wingdings" panose="05000000000000000000" charset="0"/>
              <a:buChar char="ü"/>
            </a:pPr>
            <a:r>
              <a:rPr lang="zh-CN" altLang="en-US" sz="1555" i="1">
                <a:sym typeface="+mn-ea"/>
              </a:rPr>
              <a:t>GFX内存 为底层显卡驱动所反馈的内存分配量，该内存分配由底层显卡驱动所控制。一般来说，该部分内存占用主要由渲染相关的资源量所决定，包括纹理资源、Mesh资源、Shader资源以及解析这些资源的相关库所分配的内存等。</a:t>
            </a:r>
            <a:endParaRPr lang="zh-CN" altLang="en-US" sz="1555" i="1"/>
          </a:p>
          <a:p>
            <a:pPr>
              <a:lnSpc>
                <a:spcPct val="120000"/>
              </a:lnSpc>
            </a:pPr>
            <a:r>
              <a:rPr lang="zh-CN" altLang="en-US" sz="2000">
                <a:sym typeface="+mn-ea"/>
              </a:rPr>
              <a:t>托管堆内存 表示项目运行时代码分配的托管堆内存分配量。对于使用Mono进行代码编译的项目，其托管堆内存主要由Mono分配和管理；对于使用IL2CPP进行代码编译的项目，其托管堆内存主要由Unity自身分配和管理。目前，除iOS平台外，其他平台的绝大多数项目还在使用Mono来进行代码编译。</a:t>
            </a:r>
            <a:endParaRPr lang="zh-CN" altLang="en-US" sz="2000"/>
          </a:p>
          <a:p>
            <a:pPr>
              <a:lnSpc>
                <a:spcPct val="120000"/>
              </a:lnSpc>
              <a:buFont typeface="Wingdings" panose="05000000000000000000" charset="0"/>
              <a:buChar char="ü"/>
            </a:pPr>
            <a:r>
              <a:rPr lang="zh-CN" altLang="en-US" sz="1430" i="1">
                <a:sym typeface="+mn-ea"/>
              </a:rPr>
              <a:t>对于Mono早期版本，</a:t>
            </a:r>
            <a:r>
              <a:rPr lang="en-US" altLang="zh-CN" sz="1430" i="1">
                <a:sym typeface="+mn-ea"/>
              </a:rPr>
              <a:t>Mono</a:t>
            </a:r>
            <a:r>
              <a:rPr lang="zh-CN" altLang="en-US" sz="1430" i="1">
                <a:sym typeface="+mn-ea"/>
              </a:rPr>
              <a:t>堆内存来说，由于Mono自身的限制，其堆内存分配是 “只升不降” 的，即内存一旦分配给Mono，不论以后该内存是否继续被使用，都不会再归还给系统。因此，建议对于代码的堆内存分配进行严格的控制，避免不必要的Mono堆内存分配。</a:t>
            </a:r>
            <a:endParaRPr lang="zh-CN" altLang="en-US" sz="1430" i="1">
              <a:latin typeface="微软雅黑" panose="020B0503020204020204" charset="-122"/>
              <a:ea typeface="微软雅黑" panose="020B0503020204020204" charset="-122"/>
              <a:cs typeface="微软雅黑" panose="020B0503020204020204" charset="-122"/>
            </a:endParaRPr>
          </a:p>
        </p:txBody>
      </p:sp>
      <p:pic>
        <p:nvPicPr>
          <p:cNvPr id="6" name="图片 5" descr="未标题-1"/>
          <p:cNvPicPr>
            <a:picLocks noChangeAspect="1"/>
          </p:cNvPicPr>
          <p:nvPr/>
        </p:nvPicPr>
        <p:blipFill>
          <a:blip r:embed="rId1"/>
          <a:stretch>
            <a:fillRect/>
          </a:stretch>
        </p:blipFill>
        <p:spPr>
          <a:xfrm>
            <a:off x="2457450" y="1602105"/>
            <a:ext cx="7553325" cy="4781550"/>
          </a:xfrm>
          <a:prstGeom prst="rect">
            <a:avLst/>
          </a:prstGeom>
        </p:spPr>
      </p:pic>
      <p:pic>
        <p:nvPicPr>
          <p:cNvPr id="7" name="图片 6"/>
          <p:cNvPicPr>
            <a:picLocks noChangeAspect="1"/>
          </p:cNvPicPr>
          <p:nvPr/>
        </p:nvPicPr>
        <p:blipFill>
          <a:blip r:embed="rId2"/>
          <a:stretch>
            <a:fillRect/>
          </a:stretch>
        </p:blipFill>
        <p:spPr>
          <a:xfrm>
            <a:off x="1777365" y="1072515"/>
            <a:ext cx="8401050" cy="5505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nodeType="clickEffect">
                                  <p:stCondLst>
                                    <p:cond delay="0"/>
                                  </p:stCondLst>
                                  <p:childTnLst>
                                    <p:animEffect transition="out" filter="randombar(horizont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7"/>
                                        </p:tgtEl>
                                        <p:attrNameLst>
                                          <p:attrName>ppt_x</p:attrName>
                                        </p:attrNameLst>
                                      </p:cBhvr>
                                      <p:tavLst>
                                        <p:tav tm="0">
                                          <p:val>
                                            <p:strVal val="ppt_x"/>
                                          </p:val>
                                        </p:tav>
                                        <p:tav tm="100000">
                                          <p:val>
                                            <p:strVal val="ppt_x"/>
                                          </p:val>
                                        </p:tav>
                                      </p:tavLst>
                                    </p:anim>
                                    <p:anim calcmode="lin" valueType="num">
                                      <p:cBhvr additive="base">
                                        <p:cTn id="23" dur="500"/>
                                        <p:tgtEl>
                                          <p:spTgt spid="7"/>
                                        </p:tgtEl>
                                        <p:attrNameLst>
                                          <p:attrName>ppt_y</p:attrName>
                                        </p:attrNameLst>
                                      </p:cBhvr>
                                      <p:tavLst>
                                        <p:tav tm="0">
                                          <p:val>
                                            <p:strVal val="ppt_y"/>
                                          </p:val>
                                        </p:tav>
                                        <p:tav tm="100000">
                                          <p:val>
                                            <p:strVal val="1+ppt_h/2"/>
                                          </p:val>
                                        </p:tav>
                                      </p:tavLst>
                                    </p:anim>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en-US" altLang="en-US">
                <a:sym typeface="+mn-ea"/>
              </a:rPr>
              <a:t>Unity Profiler </a:t>
            </a:r>
            <a:r>
              <a:rPr lang="zh-CN" altLang="en-US">
                <a:sym typeface="+mn-ea"/>
              </a:rPr>
              <a:t>内存统计</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Profiler</a:t>
            </a:r>
            <a:r>
              <a:rPr lang="en-US" altLang="zh-CN" sz="2000">
                <a:latin typeface="微软雅黑" panose="020B0503020204020204" charset="-122"/>
                <a:ea typeface="微软雅黑" panose="020B0503020204020204" charset="-122"/>
                <a:cs typeface="微软雅黑" panose="020B0503020204020204" charset="-122"/>
              </a:rPr>
              <a:t>.GetMonoHeapSizeLong </a:t>
            </a:r>
            <a:r>
              <a:rPr lang="zh-CN" altLang="en-US" sz="2000">
                <a:latin typeface="微软雅黑" panose="020B0503020204020204" charset="-122"/>
                <a:ea typeface="微软雅黑" panose="020B0503020204020204" charset="-122"/>
                <a:cs typeface="微软雅黑" panose="020B0503020204020204" charset="-122"/>
              </a:rPr>
              <a:t>返回</a:t>
            </a:r>
            <a:r>
              <a:rPr lang="en-US" altLang="zh-CN" sz="2000">
                <a:latin typeface="微软雅黑" panose="020B0503020204020204" charset="-122"/>
                <a:ea typeface="微软雅黑" panose="020B0503020204020204" charset="-122"/>
                <a:cs typeface="微软雅黑" panose="020B0503020204020204" charset="-122"/>
              </a:rPr>
              <a:t>Mono</a:t>
            </a:r>
            <a:r>
              <a:rPr lang="zh-CN" altLang="en-US" sz="2000">
                <a:latin typeface="微软雅黑" panose="020B0503020204020204" charset="-122"/>
                <a:ea typeface="微软雅黑" panose="020B0503020204020204" charset="-122"/>
                <a:cs typeface="微软雅黑" panose="020B0503020204020204" charset="-122"/>
              </a:rPr>
              <a:t>堆的大小</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sym typeface="+mn-ea"/>
              </a:rPr>
              <a:t>Profiler</a:t>
            </a:r>
            <a:r>
              <a:rPr lang="en-US" altLang="zh-CN" sz="2000">
                <a:latin typeface="微软雅黑" panose="020B0503020204020204" charset="-122"/>
                <a:ea typeface="微软雅黑" panose="020B0503020204020204" charset="-122"/>
                <a:cs typeface="微软雅黑" panose="020B0503020204020204" charset="-122"/>
                <a:sym typeface="+mn-ea"/>
              </a:rPr>
              <a:t>.GetMonoUsedSizeLong </a:t>
            </a:r>
            <a:r>
              <a:rPr lang="zh-CN" altLang="en-US" sz="2000">
                <a:latin typeface="微软雅黑" panose="020B0503020204020204" charset="-122"/>
                <a:ea typeface="微软雅黑" panose="020B0503020204020204" charset="-122"/>
                <a:cs typeface="微软雅黑" panose="020B0503020204020204" charset="-122"/>
                <a:sym typeface="+mn-ea"/>
              </a:rPr>
              <a:t>返回</a:t>
            </a:r>
            <a:r>
              <a:rPr lang="zh-CN" altLang="en-US" sz="2000">
                <a:latin typeface="微软雅黑" panose="020B0503020204020204" charset="-122"/>
                <a:ea typeface="微软雅黑" panose="020B0503020204020204" charset="-122"/>
                <a:cs typeface="微软雅黑" panose="020B0503020204020204" charset="-122"/>
                <a:sym typeface="+mn-ea"/>
              </a:rPr>
              <a:t>当前已经使用</a:t>
            </a:r>
            <a:r>
              <a:rPr lang="en-US" altLang="zh-CN" sz="2000">
                <a:latin typeface="微软雅黑" panose="020B0503020204020204" charset="-122"/>
                <a:ea typeface="微软雅黑" panose="020B0503020204020204" charset="-122"/>
                <a:cs typeface="微软雅黑" panose="020B0503020204020204" charset="-122"/>
                <a:sym typeface="+mn-ea"/>
              </a:rPr>
              <a:t>Mono</a:t>
            </a:r>
            <a:r>
              <a:rPr lang="zh-CN" altLang="en-US" sz="2000">
                <a:latin typeface="微软雅黑" panose="020B0503020204020204" charset="-122"/>
                <a:ea typeface="微软雅黑" panose="020B0503020204020204" charset="-122"/>
                <a:cs typeface="微软雅黑" panose="020B0503020204020204" charset="-122"/>
                <a:sym typeface="+mn-ea"/>
              </a:rPr>
              <a:t>堆的大小</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sym typeface="+mn-ea"/>
              </a:rPr>
              <a:t>Profiler</a:t>
            </a:r>
            <a:r>
              <a:rPr lang="en-US" altLang="zh-CN" sz="2000">
                <a:latin typeface="微软雅黑" panose="020B0503020204020204" charset="-122"/>
                <a:ea typeface="微软雅黑" panose="020B0503020204020204" charset="-122"/>
                <a:cs typeface="微软雅黑" panose="020B0503020204020204" charset="-122"/>
                <a:sym typeface="+mn-ea"/>
              </a:rPr>
              <a:t>.GetTotalReservedMemoryLong </a:t>
            </a:r>
            <a:r>
              <a:rPr lang="zh-CN" altLang="en-US" sz="2000">
                <a:latin typeface="微软雅黑" panose="020B0503020204020204" charset="-122"/>
                <a:ea typeface="微软雅黑" panose="020B0503020204020204" charset="-122"/>
                <a:cs typeface="微软雅黑" panose="020B0503020204020204" charset="-122"/>
                <a:sym typeface="+mn-ea"/>
              </a:rPr>
              <a:t>返回</a:t>
            </a:r>
            <a:r>
              <a:rPr lang="en-US" altLang="zh-CN" sz="2000">
                <a:latin typeface="微软雅黑" panose="020B0503020204020204" charset="-122"/>
                <a:ea typeface="微软雅黑" panose="020B0503020204020204" charset="-122"/>
                <a:cs typeface="微软雅黑" panose="020B0503020204020204" charset="-122"/>
                <a:sym typeface="+mn-ea"/>
              </a:rPr>
              <a:t>Unity</a:t>
            </a:r>
            <a:r>
              <a:rPr lang="zh-CN" altLang="en-US" sz="2000">
                <a:latin typeface="微软雅黑" panose="020B0503020204020204" charset="-122"/>
                <a:ea typeface="微软雅黑" panose="020B0503020204020204" charset="-122"/>
                <a:cs typeface="微软雅黑" panose="020B0503020204020204" charset="-122"/>
                <a:sym typeface="+mn-ea"/>
              </a:rPr>
              <a:t>申请的总</a:t>
            </a:r>
            <a:r>
              <a:rPr lang="zh-CN" altLang="en-US" sz="2000">
                <a:latin typeface="微软雅黑" panose="020B0503020204020204" charset="-122"/>
                <a:ea typeface="微软雅黑" panose="020B0503020204020204" charset="-122"/>
                <a:cs typeface="微软雅黑" panose="020B0503020204020204" charset="-122"/>
                <a:sym typeface="+mn-ea"/>
              </a:rPr>
              <a:t>内存的大小</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sym typeface="+mn-ea"/>
              </a:rPr>
              <a:t>Profiler</a:t>
            </a:r>
            <a:r>
              <a:rPr lang="en-US" altLang="zh-CN" sz="2000">
                <a:latin typeface="微软雅黑" panose="020B0503020204020204" charset="-122"/>
                <a:ea typeface="微软雅黑" panose="020B0503020204020204" charset="-122"/>
                <a:cs typeface="微软雅黑" panose="020B0503020204020204" charset="-122"/>
                <a:sym typeface="+mn-ea"/>
              </a:rPr>
              <a:t>.GetTotalAllocatedMemoryLong </a:t>
            </a:r>
            <a:r>
              <a:rPr lang="zh-CN" altLang="en-US" sz="2000">
                <a:latin typeface="微软雅黑" panose="020B0503020204020204" charset="-122"/>
                <a:ea typeface="微软雅黑" panose="020B0503020204020204" charset="-122"/>
                <a:cs typeface="微软雅黑" panose="020B0503020204020204" charset="-122"/>
                <a:sym typeface="+mn-ea"/>
              </a:rPr>
              <a:t>返回</a:t>
            </a:r>
            <a:r>
              <a:rPr lang="en-US" altLang="zh-CN" sz="2000">
                <a:latin typeface="微软雅黑" panose="020B0503020204020204" charset="-122"/>
                <a:ea typeface="微软雅黑" panose="020B0503020204020204" charset="-122"/>
                <a:cs typeface="微软雅黑" panose="020B0503020204020204" charset="-122"/>
                <a:sym typeface="+mn-ea"/>
              </a:rPr>
              <a:t>Unity</a:t>
            </a:r>
            <a:r>
              <a:rPr lang="zh-CN" altLang="en-US" sz="2000">
                <a:latin typeface="微软雅黑" panose="020B0503020204020204" charset="-122"/>
                <a:ea typeface="微软雅黑" panose="020B0503020204020204" charset="-122"/>
                <a:cs typeface="微软雅黑" panose="020B0503020204020204" charset="-122"/>
                <a:sym typeface="+mn-ea"/>
              </a:rPr>
              <a:t>已经分配的内存</a:t>
            </a:r>
            <a:r>
              <a:rPr lang="zh-CN" altLang="en-US" sz="2000">
                <a:latin typeface="微软雅黑" panose="020B0503020204020204" charset="-122"/>
                <a:ea typeface="微软雅黑" panose="020B0503020204020204" charset="-122"/>
                <a:cs typeface="微软雅黑" panose="020B0503020204020204" charset="-122"/>
                <a:sym typeface="+mn-ea"/>
              </a:rPr>
              <a:t>的大小</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a:xfrm>
            <a:off x="838200" y="354965"/>
            <a:ext cx="10515600" cy="1325563"/>
          </a:xfrm>
        </p:spPr>
        <p:txBody>
          <a:bodyPr/>
          <a:p>
            <a:r>
              <a:rPr lang="en-US" altLang="en-US">
                <a:sym typeface="+mn-ea"/>
              </a:rPr>
              <a:t>Unity Memory Profiler</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支持内存快照</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目前还是</a:t>
            </a:r>
            <a:r>
              <a:rPr lang="en-US" altLang="zh-CN" sz="2000">
                <a:latin typeface="微软雅黑" panose="020B0503020204020204" charset="-122"/>
                <a:ea typeface="微软雅黑" panose="020B0503020204020204" charset="-122"/>
                <a:cs typeface="微软雅黑" panose="020B0503020204020204" charset="-122"/>
              </a:rPr>
              <a:t>Preview</a:t>
            </a:r>
            <a:r>
              <a:rPr lang="zh-CN" altLang="en-US" sz="2000">
                <a:latin typeface="微软雅黑" panose="020B0503020204020204" charset="-122"/>
                <a:ea typeface="微软雅黑" panose="020B0503020204020204" charset="-122"/>
                <a:cs typeface="微软雅黑" panose="020B0503020204020204" charset="-122"/>
              </a:rPr>
              <a:t>版</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nvSpPr>
        <p:spPr>
          <a:xfrm>
            <a:off x="965200" y="1669415"/>
            <a:ext cx="10515600" cy="4900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3619500" y="1468120"/>
            <a:ext cx="8453755" cy="53035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en-US">
                <a:sym typeface="+mn-ea"/>
              </a:rPr>
              <a:t>ECS </a:t>
            </a:r>
            <a:r>
              <a:rPr lang="zh-CN" altLang="en-US">
                <a:sym typeface="+mn-ea"/>
              </a:rPr>
              <a:t>中的内存优化策略</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en-US" altLang="zh-CN" sz="2000">
                <a:latin typeface="微软雅黑" panose="020B0503020204020204" charset="-122"/>
                <a:ea typeface="微软雅黑" panose="020B0503020204020204" charset="-122"/>
                <a:cs typeface="微软雅黑" panose="020B0503020204020204" charset="-122"/>
              </a:rPr>
              <a:t>CPU</a:t>
            </a:r>
            <a:r>
              <a:rPr lang="zh-CN" altLang="en-US" sz="2000">
                <a:latin typeface="微软雅黑" panose="020B0503020204020204" charset="-122"/>
                <a:ea typeface="微软雅黑" panose="020B0503020204020204" charset="-122"/>
                <a:cs typeface="微软雅黑" panose="020B0503020204020204" charset="-122"/>
              </a:rPr>
              <a:t>访问速度</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a:latin typeface="微软雅黑" panose="020B0503020204020204" charset="-122"/>
                <a:ea typeface="微软雅黑" panose="020B0503020204020204" charset="-122"/>
                <a:cs typeface="微软雅黑" panose="020B0503020204020204" charset="-122"/>
              </a:rPr>
              <a:t>每个缓存里面都是由缓存行组成的，缓存系统中是以缓存行（cache line）为单位存储的。缓存行是2的整数幂个连续字节，一般为32-256个字节。</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2000">
                <a:latin typeface="微软雅黑" panose="020B0503020204020204" charset="-122"/>
                <a:ea typeface="微软雅黑" panose="020B0503020204020204" charset="-122"/>
                <a:cs typeface="微软雅黑" panose="020B0503020204020204" charset="-122"/>
              </a:rPr>
              <a:t>在Unity ECS中</a:t>
            </a:r>
            <a:r>
              <a:rPr lang="zh-CN" altLang="zh-CN"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并不只是对Entity进行分组</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而是连着Entity对应的Component一起进行分组 - 称作Archetype</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每一种Component都存放在连续内存里</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而这些Component对应的内存又被分割成固定长度被打包在一块固定大小的内存里 - 称作Chunk</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满足一类Archetype的多个Chunk又被一个LinkedList连接起来存于满足条件的Archetype</a:t>
            </a:r>
            <a:r>
              <a:rPr lang="zh-CN" altLang="en-US" sz="2000">
                <a:latin typeface="微软雅黑" panose="020B0503020204020204" charset="-122"/>
                <a:ea typeface="微软雅黑" panose="020B0503020204020204" charset="-122"/>
                <a:cs typeface="微软雅黑" panose="020B0503020204020204" charset="-122"/>
              </a:rPr>
              <a:t>。通过这样的方式提高缓存命中率，大幅提高性能。</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4" name="内容占位符 2"/>
          <p:cNvSpPr>
            <a:spLocks noGrp="1"/>
          </p:cNvSpPr>
          <p:nvPr/>
        </p:nvSpPr>
        <p:spPr>
          <a:xfrm>
            <a:off x="965200" y="1669415"/>
            <a:ext cx="10515600" cy="4900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zh-CN" altLang="en-US" sz="2000">
              <a:latin typeface="微软雅黑" panose="020B0503020204020204" charset="-122"/>
              <a:ea typeface="微软雅黑" panose="020B0503020204020204" charset="-122"/>
              <a:cs typeface="微软雅黑" panose="020B0503020204020204" charset="-122"/>
            </a:endParaRPr>
          </a:p>
        </p:txBody>
      </p:sp>
      <p:graphicFrame>
        <p:nvGraphicFramePr>
          <p:cNvPr id="5" name="表格 4"/>
          <p:cNvGraphicFramePr/>
          <p:nvPr>
            <p:custDataLst>
              <p:tags r:id="rId1"/>
            </p:custDataLst>
          </p:nvPr>
        </p:nvGraphicFramePr>
        <p:xfrm>
          <a:off x="1145540" y="2043430"/>
          <a:ext cx="10296525" cy="967740"/>
        </p:xfrm>
        <a:graphic>
          <a:graphicData uri="http://schemas.openxmlformats.org/drawingml/2006/table">
            <a:tbl>
              <a:tblPr firstRow="1" bandRow="1">
                <a:tableStyleId>{5C22544A-7EE6-4342-B048-85BDC9FD1C3A}</a:tableStyleId>
              </a:tblPr>
              <a:tblGrid>
                <a:gridCol w="730885"/>
                <a:gridCol w="1358265"/>
                <a:gridCol w="1551305"/>
                <a:gridCol w="1794510"/>
                <a:gridCol w="1638935"/>
                <a:gridCol w="1751965"/>
                <a:gridCol w="1470660"/>
              </a:tblGrid>
              <a:tr h="449580">
                <a:tc>
                  <a:txBody>
                    <a:bodyPr/>
                    <a:p>
                      <a:pPr algn="ctr">
                        <a:buNone/>
                      </a:pPr>
                      <a:endParaRPr lang="zh-CN" altLang="en-US"/>
                    </a:p>
                  </a:txBody>
                  <a:tcPr/>
                </a:tc>
                <a:tc>
                  <a:txBody>
                    <a:bodyPr/>
                    <a:p>
                      <a:pPr algn="ctr">
                        <a:buNone/>
                      </a:pPr>
                      <a:r>
                        <a:rPr lang="zh-CN" altLang="en-US"/>
                        <a:t>寄存器</a:t>
                      </a:r>
                      <a:endParaRPr lang="zh-CN" altLang="en-US"/>
                    </a:p>
                  </a:txBody>
                  <a:tcPr/>
                </a:tc>
                <a:tc>
                  <a:txBody>
                    <a:bodyPr/>
                    <a:p>
                      <a:pPr algn="ctr">
                        <a:buNone/>
                      </a:pPr>
                      <a:r>
                        <a:rPr lang="en-US" altLang="zh-CN"/>
                        <a:t>L1</a:t>
                      </a:r>
                      <a:endParaRPr lang="en-US" altLang="zh-CN"/>
                    </a:p>
                  </a:txBody>
                  <a:tcPr/>
                </a:tc>
                <a:tc>
                  <a:txBody>
                    <a:bodyPr/>
                    <a:p>
                      <a:pPr algn="ctr">
                        <a:buNone/>
                      </a:pPr>
                      <a:r>
                        <a:rPr lang="zh-CN" altLang="en-US" sz="1800">
                          <a:latin typeface="微软雅黑" panose="020B0503020204020204" charset="-122"/>
                          <a:ea typeface="微软雅黑" panose="020B0503020204020204" charset="-122"/>
                          <a:cs typeface="微软雅黑" panose="020B0503020204020204" charset="-122"/>
                          <a:sym typeface="+mn-ea"/>
                        </a:rPr>
                        <a:t>L2</a:t>
                      </a:r>
                      <a:endParaRPr lang="zh-CN" altLang="en-US"/>
                    </a:p>
                  </a:txBody>
                  <a:tcPr/>
                </a:tc>
                <a:tc>
                  <a:txBody>
                    <a:bodyPr/>
                    <a:p>
                      <a:pPr algn="ctr">
                        <a:buNone/>
                      </a:pPr>
                      <a:r>
                        <a:rPr lang="zh-CN" altLang="en-US" sz="1800">
                          <a:latin typeface="微软雅黑" panose="020B0503020204020204" charset="-122"/>
                          <a:ea typeface="微软雅黑" panose="020B0503020204020204" charset="-122"/>
                          <a:cs typeface="微软雅黑" panose="020B0503020204020204" charset="-122"/>
                          <a:sym typeface="+mn-ea"/>
                        </a:rPr>
                        <a:t>L3</a:t>
                      </a:r>
                      <a:endParaRPr lang="zh-CN" altLang="en-US"/>
                    </a:p>
                  </a:txBody>
                  <a:tcPr/>
                </a:tc>
                <a:tc>
                  <a:txBody>
                    <a:bodyPr/>
                    <a:p>
                      <a:pPr algn="ctr">
                        <a:buNone/>
                      </a:pPr>
                      <a:r>
                        <a:rPr lang="zh-CN" altLang="en-US"/>
                        <a:t>内存</a:t>
                      </a:r>
                      <a:endParaRPr lang="zh-CN" altLang="en-US"/>
                    </a:p>
                  </a:txBody>
                  <a:tcPr/>
                </a:tc>
                <a:tc>
                  <a:txBody>
                    <a:bodyPr/>
                    <a:p>
                      <a:pPr algn="ctr">
                        <a:buNone/>
                      </a:pPr>
                      <a:r>
                        <a:rPr lang="zh-CN" altLang="en-US"/>
                        <a:t>磁盘</a:t>
                      </a:r>
                      <a:endParaRPr lang="zh-CN" altLang="en-US"/>
                    </a:p>
                  </a:txBody>
                  <a:tcPr/>
                </a:tc>
              </a:tr>
              <a:tr h="518160">
                <a:tc>
                  <a:txBody>
                    <a:bodyPr/>
                    <a:p>
                      <a:pPr algn="ctr">
                        <a:buNone/>
                      </a:pPr>
                      <a:r>
                        <a:rPr lang="zh-CN" altLang="en-US" sz="1400">
                          <a:latin typeface="微软雅黑" panose="020B0503020204020204" charset="-122"/>
                          <a:ea typeface="微软雅黑" panose="020B0503020204020204" charset="-122"/>
                        </a:rPr>
                        <a:t>速度</a:t>
                      </a:r>
                      <a:endParaRPr lang="zh-CN" altLang="en-US" sz="1400">
                        <a:latin typeface="微软雅黑" panose="020B0503020204020204" charset="-122"/>
                        <a:ea typeface="微软雅黑" panose="020B0503020204020204" charset="-122"/>
                      </a:endParaRPr>
                    </a:p>
                  </a:txBody>
                  <a:tcPr/>
                </a:tc>
                <a:tc>
                  <a:txBody>
                    <a:bodyPr/>
                    <a:p>
                      <a:pPr algn="ctr">
                        <a:buNone/>
                      </a:pPr>
                      <a:r>
                        <a:rPr lang="en-US" altLang="zh-CN" sz="1400">
                          <a:latin typeface="微软雅黑" panose="020B0503020204020204" charset="-122"/>
                          <a:ea typeface="微软雅黑" panose="020B0503020204020204" charset="-122"/>
                          <a:cs typeface="微软雅黑" panose="020B0503020204020204" charset="-122"/>
                        </a:rPr>
                        <a:t>1</a:t>
                      </a:r>
                      <a:r>
                        <a:rPr lang="zh-CN" altLang="en-US" sz="1400">
                          <a:latin typeface="微软雅黑" panose="020B0503020204020204" charset="-122"/>
                          <a:ea typeface="微软雅黑" panose="020B0503020204020204" charset="-122"/>
                          <a:cs typeface="微软雅黑" panose="020B0503020204020204" charset="-122"/>
                        </a:rPr>
                        <a:t>个</a:t>
                      </a:r>
                      <a:r>
                        <a:rPr lang="en-US" altLang="zh-CN" sz="1400">
                          <a:latin typeface="微软雅黑" panose="020B0503020204020204" charset="-122"/>
                          <a:ea typeface="微软雅黑" panose="020B0503020204020204" charset="-122"/>
                          <a:cs typeface="微软雅黑" panose="020B0503020204020204" charset="-122"/>
                        </a:rPr>
                        <a:t>cpu</a:t>
                      </a:r>
                      <a:r>
                        <a:rPr lang="zh-CN" altLang="en-US" sz="1400">
                          <a:latin typeface="微软雅黑" panose="020B0503020204020204" charset="-122"/>
                          <a:ea typeface="微软雅黑" panose="020B0503020204020204" charset="-122"/>
                          <a:cs typeface="微软雅黑" panose="020B0503020204020204" charset="-122"/>
                        </a:rPr>
                        <a:t>周期</a:t>
                      </a:r>
                      <a:endParaRPr lang="zh-CN" altLang="en-US" sz="1400">
                        <a:latin typeface="微软雅黑" panose="020B0503020204020204" charset="-122"/>
                        <a:ea typeface="微软雅黑" panose="020B0503020204020204" charset="-122"/>
                        <a:cs typeface="微软雅黑" panose="020B0503020204020204" charset="-122"/>
                      </a:endParaRPr>
                    </a:p>
                  </a:txBody>
                  <a:tcPr/>
                </a:tc>
                <a:tc>
                  <a:txBody>
                    <a:bodyPr/>
                    <a:p>
                      <a:pPr algn="ctr">
                        <a:buNone/>
                      </a:pPr>
                      <a:r>
                        <a:rPr lang="zh-CN" altLang="en-US" sz="1400">
                          <a:latin typeface="微软雅黑" panose="020B0503020204020204" charset="-122"/>
                          <a:ea typeface="微软雅黑" panose="020B0503020204020204" charset="-122"/>
                          <a:cs typeface="微软雅黑" panose="020B0503020204020204" charset="-122"/>
                          <a:sym typeface="+mn-ea"/>
                        </a:rPr>
                        <a:t>约</a:t>
                      </a:r>
                      <a:r>
                        <a:rPr lang="zh-CN" altLang="en-US" sz="1400">
                          <a:latin typeface="微软雅黑" panose="020B0503020204020204" charset="-122"/>
                          <a:ea typeface="微软雅黑" panose="020B0503020204020204" charset="-122"/>
                          <a:cs typeface="微软雅黑" panose="020B0503020204020204" charset="-122"/>
                          <a:sym typeface="+mn-ea"/>
                        </a:rPr>
                        <a:t>3个</a:t>
                      </a:r>
                      <a:r>
                        <a:rPr lang="en-US" altLang="zh-CN" sz="1400">
                          <a:latin typeface="微软雅黑" panose="020B0503020204020204" charset="-122"/>
                          <a:ea typeface="微软雅黑" panose="020B0503020204020204" charset="-122"/>
                          <a:cs typeface="微软雅黑" panose="020B0503020204020204" charset="-122"/>
                          <a:sym typeface="+mn-ea"/>
                        </a:rPr>
                        <a:t>cpu</a:t>
                      </a:r>
                      <a:r>
                        <a:rPr lang="zh-CN" altLang="en-US" sz="1400">
                          <a:latin typeface="微软雅黑" panose="020B0503020204020204" charset="-122"/>
                          <a:ea typeface="微软雅黑" panose="020B0503020204020204" charset="-122"/>
                          <a:cs typeface="微软雅黑" panose="020B0503020204020204" charset="-122"/>
                          <a:sym typeface="+mn-ea"/>
                        </a:rPr>
                        <a:t>周期</a:t>
                      </a:r>
                      <a:endParaRPr lang="zh-CN" altLang="en-US" sz="1400">
                        <a:latin typeface="微软雅黑" panose="020B0503020204020204" charset="-122"/>
                        <a:ea typeface="微软雅黑" panose="020B0503020204020204" charset="-122"/>
                        <a:cs typeface="微软雅黑" panose="020B0503020204020204" charset="-122"/>
                        <a:sym typeface="+mn-ea"/>
                      </a:endParaRPr>
                    </a:p>
                  </a:txBody>
                  <a:tcPr/>
                </a:tc>
                <a:tc>
                  <a:txBody>
                    <a:bodyPr/>
                    <a:p>
                      <a:pPr algn="ctr">
                        <a:buNone/>
                      </a:pPr>
                      <a:r>
                        <a:rPr lang="zh-CN" altLang="en-US" sz="1400">
                          <a:latin typeface="微软雅黑" panose="020B0503020204020204" charset="-122"/>
                          <a:ea typeface="微软雅黑" panose="020B0503020204020204" charset="-122"/>
                          <a:cs typeface="微软雅黑" panose="020B0503020204020204" charset="-122"/>
                          <a:sym typeface="+mn-ea"/>
                        </a:rPr>
                        <a:t>约</a:t>
                      </a:r>
                      <a:r>
                        <a:rPr lang="zh-CN" altLang="en-US" sz="1400">
                          <a:latin typeface="微软雅黑" panose="020B0503020204020204" charset="-122"/>
                          <a:ea typeface="微软雅黑" panose="020B0503020204020204" charset="-122"/>
                          <a:cs typeface="微软雅黑" panose="020B0503020204020204" charset="-122"/>
                          <a:sym typeface="+mn-ea"/>
                        </a:rPr>
                        <a:t>10个</a:t>
                      </a:r>
                      <a:r>
                        <a:rPr lang="en-US" altLang="zh-CN" sz="1400">
                          <a:latin typeface="微软雅黑" panose="020B0503020204020204" charset="-122"/>
                          <a:ea typeface="微软雅黑" panose="020B0503020204020204" charset="-122"/>
                          <a:cs typeface="微软雅黑" panose="020B0503020204020204" charset="-122"/>
                          <a:sym typeface="+mn-ea"/>
                        </a:rPr>
                        <a:t>cpu</a:t>
                      </a:r>
                      <a:r>
                        <a:rPr lang="zh-CN" altLang="en-US" sz="1400">
                          <a:latin typeface="微软雅黑" panose="020B0503020204020204" charset="-122"/>
                          <a:ea typeface="微软雅黑" panose="020B0503020204020204" charset="-122"/>
                          <a:cs typeface="微软雅黑" panose="020B0503020204020204" charset="-122"/>
                          <a:sym typeface="+mn-ea"/>
                        </a:rPr>
                        <a:t>周期</a:t>
                      </a:r>
                      <a:endParaRPr lang="zh-CN" altLang="en-US" sz="1400">
                        <a:latin typeface="微软雅黑" panose="020B0503020204020204" charset="-122"/>
                        <a:ea typeface="微软雅黑" panose="020B0503020204020204" charset="-122"/>
                      </a:endParaRPr>
                    </a:p>
                  </a:txBody>
                  <a:tcPr/>
                </a:tc>
                <a:tc>
                  <a:txBody>
                    <a:bodyPr/>
                    <a:p>
                      <a:pPr algn="ctr">
                        <a:buNone/>
                      </a:pPr>
                      <a:r>
                        <a:rPr lang="zh-CN" altLang="en-US" sz="1400">
                          <a:latin typeface="微软雅黑" panose="020B0503020204020204" charset="-122"/>
                          <a:ea typeface="微软雅黑" panose="020B0503020204020204" charset="-122"/>
                          <a:cs typeface="微软雅黑" panose="020B0503020204020204" charset="-122"/>
                          <a:sym typeface="+mn-ea"/>
                        </a:rPr>
                        <a:t>约40-45个</a:t>
                      </a:r>
                      <a:r>
                        <a:rPr lang="en-US" altLang="zh-CN" sz="1400">
                          <a:latin typeface="微软雅黑" panose="020B0503020204020204" charset="-122"/>
                          <a:ea typeface="微软雅黑" panose="020B0503020204020204" charset="-122"/>
                          <a:cs typeface="微软雅黑" panose="020B0503020204020204" charset="-122"/>
                          <a:sym typeface="+mn-ea"/>
                        </a:rPr>
                        <a:t>cpu</a:t>
                      </a:r>
                      <a:r>
                        <a:rPr lang="zh-CN" altLang="en-US" sz="1400">
                          <a:latin typeface="微软雅黑" panose="020B0503020204020204" charset="-122"/>
                          <a:ea typeface="微软雅黑" panose="020B0503020204020204" charset="-122"/>
                          <a:cs typeface="微软雅黑" panose="020B0503020204020204" charset="-122"/>
                          <a:sym typeface="+mn-ea"/>
                        </a:rPr>
                        <a:t>周期</a:t>
                      </a:r>
                      <a:endParaRPr lang="zh-CN" altLang="en-US" sz="1400">
                        <a:latin typeface="微软雅黑" panose="020B0503020204020204" charset="-122"/>
                        <a:ea typeface="微软雅黑" panose="020B0503020204020204" charset="-122"/>
                      </a:endParaRPr>
                    </a:p>
                  </a:txBody>
                  <a:tcPr/>
                </a:tc>
                <a:tc>
                  <a:txBody>
                    <a:bodyPr/>
                    <a:p>
                      <a:pPr algn="ctr">
                        <a:buNone/>
                      </a:pPr>
                      <a:r>
                        <a:rPr lang="zh-CN" altLang="en-US" sz="1400">
                          <a:latin typeface="微软雅黑" panose="020B0503020204020204" charset="-122"/>
                          <a:ea typeface="微软雅黑" panose="020B0503020204020204" charset="-122"/>
                        </a:rPr>
                        <a:t>约数百个</a:t>
                      </a:r>
                      <a:r>
                        <a:rPr lang="en-US" altLang="zh-CN" sz="1400">
                          <a:latin typeface="微软雅黑" panose="020B0503020204020204" charset="-122"/>
                          <a:ea typeface="微软雅黑" panose="020B0503020204020204" charset="-122"/>
                          <a:cs typeface="微软雅黑" panose="020B0503020204020204" charset="-122"/>
                          <a:sym typeface="+mn-ea"/>
                        </a:rPr>
                        <a:t>cpu</a:t>
                      </a:r>
                      <a:r>
                        <a:rPr lang="zh-CN" altLang="en-US" sz="1400">
                          <a:latin typeface="微软雅黑" panose="020B0503020204020204" charset="-122"/>
                          <a:ea typeface="微软雅黑" panose="020B0503020204020204" charset="-122"/>
                          <a:cs typeface="微软雅黑" panose="020B0503020204020204" charset="-122"/>
                          <a:sym typeface="+mn-ea"/>
                        </a:rPr>
                        <a:t>周期</a:t>
                      </a:r>
                      <a:endParaRPr lang="zh-CN" altLang="en-US" sz="1400">
                        <a:latin typeface="微软雅黑" panose="020B0503020204020204" charset="-122"/>
                        <a:ea typeface="微软雅黑" panose="020B0503020204020204" charset="-122"/>
                      </a:endParaRPr>
                    </a:p>
                  </a:txBody>
                  <a:tcPr/>
                </a:tc>
                <a:tc>
                  <a:txBody>
                    <a:bodyPr/>
                    <a:p>
                      <a:pPr algn="ctr">
                        <a:buNone/>
                      </a:pPr>
                      <a:r>
                        <a:rPr lang="zh-CN" altLang="en-US" sz="1400">
                          <a:latin typeface="微软雅黑" panose="020B0503020204020204" charset="-122"/>
                          <a:ea typeface="微软雅黑" panose="020B0503020204020204" charset="-122"/>
                        </a:rPr>
                        <a:t>几千</a:t>
                      </a:r>
                      <a:r>
                        <a:rPr lang="en-US" altLang="zh-CN" sz="1400">
                          <a:latin typeface="微软雅黑" panose="020B0503020204020204" charset="-122"/>
                          <a:ea typeface="微软雅黑" panose="020B0503020204020204" charset="-122"/>
                        </a:rPr>
                        <a:t>~</a:t>
                      </a:r>
                      <a:r>
                        <a:rPr lang="zh-CN" altLang="en-US" sz="1400">
                          <a:latin typeface="微软雅黑" panose="020B0503020204020204" charset="-122"/>
                          <a:ea typeface="微软雅黑" panose="020B0503020204020204" charset="-122"/>
                        </a:rPr>
                        <a:t>数万个</a:t>
                      </a:r>
                      <a:r>
                        <a:rPr lang="en-US" altLang="zh-CN" sz="1400">
                          <a:latin typeface="微软雅黑" panose="020B0503020204020204" charset="-122"/>
                          <a:ea typeface="微软雅黑" panose="020B0503020204020204" charset="-122"/>
                          <a:cs typeface="微软雅黑" panose="020B0503020204020204" charset="-122"/>
                          <a:sym typeface="+mn-ea"/>
                        </a:rPr>
                        <a:t>cpu</a:t>
                      </a:r>
                      <a:r>
                        <a:rPr lang="zh-CN" altLang="en-US" sz="1400">
                          <a:latin typeface="微软雅黑" panose="020B0503020204020204" charset="-122"/>
                          <a:ea typeface="微软雅黑" panose="020B0503020204020204" charset="-122"/>
                          <a:cs typeface="微软雅黑" panose="020B0503020204020204" charset="-122"/>
                          <a:sym typeface="+mn-ea"/>
                        </a:rPr>
                        <a:t>周期</a:t>
                      </a:r>
                      <a:endParaRPr lang="zh-CN" altLang="en-US" sz="1400">
                        <a:latin typeface="微软雅黑" panose="020B0503020204020204" charset="-122"/>
                        <a:ea typeface="微软雅黑" panose="020B0503020204020204" charset="-122"/>
                      </a:endParaRPr>
                    </a:p>
                  </a:txBody>
                  <a:tcPr/>
                </a:tc>
              </a:tr>
            </a:tbl>
          </a:graphicData>
        </a:graphic>
      </p:graphicFrame>
      <p:pic>
        <p:nvPicPr>
          <p:cNvPr id="6" name="图片 5"/>
          <p:cNvPicPr>
            <a:picLocks noChangeAspect="1"/>
          </p:cNvPicPr>
          <p:nvPr/>
        </p:nvPicPr>
        <p:blipFill>
          <a:blip r:embed="rId2"/>
          <a:stretch>
            <a:fillRect/>
          </a:stretch>
        </p:blipFill>
        <p:spPr>
          <a:xfrm>
            <a:off x="2864485" y="3215640"/>
            <a:ext cx="6858000" cy="3543300"/>
          </a:xfrm>
          <a:prstGeom prst="rect">
            <a:avLst/>
          </a:prstGeom>
        </p:spPr>
      </p:pic>
      <p:pic>
        <p:nvPicPr>
          <p:cNvPr id="7" name="图片 6"/>
          <p:cNvPicPr>
            <a:picLocks noChangeAspect="1"/>
          </p:cNvPicPr>
          <p:nvPr/>
        </p:nvPicPr>
        <p:blipFill>
          <a:blip r:embed="rId3"/>
          <a:stretch>
            <a:fillRect/>
          </a:stretch>
        </p:blipFill>
        <p:spPr>
          <a:xfrm>
            <a:off x="3255010" y="2043430"/>
            <a:ext cx="6076950" cy="4562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nodeType="clickEffect">
                                  <p:stCondLst>
                                    <p:cond delay="0"/>
                                  </p:stCondLst>
                                  <p:childTnLst>
                                    <p:animEffect transition="out" filter="randombar(horizontal)">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6"/>
                                        </p:tgtEl>
                                        <p:attrNameLst>
                                          <p:attrName>ppt_x</p:attrName>
                                        </p:attrNameLst>
                                      </p:cBhvr>
                                      <p:tavLst>
                                        <p:tav tm="0">
                                          <p:val>
                                            <p:strVal val="ppt_x"/>
                                          </p:val>
                                        </p:tav>
                                        <p:tav tm="100000">
                                          <p:val>
                                            <p:strVal val="ppt_x"/>
                                          </p:val>
                                        </p:tav>
                                      </p:tavLst>
                                    </p:anim>
                                    <p:anim calcmode="lin" valueType="num">
                                      <p:cBhvr additive="base">
                                        <p:cTn id="23" dur="500"/>
                                        <p:tgtEl>
                                          <p:spTgt spid="6"/>
                                        </p:tgtEl>
                                        <p:attrNameLst>
                                          <p:attrName>ppt_y</p:attrName>
                                        </p:attrNameLst>
                                      </p:cBhvr>
                                      <p:tavLst>
                                        <p:tav tm="0">
                                          <p:val>
                                            <p:strVal val="ppt_y"/>
                                          </p:val>
                                        </p:tav>
                                        <p:tav tm="100000">
                                          <p:val>
                                            <p:strVal val="1+ppt_h/2"/>
                                          </p:val>
                                        </p:tav>
                                      </p:tavLst>
                                    </p:anim>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ctrTitle"/>
          </p:nvPr>
        </p:nvSpPr>
        <p:spPr/>
        <p:txBody>
          <a:bodyPr/>
          <a:p>
            <a:r>
              <a:rPr lang="zh-CN">
                <a:sym typeface="+mn-ea"/>
              </a:rPr>
              <a:t>谢谢</a:t>
            </a:r>
            <a:endParaRPr lang="zh-CN">
              <a:sym typeface="+mn-ea"/>
            </a:endParaRPr>
          </a:p>
        </p:txBody>
      </p:sp>
      <p:sp>
        <p:nvSpPr>
          <p:cNvPr id="3" name="副标题 2"/>
          <p:cNvSpPr>
            <a:spLocks noGrp="1"/>
          </p:cNvSpPr>
          <p:nvPr>
            <p:ph type="subTitle" idx="1"/>
          </p:nvPr>
        </p:nvSpPr>
        <p:spPr>
          <a:xfrm>
            <a:off x="1524000" y="4723448"/>
            <a:ext cx="9144000" cy="1655762"/>
          </a:xfrm>
        </p:spPr>
        <p:txBody>
          <a:bodyPr>
            <a:normAutofit/>
          </a:bodyPr>
          <a:p>
            <a:pPr algn="l">
              <a:lnSpc>
                <a:spcPct val="120000"/>
              </a:lnSpc>
            </a:pPr>
            <a:r>
              <a:rPr lang="en-US" altLang="zh-CN" sz="1400" i="1">
                <a:latin typeface="微软雅黑" panose="020B0503020204020204" charset="-122"/>
                <a:ea typeface="微软雅黑" panose="020B0503020204020204" charset="-122"/>
                <a:cs typeface="微软雅黑" panose="020B0503020204020204" charset="-122"/>
              </a:rPr>
              <a:t>reference:</a:t>
            </a:r>
            <a:endParaRPr lang="en-US" altLang="zh-CN" sz="1400" i="1">
              <a:latin typeface="微软雅黑" panose="020B0503020204020204" charset="-122"/>
              <a:ea typeface="微软雅黑" panose="020B0503020204020204" charset="-122"/>
              <a:cs typeface="微软雅黑" panose="020B0503020204020204" charset="-122"/>
            </a:endParaRPr>
          </a:p>
          <a:p>
            <a:pPr algn="l">
              <a:lnSpc>
                <a:spcPct val="120000"/>
              </a:lnSpc>
            </a:pPr>
            <a:r>
              <a:rPr lang="zh-CN" altLang="zh-CN" sz="1400" i="1">
                <a:latin typeface="微软雅黑" panose="020B0503020204020204" charset="-122"/>
                <a:ea typeface="微软雅黑" panose="020B0503020204020204" charset="-122"/>
                <a:cs typeface="微软雅黑" panose="020B0503020204020204" charset="-122"/>
              </a:rPr>
              <a:t>《</a:t>
            </a:r>
            <a:r>
              <a:rPr lang="en-US" altLang="zh-CN" sz="1400" i="1">
                <a:latin typeface="微软雅黑" panose="020B0503020204020204" charset="-122"/>
                <a:ea typeface="微软雅黑" panose="020B0503020204020204" charset="-122"/>
                <a:cs typeface="微软雅黑" panose="020B0503020204020204" charset="-122"/>
              </a:rPr>
              <a:t>Unity </a:t>
            </a:r>
            <a:r>
              <a:rPr lang="zh-CN" altLang="zh-CN" sz="1400" i="1">
                <a:latin typeface="微软雅黑" panose="020B0503020204020204" charset="-122"/>
                <a:ea typeface="微软雅黑" panose="020B0503020204020204" charset="-122"/>
                <a:cs typeface="微软雅黑" panose="020B0503020204020204" charset="-122"/>
              </a:rPr>
              <a:t>内存优化（第二版）》</a:t>
            </a:r>
            <a:endParaRPr lang="zh-CN" altLang="zh-CN" sz="1400" i="1">
              <a:latin typeface="微软雅黑" panose="020B0503020204020204" charset="-122"/>
              <a:ea typeface="微软雅黑" panose="020B0503020204020204" charset="-122"/>
              <a:cs typeface="微软雅黑" panose="020B0503020204020204" charset="-122"/>
            </a:endParaRPr>
          </a:p>
          <a:p>
            <a:pPr algn="l">
              <a:lnSpc>
                <a:spcPct val="120000"/>
              </a:lnSpc>
            </a:pPr>
            <a:r>
              <a:rPr lang="zh-CN" altLang="zh-CN" sz="1400" i="1">
                <a:latin typeface="微软雅黑" panose="020B0503020204020204" charset="-122"/>
                <a:ea typeface="微软雅黑" panose="020B0503020204020204" charset="-122"/>
                <a:cs typeface="微软雅黑" panose="020B0503020204020204" charset="-122"/>
              </a:rPr>
              <a:t>《深入理解</a:t>
            </a:r>
            <a:r>
              <a:rPr lang="en-US" altLang="zh-CN" sz="1400" i="1">
                <a:latin typeface="微软雅黑" panose="020B0503020204020204" charset="-122"/>
                <a:ea typeface="微软雅黑" panose="020B0503020204020204" charset="-122"/>
                <a:cs typeface="微软雅黑" panose="020B0503020204020204" charset="-122"/>
              </a:rPr>
              <a:t>C#</a:t>
            </a:r>
            <a:r>
              <a:rPr lang="zh-CN" altLang="en-US" sz="1400" i="1">
                <a:latin typeface="微软雅黑" panose="020B0503020204020204" charset="-122"/>
                <a:ea typeface="微软雅黑" panose="020B0503020204020204" charset="-122"/>
                <a:cs typeface="微软雅黑" panose="020B0503020204020204" charset="-122"/>
              </a:rPr>
              <a:t>（中文第三版）</a:t>
            </a:r>
            <a:r>
              <a:rPr lang="zh-CN" altLang="en-US" sz="1400" i="1">
                <a:latin typeface="微软雅黑" panose="020B0503020204020204" charset="-122"/>
                <a:ea typeface="微软雅黑" panose="020B0503020204020204" charset="-122"/>
                <a:cs typeface="微软雅黑" panose="020B0503020204020204" charset="-122"/>
              </a:rPr>
              <a:t>》</a:t>
            </a:r>
            <a:endParaRPr lang="zh-CN" altLang="zh-CN" sz="1400" i="1">
              <a:latin typeface="微软雅黑" panose="020B0503020204020204" charset="-122"/>
              <a:ea typeface="微软雅黑" panose="020B0503020204020204" charset="-122"/>
              <a:cs typeface="微软雅黑" panose="020B0503020204020204" charset="-122"/>
            </a:endParaRPr>
          </a:p>
          <a:p>
            <a:pPr algn="l">
              <a:lnSpc>
                <a:spcPct val="120000"/>
              </a:lnSpc>
            </a:pPr>
            <a:r>
              <a:rPr lang="zh-CN" altLang="zh-CN" sz="1400" i="1">
                <a:latin typeface="微软雅黑" panose="020B0503020204020204" charset="-122"/>
                <a:ea typeface="微软雅黑" panose="020B0503020204020204" charset="-122"/>
                <a:cs typeface="微软雅黑" panose="020B0503020204020204" charset="-122"/>
              </a:rPr>
              <a:t>《你必须知道的</a:t>
            </a:r>
            <a:r>
              <a:rPr lang="en-US" altLang="zh-CN" sz="1400" i="1">
                <a:latin typeface="微软雅黑" panose="020B0503020204020204" charset="-122"/>
                <a:ea typeface="微软雅黑" panose="020B0503020204020204" charset="-122"/>
                <a:cs typeface="微软雅黑" panose="020B0503020204020204" charset="-122"/>
              </a:rPr>
              <a:t>.NET</a:t>
            </a:r>
            <a:r>
              <a:rPr lang="zh-CN" altLang="en-US" sz="1400" i="1">
                <a:latin typeface="微软雅黑" panose="020B0503020204020204" charset="-122"/>
                <a:ea typeface="微软雅黑" panose="020B0503020204020204" charset="-122"/>
                <a:cs typeface="微软雅黑" panose="020B0503020204020204" charset="-122"/>
              </a:rPr>
              <a:t>》</a:t>
            </a:r>
            <a:endParaRPr lang="zh-CN" altLang="en-US" sz="1400" i="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sym typeface="+mn-ea"/>
              </a:rPr>
              <a:t>本地</a:t>
            </a:r>
            <a:r>
              <a:rPr lang="en-US" altLang="zh-CN">
                <a:sym typeface="+mn-ea"/>
              </a:rPr>
              <a:t>-</a:t>
            </a:r>
            <a:r>
              <a:rPr lang="zh-CN" altLang="en-US">
                <a:sym typeface="+mn-ea"/>
              </a:rPr>
              <a:t>托管桥</a:t>
            </a:r>
            <a:endParaRPr lang="zh-CN" altLang="en-US"/>
          </a:p>
        </p:txBody>
      </p:sp>
      <p:sp>
        <p:nvSpPr>
          <p:cNvPr id="3" name="内容占位符 2"/>
          <p:cNvSpPr>
            <a:spLocks noGrp="1"/>
          </p:cNvSpPr>
          <p:nvPr>
            <p:ph idx="1"/>
          </p:nvPr>
        </p:nvSpPr>
        <p:spPr>
          <a:xfrm>
            <a:off x="838200" y="1542415"/>
            <a:ext cx="10515600" cy="4900930"/>
          </a:xfrm>
        </p:spPr>
        <p:txBody>
          <a:bodyPr>
            <a:normAutofit/>
          </a:bodyPr>
          <a:p>
            <a:pPr marL="0" lvl="0" indent="0">
              <a:lnSpc>
                <a:spcPct val="120000"/>
              </a:lnSpc>
              <a:buNone/>
            </a:pPr>
            <a:r>
              <a:rPr lang="en-US" altLang="en-US" sz="2400">
                <a:latin typeface="微软雅黑" panose="020B0503020204020204" charset="-122"/>
                <a:ea typeface="微软雅黑" panose="020B0503020204020204" charset="-122"/>
                <a:cs typeface="微软雅黑" panose="020B0503020204020204" charset="-122"/>
                <a:sym typeface="+mn-ea"/>
              </a:rPr>
              <a:t>Wrapper</a:t>
            </a:r>
            <a:r>
              <a:rPr lang="zh-CN" altLang="en-US" sz="2400">
                <a:latin typeface="微软雅黑" panose="020B0503020204020204" charset="-122"/>
                <a:ea typeface="微软雅黑" panose="020B0503020204020204" charset="-122"/>
                <a:cs typeface="微软雅黑" panose="020B0503020204020204" charset="-122"/>
                <a:sym typeface="+mn-ea"/>
              </a:rPr>
              <a:t>包装类</a:t>
            </a:r>
            <a:endParaRPr lang="en-US" altLang="en-US" sz="2400">
              <a:latin typeface="微软雅黑" panose="020B0503020204020204" charset="-122"/>
              <a:ea typeface="微软雅黑" panose="020B0503020204020204" charset="-122"/>
              <a:cs typeface="微软雅黑" panose="020B0503020204020204" charset="-122"/>
              <a:sym typeface="+mn-ea"/>
            </a:endParaRPr>
          </a:p>
          <a:p>
            <a:pPr lvl="0">
              <a:lnSpc>
                <a:spcPct val="120000"/>
              </a:lnSpc>
              <a:buFont typeface="Wingdings" panose="05000000000000000000" charset="0"/>
              <a:buChar char="ü"/>
            </a:pPr>
            <a:r>
              <a:rPr lang="en-US" altLang="en-US" sz="1600">
                <a:latin typeface="微软雅黑" panose="020B0503020204020204" charset="-122"/>
                <a:ea typeface="微软雅黑" panose="020B0503020204020204" charset="-122"/>
                <a:cs typeface="微软雅黑" panose="020B0503020204020204" charset="-122"/>
                <a:sym typeface="+mn-ea"/>
              </a:rPr>
              <a:t>Component</a:t>
            </a:r>
            <a:r>
              <a:rPr lang="zh-CN" altLang="en-US" sz="1600">
                <a:latin typeface="微软雅黑" panose="020B0503020204020204" charset="-122"/>
                <a:ea typeface="微软雅黑" panose="020B0503020204020204" charset="-122"/>
                <a:cs typeface="微软雅黑" panose="020B0503020204020204" charset="-122"/>
                <a:sym typeface="+mn-ea"/>
              </a:rPr>
              <a:t>，如</a:t>
            </a:r>
            <a:r>
              <a:rPr lang="en-US" altLang="zh-CN" sz="1600">
                <a:latin typeface="微软雅黑" panose="020B0503020204020204" charset="-122"/>
                <a:ea typeface="微软雅黑" panose="020B0503020204020204" charset="-122"/>
                <a:cs typeface="微软雅黑" panose="020B0503020204020204" charset="-122"/>
                <a:sym typeface="+mn-ea"/>
              </a:rPr>
              <a:t>Transform</a:t>
            </a:r>
            <a:r>
              <a:rPr lang="zh-CN" altLang="en-US" sz="1600">
                <a:latin typeface="微软雅黑" panose="020B0503020204020204" charset="-122"/>
                <a:ea typeface="微软雅黑" panose="020B0503020204020204" charset="-122"/>
                <a:cs typeface="微软雅黑" panose="020B0503020204020204" charset="-122"/>
                <a:sym typeface="+mn-ea"/>
              </a:rPr>
              <a:t>、</a:t>
            </a:r>
            <a:r>
              <a:rPr lang="en-US" altLang="zh-CN" sz="1600">
                <a:latin typeface="微软雅黑" panose="020B0503020204020204" charset="-122"/>
                <a:ea typeface="微软雅黑" panose="020B0503020204020204" charset="-122"/>
                <a:cs typeface="微软雅黑" panose="020B0503020204020204" charset="-122"/>
                <a:sym typeface="+mn-ea"/>
              </a:rPr>
              <a:t>Rigidbody</a:t>
            </a:r>
            <a:endParaRPr lang="en-US" altLang="en-US" sz="1600">
              <a:latin typeface="微软雅黑" panose="020B0503020204020204" charset="-122"/>
              <a:ea typeface="微软雅黑" panose="020B0503020204020204" charset="-122"/>
              <a:cs typeface="微软雅黑" panose="020B0503020204020204" charset="-122"/>
              <a:sym typeface="+mn-ea"/>
            </a:endParaRPr>
          </a:p>
          <a:p>
            <a:pPr lvl="0">
              <a:lnSpc>
                <a:spcPct val="120000"/>
              </a:lnSpc>
              <a:buFont typeface="Wingdings" panose="05000000000000000000" charset="0"/>
              <a:buChar char="ü"/>
            </a:pPr>
            <a:r>
              <a:rPr lang="zh-CN" altLang="en-US" sz="1600">
                <a:latin typeface="微软雅黑" panose="020B0503020204020204" charset="-122"/>
                <a:ea typeface="微软雅黑" panose="020B0503020204020204" charset="-122"/>
                <a:cs typeface="微软雅黑" panose="020B0503020204020204" charset="-122"/>
              </a:rPr>
              <a:t>资源对象，如</a:t>
            </a:r>
            <a:r>
              <a:rPr lang="en-US" altLang="zh-CN" sz="1600">
                <a:latin typeface="微软雅黑" panose="020B0503020204020204" charset="-122"/>
                <a:ea typeface="微软雅黑" panose="020B0503020204020204" charset="-122"/>
                <a:cs typeface="微软雅黑" panose="020B0503020204020204" charset="-122"/>
              </a:rPr>
              <a:t>Texture</a:t>
            </a:r>
            <a:r>
              <a:rPr lang="zh-CN" altLang="zh-CN" sz="1600">
                <a:latin typeface="微软雅黑" panose="020B0503020204020204" charset="-122"/>
                <a:ea typeface="微软雅黑" panose="020B0503020204020204" charset="-122"/>
                <a:cs typeface="微软雅黑" panose="020B0503020204020204" charset="-122"/>
              </a:rPr>
              <a:t>、AnimationClip</a:t>
            </a:r>
            <a:endParaRPr lang="zh-CN" altLang="zh-CN" sz="1600">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nvPicPr>
        <p:blipFill>
          <a:blip r:embed="rId1"/>
          <a:stretch>
            <a:fillRect/>
          </a:stretch>
        </p:blipFill>
        <p:spPr>
          <a:xfrm>
            <a:off x="5330190" y="1885315"/>
            <a:ext cx="6648450" cy="4876800"/>
          </a:xfrm>
          <a:prstGeom prst="rect">
            <a:avLst/>
          </a:prstGeom>
        </p:spPr>
      </p:pic>
      <p:pic>
        <p:nvPicPr>
          <p:cNvPr id="14" name="图片 13" descr="未标题-1"/>
          <p:cNvPicPr>
            <a:picLocks noChangeAspect="1"/>
          </p:cNvPicPr>
          <p:nvPr/>
        </p:nvPicPr>
        <p:blipFill>
          <a:blip r:embed="rId2"/>
          <a:stretch>
            <a:fillRect/>
          </a:stretch>
        </p:blipFill>
        <p:spPr>
          <a:xfrm>
            <a:off x="934085" y="3167380"/>
            <a:ext cx="4114165" cy="359473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sym typeface="+mn-ea"/>
              </a:rPr>
              <a:t>资源对象内存的管理</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marL="228600" lvl="1" algn="l">
              <a:lnSpc>
                <a:spcPct val="120000"/>
              </a:lnSpc>
              <a:spcBef>
                <a:spcPts val="1000"/>
              </a:spcBef>
              <a:buClrTx/>
              <a:buSzTx/>
            </a:pPr>
            <a:r>
              <a:rPr lang="zh-CN" altLang="en-US">
                <a:sym typeface="+mn-ea"/>
              </a:rPr>
              <a:t>缓存</a:t>
            </a:r>
            <a:r>
              <a:rPr lang="zh-CN" altLang="en-US">
                <a:sym typeface="+mn-ea"/>
              </a:rPr>
              <a:t>资源</a:t>
            </a:r>
            <a:r>
              <a:rPr lang="zh-CN" altLang="en-US">
                <a:sym typeface="+mn-ea"/>
              </a:rPr>
              <a:t>对象</a:t>
            </a:r>
            <a:endParaRPr lang="zh-CN" altLang="en-US"/>
          </a:p>
          <a:p>
            <a:pPr marL="228600" lvl="1" algn="l">
              <a:lnSpc>
                <a:spcPct val="120000"/>
              </a:lnSpc>
              <a:spcBef>
                <a:spcPts val="1000"/>
              </a:spcBef>
              <a:buClrTx/>
              <a:buSzTx/>
            </a:pPr>
            <a:r>
              <a:rPr lang="zh-CN" altLang="en-US">
                <a:sym typeface="+mn-ea"/>
              </a:rPr>
              <a:t>使用资源对象池</a:t>
            </a:r>
            <a:endParaRPr lang="zh-CN" altLang="en-US" sz="2400"/>
          </a:p>
          <a:p>
            <a:pPr>
              <a:lnSpc>
                <a:spcPct val="120000"/>
              </a:lnSpc>
            </a:pPr>
            <a:r>
              <a:rPr lang="zh-CN" altLang="en-US" sz="2400"/>
              <a:t>切换场景时回收（默认调用Resources.UnloadUnusedAssets()方法）</a:t>
            </a:r>
            <a:endParaRPr lang="zh-CN" altLang="en-US" sz="2400"/>
          </a:p>
          <a:p>
            <a:pPr>
              <a:lnSpc>
                <a:spcPct val="120000"/>
              </a:lnSpc>
            </a:pPr>
            <a:r>
              <a:rPr lang="zh-CN" altLang="en-US" sz="2400"/>
              <a:t>主动回收</a:t>
            </a:r>
            <a:endParaRPr lang="zh-CN" altLang="en-US" sz="2400"/>
          </a:p>
          <a:p>
            <a:pPr lvl="1">
              <a:lnSpc>
                <a:spcPct val="120000"/>
              </a:lnSpc>
              <a:buFont typeface="Wingdings" panose="05000000000000000000" charset="0"/>
              <a:buChar char="ü"/>
            </a:pPr>
            <a:r>
              <a:rPr lang="zh-CN" altLang="en-US" sz="1800">
                <a:latin typeface="微软雅黑" panose="020B0503020204020204" charset="-122"/>
                <a:ea typeface="微软雅黑" panose="020B0503020204020204" charset="-122"/>
                <a:cs typeface="微软雅黑" panose="020B0503020204020204" charset="-122"/>
              </a:rPr>
              <a:t>Destroy 会在每一帧最后消毁对象</a:t>
            </a:r>
            <a:endParaRPr lang="zh-CN" altLang="en-US" sz="1800">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charset="0"/>
              <a:buChar char="ü"/>
            </a:pPr>
            <a:r>
              <a:rPr lang="en-US" altLang="zh-CN" sz="1800">
                <a:latin typeface="微软雅黑" panose="020B0503020204020204" charset="-122"/>
                <a:ea typeface="微软雅黑" panose="020B0503020204020204" charset="-122"/>
                <a:cs typeface="微软雅黑" panose="020B0503020204020204" charset="-122"/>
              </a:rPr>
              <a:t>AssetBundle.Unload(true/false)</a:t>
            </a:r>
            <a:endParaRPr lang="zh-CN" altLang="en-US" sz="1800">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charset="0"/>
              <a:buChar char="ü"/>
            </a:pPr>
            <a:r>
              <a:rPr lang="zh-CN" altLang="en-US" sz="1800">
                <a:latin typeface="微软雅黑" panose="020B0503020204020204" charset="-122"/>
                <a:ea typeface="微软雅黑" panose="020B0503020204020204" charset="-122"/>
                <a:cs typeface="微软雅黑" panose="020B0503020204020204" charset="-122"/>
              </a:rPr>
              <a:t>Resources.Unload(</a:t>
            </a:r>
            <a:r>
              <a:rPr lang="en-US" altLang="zh-CN" sz="1800">
                <a:latin typeface="微软雅黑" panose="020B0503020204020204" charset="-122"/>
                <a:ea typeface="微软雅黑" panose="020B0503020204020204" charset="-122"/>
                <a:cs typeface="微软雅黑" panose="020B0503020204020204" charset="-122"/>
              </a:rPr>
              <a:t>obj</a:t>
            </a:r>
            <a:r>
              <a:rPr lang="zh-CN" altLang="en-US" sz="1800">
                <a:latin typeface="微软雅黑" panose="020B0503020204020204" charset="-122"/>
                <a:ea typeface="微软雅黑" panose="020B0503020204020204" charset="-122"/>
                <a:cs typeface="微软雅黑" panose="020B0503020204020204" charset="-122"/>
              </a:rPr>
              <a:t>)</a:t>
            </a:r>
            <a:endParaRPr lang="zh-CN" altLang="en-US" sz="1800">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charset="0"/>
              <a:buChar char="ü"/>
            </a:pPr>
            <a:r>
              <a:rPr lang="zh-CN" altLang="en-US" sz="1800">
                <a:latin typeface="微软雅黑" panose="020B0503020204020204" charset="-122"/>
                <a:ea typeface="微软雅黑" panose="020B0503020204020204" charset="-122"/>
                <a:cs typeface="微软雅黑" panose="020B0503020204020204" charset="-122"/>
              </a:rPr>
              <a:t>Resources.UnloadUnusedAssets()（异步）</a:t>
            </a:r>
            <a:endParaRPr lang="zh-CN" altLang="en-US" sz="1800">
              <a:latin typeface="微软雅黑" panose="020B0503020204020204" charset="-122"/>
              <a:ea typeface="微软雅黑" panose="020B0503020204020204" charset="-122"/>
              <a:cs typeface="微软雅黑" panose="020B0503020204020204" charset="-122"/>
            </a:endParaRPr>
          </a:p>
          <a:p>
            <a:pPr marL="228600" lvl="1" algn="l">
              <a:lnSpc>
                <a:spcPct val="120000"/>
              </a:lnSpc>
              <a:spcBef>
                <a:spcPts val="1000"/>
              </a:spcBef>
              <a:buClrTx/>
              <a:buSzTx/>
            </a:pPr>
            <a:endParaRPr lang="zh-CN" altLang="en-US" sz="2400"/>
          </a:p>
        </p:txBody>
      </p:sp>
      <p:pic>
        <p:nvPicPr>
          <p:cNvPr id="4" name="图片 3"/>
          <p:cNvPicPr>
            <a:picLocks noChangeAspect="1"/>
          </p:cNvPicPr>
          <p:nvPr/>
        </p:nvPicPr>
        <p:blipFill>
          <a:blip r:embed="rId1"/>
          <a:stretch>
            <a:fillRect/>
          </a:stretch>
        </p:blipFill>
        <p:spPr>
          <a:xfrm>
            <a:off x="6492875" y="3349625"/>
            <a:ext cx="3895725" cy="2228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sym typeface="+mn-ea"/>
              </a:rPr>
              <a:t>案例分析</a:t>
            </a:r>
            <a:r>
              <a:rPr lang="en-US" altLang="zh-CN">
                <a:sym typeface="+mn-ea"/>
              </a:rPr>
              <a:t>——</a:t>
            </a:r>
            <a:r>
              <a:rPr lang="zh-CN" altLang="en-US">
                <a:sym typeface="+mn-ea"/>
              </a:rPr>
              <a:t>鉴湖</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lnSpcReduction="10000"/>
          </a:bodyPr>
          <a:p>
            <a:pPr marL="228600" lvl="1" algn="l">
              <a:lnSpc>
                <a:spcPct val="120000"/>
              </a:lnSpc>
              <a:spcBef>
                <a:spcPts val="1000"/>
              </a:spcBef>
              <a:buClrTx/>
              <a:buSzTx/>
            </a:pPr>
            <a:r>
              <a:rPr lang="zh-CN" altLang="en-US" sz="2400"/>
              <a:t>问题：内存占用异常</a:t>
            </a:r>
            <a:r>
              <a:rPr lang="en-US" altLang="zh-CN" sz="2400"/>
              <a:t>(96%)</a:t>
            </a:r>
            <a:r>
              <a:rPr lang="zh-CN" altLang="en-US" sz="2400"/>
              <a:t>，但是没有发生</a:t>
            </a:r>
            <a:r>
              <a:rPr lang="en-US" altLang="zh-CN" sz="2400"/>
              <a:t>crash</a:t>
            </a:r>
            <a:r>
              <a:rPr lang="zh-CN" altLang="en-US" sz="2400"/>
              <a:t>。</a:t>
            </a:r>
            <a:endParaRPr lang="zh-CN" altLang="en-US" sz="2400"/>
          </a:p>
          <a:p>
            <a:pPr marL="228600" lvl="1" algn="l">
              <a:lnSpc>
                <a:spcPct val="120000"/>
              </a:lnSpc>
              <a:spcBef>
                <a:spcPts val="1000"/>
              </a:spcBef>
              <a:buClrTx/>
              <a:buSzTx/>
            </a:pPr>
            <a:r>
              <a:rPr lang="zh-CN" altLang="en-US" sz="2400"/>
              <a:t>解决过程：</a:t>
            </a:r>
            <a:endParaRPr lang="zh-CN" altLang="en-US" sz="2400"/>
          </a:p>
          <a:p>
            <a:pPr marL="342900" lvl="1" indent="-342900" algn="l">
              <a:lnSpc>
                <a:spcPct val="120000"/>
              </a:lnSpc>
              <a:spcBef>
                <a:spcPts val="1000"/>
              </a:spcBef>
              <a:buClrTx/>
              <a:buSzTx/>
              <a:buFont typeface="Wingdings" panose="05000000000000000000" charset="0"/>
              <a:buChar char="Ø"/>
            </a:pPr>
            <a:r>
              <a:rPr lang="zh-CN" altLang="en-US" sz="1800"/>
              <a:t>根据之前的经验，基本上确定是</a:t>
            </a:r>
            <a:r>
              <a:rPr lang="en-US" altLang="zh-CN" sz="1800"/>
              <a:t>MVideoPlayer</a:t>
            </a:r>
            <a:r>
              <a:rPr lang="zh-CN" altLang="en-US" sz="1800"/>
              <a:t>组件的问题，老版本没有在</a:t>
            </a:r>
            <a:r>
              <a:rPr lang="en-US" altLang="zh-CN" sz="1800"/>
              <a:t>OnDestroy</a:t>
            </a:r>
            <a:r>
              <a:rPr lang="zh-CN" altLang="en-US" sz="1800"/>
              <a:t>时调用销毁</a:t>
            </a:r>
            <a:r>
              <a:rPr lang="en-US" altLang="zh-CN" sz="1800"/>
              <a:t>RenderTexture</a:t>
            </a:r>
            <a:r>
              <a:rPr lang="zh-CN" altLang="en-US" sz="1800"/>
              <a:t>，更为最新的</a:t>
            </a:r>
            <a:r>
              <a:rPr lang="en-US" altLang="zh-CN" sz="1800"/>
              <a:t>MVideoPlayer</a:t>
            </a:r>
            <a:r>
              <a:rPr lang="zh-CN" altLang="en-US" sz="1800"/>
              <a:t>组件，在进行了一晚的测试，结果内存占用还是一样；</a:t>
            </a:r>
            <a:endParaRPr lang="zh-CN" altLang="en-US" sz="1800"/>
          </a:p>
          <a:p>
            <a:pPr marL="342900" lvl="1" indent="-342900" algn="l">
              <a:lnSpc>
                <a:spcPct val="120000"/>
              </a:lnSpc>
              <a:spcBef>
                <a:spcPts val="1000"/>
              </a:spcBef>
              <a:buClrTx/>
              <a:buSzTx/>
              <a:buFont typeface="Wingdings" panose="05000000000000000000" charset="0"/>
              <a:buChar char="Ø"/>
            </a:pPr>
            <a:r>
              <a:rPr lang="zh-CN" altLang="en-US" sz="1800"/>
              <a:t>由于没有发生</a:t>
            </a:r>
            <a:r>
              <a:rPr lang="en-US" altLang="zh-CN" sz="1800"/>
              <a:t>crash</a:t>
            </a:r>
            <a:r>
              <a:rPr lang="zh-CN" altLang="en-US" sz="1800"/>
              <a:t>，说明并不是内存泄漏，推测是</a:t>
            </a:r>
            <a:r>
              <a:rPr lang="en-US" altLang="zh-CN" sz="1800"/>
              <a:t>Unity</a:t>
            </a:r>
            <a:r>
              <a:rPr lang="zh-CN" altLang="en-US" sz="1800"/>
              <a:t>资源内存</a:t>
            </a:r>
            <a:r>
              <a:rPr lang="en-US" altLang="zh-CN" sz="1800"/>
              <a:t>Destroy</a:t>
            </a:r>
            <a:r>
              <a:rPr lang="zh-CN" altLang="en-US" sz="1800"/>
              <a:t>后，内存并没有真正的回收，再次播放视频时</a:t>
            </a:r>
            <a:r>
              <a:rPr lang="en-US" altLang="zh-CN" sz="1800"/>
              <a:t>Unity</a:t>
            </a:r>
            <a:r>
              <a:rPr lang="zh-CN" altLang="en-US" sz="1800"/>
              <a:t>向系统申请内存，当系统内存不够时，</a:t>
            </a:r>
            <a:r>
              <a:rPr lang="en-US" altLang="zh-CN" sz="1800"/>
              <a:t>Unity</a:t>
            </a:r>
            <a:r>
              <a:rPr lang="zh-CN" altLang="en-US" sz="1800"/>
              <a:t>又会自动回收一部分，所以程序最终没有</a:t>
            </a:r>
            <a:r>
              <a:rPr lang="en-US" altLang="zh-CN" sz="1800"/>
              <a:t>crash</a:t>
            </a:r>
            <a:r>
              <a:rPr lang="zh-CN" altLang="en-US" sz="1800"/>
              <a:t>，解决方式应该是需要手动回收内存；</a:t>
            </a:r>
            <a:endParaRPr lang="zh-CN" altLang="en-US" sz="1800"/>
          </a:p>
          <a:p>
            <a:pPr marL="342900" lvl="1" indent="-342900" algn="l">
              <a:lnSpc>
                <a:spcPct val="120000"/>
              </a:lnSpc>
              <a:spcBef>
                <a:spcPts val="1000"/>
              </a:spcBef>
              <a:buClrTx/>
              <a:buSzTx/>
              <a:buFont typeface="Wingdings" panose="05000000000000000000" charset="0"/>
              <a:buChar char="Ø"/>
            </a:pPr>
            <a:r>
              <a:rPr lang="zh-CN" altLang="en-US" sz="1800"/>
              <a:t>新增手动回收内存后，持续一天的测试，观察到内存稳定，不再持续增长；</a:t>
            </a:r>
            <a:endParaRPr lang="zh-CN" altLang="en-US" sz="1800"/>
          </a:p>
          <a:p>
            <a:pPr marL="228600" lvl="1" algn="l">
              <a:lnSpc>
                <a:spcPct val="120000"/>
              </a:lnSpc>
              <a:spcBef>
                <a:spcPts val="1000"/>
              </a:spcBef>
              <a:buClrTx/>
              <a:buSzTx/>
              <a:buChar char="•"/>
            </a:pPr>
            <a:r>
              <a:rPr lang="zh-CN" altLang="en-US" sz="2400"/>
              <a:t>结论：</a:t>
            </a:r>
            <a:endParaRPr lang="zh-CN" altLang="en-US" sz="2400"/>
          </a:p>
          <a:p>
            <a:pPr marL="457200" lvl="1" indent="-457200" algn="l">
              <a:lnSpc>
                <a:spcPct val="120000"/>
              </a:lnSpc>
              <a:spcBef>
                <a:spcPts val="1000"/>
              </a:spcBef>
              <a:buClrTx/>
              <a:buSzTx/>
              <a:buAutoNum type="arabicPeriod"/>
            </a:pPr>
            <a:r>
              <a:rPr lang="en-US" altLang="zh-CN" sz="2400"/>
              <a:t>Unity</a:t>
            </a:r>
            <a:r>
              <a:rPr lang="zh-CN" altLang="en-US" sz="2400"/>
              <a:t>资源对象建议主动</a:t>
            </a:r>
            <a:r>
              <a:rPr lang="en-US" altLang="zh-CN" sz="2400"/>
              <a:t>Destroy</a:t>
            </a:r>
            <a:r>
              <a:rPr lang="zh-CN" altLang="en-US" sz="2400"/>
              <a:t>；</a:t>
            </a:r>
            <a:endParaRPr lang="zh-CN" altLang="en-US" sz="2400"/>
          </a:p>
          <a:p>
            <a:pPr marL="457200" lvl="1" indent="-457200" algn="l">
              <a:lnSpc>
                <a:spcPct val="120000"/>
              </a:lnSpc>
              <a:spcBef>
                <a:spcPts val="1000"/>
              </a:spcBef>
              <a:buClrTx/>
              <a:buSzTx/>
              <a:buAutoNum type="arabicPeriod"/>
            </a:pPr>
            <a:r>
              <a:rPr lang="en-US" altLang="zh-CN">
                <a:sym typeface="+mn-ea"/>
              </a:rPr>
              <a:t>Unity</a:t>
            </a:r>
            <a:r>
              <a:rPr lang="zh-CN" altLang="en-US">
                <a:sym typeface="+mn-ea"/>
              </a:rPr>
              <a:t>资源对象</a:t>
            </a:r>
            <a:r>
              <a:rPr lang="en-US" altLang="zh-CN">
                <a:sym typeface="+mn-ea"/>
              </a:rPr>
              <a:t>Destroy</a:t>
            </a:r>
            <a:r>
              <a:rPr lang="zh-CN" altLang="en-US" sz="2400"/>
              <a:t>后内存</a:t>
            </a:r>
            <a:r>
              <a:rPr lang="zh-CN" altLang="en-US">
                <a:sym typeface="+mn-ea"/>
              </a:rPr>
              <a:t>并</a:t>
            </a:r>
            <a:r>
              <a:rPr lang="zh-CN" altLang="en-US" sz="2400"/>
              <a:t>没有被释放，需要定期手动回收；</a:t>
            </a:r>
            <a:endParaRPr lang="zh-CN" altLang="en-US" sz="2400"/>
          </a:p>
        </p:txBody>
      </p:sp>
      <p:pic>
        <p:nvPicPr>
          <p:cNvPr id="5" name="图片 4"/>
          <p:cNvPicPr>
            <a:picLocks noChangeAspect="1"/>
          </p:cNvPicPr>
          <p:nvPr>
            <p:custDataLst>
              <p:tags r:id="rId1"/>
            </p:custDataLst>
          </p:nvPr>
        </p:nvPicPr>
        <p:blipFill>
          <a:blip r:embed="rId2"/>
          <a:stretch>
            <a:fillRect/>
          </a:stretch>
        </p:blipFill>
        <p:spPr>
          <a:xfrm>
            <a:off x="3519805" y="818515"/>
            <a:ext cx="4665345" cy="4152900"/>
          </a:xfrm>
          <a:prstGeom prst="rect">
            <a:avLst/>
          </a:prstGeom>
        </p:spPr>
      </p:pic>
      <p:pic>
        <p:nvPicPr>
          <p:cNvPr id="6" name="图片 5"/>
          <p:cNvPicPr>
            <a:picLocks noChangeAspect="1"/>
          </p:cNvPicPr>
          <p:nvPr/>
        </p:nvPicPr>
        <p:blipFill>
          <a:blip r:embed="rId3"/>
          <a:stretch>
            <a:fillRect/>
          </a:stretch>
        </p:blipFill>
        <p:spPr>
          <a:xfrm>
            <a:off x="3663315" y="5039995"/>
            <a:ext cx="4378960" cy="1536065"/>
          </a:xfrm>
          <a:prstGeom prst="rect">
            <a:avLst/>
          </a:prstGeom>
        </p:spPr>
      </p:pic>
      <p:pic>
        <p:nvPicPr>
          <p:cNvPr id="8" name="图片 7"/>
          <p:cNvPicPr>
            <a:picLocks noChangeAspect="1"/>
          </p:cNvPicPr>
          <p:nvPr/>
        </p:nvPicPr>
        <p:blipFill>
          <a:blip r:embed="rId4"/>
          <a:stretch>
            <a:fillRect/>
          </a:stretch>
        </p:blipFill>
        <p:spPr>
          <a:xfrm>
            <a:off x="3519805" y="2592070"/>
            <a:ext cx="4324350" cy="2447925"/>
          </a:xfrm>
          <a:prstGeom prst="rect">
            <a:avLst/>
          </a:prstGeom>
        </p:spPr>
      </p:pic>
      <p:pic>
        <p:nvPicPr>
          <p:cNvPr id="9" name="图片 8"/>
          <p:cNvPicPr>
            <a:picLocks noChangeAspect="1"/>
          </p:cNvPicPr>
          <p:nvPr/>
        </p:nvPicPr>
        <p:blipFill>
          <a:blip r:embed="rId5"/>
          <a:stretch>
            <a:fillRect/>
          </a:stretch>
        </p:blipFill>
        <p:spPr>
          <a:xfrm>
            <a:off x="2428875" y="1024890"/>
            <a:ext cx="7334250" cy="5162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nodeType="clickEffect">
                                  <p:stCondLst>
                                    <p:cond delay="0"/>
                                  </p:stCondLst>
                                  <p:childTnLst>
                                    <p:animEffect transition="out" filter="randombar(horizontal)">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randombar(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xit" presetSubtype="4" fill="hold" nodeType="clickEffect">
                                  <p:stCondLst>
                                    <p:cond delay="0"/>
                                  </p:stCondLst>
                                  <p:childTnLst>
                                    <p:anim calcmode="lin" valueType="num">
                                      <p:cBhvr additive="base">
                                        <p:cTn id="42" dur="500"/>
                                        <p:tgtEl>
                                          <p:spTgt spid="6"/>
                                        </p:tgtEl>
                                        <p:attrNameLst>
                                          <p:attrName>ppt_y</p:attrName>
                                        </p:attrNameLst>
                                      </p:cBhvr>
                                      <p:tavLst>
                                        <p:tav tm="0">
                                          <p:val>
                                            <p:strVal val="#ppt_y"/>
                                          </p:val>
                                        </p:tav>
                                        <p:tav tm="100000">
                                          <p:val>
                                            <p:strVal val="#ppt_y+#ppt_h*1.125000"/>
                                          </p:val>
                                        </p:tav>
                                      </p:tavLst>
                                    </p:anim>
                                    <p:animEffect transition="out" filter="wipe(down)">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sym typeface="+mn-ea"/>
              </a:rPr>
              <a:t>推论</a:t>
            </a:r>
            <a:endParaRPr lang="zh-CN">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en-US" sz="2055">
                <a:latin typeface="微软雅黑" panose="020B0503020204020204" charset="-122"/>
                <a:ea typeface="微软雅黑" panose="020B0503020204020204" charset="-122"/>
              </a:rPr>
              <a:t>RenderTexture</a:t>
            </a:r>
            <a:r>
              <a:rPr lang="zh-CN" altLang="en-US" sz="2055">
                <a:latin typeface="微软雅黑" panose="020B0503020204020204" charset="-122"/>
                <a:ea typeface="微软雅黑" panose="020B0503020204020204" charset="-122"/>
              </a:rPr>
              <a:t>是</a:t>
            </a:r>
            <a:r>
              <a:rPr lang="en-US" altLang="zh-CN" sz="2055">
                <a:latin typeface="微软雅黑" panose="020B0503020204020204" charset="-122"/>
                <a:ea typeface="微软雅黑" panose="020B0503020204020204" charset="-122"/>
              </a:rPr>
              <a:t>Texture</a:t>
            </a:r>
            <a:r>
              <a:rPr lang="zh-CN" altLang="en-US" sz="2055">
                <a:latin typeface="微软雅黑" panose="020B0503020204020204" charset="-122"/>
                <a:ea typeface="微软雅黑" panose="020B0503020204020204" charset="-122"/>
              </a:rPr>
              <a:t>的子类，</a:t>
            </a:r>
            <a:r>
              <a:rPr lang="en-US" altLang="zh-CN" sz="2055">
                <a:latin typeface="微软雅黑" panose="020B0503020204020204" charset="-122"/>
                <a:ea typeface="微软雅黑" panose="020B0503020204020204" charset="-122"/>
              </a:rPr>
              <a:t>RenderTexture</a:t>
            </a:r>
            <a:r>
              <a:rPr lang="zh-CN" altLang="en-US" sz="2055">
                <a:latin typeface="微软雅黑" panose="020B0503020204020204" charset="-122"/>
                <a:ea typeface="微软雅黑" panose="020B0503020204020204" charset="-122"/>
              </a:rPr>
              <a:t>其实是</a:t>
            </a:r>
            <a:r>
              <a:rPr lang="en-US" sz="2050">
                <a:latin typeface="微软雅黑" panose="020B0503020204020204" charset="-122"/>
                <a:ea typeface="微软雅黑" panose="020B0503020204020204" charset="-122"/>
                <a:sym typeface="+mn-ea"/>
              </a:rPr>
              <a:t>Unity Native</a:t>
            </a:r>
            <a:r>
              <a:rPr lang="zh-CN" altLang="en-US" sz="2050">
                <a:latin typeface="微软雅黑" panose="020B0503020204020204" charset="-122"/>
                <a:ea typeface="微软雅黑" panose="020B0503020204020204" charset="-122"/>
                <a:sym typeface="+mn-ea"/>
              </a:rPr>
              <a:t>层的</a:t>
            </a:r>
            <a:r>
              <a:rPr lang="zh-CN" altLang="en-US" sz="2055">
                <a:latin typeface="微软雅黑" panose="020B0503020204020204" charset="-122"/>
                <a:ea typeface="微软雅黑" panose="020B0503020204020204" charset="-122"/>
              </a:rPr>
              <a:t>一个</a:t>
            </a:r>
            <a:r>
              <a:rPr lang="en-US" altLang="zh-CN" sz="2055">
                <a:latin typeface="微软雅黑" panose="020B0503020204020204" charset="-122"/>
                <a:ea typeface="微软雅黑" panose="020B0503020204020204" charset="-122"/>
              </a:rPr>
              <a:t>Wrapper</a:t>
            </a:r>
            <a:r>
              <a:rPr lang="zh-CN" altLang="en-US" sz="2055">
                <a:latin typeface="微软雅黑" panose="020B0503020204020204" charset="-122"/>
                <a:ea typeface="微软雅黑" panose="020B0503020204020204" charset="-122"/>
              </a:rPr>
              <a:t>类，引用了</a:t>
            </a:r>
            <a:r>
              <a:rPr lang="en-US" altLang="zh-CN" sz="2050">
                <a:latin typeface="微软雅黑" panose="020B0503020204020204" charset="-122"/>
                <a:ea typeface="微软雅黑" panose="020B0503020204020204" charset="-122"/>
                <a:sym typeface="+mn-ea"/>
              </a:rPr>
              <a:t>Native(</a:t>
            </a:r>
            <a:r>
              <a:rPr lang="zh-CN" altLang="zh-CN" sz="2050">
                <a:latin typeface="微软雅黑" panose="020B0503020204020204" charset="-122"/>
                <a:ea typeface="微软雅黑" panose="020B0503020204020204" charset="-122"/>
                <a:sym typeface="+mn-ea"/>
              </a:rPr>
              <a:t>非托管</a:t>
            </a:r>
            <a:r>
              <a:rPr lang="en-US" altLang="zh-CN" sz="2050">
                <a:latin typeface="微软雅黑" panose="020B0503020204020204" charset="-122"/>
                <a:ea typeface="微软雅黑" panose="020B0503020204020204" charset="-122"/>
                <a:sym typeface="+mn-ea"/>
              </a:rPr>
              <a:t>)</a:t>
            </a:r>
            <a:r>
              <a:rPr lang="zh-CN" altLang="en-US" sz="2050">
                <a:latin typeface="微软雅黑" panose="020B0503020204020204" charset="-122"/>
                <a:ea typeface="微软雅黑" panose="020B0503020204020204" charset="-122"/>
                <a:sym typeface="+mn-ea"/>
              </a:rPr>
              <a:t>层的一块内存区域</a:t>
            </a:r>
            <a:r>
              <a:rPr lang="zh-CN" altLang="en-US" sz="2055">
                <a:latin typeface="微软雅黑" panose="020B0503020204020204" charset="-122"/>
                <a:ea typeface="微软雅黑" panose="020B0503020204020204" charset="-122"/>
              </a:rPr>
              <a:t>，</a:t>
            </a:r>
            <a:r>
              <a:rPr lang="en-US" altLang="zh-CN" sz="2050">
                <a:latin typeface="微软雅黑" panose="020B0503020204020204" charset="-122"/>
                <a:ea typeface="微软雅黑" panose="020B0503020204020204" charset="-122"/>
                <a:sym typeface="+mn-ea"/>
              </a:rPr>
              <a:t>RenderTexture</a:t>
            </a:r>
            <a:r>
              <a:rPr lang="zh-CN" altLang="en-US" sz="2050">
                <a:latin typeface="微软雅黑" panose="020B0503020204020204" charset="-122"/>
                <a:ea typeface="微软雅黑" panose="020B0503020204020204" charset="-122"/>
                <a:sym typeface="+mn-ea"/>
              </a:rPr>
              <a:t>作为</a:t>
            </a:r>
            <a:r>
              <a:rPr lang="en-US" altLang="zh-CN" sz="2050">
                <a:latin typeface="微软雅黑" panose="020B0503020204020204" charset="-122"/>
                <a:ea typeface="微软雅黑" panose="020B0503020204020204" charset="-122"/>
                <a:sym typeface="+mn-ea"/>
              </a:rPr>
              <a:t>C#</a:t>
            </a:r>
            <a:r>
              <a:rPr lang="zh-CN" altLang="en-US" sz="2050">
                <a:latin typeface="微软雅黑" panose="020B0503020204020204" charset="-122"/>
                <a:ea typeface="微软雅黑" panose="020B0503020204020204" charset="-122"/>
                <a:sym typeface="+mn-ea"/>
              </a:rPr>
              <a:t>层的对象会交由</a:t>
            </a:r>
            <a:r>
              <a:rPr lang="en-US" altLang="zh-CN" sz="2050">
                <a:latin typeface="微软雅黑" panose="020B0503020204020204" charset="-122"/>
                <a:ea typeface="微软雅黑" panose="020B0503020204020204" charset="-122"/>
                <a:sym typeface="+mn-ea"/>
              </a:rPr>
              <a:t>Mono/IL2CPP</a:t>
            </a:r>
            <a:r>
              <a:rPr lang="zh-CN" altLang="en-US" sz="2050">
                <a:latin typeface="微软雅黑" panose="020B0503020204020204" charset="-122"/>
                <a:ea typeface="微软雅黑" panose="020B0503020204020204" charset="-122"/>
                <a:sym typeface="+mn-ea"/>
              </a:rPr>
              <a:t>的托管堆托管，当</a:t>
            </a:r>
            <a:r>
              <a:rPr lang="en-US" altLang="zh-CN" sz="2050">
                <a:latin typeface="微软雅黑" panose="020B0503020204020204" charset="-122"/>
                <a:ea typeface="微软雅黑" panose="020B0503020204020204" charset="-122"/>
                <a:sym typeface="+mn-ea"/>
              </a:rPr>
              <a:t>RenderTexture</a:t>
            </a:r>
            <a:r>
              <a:rPr lang="zh-CN" altLang="en-US" sz="2050">
                <a:latin typeface="微软雅黑" panose="020B0503020204020204" charset="-122"/>
                <a:ea typeface="微软雅黑" panose="020B0503020204020204" charset="-122"/>
                <a:sym typeface="+mn-ea"/>
              </a:rPr>
              <a:t>对象被</a:t>
            </a:r>
            <a:r>
              <a:rPr lang="en-US" altLang="zh-CN" sz="2050">
                <a:latin typeface="微软雅黑" panose="020B0503020204020204" charset="-122"/>
                <a:ea typeface="微软雅黑" panose="020B0503020204020204" charset="-122"/>
                <a:sym typeface="+mn-ea"/>
              </a:rPr>
              <a:t>Destroy</a:t>
            </a:r>
            <a:r>
              <a:rPr lang="zh-CN" altLang="en-US" sz="2050">
                <a:latin typeface="微软雅黑" panose="020B0503020204020204" charset="-122"/>
                <a:ea typeface="微软雅黑" panose="020B0503020204020204" charset="-122"/>
                <a:sym typeface="+mn-ea"/>
              </a:rPr>
              <a:t>时，</a:t>
            </a:r>
            <a:r>
              <a:rPr lang="en-US" altLang="zh-CN" sz="2050">
                <a:latin typeface="微软雅黑" panose="020B0503020204020204" charset="-122"/>
                <a:ea typeface="微软雅黑" panose="020B0503020204020204" charset="-122"/>
                <a:sym typeface="+mn-ea"/>
              </a:rPr>
              <a:t>RenderTexture</a:t>
            </a:r>
            <a:r>
              <a:rPr lang="zh-CN" altLang="en-US" sz="2050">
                <a:latin typeface="微软雅黑" panose="020B0503020204020204" charset="-122"/>
                <a:ea typeface="微软雅黑" panose="020B0503020204020204" charset="-122"/>
                <a:sym typeface="+mn-ea"/>
              </a:rPr>
              <a:t>对象会置为</a:t>
            </a:r>
            <a:r>
              <a:rPr lang="en-US" altLang="zh-CN" sz="2050">
                <a:latin typeface="微软雅黑" panose="020B0503020204020204" charset="-122"/>
                <a:ea typeface="微软雅黑" panose="020B0503020204020204" charset="-122"/>
                <a:sym typeface="+mn-ea"/>
              </a:rPr>
              <a:t>null</a:t>
            </a:r>
            <a:r>
              <a:rPr lang="zh-CN" altLang="en-US" sz="2050">
                <a:latin typeface="微软雅黑" panose="020B0503020204020204" charset="-122"/>
                <a:ea typeface="微软雅黑" panose="020B0503020204020204" charset="-122"/>
                <a:sym typeface="+mn-ea"/>
              </a:rPr>
              <a:t>并被</a:t>
            </a:r>
            <a:r>
              <a:rPr lang="en-US" altLang="zh-CN" sz="2050">
                <a:latin typeface="微软雅黑" panose="020B0503020204020204" charset="-122"/>
                <a:ea typeface="微软雅黑" panose="020B0503020204020204" charset="-122"/>
                <a:sym typeface="+mn-ea"/>
              </a:rPr>
              <a:t>GC</a:t>
            </a:r>
            <a:r>
              <a:rPr lang="zh-CN" altLang="en-US" sz="2050">
                <a:latin typeface="微软雅黑" panose="020B0503020204020204" charset="-122"/>
                <a:ea typeface="微软雅黑" panose="020B0503020204020204" charset="-122"/>
                <a:sym typeface="+mn-ea"/>
              </a:rPr>
              <a:t>回收</a:t>
            </a:r>
            <a:r>
              <a:rPr lang="zh-CN" altLang="en-US" sz="2050">
                <a:latin typeface="微软雅黑" panose="020B0503020204020204" charset="-122"/>
                <a:ea typeface="微软雅黑" panose="020B0503020204020204" charset="-122"/>
                <a:sym typeface="+mn-ea"/>
              </a:rPr>
              <a:t>，但是</a:t>
            </a:r>
            <a:r>
              <a:rPr lang="en-US" altLang="zh-CN" sz="2050">
                <a:latin typeface="微软雅黑" panose="020B0503020204020204" charset="-122"/>
                <a:ea typeface="微软雅黑" panose="020B0503020204020204" charset="-122"/>
                <a:sym typeface="+mn-ea"/>
              </a:rPr>
              <a:t>RenderTexture</a:t>
            </a:r>
            <a:r>
              <a:rPr lang="zh-CN" altLang="en-US" sz="2050">
                <a:latin typeface="微软雅黑" panose="020B0503020204020204" charset="-122"/>
                <a:ea typeface="微软雅黑" panose="020B0503020204020204" charset="-122"/>
                <a:sym typeface="+mn-ea"/>
              </a:rPr>
              <a:t>对象引用的</a:t>
            </a:r>
            <a:r>
              <a:rPr lang="en-US" altLang="zh-CN" sz="2050">
                <a:latin typeface="微软雅黑" panose="020B0503020204020204" charset="-122"/>
                <a:ea typeface="微软雅黑" panose="020B0503020204020204" charset="-122"/>
                <a:sym typeface="+mn-ea"/>
              </a:rPr>
              <a:t>Native</a:t>
            </a:r>
            <a:r>
              <a:rPr lang="zh-CN" altLang="en-US" sz="2050">
                <a:latin typeface="微软雅黑" panose="020B0503020204020204" charset="-122"/>
                <a:ea typeface="微软雅黑" panose="020B0503020204020204" charset="-122"/>
                <a:sym typeface="+mn-ea"/>
              </a:rPr>
              <a:t>层的内存区域是否被回收取决于</a:t>
            </a:r>
            <a:r>
              <a:rPr lang="en-US" altLang="zh-CN" sz="2050">
                <a:latin typeface="微软雅黑" panose="020B0503020204020204" charset="-122"/>
                <a:ea typeface="微软雅黑" panose="020B0503020204020204" charset="-122"/>
                <a:sym typeface="+mn-ea"/>
              </a:rPr>
              <a:t>Unity</a:t>
            </a:r>
            <a:r>
              <a:rPr lang="zh-CN" altLang="en-US" sz="2050">
                <a:latin typeface="微软雅黑" panose="020B0503020204020204" charset="-122"/>
                <a:ea typeface="微软雅黑" panose="020B0503020204020204" charset="-122"/>
                <a:sym typeface="+mn-ea"/>
              </a:rPr>
              <a:t>引擎的内存策略，从实际的经验来看：</a:t>
            </a:r>
            <a:endParaRPr lang="zh-CN" altLang="en-US" sz="2050">
              <a:latin typeface="微软雅黑" panose="020B0503020204020204" charset="-122"/>
              <a:ea typeface="微软雅黑" panose="020B0503020204020204" charset="-122"/>
              <a:sym typeface="+mn-ea"/>
            </a:endParaRPr>
          </a:p>
          <a:p>
            <a:pPr marL="457200" indent="-457200">
              <a:lnSpc>
                <a:spcPct val="120000"/>
              </a:lnSpc>
              <a:buAutoNum type="arabicPeriod"/>
            </a:pPr>
            <a:r>
              <a:rPr lang="en-US" altLang="zh-CN" sz="2050">
                <a:latin typeface="微软雅黑" panose="020B0503020204020204" charset="-122"/>
                <a:ea typeface="微软雅黑" panose="020B0503020204020204" charset="-122"/>
                <a:sym typeface="+mn-ea"/>
              </a:rPr>
              <a:t>RenderTexture</a:t>
            </a:r>
            <a:r>
              <a:rPr lang="zh-CN" altLang="en-US" sz="2050">
                <a:latin typeface="微软雅黑" panose="020B0503020204020204" charset="-122"/>
                <a:ea typeface="微软雅黑" panose="020B0503020204020204" charset="-122"/>
                <a:sym typeface="+mn-ea"/>
              </a:rPr>
              <a:t>被</a:t>
            </a:r>
            <a:r>
              <a:rPr lang="en-US" altLang="zh-CN" sz="2050">
                <a:latin typeface="微软雅黑" panose="020B0503020204020204" charset="-122"/>
                <a:ea typeface="微软雅黑" panose="020B0503020204020204" charset="-122"/>
                <a:sym typeface="+mn-ea"/>
              </a:rPr>
              <a:t>Destroy</a:t>
            </a:r>
            <a:r>
              <a:rPr lang="zh-CN" altLang="en-US" sz="2050">
                <a:latin typeface="微软雅黑" panose="020B0503020204020204" charset="-122"/>
                <a:ea typeface="微软雅黑" panose="020B0503020204020204" charset="-122"/>
                <a:sym typeface="+mn-ea"/>
              </a:rPr>
              <a:t>时，其对应的</a:t>
            </a:r>
            <a:r>
              <a:rPr lang="en-US" altLang="zh-CN" sz="2050">
                <a:latin typeface="微软雅黑" panose="020B0503020204020204" charset="-122"/>
                <a:ea typeface="微软雅黑" panose="020B0503020204020204" charset="-122"/>
                <a:sym typeface="+mn-ea"/>
              </a:rPr>
              <a:t>Native</a:t>
            </a:r>
            <a:r>
              <a:rPr lang="zh-CN" altLang="en-US" sz="2050">
                <a:latin typeface="微软雅黑" panose="020B0503020204020204" charset="-122"/>
                <a:ea typeface="微软雅黑" panose="020B0503020204020204" charset="-122"/>
                <a:sym typeface="+mn-ea"/>
              </a:rPr>
              <a:t>层内存没有被回收，需要手动调用</a:t>
            </a:r>
            <a:r>
              <a:rPr lang="zh-CN" altLang="en-US" sz="2050">
                <a:latin typeface="微软雅黑" panose="020B0503020204020204" charset="-122"/>
                <a:ea typeface="微软雅黑" panose="020B0503020204020204" charset="-122"/>
                <a:cs typeface="微软雅黑" panose="020B0503020204020204" charset="-122"/>
                <a:sym typeface="+mn-ea"/>
              </a:rPr>
              <a:t>Resources.UnloadUnusedAssets()强制回收</a:t>
            </a:r>
            <a:r>
              <a:rPr lang="zh-CN" altLang="en-US" sz="2050">
                <a:latin typeface="微软雅黑" panose="020B0503020204020204" charset="-122"/>
                <a:ea typeface="微软雅黑" panose="020B0503020204020204" charset="-122"/>
                <a:cs typeface="微软雅黑" panose="020B0503020204020204" charset="-122"/>
                <a:sym typeface="+mn-ea"/>
              </a:rPr>
              <a:t>内存</a:t>
            </a:r>
            <a:r>
              <a:rPr lang="zh-CN" altLang="en-US" sz="2050">
                <a:latin typeface="微软雅黑" panose="020B0503020204020204" charset="-122"/>
                <a:ea typeface="微软雅黑" panose="020B0503020204020204" charset="-122"/>
                <a:sym typeface="+mn-ea"/>
              </a:rPr>
              <a:t>；</a:t>
            </a:r>
            <a:endParaRPr lang="zh-CN" altLang="en-US" sz="2050">
              <a:latin typeface="微软雅黑" panose="020B0503020204020204" charset="-122"/>
              <a:ea typeface="微软雅黑" panose="020B0503020204020204" charset="-122"/>
              <a:sym typeface="+mn-ea"/>
            </a:endParaRPr>
          </a:p>
          <a:p>
            <a:pPr marL="457200" indent="-457200">
              <a:lnSpc>
                <a:spcPct val="120000"/>
              </a:lnSpc>
              <a:buAutoNum type="arabicPeriod"/>
            </a:pPr>
            <a:r>
              <a:rPr lang="en-US" altLang="zh-CN" sz="2050">
                <a:latin typeface="微软雅黑" panose="020B0503020204020204" charset="-122"/>
                <a:ea typeface="微软雅黑" panose="020B0503020204020204" charset="-122"/>
                <a:sym typeface="+mn-ea"/>
              </a:rPr>
              <a:t>Unity</a:t>
            </a:r>
            <a:r>
              <a:rPr lang="zh-CN" altLang="en-US" sz="2050">
                <a:latin typeface="微软雅黑" panose="020B0503020204020204" charset="-122"/>
                <a:ea typeface="微软雅黑" panose="020B0503020204020204" charset="-122"/>
                <a:sym typeface="+mn-ea"/>
              </a:rPr>
              <a:t>引擎</a:t>
            </a:r>
            <a:r>
              <a:rPr lang="en-US" altLang="zh-CN" sz="2050">
                <a:latin typeface="微软雅黑" panose="020B0503020204020204" charset="-122"/>
                <a:ea typeface="微软雅黑" panose="020B0503020204020204" charset="-122"/>
                <a:sym typeface="+mn-ea"/>
              </a:rPr>
              <a:t>Native</a:t>
            </a:r>
            <a:r>
              <a:rPr lang="zh-CN" altLang="en-US" sz="2050">
                <a:latin typeface="微软雅黑" panose="020B0503020204020204" charset="-122"/>
                <a:ea typeface="微软雅黑" panose="020B0503020204020204" charset="-122"/>
                <a:sym typeface="+mn-ea"/>
              </a:rPr>
              <a:t>层的内存也有自动管理，但是具体策略不清楚，但可以确定的是</a:t>
            </a:r>
            <a:r>
              <a:rPr lang="en-US" altLang="zh-CN" sz="2050">
                <a:latin typeface="微软雅黑" panose="020B0503020204020204" charset="-122"/>
                <a:ea typeface="微软雅黑" panose="020B0503020204020204" charset="-122"/>
                <a:sym typeface="+mn-ea"/>
              </a:rPr>
              <a:t>Native</a:t>
            </a:r>
            <a:r>
              <a:rPr lang="zh-CN" altLang="en-US" sz="2050">
                <a:latin typeface="微软雅黑" panose="020B0503020204020204" charset="-122"/>
                <a:ea typeface="微软雅黑" panose="020B0503020204020204" charset="-122"/>
                <a:sym typeface="+mn-ea"/>
              </a:rPr>
              <a:t>层的</a:t>
            </a:r>
            <a:r>
              <a:rPr lang="en-US" altLang="zh-CN" sz="2050">
                <a:latin typeface="微软雅黑" panose="020B0503020204020204" charset="-122"/>
                <a:ea typeface="微软雅黑" panose="020B0503020204020204" charset="-122"/>
                <a:sym typeface="+mn-ea"/>
              </a:rPr>
              <a:t>GC</a:t>
            </a:r>
            <a:r>
              <a:rPr lang="zh-CN" altLang="en-US" sz="2050">
                <a:latin typeface="微软雅黑" panose="020B0503020204020204" charset="-122"/>
                <a:ea typeface="微软雅黑" panose="020B0503020204020204" charset="-122"/>
                <a:sym typeface="+mn-ea"/>
              </a:rPr>
              <a:t>和</a:t>
            </a:r>
            <a:r>
              <a:rPr lang="en-US" altLang="zh-CN" sz="2050">
                <a:latin typeface="微软雅黑" panose="020B0503020204020204" charset="-122"/>
                <a:ea typeface="微软雅黑" panose="020B0503020204020204" charset="-122"/>
                <a:sym typeface="+mn-ea"/>
              </a:rPr>
              <a:t>Mono/IL2CPP</a:t>
            </a:r>
            <a:r>
              <a:rPr lang="zh-CN" altLang="en-US" sz="2050">
                <a:latin typeface="微软雅黑" panose="020B0503020204020204" charset="-122"/>
                <a:ea typeface="微软雅黑" panose="020B0503020204020204" charset="-122"/>
                <a:sym typeface="+mn-ea"/>
              </a:rPr>
              <a:t>的托管堆的</a:t>
            </a:r>
            <a:r>
              <a:rPr lang="en-US" altLang="zh-CN" sz="2050">
                <a:latin typeface="微软雅黑" panose="020B0503020204020204" charset="-122"/>
                <a:ea typeface="微软雅黑" panose="020B0503020204020204" charset="-122"/>
                <a:sym typeface="+mn-ea"/>
              </a:rPr>
              <a:t>GC</a:t>
            </a:r>
            <a:r>
              <a:rPr lang="zh-CN" altLang="en-US" sz="2050">
                <a:latin typeface="微软雅黑" panose="020B0503020204020204" charset="-122"/>
                <a:ea typeface="微软雅黑" panose="020B0503020204020204" charset="-122"/>
                <a:sym typeface="+mn-ea"/>
              </a:rPr>
              <a:t>是不一致的，而且当系统内存不够时，</a:t>
            </a:r>
            <a:r>
              <a:rPr lang="en-US" altLang="zh-CN" sz="2050">
                <a:latin typeface="微软雅黑" panose="020B0503020204020204" charset="-122"/>
                <a:ea typeface="微软雅黑" panose="020B0503020204020204" charset="-122"/>
                <a:sym typeface="+mn-ea"/>
              </a:rPr>
              <a:t>Unity</a:t>
            </a:r>
            <a:r>
              <a:rPr lang="zh-CN" altLang="en-US" sz="2050">
                <a:latin typeface="微软雅黑" panose="020B0503020204020204" charset="-122"/>
                <a:ea typeface="微软雅黑" panose="020B0503020204020204" charset="-122"/>
                <a:sym typeface="+mn-ea"/>
              </a:rPr>
              <a:t>引擎</a:t>
            </a:r>
            <a:r>
              <a:rPr lang="en-US" altLang="zh-CN" sz="2050">
                <a:latin typeface="微软雅黑" panose="020B0503020204020204" charset="-122"/>
                <a:ea typeface="微软雅黑" panose="020B0503020204020204" charset="-122"/>
                <a:sym typeface="+mn-ea"/>
              </a:rPr>
              <a:t>Native</a:t>
            </a:r>
            <a:r>
              <a:rPr lang="zh-CN" altLang="en-US" sz="2050">
                <a:latin typeface="微软雅黑" panose="020B0503020204020204" charset="-122"/>
                <a:ea typeface="微软雅黑" panose="020B0503020204020204" charset="-122"/>
                <a:sym typeface="+mn-ea"/>
              </a:rPr>
              <a:t>层也会触发</a:t>
            </a:r>
            <a:r>
              <a:rPr lang="en-US" altLang="zh-CN" sz="2050">
                <a:latin typeface="微软雅黑" panose="020B0503020204020204" charset="-122"/>
                <a:ea typeface="微软雅黑" panose="020B0503020204020204" charset="-122"/>
                <a:sym typeface="+mn-ea"/>
              </a:rPr>
              <a:t>GC</a:t>
            </a:r>
            <a:r>
              <a:rPr lang="zh-CN" altLang="en-US" sz="2050">
                <a:latin typeface="微软雅黑" panose="020B0503020204020204" charset="-122"/>
                <a:ea typeface="微软雅黑" panose="020B0503020204020204" charset="-122"/>
                <a:sym typeface="+mn-ea"/>
              </a:rPr>
              <a:t>（内存接近</a:t>
            </a:r>
            <a:r>
              <a:rPr lang="en-US" altLang="zh-CN" sz="2050">
                <a:latin typeface="微软雅黑" panose="020B0503020204020204" charset="-122"/>
                <a:ea typeface="微软雅黑" panose="020B0503020204020204" charset="-122"/>
                <a:sym typeface="+mn-ea"/>
              </a:rPr>
              <a:t>100%</a:t>
            </a:r>
            <a:r>
              <a:rPr lang="zh-CN" altLang="en-US" sz="2050">
                <a:latin typeface="微软雅黑" panose="020B0503020204020204" charset="-122"/>
                <a:ea typeface="微软雅黑" panose="020B0503020204020204" charset="-122"/>
                <a:sym typeface="+mn-ea"/>
              </a:rPr>
              <a:t>，但是不会发生</a:t>
            </a:r>
            <a:r>
              <a:rPr lang="en-US" altLang="zh-CN" sz="2050">
                <a:latin typeface="微软雅黑" panose="020B0503020204020204" charset="-122"/>
                <a:ea typeface="微软雅黑" panose="020B0503020204020204" charset="-122"/>
                <a:sym typeface="+mn-ea"/>
              </a:rPr>
              <a:t>Crash</a:t>
            </a:r>
            <a:r>
              <a:rPr lang="zh-CN" altLang="en-US" sz="2050">
                <a:latin typeface="微软雅黑" panose="020B0503020204020204" charset="-122"/>
                <a:ea typeface="微软雅黑" panose="020B0503020204020204" charset="-122"/>
                <a:sym typeface="+mn-ea"/>
              </a:rPr>
              <a:t>）</a:t>
            </a:r>
            <a:r>
              <a:rPr lang="en-US" altLang="zh-CN" sz="2050">
                <a:latin typeface="微软雅黑" panose="020B0503020204020204" charset="-122"/>
                <a:ea typeface="微软雅黑" panose="020B0503020204020204" charset="-122"/>
                <a:sym typeface="+mn-ea"/>
              </a:rPr>
              <a:t>,</a:t>
            </a:r>
            <a:r>
              <a:rPr lang="zh-CN" altLang="zh-CN" sz="2050">
                <a:latin typeface="微软雅黑" panose="020B0503020204020204" charset="-122"/>
                <a:ea typeface="微软雅黑" panose="020B0503020204020204" charset="-122"/>
                <a:sym typeface="+mn-ea"/>
              </a:rPr>
              <a:t>另外场景切换时会自动</a:t>
            </a:r>
            <a:r>
              <a:rPr lang="zh-CN" altLang="en-US" sz="2050">
                <a:latin typeface="微软雅黑" panose="020B0503020204020204" charset="-122"/>
                <a:ea typeface="微软雅黑" panose="020B0503020204020204" charset="-122"/>
                <a:sym typeface="+mn-ea"/>
              </a:rPr>
              <a:t>调用</a:t>
            </a:r>
            <a:r>
              <a:rPr lang="zh-CN" altLang="en-US" sz="2050">
                <a:latin typeface="微软雅黑" panose="020B0503020204020204" charset="-122"/>
                <a:ea typeface="微软雅黑" panose="020B0503020204020204" charset="-122"/>
                <a:cs typeface="微软雅黑" panose="020B0503020204020204" charset="-122"/>
                <a:sym typeface="+mn-ea"/>
              </a:rPr>
              <a:t>Resources.UnloadUnusedAssets()强制回收内存</a:t>
            </a:r>
            <a:r>
              <a:rPr lang="zh-CN" altLang="en-US" sz="2050">
                <a:latin typeface="微软雅黑" panose="020B0503020204020204" charset="-122"/>
                <a:ea typeface="微软雅黑" panose="020B0503020204020204" charset="-122"/>
                <a:sym typeface="+mn-ea"/>
              </a:rPr>
              <a:t>。</a:t>
            </a:r>
            <a:endParaRPr lang="zh-CN" altLang="en-US" sz="205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en-US">
                <a:sym typeface="+mn-ea"/>
              </a:rPr>
              <a:t>.NET</a:t>
            </a:r>
            <a:r>
              <a:rPr lang="zh-CN">
                <a:sym typeface="+mn-ea"/>
              </a:rPr>
              <a:t> 内存结构</a:t>
            </a:r>
            <a:endParaRPr lang="zh-CN">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sz="2055" b="1">
                <a:latin typeface="微软雅黑" panose="020B0503020204020204" charset="-122"/>
                <a:ea typeface="微软雅黑" panose="020B0503020204020204" charset="-122"/>
              </a:rPr>
              <a:t>Loader Heap</a:t>
            </a:r>
            <a:r>
              <a:rPr sz="2055">
                <a:latin typeface="微软雅黑" panose="020B0503020204020204" charset="-122"/>
                <a:ea typeface="微软雅黑" panose="020B0503020204020204" charset="-122"/>
              </a:rPr>
              <a:t>: contains CLR structures and the type system</a:t>
            </a:r>
            <a:r>
              <a:rPr lang="en-US" sz="2055">
                <a:latin typeface="微软雅黑" panose="020B0503020204020204" charset="-122"/>
                <a:ea typeface="微软雅黑" panose="020B0503020204020204" charset="-122"/>
              </a:rPr>
              <a:t>,</a:t>
            </a:r>
            <a:r>
              <a:rPr lang="en-US" sz="2055">
                <a:latin typeface="微软雅黑" panose="020B0503020204020204" charset="-122"/>
                <a:ea typeface="微软雅黑" panose="020B0503020204020204" charset="-122"/>
              </a:rPr>
              <a:t>uncontrol by GC</a:t>
            </a:r>
            <a:endParaRPr sz="2055">
              <a:latin typeface="微软雅黑" panose="020B0503020204020204" charset="-122"/>
              <a:ea typeface="微软雅黑" panose="020B0503020204020204" charset="-122"/>
            </a:endParaRPr>
          </a:p>
          <a:p>
            <a:pPr lvl="1">
              <a:lnSpc>
                <a:spcPct val="120000"/>
              </a:lnSpc>
              <a:buFont typeface="Wingdings" panose="05000000000000000000" charset="0"/>
              <a:buChar char="ü"/>
            </a:pPr>
            <a:r>
              <a:rPr sz="1760" b="1">
                <a:latin typeface="微软雅黑" panose="020B0503020204020204" charset="-122"/>
                <a:ea typeface="微软雅黑" panose="020B0503020204020204" charset="-122"/>
              </a:rPr>
              <a:t>High Frequency Heap</a:t>
            </a:r>
            <a:r>
              <a:rPr sz="1760">
                <a:latin typeface="微软雅黑" panose="020B0503020204020204" charset="-122"/>
                <a:ea typeface="微软雅黑" panose="020B0503020204020204" charset="-122"/>
              </a:rPr>
              <a:t>: statics, MethodTables, FieldDescs, interface map</a:t>
            </a:r>
            <a:endParaRPr sz="1760">
              <a:latin typeface="微软雅黑" panose="020B0503020204020204" charset="-122"/>
              <a:ea typeface="微软雅黑" panose="020B0503020204020204" charset="-122"/>
            </a:endParaRPr>
          </a:p>
          <a:p>
            <a:pPr lvl="1">
              <a:lnSpc>
                <a:spcPct val="120000"/>
              </a:lnSpc>
              <a:buFont typeface="Wingdings" panose="05000000000000000000" charset="0"/>
              <a:buChar char="ü"/>
            </a:pPr>
            <a:r>
              <a:rPr sz="1760" b="1">
                <a:latin typeface="微软雅黑" panose="020B0503020204020204" charset="-122"/>
                <a:ea typeface="微软雅黑" panose="020B0503020204020204" charset="-122"/>
              </a:rPr>
              <a:t>Low Frequency Heap</a:t>
            </a:r>
            <a:r>
              <a:rPr sz="1760">
                <a:latin typeface="微软雅黑" panose="020B0503020204020204" charset="-122"/>
                <a:ea typeface="微软雅黑" panose="020B0503020204020204" charset="-122"/>
              </a:rPr>
              <a:t>: EEClass</a:t>
            </a:r>
            <a:r>
              <a:rPr lang="en-US" sz="1760">
                <a:latin typeface="微软雅黑" panose="020B0503020204020204" charset="-122"/>
                <a:ea typeface="微软雅黑" panose="020B0503020204020204" charset="-122"/>
              </a:rPr>
              <a:t>(Execution Engine)</a:t>
            </a:r>
            <a:r>
              <a:rPr sz="1760">
                <a:latin typeface="微软雅黑" panose="020B0503020204020204" charset="-122"/>
                <a:ea typeface="微软雅黑" panose="020B0503020204020204" charset="-122"/>
              </a:rPr>
              <a:t>, ClassLoader and lookup tables</a:t>
            </a:r>
            <a:endParaRPr sz="1760">
              <a:latin typeface="微软雅黑" panose="020B0503020204020204" charset="-122"/>
              <a:ea typeface="微软雅黑" panose="020B0503020204020204" charset="-122"/>
            </a:endParaRPr>
          </a:p>
          <a:p>
            <a:pPr lvl="1">
              <a:lnSpc>
                <a:spcPct val="120000"/>
              </a:lnSpc>
              <a:buFont typeface="Wingdings" panose="05000000000000000000" charset="0"/>
              <a:buChar char="ü"/>
            </a:pPr>
            <a:r>
              <a:rPr sz="1760" b="1">
                <a:latin typeface="微软雅黑" panose="020B0503020204020204" charset="-122"/>
                <a:ea typeface="微软雅黑" panose="020B0503020204020204" charset="-122"/>
              </a:rPr>
              <a:t>Stub Heap</a:t>
            </a:r>
            <a:r>
              <a:rPr sz="1760">
                <a:latin typeface="微软雅黑" panose="020B0503020204020204" charset="-122"/>
                <a:ea typeface="微软雅黑" panose="020B0503020204020204" charset="-122"/>
              </a:rPr>
              <a:t>: stubs for CAS</a:t>
            </a:r>
            <a:r>
              <a:rPr lang="en-US" sz="1760">
                <a:latin typeface="微软雅黑" panose="020B0503020204020204" charset="-122"/>
                <a:ea typeface="微软雅黑" panose="020B0503020204020204" charset="-122"/>
              </a:rPr>
              <a:t>(Code Access Security )</a:t>
            </a:r>
            <a:r>
              <a:rPr sz="1760">
                <a:latin typeface="微软雅黑" panose="020B0503020204020204" charset="-122"/>
                <a:ea typeface="微软雅黑" panose="020B0503020204020204" charset="-122"/>
              </a:rPr>
              <a:t>, COM wrappers, P</a:t>
            </a:r>
            <a:r>
              <a:rPr lang="en-US" sz="1760">
                <a:latin typeface="微软雅黑" panose="020B0503020204020204" charset="-122"/>
                <a:ea typeface="微软雅黑" panose="020B0503020204020204" charset="-122"/>
              </a:rPr>
              <a:t>/</a:t>
            </a:r>
            <a:r>
              <a:rPr sz="1760">
                <a:latin typeface="微软雅黑" panose="020B0503020204020204" charset="-122"/>
                <a:ea typeface="微软雅黑" panose="020B0503020204020204" charset="-122"/>
              </a:rPr>
              <a:t>Invoke</a:t>
            </a:r>
            <a:endParaRPr sz="1760">
              <a:latin typeface="微软雅黑" panose="020B0503020204020204" charset="-122"/>
              <a:ea typeface="微软雅黑" panose="020B0503020204020204" charset="-122"/>
            </a:endParaRPr>
          </a:p>
          <a:p>
            <a:pPr>
              <a:lnSpc>
                <a:spcPct val="120000"/>
              </a:lnSpc>
            </a:pPr>
            <a:r>
              <a:rPr sz="2055" b="1">
                <a:solidFill>
                  <a:schemeClr val="accent2">
                    <a:lumMod val="75000"/>
                  </a:schemeClr>
                </a:solidFill>
                <a:latin typeface="微软雅黑" panose="020B0503020204020204" charset="-122"/>
                <a:ea typeface="微软雅黑" panose="020B0503020204020204" charset="-122"/>
              </a:rPr>
              <a:t>Large Object Heap</a:t>
            </a:r>
            <a:r>
              <a:rPr sz="2055">
                <a:latin typeface="微软雅黑" panose="020B0503020204020204" charset="-122"/>
                <a:ea typeface="微软雅黑" panose="020B0503020204020204" charset="-122"/>
              </a:rPr>
              <a:t>: memory allocations that require more than 85k bytes</a:t>
            </a:r>
            <a:endParaRPr sz="2055">
              <a:latin typeface="微软雅黑" panose="020B0503020204020204" charset="-122"/>
              <a:ea typeface="微软雅黑" panose="020B0503020204020204" charset="-122"/>
            </a:endParaRPr>
          </a:p>
          <a:p>
            <a:pPr>
              <a:lnSpc>
                <a:spcPct val="120000"/>
              </a:lnSpc>
            </a:pPr>
            <a:r>
              <a:rPr sz="2055" b="1">
                <a:solidFill>
                  <a:schemeClr val="accent2">
                    <a:lumMod val="75000"/>
                  </a:schemeClr>
                </a:solidFill>
                <a:latin typeface="微软雅黑" panose="020B0503020204020204" charset="-122"/>
                <a:ea typeface="微软雅黑" panose="020B0503020204020204" charset="-122"/>
              </a:rPr>
              <a:t>GC Heap</a:t>
            </a:r>
            <a:r>
              <a:rPr sz="2055">
                <a:latin typeface="微软雅黑" panose="020B0503020204020204" charset="-122"/>
                <a:ea typeface="微软雅黑" panose="020B0503020204020204" charset="-122"/>
              </a:rPr>
              <a:t>: user allocated heap memory private to the app</a:t>
            </a:r>
            <a:endParaRPr sz="2055">
              <a:latin typeface="微软雅黑" panose="020B0503020204020204" charset="-122"/>
              <a:ea typeface="微软雅黑" panose="020B0503020204020204" charset="-122"/>
            </a:endParaRPr>
          </a:p>
          <a:p>
            <a:pPr>
              <a:lnSpc>
                <a:spcPct val="120000"/>
              </a:lnSpc>
            </a:pPr>
            <a:r>
              <a:rPr sz="2055" b="1">
                <a:latin typeface="微软雅黑" panose="020B0503020204020204" charset="-122"/>
                <a:ea typeface="微软雅黑" panose="020B0503020204020204" charset="-122"/>
              </a:rPr>
              <a:t>JIT Code Heap</a:t>
            </a:r>
            <a:r>
              <a:rPr sz="2055">
                <a:latin typeface="微软雅黑" panose="020B0503020204020204" charset="-122"/>
                <a:ea typeface="微软雅黑" panose="020B0503020204020204" charset="-122"/>
              </a:rPr>
              <a:t>: memory allocated by mscoreee (Execution Engine) and the JIT compiler for managed code</a:t>
            </a:r>
            <a:endParaRPr sz="2055">
              <a:latin typeface="微软雅黑" panose="020B0503020204020204" charset="-122"/>
              <a:ea typeface="微软雅黑" panose="020B0503020204020204" charset="-122"/>
            </a:endParaRPr>
          </a:p>
          <a:p>
            <a:pPr>
              <a:lnSpc>
                <a:spcPct val="120000"/>
              </a:lnSpc>
            </a:pPr>
            <a:r>
              <a:rPr sz="2055" b="1">
                <a:latin typeface="微软雅黑" panose="020B0503020204020204" charset="-122"/>
                <a:ea typeface="微软雅黑" panose="020B0503020204020204" charset="-122"/>
              </a:rPr>
              <a:t>Process/Base Heap</a:t>
            </a:r>
            <a:r>
              <a:rPr sz="2055">
                <a:latin typeface="微软雅黑" panose="020B0503020204020204" charset="-122"/>
                <a:ea typeface="微软雅黑" panose="020B0503020204020204" charset="-122"/>
              </a:rPr>
              <a:t>: interop/unmanaged allocations, native memory, etc</a:t>
            </a:r>
            <a:endParaRPr sz="2055">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en-US" altLang="zh-CN">
                <a:sym typeface="+mn-ea"/>
              </a:rPr>
              <a:t>M</a:t>
            </a:r>
            <a:r>
              <a:rPr lang="zh-CN" altLang="en-US">
                <a:sym typeface="+mn-ea"/>
              </a:rPr>
              <a:t>ono/IL2CPP 托管堆和栈</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a:bodyPr>
          <a:p>
            <a:pPr>
              <a:lnSpc>
                <a:spcPct val="120000"/>
              </a:lnSpc>
            </a:pPr>
            <a:r>
              <a:rPr lang="zh-CN" altLang="en-US" sz="2400">
                <a:latin typeface="微软雅黑" panose="020B0503020204020204" charset="-122"/>
                <a:ea typeface="微软雅黑" panose="020B0503020204020204" charset="-122"/>
                <a:cs typeface="微软雅黑" panose="020B0503020204020204" charset="-122"/>
              </a:rPr>
              <a:t>栈</a:t>
            </a:r>
            <a:r>
              <a:rPr lang="en-US" altLang="en-US"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堆栈</a:t>
            </a:r>
            <a:endParaRPr lang="zh-CN" altLang="en-US" sz="2400">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charset="0"/>
              <a:buChar char="ü"/>
            </a:pPr>
            <a:r>
              <a:rPr lang="zh-CN" altLang="en-US" sz="1760">
                <a:sym typeface="+mn-ea"/>
              </a:rPr>
              <a:t>值</a:t>
            </a:r>
            <a:r>
              <a:rPr lang="zh-CN" altLang="en-US" sz="1760"/>
              <a:t>类型</a:t>
            </a:r>
            <a:endParaRPr lang="zh-CN" altLang="en-US" sz="1760"/>
          </a:p>
          <a:p>
            <a:pPr>
              <a:lnSpc>
                <a:spcPct val="120000"/>
              </a:lnSpc>
            </a:pPr>
            <a:r>
              <a:rPr lang="zh-CN" altLang="en-US" sz="2400">
                <a:sym typeface="+mn-ea"/>
              </a:rPr>
              <a:t>托管堆</a:t>
            </a:r>
            <a:endParaRPr lang="zh-CN" altLang="zh-CN" sz="2400"/>
          </a:p>
          <a:p>
            <a:pPr lvl="1">
              <a:lnSpc>
                <a:spcPct val="120000"/>
              </a:lnSpc>
              <a:buFont typeface="Wingdings" panose="05000000000000000000" charset="0"/>
              <a:buChar char="ü"/>
            </a:pPr>
            <a:r>
              <a:rPr lang="zh-CN" altLang="zh-CN" sz="1760"/>
              <a:t>引用类型</a:t>
            </a:r>
            <a:endParaRPr lang="zh-CN" altLang="zh-CN" sz="1760"/>
          </a:p>
          <a:p>
            <a:pPr marL="342900" lvl="1" indent="-342900" algn="l">
              <a:lnSpc>
                <a:spcPct val="120000"/>
              </a:lnSpc>
              <a:spcBef>
                <a:spcPts val="1000"/>
              </a:spcBef>
              <a:buClrTx/>
              <a:buSzTx/>
            </a:pPr>
            <a:r>
              <a:rPr lang="zh-CN" altLang="en-US" sz="2400"/>
              <a:t>装箱和拆箱</a:t>
            </a:r>
            <a:endParaRPr lang="zh-CN" altLang="en-US" sz="2400"/>
          </a:p>
          <a:p>
            <a:pPr marL="228600" lvl="1" algn="l">
              <a:lnSpc>
                <a:spcPct val="120000"/>
              </a:lnSpc>
              <a:spcBef>
                <a:spcPts val="1000"/>
              </a:spcBef>
              <a:buClrTx/>
              <a:buSzTx/>
            </a:pPr>
            <a:endParaRPr lang="zh-CN" altLang="en-US" sz="2400"/>
          </a:p>
          <a:p>
            <a:pPr lvl="0">
              <a:lnSpc>
                <a:spcPct val="120000"/>
              </a:lnSpc>
            </a:pPr>
            <a:r>
              <a:rPr lang="zh-CN" altLang="zh-CN" sz="2000" i="1"/>
              <a:t>问题</a:t>
            </a:r>
            <a:r>
              <a:rPr lang="en-US" altLang="zh-CN" sz="2000" i="1"/>
              <a:t>1</a:t>
            </a:r>
            <a:r>
              <a:rPr lang="zh-CN" altLang="zh-CN" sz="2000" i="1"/>
              <a:t>：值类型总是保存在栈上吗？</a:t>
            </a:r>
            <a:endParaRPr lang="zh-CN" altLang="zh-CN" sz="2000" i="1"/>
          </a:p>
          <a:p>
            <a:pPr marL="0" lvl="1">
              <a:lnSpc>
                <a:spcPct val="120000"/>
              </a:lnSpc>
            </a:pPr>
            <a:r>
              <a:rPr lang="zh-CN" altLang="zh-CN" sz="2000" i="1">
                <a:sym typeface="+mn-ea"/>
              </a:rPr>
              <a:t>问题</a:t>
            </a:r>
            <a:r>
              <a:rPr lang="en-US" altLang="zh-CN" sz="2000" i="1">
                <a:sym typeface="+mn-ea"/>
              </a:rPr>
              <a:t>2</a:t>
            </a:r>
            <a:r>
              <a:rPr lang="zh-CN" altLang="zh-CN" sz="2000" i="1">
                <a:sym typeface="+mn-ea"/>
              </a:rPr>
              <a:t>：</a:t>
            </a:r>
            <a:r>
              <a:rPr lang="zh-CN" altLang="en-US" sz="2000" i="1">
                <a:sym typeface="+mn-ea"/>
              </a:rPr>
              <a:t>装箱和拆箱哪个消耗更高</a:t>
            </a:r>
            <a:r>
              <a:rPr lang="zh-CN" altLang="zh-CN" sz="2000" i="1">
                <a:sym typeface="+mn-ea"/>
              </a:rPr>
              <a:t>？</a:t>
            </a:r>
            <a:endParaRPr lang="en-US" altLang="zh-CN" sz="2000" i="1"/>
          </a:p>
          <a:p>
            <a:pPr lvl="0">
              <a:lnSpc>
                <a:spcPct val="120000"/>
              </a:lnSpc>
            </a:pPr>
            <a:endParaRPr lang="en-US" altLang="zh-CN" sz="2000" i="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标题 1"/>
          <p:cNvSpPr>
            <a:spLocks noGrp="1"/>
          </p:cNvSpPr>
          <p:nvPr>
            <p:ph type="title"/>
          </p:nvPr>
        </p:nvSpPr>
        <p:spPr/>
        <p:txBody>
          <a:bodyPr/>
          <a:p>
            <a:r>
              <a:rPr lang="zh-CN" altLang="en-US">
                <a:sym typeface="+mn-ea"/>
              </a:rPr>
              <a:t>字符串</a:t>
            </a:r>
            <a:endParaRPr lang="zh-CN" altLang="en-US">
              <a:sym typeface="+mn-ea"/>
            </a:endParaRPr>
          </a:p>
        </p:txBody>
      </p:sp>
      <p:sp>
        <p:nvSpPr>
          <p:cNvPr id="3" name="内容占位符 2"/>
          <p:cNvSpPr>
            <a:spLocks noGrp="1"/>
          </p:cNvSpPr>
          <p:nvPr>
            <p:ph idx="1"/>
          </p:nvPr>
        </p:nvSpPr>
        <p:spPr>
          <a:xfrm>
            <a:off x="838200" y="1542415"/>
            <a:ext cx="10515600" cy="4900930"/>
          </a:xfrm>
        </p:spPr>
        <p:txBody>
          <a:bodyPr>
            <a:normAutofit lnSpcReduction="10000"/>
          </a:bodyPr>
          <a:p>
            <a:pPr>
              <a:lnSpc>
                <a:spcPct val="120000"/>
              </a:lnSpc>
            </a:pPr>
            <a:r>
              <a:rPr lang="en-US" altLang="zh-CN" sz="2400"/>
              <a:t>string </a:t>
            </a:r>
            <a:r>
              <a:rPr lang="zh-CN" altLang="en-US" sz="2400"/>
              <a:t>是值类型还是引用类型？</a:t>
            </a:r>
            <a:endParaRPr lang="zh-CN" altLang="en-US" sz="2400"/>
          </a:p>
          <a:p>
            <a:pPr>
              <a:lnSpc>
                <a:spcPct val="120000"/>
              </a:lnSpc>
            </a:pPr>
            <a:r>
              <a:rPr lang="en-US" altLang="zh-CN" sz="2400"/>
              <a:t>string </a:t>
            </a:r>
            <a:r>
              <a:rPr lang="zh-CN" altLang="en-US" sz="2400"/>
              <a:t>的特性</a:t>
            </a:r>
            <a:endParaRPr lang="zh-CN" altLang="en-US" sz="2400"/>
          </a:p>
          <a:p>
            <a:pPr lvl="1">
              <a:lnSpc>
                <a:spcPct val="120000"/>
              </a:lnSpc>
              <a:buFont typeface="Wingdings" panose="05000000000000000000" charset="0"/>
              <a:buChar char="ü"/>
            </a:pPr>
            <a:r>
              <a:rPr lang="zh-CN" altLang="en-US" sz="1800"/>
              <a:t>1.创建特殊性： String 对象不以 newobj 指令创建，而是 ldstr 指令创建。在实现机制上， CLR 给了特殊照顾来优化其性能。</a:t>
            </a:r>
            <a:endParaRPr lang="zh-CN" altLang="en-US" sz="1800"/>
          </a:p>
          <a:p>
            <a:pPr lvl="1">
              <a:lnSpc>
                <a:spcPct val="120000"/>
              </a:lnSpc>
              <a:buFont typeface="Wingdings" panose="05000000000000000000" charset="0"/>
              <a:buChar char="ü"/>
            </a:pPr>
            <a:r>
              <a:rPr lang="zh-CN" altLang="en-US" sz="1800"/>
              <a:t>2.String 类型是.NET 中不变模式的经典应用，在 CLR 内部由特定的控制器来专门处理 String 对象。</a:t>
            </a:r>
            <a:endParaRPr lang="zh-CN" altLang="en-US" sz="1800"/>
          </a:p>
          <a:p>
            <a:pPr lvl="1">
              <a:lnSpc>
                <a:spcPct val="120000"/>
              </a:lnSpc>
              <a:buFont typeface="Wingdings" panose="05000000000000000000" charset="0"/>
              <a:buChar char="ü"/>
            </a:pPr>
            <a:r>
              <a:rPr lang="zh-CN" altLang="en-US" sz="1800"/>
              <a:t>3.应用上， String 类型表现为值类型语义；内存上，String 类型实现为引用类型，存储在托管堆中。</a:t>
            </a:r>
            <a:endParaRPr lang="zh-CN" altLang="en-US" sz="1800"/>
          </a:p>
          <a:p>
            <a:pPr lvl="1">
              <a:lnSpc>
                <a:spcPct val="120000"/>
              </a:lnSpc>
              <a:buFont typeface="Wingdings" panose="05000000000000000000" charset="0"/>
              <a:buChar char="ü"/>
            </a:pPr>
            <a:r>
              <a:rPr lang="zh-CN" altLang="en-US" sz="1800"/>
              <a:t>4.两次创建内容相同的 String 对象可以指向相同的内存地址。</a:t>
            </a:r>
            <a:endParaRPr lang="zh-CN" altLang="en-US" sz="1800"/>
          </a:p>
          <a:p>
            <a:pPr lvl="1">
              <a:lnSpc>
                <a:spcPct val="120000"/>
              </a:lnSpc>
              <a:buFont typeface="Wingdings" panose="05000000000000000000" charset="0"/>
              <a:buChar char="ü"/>
            </a:pPr>
            <a:r>
              <a:rPr lang="zh-CN" altLang="en-US" sz="1800"/>
              <a:t>5.String 类型被实现为密封类，不可在子类中继承。</a:t>
            </a:r>
            <a:endParaRPr lang="zh-CN" altLang="en-US" sz="1800"/>
          </a:p>
          <a:p>
            <a:pPr lvl="1">
              <a:lnSpc>
                <a:spcPct val="120000"/>
              </a:lnSpc>
              <a:buFont typeface="Wingdings" panose="05000000000000000000" charset="0"/>
              <a:buChar char="ü"/>
            </a:pPr>
            <a:r>
              <a:rPr lang="zh-CN" altLang="en-US" sz="1800"/>
              <a:t>6.String 类型是跨应用程序域的，可以在不同的应用程序域中访问同一 String 对象。</a:t>
            </a:r>
            <a:endParaRPr lang="zh-CN" altLang="en-US" sz="1800"/>
          </a:p>
        </p:txBody>
      </p:sp>
      <p:pic>
        <p:nvPicPr>
          <p:cNvPr id="4" name="图片 3" descr="未标题-3"/>
          <p:cNvPicPr>
            <a:picLocks noChangeAspect="1"/>
          </p:cNvPicPr>
          <p:nvPr/>
        </p:nvPicPr>
        <p:blipFill>
          <a:blip r:embed="rId1"/>
          <a:stretch>
            <a:fillRect/>
          </a:stretch>
        </p:blipFill>
        <p:spPr>
          <a:xfrm>
            <a:off x="3354070" y="3336290"/>
            <a:ext cx="5637530" cy="23374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ppt_x"/>
                                          </p:val>
                                        </p:tav>
                                      </p:tavLst>
                                    </p:anim>
                                    <p:anim calcmode="lin" valueType="num">
                                      <p:cBhvr additive="base">
                                        <p:cTn id="12" dur="500"/>
                                        <p:tgtEl>
                                          <p:spTgt spid="4"/>
                                        </p:tgtEl>
                                        <p:attrNameLst>
                                          <p:attrName>ppt_y</p:attrName>
                                        </p:attrNameLst>
                                      </p:cBhvr>
                                      <p:tavLst>
                                        <p:tav tm="0">
                                          <p:val>
                                            <p:strVal val="ppt_y"/>
                                          </p:val>
                                        </p:tav>
                                        <p:tav tm="100000">
                                          <p:val>
                                            <p:strVal val="1+ppt_h/2"/>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9720,&quot;width&quot;:10920}"/>
</p:tagLst>
</file>

<file path=ppt/tags/tag2.xml><?xml version="1.0" encoding="utf-8"?>
<p:tagLst xmlns:p="http://schemas.openxmlformats.org/presentationml/2006/main">
  <p:tag name="KSO_WM_UNIT_TABLE_BEAUTIFY" val="smartTable{237a3823-d63e-4237-ac0c-4fc34827f676}"/>
  <p:tag name="TABLE_ENDDRAG_ORIGIN_RECT" val="810*76"/>
  <p:tag name="TABLE_ENDDRAG_RECT" val="100*161*810*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7543</Words>
  <Application>WPS 演示</Application>
  <PresentationFormat>宽屏</PresentationFormat>
  <Paragraphs>249</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微软雅黑</vt:lpstr>
      <vt:lpstr>Wingdings</vt:lpstr>
      <vt:lpstr>Calibri</vt:lpstr>
      <vt:lpstr>Arial Unicode MS</vt:lpstr>
      <vt:lpstr>Office 主题</vt:lpstr>
      <vt:lpstr>Unity 内存杂谈</vt:lpstr>
      <vt:lpstr>Unity内存架构</vt:lpstr>
      <vt:lpstr>本地-托管桥</vt:lpstr>
      <vt:lpstr>资源对象内存的管理</vt:lpstr>
      <vt:lpstr>案例分析——鉴湖</vt:lpstr>
      <vt:lpstr>.NET 内存结构</vt:lpstr>
      <vt:lpstr>.NET 内存结构</vt:lpstr>
      <vt:lpstr>Mono/IL2CPP 托管堆和栈</vt:lpstr>
      <vt:lpstr>字符串</vt:lpstr>
      <vt:lpstr>字符串驻留机制</vt:lpstr>
      <vt:lpstr>字符串API</vt:lpstr>
      <vt:lpstr>Mono 托管堆的GC（垃圾回收器）</vt:lpstr>
      <vt:lpstr>常见的GC算法</vt:lpstr>
      <vt:lpstr>Mark-Sweep 标记清除法</vt:lpstr>
      <vt:lpstr>Mark-Compact 标记压缩算法</vt:lpstr>
      <vt:lpstr>Generational 分代算法</vt:lpstr>
      <vt:lpstr>Boehm(贝母算法)</vt:lpstr>
      <vt:lpstr>SGen 算法</vt:lpstr>
      <vt:lpstr>SGen 算法</vt:lpstr>
      <vt:lpstr>内存策略</vt:lpstr>
      <vt:lpstr>非托管内存（本地内存）</vt:lpstr>
      <vt:lpstr>Unity Profiler 内存统计</vt:lpstr>
      <vt:lpstr>Unity Profiler 内存统计</vt:lpstr>
      <vt:lpstr>Unity Memory Profiler</vt:lpstr>
      <vt:lpstr>ECS 中的内存优化策略</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133</cp:revision>
  <dcterms:created xsi:type="dcterms:W3CDTF">2021-10-08T07:39:00Z</dcterms:created>
  <dcterms:modified xsi:type="dcterms:W3CDTF">2022-01-21T06:14:57Z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