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5" r:id="rId4"/>
    <p:sldId id="257" r:id="rId5"/>
    <p:sldId id="262" r:id="rId7"/>
    <p:sldId id="303" r:id="rId8"/>
    <p:sldId id="261" r:id="rId9"/>
    <p:sldId id="264" r:id="rId10"/>
    <p:sldId id="290" r:id="rId11"/>
    <p:sldId id="280" r:id="rId12"/>
    <p:sldId id="263" r:id="rId13"/>
    <p:sldId id="318" r:id="rId14"/>
    <p:sldId id="319" r:id="rId15"/>
    <p:sldId id="320" r:id="rId16"/>
    <p:sldId id="321" r:id="rId17"/>
    <p:sldId id="322" r:id="rId18"/>
    <p:sldId id="258" r:id="rId19"/>
    <p:sldId id="259" r:id="rId20"/>
    <p:sldId id="260" r:id="rId21"/>
    <p:sldId id="269" r:id="rId22"/>
    <p:sldId id="266" r:id="rId23"/>
    <p:sldId id="268" r:id="rId24"/>
    <p:sldId id="267" r:id="rId25"/>
    <p:sldId id="293"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103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043F8E-6477-479C-8EAC-AAA65F8D79F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D9918A-F95B-4DF3-8A69-F770CABDE8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6D9918A-F95B-4DF3-8A69-F770CABDE8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GPU Render </a:t>
            </a:r>
            <a:r>
              <a:rPr lang="en-US" dirty="0" err="1" smtClean="0"/>
              <a:t>Pipepline</a:t>
            </a:r>
            <a:endParaRPr lang="zh-CN" altLang="en-US" dirty="0"/>
          </a:p>
        </p:txBody>
      </p:sp>
      <p:sp>
        <p:nvSpPr>
          <p:cNvPr id="3" name="副标题 2"/>
          <p:cNvSpPr>
            <a:spLocks noGrp="1"/>
          </p:cNvSpPr>
          <p:nvPr>
            <p:ph type="subTitle" idx="1"/>
          </p:nvPr>
        </p:nvSpPr>
        <p:spPr/>
        <p:txBody>
          <a:bodyPr>
            <a:normAutofit lnSpcReduction="10000"/>
          </a:bodyPr>
          <a:lstStyle/>
          <a:p>
            <a:r>
              <a:rPr lang="en-US" altLang="zh-CN" dirty="0" smtClean="0"/>
              <a:t>GPU</a:t>
            </a:r>
            <a:r>
              <a:rPr lang="zh-CN" altLang="en-US" dirty="0" smtClean="0"/>
              <a:t>渲染管线入门</a:t>
            </a:r>
            <a:endParaRPr lang="en-US" altLang="zh-CN" dirty="0" smtClean="0"/>
          </a:p>
          <a:p>
            <a:endParaRPr lang="zh-CN" altLang="en-US" dirty="0" smtClean="0"/>
          </a:p>
          <a:p>
            <a:r>
              <a:rPr lang="zh-CN" altLang="en-US" dirty="0" smtClean="0"/>
              <a:t>李凌云</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Unity3D </a:t>
            </a:r>
            <a:r>
              <a:rPr lang="zh-CN" altLang="en-US" dirty="0" smtClean="0"/>
              <a:t>引擎的</a:t>
            </a:r>
            <a:r>
              <a:rPr lang="en-US" altLang="zh-CN" dirty="0" smtClean="0"/>
              <a:t>GPU</a:t>
            </a:r>
            <a:r>
              <a:rPr lang="zh-CN" altLang="en-US" dirty="0" smtClean="0"/>
              <a:t>图形</a:t>
            </a:r>
            <a:r>
              <a:rPr lang="en-US" altLang="zh-CN" dirty="0" smtClean="0"/>
              <a:t>API</a:t>
            </a:r>
            <a:endParaRPr lang="zh-CN" altLang="en-US" dirty="0"/>
          </a:p>
        </p:txBody>
      </p:sp>
      <p:sp>
        <p:nvSpPr>
          <p:cNvPr id="3" name="内容占位符 2"/>
          <p:cNvSpPr>
            <a:spLocks noGrp="1"/>
          </p:cNvSpPr>
          <p:nvPr>
            <p:ph idx="1"/>
          </p:nvPr>
        </p:nvSpPr>
        <p:spPr/>
        <p:txBody>
          <a:bodyPr/>
          <a:lstStyle/>
          <a:p>
            <a:r>
              <a:rPr lang="en-US" altLang="zh-CN" sz="2000" dirty="0" err="1" smtClean="0"/>
              <a:t>Windows</a:t>
            </a:r>
            <a:r>
              <a:rPr lang="zh-CN" altLang="en-US" sz="2000" dirty="0" err="1" smtClean="0"/>
              <a:t>使用</a:t>
            </a:r>
            <a:r>
              <a:rPr lang="en-US" altLang="zh-CN" sz="2000" dirty="0" err="1" smtClean="0"/>
              <a:t>Direct3D11</a:t>
            </a:r>
            <a:endParaRPr lang="en-US" altLang="zh-CN" sz="2000" dirty="0" err="1" smtClean="0"/>
          </a:p>
          <a:p>
            <a:r>
              <a:rPr lang="en-US" altLang="zh-CN" sz="2000" dirty="0" err="1" smtClean="0"/>
              <a:t>iOS</a:t>
            </a:r>
            <a:r>
              <a:rPr lang="zh-CN" altLang="en-US" sz="2000" dirty="0" smtClean="0"/>
              <a:t>使用</a:t>
            </a:r>
            <a:r>
              <a:rPr lang="en-US" altLang="zh-CN" sz="2000" dirty="0" smtClean="0"/>
              <a:t>Metal (Shared</a:t>
            </a:r>
            <a:r>
              <a:rPr lang="zh-CN" altLang="en-US" sz="2000" dirty="0" smtClean="0"/>
              <a:t>模式可以实现与</a:t>
            </a:r>
            <a:r>
              <a:rPr lang="en-US" altLang="zh-CN" sz="2000" dirty="0" err="1" smtClean="0"/>
              <a:t>cpu</a:t>
            </a:r>
            <a:r>
              <a:rPr lang="zh-CN" altLang="en-US" sz="2000" dirty="0" smtClean="0"/>
              <a:t>共享内存</a:t>
            </a:r>
            <a:r>
              <a:rPr lang="en-US" altLang="zh-CN" sz="2000" dirty="0" smtClean="0"/>
              <a:t>)</a:t>
            </a:r>
            <a:endParaRPr lang="en-US" altLang="zh-CN" sz="2000" dirty="0" smtClean="0"/>
          </a:p>
          <a:p>
            <a:r>
              <a:rPr lang="en-US" altLang="zh-CN" sz="2000" dirty="0" smtClean="0"/>
              <a:t>Android</a:t>
            </a:r>
            <a:r>
              <a:rPr lang="zh-CN" altLang="en-US" sz="2000" dirty="0" smtClean="0"/>
              <a:t>使用</a:t>
            </a:r>
            <a:r>
              <a:rPr lang="en-US" altLang="zh-CN" sz="2000" dirty="0" smtClean="0"/>
              <a:t>OpenGL ES2.0</a:t>
            </a:r>
            <a:r>
              <a:rPr lang="zh-CN" altLang="en-US" sz="2000" dirty="0" smtClean="0"/>
              <a:t>、</a:t>
            </a:r>
            <a:r>
              <a:rPr lang="en-US" altLang="zh-CN" sz="2000" dirty="0" smtClean="0"/>
              <a:t>OpenGL ES3.0 </a:t>
            </a:r>
            <a:r>
              <a:rPr lang="zh-CN" altLang="en-US" sz="2000" dirty="0" smtClean="0"/>
              <a:t>以及</a:t>
            </a:r>
            <a:r>
              <a:rPr lang="en-US" sz="2000" dirty="0" err="1" smtClean="0"/>
              <a:t>vulkan</a:t>
            </a:r>
            <a:r>
              <a:rPr lang="en-US" sz="2000" dirty="0" smtClean="0"/>
              <a:t>(</a:t>
            </a:r>
            <a:r>
              <a:rPr lang="zh-CN" altLang="en-US" sz="2000" dirty="0" smtClean="0"/>
              <a:t>可以实现与</a:t>
            </a:r>
            <a:r>
              <a:rPr lang="en-US" altLang="zh-CN" sz="2000" dirty="0" err="1" smtClean="0"/>
              <a:t>cpu</a:t>
            </a:r>
            <a:r>
              <a:rPr lang="zh-CN" altLang="en-US" sz="2000" dirty="0" smtClean="0"/>
              <a:t>共享内存</a:t>
            </a:r>
            <a:r>
              <a:rPr lang="en-US" sz="2000" dirty="0" smtClean="0"/>
              <a:t>)</a:t>
            </a:r>
            <a:endParaRPr lang="en-US" altLang="zh-CN" sz="2000" dirty="0" smtClean="0"/>
          </a:p>
          <a:p>
            <a:endParaRPr lang="en-US" altLang="zh-CN" dirty="0" smtClean="0"/>
          </a:p>
          <a:p>
            <a:endParaRPr lang="zh-CN" altLang="en-US" dirty="0"/>
          </a:p>
        </p:txBody>
      </p:sp>
      <p:pic>
        <p:nvPicPr>
          <p:cNvPr id="22531" name="Picture 3"/>
          <p:cNvPicPr>
            <a:picLocks noChangeAspect="1" noChangeArrowheads="1"/>
          </p:cNvPicPr>
          <p:nvPr/>
        </p:nvPicPr>
        <p:blipFill>
          <a:blip r:embed="rId1"/>
          <a:srcRect/>
          <a:stretch>
            <a:fillRect/>
          </a:stretch>
        </p:blipFill>
        <p:spPr bwMode="auto">
          <a:xfrm>
            <a:off x="-51435" y="4143060"/>
            <a:ext cx="7442299" cy="2714644"/>
          </a:xfrm>
          <a:prstGeom prst="rect">
            <a:avLst/>
          </a:prstGeom>
          <a:noFill/>
          <a:ln w="9525">
            <a:noFill/>
            <a:miter lim="800000"/>
            <a:headEnd/>
            <a:tailEnd/>
          </a:ln>
          <a:effectLst/>
        </p:spPr>
      </p:pic>
      <p:pic>
        <p:nvPicPr>
          <p:cNvPr id="23556" name="Picture 4"/>
          <p:cNvPicPr>
            <a:picLocks noChangeAspect="1" noChangeArrowheads="1"/>
          </p:cNvPicPr>
          <p:nvPr/>
        </p:nvPicPr>
        <p:blipFill>
          <a:blip r:embed="rId2"/>
          <a:srcRect/>
          <a:stretch>
            <a:fillRect/>
          </a:stretch>
        </p:blipFill>
        <p:spPr bwMode="auto">
          <a:xfrm>
            <a:off x="3867150" y="4124011"/>
            <a:ext cx="5276850" cy="2733675"/>
          </a:xfrm>
          <a:prstGeom prst="rect">
            <a:avLst/>
          </a:prstGeom>
          <a:noFill/>
          <a:ln w="9525">
            <a:noFill/>
            <a:miter lim="800000"/>
            <a:headEnd/>
            <a:tailEnd/>
          </a:ln>
          <a:effectLst/>
        </p:spPr>
      </p:pic>
      <p:pic>
        <p:nvPicPr>
          <p:cNvPr id="4" name="图片 3"/>
          <p:cNvPicPr>
            <a:picLocks noChangeAspect="1"/>
          </p:cNvPicPr>
          <p:nvPr/>
        </p:nvPicPr>
        <p:blipFill>
          <a:blip r:embed="rId3"/>
          <a:stretch>
            <a:fillRect/>
          </a:stretch>
        </p:blipFill>
        <p:spPr>
          <a:xfrm>
            <a:off x="2111375" y="2778125"/>
            <a:ext cx="5657850" cy="1676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渲染管线</a:t>
            </a:r>
            <a:endParaRPr lang="zh-CN" altLang="en-US"/>
          </a:p>
        </p:txBody>
      </p:sp>
      <p:sp>
        <p:nvSpPr>
          <p:cNvPr id="3" name="内容占位符 2"/>
          <p:cNvSpPr>
            <a:spLocks noGrp="1"/>
          </p:cNvSpPr>
          <p:nvPr>
            <p:ph idx="1"/>
          </p:nvPr>
        </p:nvSpPr>
        <p:spPr/>
        <p:txBody>
          <a:bodyPr/>
          <a:p>
            <a:r>
              <a:rPr lang="zh-CN" altLang="en-US" sz="2400"/>
              <a:t>渲染管线是指根据虚拟相机，三维物体，光源等数据将三维场景生成（渲染）成一张二维图像的一系列技术的总称。一条渲染管线按照时间先后顺序大致可以分为四大阶段：</a:t>
            </a:r>
            <a:r>
              <a:rPr lang="zh-CN" altLang="en-US" sz="2400" b="1"/>
              <a:t>应用程序阶段(Application Stage)</a:t>
            </a:r>
            <a:r>
              <a:rPr lang="zh-CN" altLang="en-US" sz="2400"/>
              <a:t>，</a:t>
            </a:r>
            <a:r>
              <a:rPr lang="zh-CN" altLang="en-US" sz="2400" b="1"/>
              <a:t>几何处理阶段(Geometry Processing Stage)</a:t>
            </a:r>
            <a:r>
              <a:rPr lang="zh-CN" altLang="en-US" sz="2400"/>
              <a:t>，</a:t>
            </a:r>
            <a:r>
              <a:rPr lang="zh-CN" altLang="en-US" sz="2400" b="1"/>
              <a:t>光栅化阶段(Rasterization Stage)</a:t>
            </a:r>
            <a:r>
              <a:rPr lang="zh-CN" altLang="en-US" sz="2400"/>
              <a:t>，</a:t>
            </a:r>
            <a:r>
              <a:rPr lang="zh-CN" altLang="en-US" sz="2400" b="1"/>
              <a:t>像素处理阶段</a:t>
            </a:r>
            <a:r>
              <a:rPr lang="zh-CN" altLang="en-US" sz="2400"/>
              <a:t>(Pixel Processing Stage)。</a:t>
            </a: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应用程序阶段</a:t>
            </a:r>
            <a:endParaRPr lang="zh-CN" altLang="en-US"/>
          </a:p>
        </p:txBody>
      </p:sp>
      <p:sp>
        <p:nvSpPr>
          <p:cNvPr id="3" name="内容占位符 2"/>
          <p:cNvSpPr>
            <a:spLocks noGrp="1"/>
          </p:cNvSpPr>
          <p:nvPr>
            <p:ph idx="1"/>
          </p:nvPr>
        </p:nvSpPr>
        <p:spPr/>
        <p:txBody>
          <a:bodyPr>
            <a:noAutofit/>
          </a:bodyPr>
          <a:p>
            <a:r>
              <a:rPr lang="zh-CN" altLang="en-US" sz="2300"/>
              <a:t>应用程序阶段主要与CPU和内存打交道，负责准备渲染所需的网格、光源、材质、贴图等配置信息，CPU通过数据总线向图像硬件传输这些数据，作为下一步处理的源数据。</a:t>
            </a:r>
            <a:endParaRPr lang="zh-CN" altLang="en-US" sz="2300"/>
          </a:p>
          <a:p>
            <a:r>
              <a:rPr lang="zh-CN" altLang="en-US" sz="2300"/>
              <a:t>A.准备好场景数据，例如摄像机的位置，视锥体，场景中的模型以及使用的光源等</a:t>
            </a:r>
            <a:endParaRPr lang="zh-CN" altLang="en-US" sz="2300"/>
          </a:p>
          <a:p>
            <a:r>
              <a:rPr lang="zh-CN" altLang="en-US" sz="2300"/>
              <a:t>B.为了提高渲染性能，通常需要做一个粗粒度剔除(culling)工作，把那些在场景中不可见的物体剔除出去，这样这些物体就不需要再移交给几何阶段处理；</a:t>
            </a:r>
            <a:endParaRPr lang="zh-CN" altLang="en-US" sz="2300"/>
          </a:p>
          <a:p>
            <a:r>
              <a:rPr lang="zh-CN" altLang="en-US" sz="2300"/>
              <a:t>C.需要设置好每个模型的渲染状态，这些渲染状态包括但不限于它使用的材质纹理shader等。</a:t>
            </a:r>
            <a:endParaRPr lang="zh-CN" altLang="en-US" sz="2300"/>
          </a:p>
          <a:p>
            <a:r>
              <a:rPr lang="zh-CN" altLang="en-US" sz="2300"/>
              <a:t>这一阶段的输出是渲染所需要的几何信息，即渲染图元。</a:t>
            </a:r>
            <a:endParaRPr lang="zh-CN" altLang="en-US" sz="23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几何处理阶段</a:t>
            </a:r>
            <a:endParaRPr lang="zh-CN" altLang="en-US"/>
          </a:p>
        </p:txBody>
      </p:sp>
      <p:sp>
        <p:nvSpPr>
          <p:cNvPr id="3" name="内容占位符 2"/>
          <p:cNvSpPr>
            <a:spLocks noGrp="1"/>
          </p:cNvSpPr>
          <p:nvPr>
            <p:ph idx="1"/>
          </p:nvPr>
        </p:nvSpPr>
        <p:spPr/>
        <p:txBody>
          <a:bodyPr/>
          <a:p>
            <a:r>
              <a:rPr lang="zh-CN" altLang="en-US" sz="2400"/>
              <a:t>几何处理阶段主要负责顶点坐标变换、光照、裁剪、投影以及屏幕映射，该阶段基于GPU进行运算，在该阶段的末端得到了经过变换和投影之后的顶点坐标、颜色、以及纹理坐标。简而言之，几何阶段的主要工作就是“变换三维顶点坐标”和“光照计算”。</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光栅化阶段</a:t>
            </a:r>
            <a:endParaRPr lang="zh-CN" altLang="en-US"/>
          </a:p>
        </p:txBody>
      </p:sp>
      <p:sp>
        <p:nvSpPr>
          <p:cNvPr id="3" name="内容占位符 2"/>
          <p:cNvSpPr>
            <a:spLocks noGrp="1"/>
          </p:cNvSpPr>
          <p:nvPr>
            <p:ph idx="1"/>
          </p:nvPr>
        </p:nvSpPr>
        <p:spPr/>
        <p:txBody>
          <a:bodyPr>
            <a:noAutofit/>
          </a:bodyPr>
          <a:p>
            <a:r>
              <a:rPr lang="zh-CN" altLang="en-US" sz="2300"/>
              <a:t>光栅化阶段，这一阶段会使用上个阶段传递的数据来产生屏幕上的像素，并渲染出最终的图像。</a:t>
            </a:r>
            <a:endParaRPr lang="zh-CN" altLang="en-US" sz="2300"/>
          </a:p>
          <a:p>
            <a:r>
              <a:rPr lang="zh-CN" altLang="en-US" sz="2300"/>
              <a:t>光栅化的任务：主要是决定每个渲染图元中的哪些像素应该被绘制到屏幕上。它需要对上一个阶段得到的逐顶点数据进行插值，然后再进行逐像素处理。</a:t>
            </a:r>
            <a:endParaRPr lang="zh-CN" altLang="en-US" sz="2300"/>
          </a:p>
          <a:p>
            <a:r>
              <a:rPr lang="zh-CN" altLang="en-US" sz="2300"/>
              <a:t>光栅化其实是一种将几何图元变为二维图像的过程，该过程主要包含了两部分的工作，光栅化和片元着色。</a:t>
            </a:r>
            <a:endParaRPr lang="zh-CN" altLang="en-US" sz="2300"/>
          </a:p>
          <a:p>
            <a:r>
              <a:rPr lang="zh-CN" altLang="en-US" sz="2300"/>
              <a:t>光栅化：决定窗口坐标中的哪些整型栅格区域被基本图元占用，这一部分主要对应着三角形设置和三角形遍历两个阶段通过插值计算完成，这一阶段输出一个片元序列，之后的片元着色器就会对该片元序列进行处理。</a:t>
            </a:r>
            <a:endParaRPr lang="zh-CN" altLang="en-US" sz="2300"/>
          </a:p>
          <a:p>
            <a:r>
              <a:rPr lang="zh-CN" altLang="en-US" sz="2300"/>
              <a:t>片元着色：分配一个颜色值和一个深度值到各个区域。</a:t>
            </a:r>
            <a:endParaRPr lang="zh-CN" altLang="en-US" sz="23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像素处理阶段</a:t>
            </a:r>
            <a:endParaRPr lang="zh-CN" altLang="en-US"/>
          </a:p>
        </p:txBody>
      </p:sp>
      <p:sp>
        <p:nvSpPr>
          <p:cNvPr id="3" name="内容占位符 2"/>
          <p:cNvSpPr>
            <a:spLocks noGrp="1"/>
          </p:cNvSpPr>
          <p:nvPr>
            <p:ph idx="1"/>
          </p:nvPr>
        </p:nvSpPr>
        <p:spPr/>
        <p:txBody>
          <a:bodyPr>
            <a:normAutofit fontScale="70000"/>
          </a:bodyPr>
          <a:p>
            <a:r>
              <a:rPr lang="zh-CN" altLang="en-US" sz="3430"/>
              <a:t>像素处理阶段，主要进行的就是一些逐片元操作，对像素进行模板测试，深度测试，混合，最后写入帧缓存。</a:t>
            </a:r>
            <a:endParaRPr lang="zh-CN" altLang="en-US" sz="3430"/>
          </a:p>
          <a:p>
            <a:r>
              <a:rPr lang="zh-CN" altLang="en-US" sz="3430"/>
              <a:t>pixel operation包含下面这些流程：</a:t>
            </a:r>
            <a:endParaRPr lang="zh-CN" altLang="en-US" sz="3430"/>
          </a:p>
          <a:p>
            <a:pPr marL="457200" indent="-457200">
              <a:buAutoNum type="arabicPeriod"/>
            </a:pPr>
            <a:r>
              <a:rPr lang="zh-CN" altLang="en-US" sz="3430"/>
              <a:t>消除遮挡面，深度测试可以消除遮挡面；</a:t>
            </a:r>
            <a:endParaRPr lang="zh-CN" altLang="en-US" sz="3430"/>
          </a:p>
          <a:p>
            <a:pPr marL="457200" indent="-457200">
              <a:buAutoNum type="arabicPeriod"/>
            </a:pPr>
            <a:r>
              <a:rPr lang="zh-CN" altLang="en-US" sz="3430"/>
              <a:t>Texture operation，纹理操作也就是文理采样，根据像素的纹理坐标，查询对应的纹理值；</a:t>
            </a:r>
            <a:endParaRPr lang="zh-CN" altLang="en-US" sz="3430"/>
          </a:p>
          <a:p>
            <a:pPr marL="457200" indent="-457200">
              <a:buAutoNum type="arabicPeriod"/>
            </a:pPr>
            <a:r>
              <a:rPr lang="zh-CN" altLang="en-US" sz="3430"/>
              <a:t>Blending，通常称为alpha blending，根据目前已经画好的颜色，与正在计算的颜色的alpha值混合，形成新的颜色。</a:t>
            </a:r>
            <a:endParaRPr lang="zh-CN" altLang="en-US" sz="3430"/>
          </a:p>
          <a:p>
            <a:pPr marL="457200" indent="-457200">
              <a:buAutoNum type="arabicPeriod"/>
            </a:pPr>
            <a:r>
              <a:rPr lang="zh-CN" altLang="en-US" sz="3430"/>
              <a:t>Filtering，将正在计算的颜色经过某种滤镜后输出。</a:t>
            </a:r>
            <a:endParaRPr lang="zh-CN" altLang="en-US" sz="3430"/>
          </a:p>
          <a:p>
            <a:pPr marL="457200" indent="-457200"/>
            <a:r>
              <a:rPr lang="zh-CN" altLang="en-US" sz="3430"/>
              <a:t>该阶段之后，像素的颜色值被写入帧缓存中。</a:t>
            </a:r>
            <a:endParaRPr lang="zh-CN" altLang="en-US" sz="343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OpenGL ES 2.0</a:t>
            </a:r>
            <a:r>
              <a:rPr lang="zh-CN" altLang="en-US" dirty="0" smtClean="0"/>
              <a:t>图形管线</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2" name="Picture 4"/>
          <p:cNvPicPr>
            <a:picLocks noChangeAspect="1" noChangeArrowheads="1"/>
          </p:cNvPicPr>
          <p:nvPr/>
        </p:nvPicPr>
        <p:blipFill>
          <a:blip r:embed="rId1"/>
          <a:srcRect/>
          <a:stretch>
            <a:fillRect/>
          </a:stretch>
        </p:blipFill>
        <p:spPr bwMode="auto">
          <a:xfrm>
            <a:off x="1285852" y="1571612"/>
            <a:ext cx="6276975" cy="44481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pic>
        <p:nvPicPr>
          <p:cNvPr id="3074" name="Picture 2" descr="C:\Users\Administrator\Desktop\渲染管线2.png"/>
          <p:cNvPicPr>
            <a:picLocks noChangeAspect="1" noChangeArrowheads="1"/>
          </p:cNvPicPr>
          <p:nvPr/>
        </p:nvPicPr>
        <p:blipFill>
          <a:blip r:embed="rId1"/>
          <a:srcRect/>
          <a:stretch>
            <a:fillRect/>
          </a:stretch>
        </p:blipFill>
        <p:spPr bwMode="auto">
          <a:xfrm>
            <a:off x="2143108" y="338293"/>
            <a:ext cx="4286280" cy="6519707"/>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Unity 3D</a:t>
            </a:r>
            <a:r>
              <a:rPr lang="zh-CN" altLang="en-US" dirty="0" smtClean="0"/>
              <a:t>引擎中的渲染流程</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5122" name="AutoShape 2" descr="https://upload-images.jianshu.io/upload_images/15536448-883c5d6f744bfbde.png?imageMogr2/auto-orient/strip|imageView2/2/w/636/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5124" name="AutoShape 4" descr="https://upload-images.jianshu.io/upload_images/15536448-883c5d6f744bfbde.png?imageMogr2/auto-orient/strip|imageView2/2/w/636/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5126" name="AutoShape 6" descr="https://upload-images.jianshu.io/upload_images/15536448-883c5d6f744bfbde.png?imageMogr2/auto-orient/strip|imageView2/2/w/636/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5128" name="Picture 8"/>
          <p:cNvPicPr>
            <a:picLocks noChangeAspect="1" noChangeArrowheads="1"/>
          </p:cNvPicPr>
          <p:nvPr/>
        </p:nvPicPr>
        <p:blipFill>
          <a:blip r:embed="rId1"/>
          <a:srcRect/>
          <a:stretch>
            <a:fillRect/>
          </a:stretch>
        </p:blipFill>
        <p:spPr bwMode="auto">
          <a:xfrm>
            <a:off x="1428728" y="2500306"/>
            <a:ext cx="6048375" cy="22193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可编程渲染管线</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dirty="0" smtClean="0"/>
              <a:t>Vertex </a:t>
            </a:r>
            <a:r>
              <a:rPr lang="zh-CN" altLang="zh-CN" sz="2400" dirty="0" smtClean="0"/>
              <a:t>顶点</a:t>
            </a:r>
            <a:r>
              <a:rPr lang="zh-CN" altLang="en-US" sz="2400" dirty="0" smtClean="0"/>
              <a:t>函数</a:t>
            </a:r>
            <a:endParaRPr lang="en-US" altLang="zh-CN" sz="2400" dirty="0" smtClean="0"/>
          </a:p>
          <a:p>
            <a:r>
              <a:rPr lang="en-US" altLang="zh-CN" sz="2400" dirty="0" smtClean="0"/>
              <a:t>Fragment </a:t>
            </a:r>
            <a:r>
              <a:rPr lang="zh-CN" altLang="en-US" sz="2400" dirty="0" smtClean="0"/>
              <a:t>片元</a:t>
            </a:r>
            <a:r>
              <a:rPr lang="en-US" altLang="zh-CN" sz="2400" dirty="0" smtClean="0"/>
              <a:t>(</a:t>
            </a:r>
            <a:r>
              <a:rPr lang="zh-CN" altLang="en-US" sz="2400" dirty="0" smtClean="0"/>
              <a:t>像素</a:t>
            </a:r>
            <a:r>
              <a:rPr lang="en-US" altLang="zh-CN" sz="2400" dirty="0" smtClean="0"/>
              <a:t>)</a:t>
            </a:r>
            <a:r>
              <a:rPr lang="zh-CN" altLang="en-US" sz="2400" dirty="0" smtClean="0"/>
              <a:t>函数</a:t>
            </a:r>
            <a:endParaRPr lang="en-US" altLang="zh-CN" sz="2400" dirty="0" smtClean="0"/>
          </a:p>
          <a:p>
            <a:r>
              <a:rPr lang="en-US" altLang="zh-CN" sz="2400" dirty="0" smtClean="0"/>
              <a:t>Cull</a:t>
            </a:r>
            <a:endParaRPr lang="en-US" altLang="zh-CN" sz="2400" dirty="0" smtClean="0"/>
          </a:p>
          <a:p>
            <a:pPr lvl="1">
              <a:buNone/>
            </a:pPr>
            <a:r>
              <a:rPr lang="en-US" altLang="zh-CN" sz="2400" dirty="0" smtClean="0"/>
              <a:t>    Cull Front</a:t>
            </a:r>
            <a:endParaRPr lang="en-US" altLang="zh-CN" sz="2400" dirty="0" smtClean="0"/>
          </a:p>
          <a:p>
            <a:pPr lvl="1">
              <a:buNone/>
            </a:pPr>
            <a:r>
              <a:rPr lang="en-US" altLang="zh-CN" sz="2400" dirty="0" smtClean="0"/>
              <a:t>    Cull Back(default)</a:t>
            </a:r>
            <a:endParaRPr lang="en-US" altLang="zh-CN" sz="2400" dirty="0" smtClean="0"/>
          </a:p>
          <a:p>
            <a:pPr lvl="1">
              <a:buNone/>
            </a:pPr>
            <a:r>
              <a:rPr lang="en-US" altLang="zh-CN" sz="2400" dirty="0" smtClean="0"/>
              <a:t>    Cull Off</a:t>
            </a:r>
            <a:endParaRPr lang="en-US" altLang="zh-CN" sz="2400" dirty="0" smtClean="0"/>
          </a:p>
          <a:p>
            <a:pPr marL="342900" lvl="1" indent="-342900">
              <a:buFont typeface="Arial" panose="020B0604020202020204" pitchFamily="34" charset="0"/>
              <a:buChar char="•"/>
            </a:pPr>
            <a:r>
              <a:rPr lang="en-US" altLang="zh-CN" sz="2400" dirty="0" err="1" smtClean="0"/>
              <a:t>Zwrite</a:t>
            </a:r>
            <a:r>
              <a:rPr lang="en-US" altLang="zh-CN" sz="2400" dirty="0" smtClean="0"/>
              <a:t> On Off(</a:t>
            </a:r>
            <a:r>
              <a:rPr lang="zh-CN" altLang="en-US" sz="2400" dirty="0" smtClean="0"/>
              <a:t>开启深度写入</a:t>
            </a:r>
            <a:r>
              <a:rPr lang="en-US" altLang="zh-CN" sz="2400" dirty="0" smtClean="0"/>
              <a:t>)</a:t>
            </a:r>
            <a:endParaRPr lang="en-US" altLang="zh-CN" sz="2400" dirty="0" smtClean="0"/>
          </a:p>
          <a:p>
            <a:r>
              <a:rPr lang="en-US" altLang="zh-CN" sz="2400" dirty="0" smtClean="0"/>
              <a:t>Depth Test(</a:t>
            </a:r>
            <a:r>
              <a:rPr lang="zh-CN" altLang="zh-CN" sz="2400" dirty="0" smtClean="0"/>
              <a:t>深度测试</a:t>
            </a:r>
            <a:r>
              <a:rPr lang="en-US" altLang="zh-CN" sz="2400" dirty="0" smtClean="0"/>
              <a:t>)</a:t>
            </a:r>
            <a:endParaRPr lang="en-US" altLang="zh-CN" sz="2400" dirty="0" smtClean="0"/>
          </a:p>
          <a:p>
            <a:r>
              <a:rPr lang="en-US" altLang="zh-CN" sz="2400" dirty="0" smtClean="0"/>
              <a:t>Stencil Test(</a:t>
            </a:r>
            <a:r>
              <a:rPr lang="zh-CN" altLang="en-US" sz="2400" dirty="0" smtClean="0"/>
              <a:t>模板测试</a:t>
            </a:r>
            <a:r>
              <a:rPr lang="en-US" altLang="zh-CN" sz="2400" dirty="0" smtClean="0"/>
              <a:t>)</a:t>
            </a:r>
            <a:endParaRPr lang="en-US" altLang="zh-CN" sz="2400" dirty="0" smtClean="0"/>
          </a:p>
          <a:p>
            <a:r>
              <a:rPr lang="en-US" altLang="zh-CN" sz="2400" dirty="0" smtClean="0"/>
              <a:t>Alpha Test(</a:t>
            </a:r>
            <a:r>
              <a:rPr lang="zh-CN" altLang="zh-CN" sz="2400" dirty="0" smtClean="0"/>
              <a:t>透明度测试</a:t>
            </a:r>
            <a:r>
              <a:rPr lang="en-US" altLang="zh-CN" sz="2400" dirty="0" smtClean="0"/>
              <a:t>)</a:t>
            </a:r>
            <a:endParaRPr lang="en-US" altLang="zh-CN" sz="2400" dirty="0" smtClean="0"/>
          </a:p>
          <a:p>
            <a:r>
              <a:rPr lang="en-US" altLang="zh-CN" sz="2400" dirty="0" smtClean="0"/>
              <a:t>Blending(</a:t>
            </a:r>
            <a:r>
              <a:rPr lang="zh-CN" altLang="en-US" sz="2400" dirty="0" smtClean="0"/>
              <a:t>混合，仅适用透明渲染</a:t>
            </a:r>
            <a:r>
              <a:rPr lang="en-US" altLang="zh-CN" sz="2400" dirty="0" smtClean="0"/>
              <a:t>)</a:t>
            </a:r>
            <a:endParaRPr lang="en-US" altLang="zh-CN" sz="2400" dirty="0" smtClean="0"/>
          </a:p>
          <a:p>
            <a:endParaRPr lang="en-US" altLang="zh-CN" sz="2400" dirty="0" smtClean="0"/>
          </a:p>
          <a:p>
            <a:pPr>
              <a:buNone/>
            </a:pPr>
            <a:endParaRPr lang="en-US" altLang="zh-CN" dirty="0" smtClean="0"/>
          </a:p>
          <a:p>
            <a:pPr>
              <a:buNone/>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GPU</a:t>
            </a:r>
            <a:r>
              <a:rPr lang="zh-CN" altLang="en-US" dirty="0" smtClean="0"/>
              <a:t>简介</a:t>
            </a:r>
            <a:endParaRPr lang="zh-CN" altLang="en-US" dirty="0"/>
          </a:p>
        </p:txBody>
      </p:sp>
      <p:sp>
        <p:nvSpPr>
          <p:cNvPr id="3" name="内容占位符 2"/>
          <p:cNvSpPr>
            <a:spLocks noGrp="1"/>
          </p:cNvSpPr>
          <p:nvPr>
            <p:ph idx="1"/>
          </p:nvPr>
        </p:nvSpPr>
        <p:spPr/>
        <p:txBody>
          <a:bodyPr/>
          <a:lstStyle/>
          <a:p>
            <a:r>
              <a:rPr lang="en-US" b="1" dirty="0" smtClean="0"/>
              <a:t>GPU</a:t>
            </a:r>
            <a:r>
              <a:rPr lang="zh-CN" altLang="en-US" dirty="0" smtClean="0"/>
              <a:t>全称是</a:t>
            </a:r>
            <a:r>
              <a:rPr lang="en-US" b="1" dirty="0" smtClean="0"/>
              <a:t>Graphics Processing Unit</a:t>
            </a:r>
            <a:r>
              <a:rPr lang="en-US" dirty="0" smtClean="0"/>
              <a:t>，</a:t>
            </a:r>
            <a:r>
              <a:rPr lang="zh-CN" altLang="en-US" dirty="0" smtClean="0"/>
              <a:t>图形处理器，GPU是专门为处理图形任务而产生的芯片</a:t>
            </a:r>
            <a:r>
              <a:rPr lang="zh-CN" altLang="en-US" dirty="0" smtClean="0"/>
              <a:t>。</a:t>
            </a:r>
            <a:endParaRPr lang="zh-CN" altLang="en-US" dirty="0" smtClean="0"/>
          </a:p>
          <a:p>
            <a:r>
              <a:rPr lang="zh-CN" altLang="en-US" dirty="0" smtClean="0"/>
              <a:t>图形渲染（光线追踪）</a:t>
            </a:r>
            <a:endParaRPr lang="en-US" altLang="zh-CN" dirty="0" smtClean="0"/>
          </a:p>
          <a:p>
            <a:r>
              <a:rPr lang="zh-CN" altLang="en-US" dirty="0" smtClean="0"/>
              <a:t>深度学习</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Shader</a:t>
            </a:r>
            <a:r>
              <a:rPr lang="en-US" altLang="zh-CN" dirty="0" smtClean="0"/>
              <a:t> Language</a:t>
            </a:r>
            <a:endParaRPr lang="zh-CN" altLang="en-US" dirty="0"/>
          </a:p>
        </p:txBody>
      </p:sp>
      <p:sp>
        <p:nvSpPr>
          <p:cNvPr id="3" name="内容占位符 2"/>
          <p:cNvSpPr>
            <a:spLocks noGrp="1"/>
          </p:cNvSpPr>
          <p:nvPr>
            <p:ph idx="1"/>
          </p:nvPr>
        </p:nvSpPr>
        <p:spPr/>
        <p:txBody>
          <a:bodyPr/>
          <a:lstStyle/>
          <a:p>
            <a:r>
              <a:rPr lang="en-US" altLang="zh-CN" sz="2400" dirty="0" smtClean="0"/>
              <a:t>HLSL(</a:t>
            </a:r>
            <a:r>
              <a:rPr lang="en-US" sz="2400" dirty="0" smtClean="0"/>
              <a:t> High Level </a:t>
            </a:r>
            <a:r>
              <a:rPr lang="en-US" sz="2400" dirty="0" err="1" smtClean="0"/>
              <a:t>Shader</a:t>
            </a:r>
            <a:r>
              <a:rPr lang="en-US" sz="2400" dirty="0" smtClean="0"/>
              <a:t> Language </a:t>
            </a:r>
            <a:r>
              <a:rPr lang="zh-CN" altLang="en-US" sz="2400" dirty="0" smtClean="0"/>
              <a:t>，微软</a:t>
            </a:r>
            <a:r>
              <a:rPr lang="en-US" altLang="en-US" sz="2400" dirty="0" smtClean="0"/>
              <a:t>DirectX</a:t>
            </a:r>
            <a:r>
              <a:rPr lang="en-US" sz="2400" dirty="0" smtClean="0"/>
              <a:t>)</a:t>
            </a:r>
            <a:endParaRPr lang="en-US" altLang="zh-CN" sz="2400" dirty="0" smtClean="0"/>
          </a:p>
          <a:p>
            <a:r>
              <a:rPr lang="en-US" altLang="zh-CN" sz="2400" dirty="0" smtClean="0"/>
              <a:t>GLSL(</a:t>
            </a:r>
            <a:r>
              <a:rPr lang="en-US" sz="2400" dirty="0" smtClean="0"/>
              <a:t>OpenGL</a:t>
            </a:r>
            <a:r>
              <a:rPr lang="zh-CN" altLang="en-US" sz="2400" dirty="0" smtClean="0"/>
              <a:t>着色语言，</a:t>
            </a:r>
            <a:r>
              <a:rPr lang="en-US" altLang="zh-CN" sz="2400" dirty="0" smtClean="0"/>
              <a:t>OpenGL)</a:t>
            </a:r>
            <a:endParaRPr lang="en-US" altLang="zh-CN" sz="2400" dirty="0" smtClean="0"/>
          </a:p>
          <a:p>
            <a:r>
              <a:rPr lang="en-US" altLang="zh-CN" sz="2400" dirty="0" smtClean="0"/>
              <a:t>Cg(</a:t>
            </a:r>
            <a:r>
              <a:rPr lang="en-US" sz="2400" dirty="0" smtClean="0"/>
              <a:t>C for Graphics</a:t>
            </a:r>
            <a:r>
              <a:rPr lang="zh-CN" altLang="en-US" sz="2400" dirty="0" smtClean="0"/>
              <a:t>，</a:t>
            </a:r>
            <a:r>
              <a:rPr lang="en-US" sz="2400" dirty="0" smtClean="0"/>
              <a:t>NVIDIA</a:t>
            </a:r>
            <a:r>
              <a:rPr lang="en-US" altLang="zh-CN" sz="2400" dirty="0" smtClean="0"/>
              <a:t> )</a:t>
            </a:r>
            <a:endParaRPr lang="zh-CN"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Surface </a:t>
            </a:r>
            <a:r>
              <a:rPr lang="en-US" altLang="zh-CN" dirty="0" err="1" smtClean="0"/>
              <a:t>Shaders</a:t>
            </a:r>
            <a:r>
              <a:rPr lang="zh-CN" altLang="en-US" dirty="0" smtClean="0"/>
              <a:t>与</a:t>
            </a:r>
            <a:r>
              <a:rPr lang="en-US" altLang="zh-CN" dirty="0" smtClean="0"/>
              <a:t>VF </a:t>
            </a:r>
            <a:r>
              <a:rPr lang="en-US" altLang="zh-CN" dirty="0" err="1" smtClean="0"/>
              <a:t>Shader</a:t>
            </a:r>
            <a:endParaRPr lang="zh-CN" altLang="en-US" dirty="0"/>
          </a:p>
        </p:txBody>
      </p:sp>
      <p:sp>
        <p:nvSpPr>
          <p:cNvPr id="3" name="内容占位符 2"/>
          <p:cNvSpPr>
            <a:spLocks noGrp="1"/>
          </p:cNvSpPr>
          <p:nvPr>
            <p:ph idx="1"/>
          </p:nvPr>
        </p:nvSpPr>
        <p:spPr/>
        <p:txBody>
          <a:bodyPr/>
          <a:lstStyle/>
          <a:p>
            <a:r>
              <a:rPr lang="en-US" altLang="zh-CN" sz="2400" dirty="0" smtClean="0"/>
              <a:t>VF </a:t>
            </a:r>
            <a:r>
              <a:rPr lang="en-US" altLang="zh-CN" sz="2400" dirty="0" err="1" smtClean="0"/>
              <a:t>Shader</a:t>
            </a:r>
            <a:r>
              <a:rPr lang="en-US" altLang="zh-CN" sz="2400" dirty="0" smtClean="0"/>
              <a:t>(Vertex</a:t>
            </a:r>
            <a:r>
              <a:rPr lang="zh-CN" altLang="en-US" sz="2400" dirty="0" smtClean="0"/>
              <a:t>与</a:t>
            </a:r>
            <a:r>
              <a:rPr lang="en-US" altLang="zh-CN" sz="2400" dirty="0" smtClean="0"/>
              <a:t>Fragment)</a:t>
            </a:r>
            <a:endParaRPr lang="en-US" altLang="zh-CN" sz="2400" dirty="0" smtClean="0"/>
          </a:p>
          <a:p>
            <a:r>
              <a:rPr lang="en-US" altLang="zh-CN" sz="2400" dirty="0" smtClean="0"/>
              <a:t>Surface </a:t>
            </a:r>
            <a:r>
              <a:rPr lang="en-US" altLang="zh-CN" sz="2400" dirty="0" err="1" smtClean="0"/>
              <a:t>Shaders</a:t>
            </a:r>
            <a:r>
              <a:rPr lang="zh-CN" altLang="en-US" sz="2400" dirty="0" smtClean="0"/>
              <a:t>内置光照函数</a:t>
            </a:r>
            <a:endParaRPr lang="en-US" altLang="zh-CN" sz="2400" dirty="0" smtClean="0"/>
          </a:p>
          <a:p>
            <a:r>
              <a:rPr lang="en-US" altLang="zh-CN" sz="2400" dirty="0" smtClean="0"/>
              <a:t>Surface </a:t>
            </a:r>
            <a:r>
              <a:rPr lang="en-US" altLang="zh-CN" sz="2400" dirty="0" err="1" smtClean="0"/>
              <a:t>Shaders</a:t>
            </a:r>
            <a:r>
              <a:rPr lang="zh-CN" altLang="en-US" sz="2400" dirty="0" smtClean="0"/>
              <a:t>最终也会通过</a:t>
            </a:r>
            <a:r>
              <a:rPr lang="en-US" altLang="zh-CN" sz="2400" dirty="0" err="1" smtClean="0"/>
              <a:t>HLSLcc</a:t>
            </a:r>
            <a:r>
              <a:rPr lang="zh-CN" altLang="en-US" sz="2400" dirty="0" smtClean="0"/>
              <a:t>编译成</a:t>
            </a:r>
            <a:r>
              <a:rPr lang="en-US" altLang="zh-CN" sz="2400" dirty="0" smtClean="0"/>
              <a:t>GLSL(OpenGL ES)</a:t>
            </a:r>
            <a:r>
              <a:rPr lang="zh-CN" altLang="en-US" sz="2400" dirty="0" smtClean="0"/>
              <a:t>、</a:t>
            </a:r>
            <a:r>
              <a:rPr lang="en-US" altLang="zh-CN" sz="2400" dirty="0" smtClean="0"/>
              <a:t>Metal </a:t>
            </a:r>
            <a:r>
              <a:rPr lang="en-US" altLang="zh-CN" sz="2400" dirty="0" err="1" smtClean="0"/>
              <a:t>Shader</a:t>
            </a:r>
            <a:r>
              <a:rPr lang="en-US" altLang="zh-CN" sz="2400" dirty="0" smtClean="0"/>
              <a:t> Language(</a:t>
            </a:r>
            <a:r>
              <a:rPr lang="en-US" altLang="zh-CN" sz="2400" dirty="0" err="1" smtClean="0"/>
              <a:t>iOS</a:t>
            </a:r>
            <a:r>
              <a:rPr lang="en-US" altLang="zh-CN" sz="2400" smtClean="0"/>
              <a:t> Metal</a:t>
            </a:r>
            <a:r>
              <a:rPr lang="en-US" altLang="zh-CN" sz="2400" dirty="0" smtClean="0"/>
              <a:t>)</a:t>
            </a:r>
            <a:r>
              <a:rPr lang="zh-CN" altLang="en-US" sz="2400" dirty="0" smtClean="0"/>
              <a:t>和</a:t>
            </a:r>
            <a:r>
              <a:rPr lang="en-US" altLang="en-US" sz="2400" dirty="0" smtClean="0"/>
              <a:t>HLSL(DirectX)</a:t>
            </a:r>
            <a:endParaRPr lang="zh-CN" altLang="en-US" sz="24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Geometry </a:t>
            </a:r>
            <a:r>
              <a:rPr lang="en-US" altLang="zh-CN" dirty="0" err="1" smtClean="0"/>
              <a:t>Shader</a:t>
            </a:r>
            <a:endParaRPr lang="zh-CN" altLang="en-US" dirty="0"/>
          </a:p>
        </p:txBody>
      </p:sp>
      <p:sp>
        <p:nvSpPr>
          <p:cNvPr id="3" name="内容占位符 2"/>
          <p:cNvSpPr>
            <a:spLocks noGrp="1"/>
          </p:cNvSpPr>
          <p:nvPr>
            <p:ph idx="1"/>
          </p:nvPr>
        </p:nvSpPr>
        <p:spPr/>
        <p:txBody>
          <a:bodyPr/>
          <a:lstStyle/>
          <a:p>
            <a:endParaRPr lang="zh-CN" altLang="en-US"/>
          </a:p>
        </p:txBody>
      </p:sp>
      <p:pic>
        <p:nvPicPr>
          <p:cNvPr id="25602" name="Picture 2"/>
          <p:cNvPicPr>
            <a:picLocks noChangeAspect="1" noChangeArrowheads="1"/>
          </p:cNvPicPr>
          <p:nvPr/>
        </p:nvPicPr>
        <p:blipFill>
          <a:blip r:embed="rId1"/>
          <a:srcRect/>
          <a:stretch>
            <a:fillRect/>
          </a:stretch>
        </p:blipFill>
        <p:spPr bwMode="auto">
          <a:xfrm>
            <a:off x="642910" y="1643050"/>
            <a:ext cx="7534275" cy="44767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谢谢观赏</a:t>
            </a:r>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GPU</a:t>
            </a:r>
            <a:r>
              <a:rPr lang="zh-CN" altLang="en-US" dirty="0" smtClean="0"/>
              <a:t>与</a:t>
            </a:r>
            <a:r>
              <a:rPr lang="en-US" altLang="zh-CN" dirty="0" smtClean="0"/>
              <a:t>CPU</a:t>
            </a:r>
            <a:r>
              <a:rPr lang="zh-CN" altLang="en-US" dirty="0" smtClean="0"/>
              <a:t>的架构差异</a:t>
            </a:r>
            <a:endParaRPr lang="zh-CN" altLang="en-US" dirty="0"/>
          </a:p>
        </p:txBody>
      </p:sp>
      <p:sp>
        <p:nvSpPr>
          <p:cNvPr id="5" name="内容占位符 4"/>
          <p:cNvSpPr>
            <a:spLocks noGrp="1"/>
          </p:cNvSpPr>
          <p:nvPr>
            <p:ph idx="1"/>
          </p:nvPr>
        </p:nvSpPr>
        <p:spPr/>
        <p:txBody>
          <a:bodyPr/>
          <a:lstStyle/>
          <a:p>
            <a:r>
              <a:rPr lang="en-US" altLang="zh-CN" sz="2400" dirty="0" smtClean="0"/>
              <a:t>CPU</a:t>
            </a:r>
            <a:r>
              <a:rPr lang="zh-CN" altLang="en-US" sz="2400" dirty="0" smtClean="0"/>
              <a:t>大部分面积为控制器和寄存器</a:t>
            </a:r>
            <a:endParaRPr lang="en-US" altLang="zh-CN" sz="2400" dirty="0" smtClean="0"/>
          </a:p>
          <a:p>
            <a:r>
              <a:rPr lang="en-US" sz="2400" dirty="0" smtClean="0"/>
              <a:t>GPU</a:t>
            </a:r>
            <a:r>
              <a:rPr lang="zh-CN" altLang="en-US" sz="2400" dirty="0" smtClean="0"/>
              <a:t>拥有更多的</a:t>
            </a:r>
            <a:r>
              <a:rPr lang="en-US" sz="2400" dirty="0" err="1" smtClean="0"/>
              <a:t>ALU（Arithmetic</a:t>
            </a:r>
            <a:r>
              <a:rPr lang="en-US" sz="2400" dirty="0" smtClean="0"/>
              <a:t> </a:t>
            </a:r>
            <a:r>
              <a:rPr lang="en-US" sz="2400" dirty="0" smtClean="0"/>
              <a:t>Logic Unit，</a:t>
            </a:r>
            <a:r>
              <a:rPr lang="zh-CN" altLang="en-US" sz="2400" dirty="0" smtClean="0"/>
              <a:t>逻辑运算单元）用于数据处理</a:t>
            </a:r>
            <a:endParaRPr lang="en-US" altLang="zh-CN" sz="2400" dirty="0" smtClean="0"/>
          </a:p>
          <a:p>
            <a:r>
              <a:rPr lang="en-US" altLang="zh-CN" sz="2400" dirty="0" smtClean="0"/>
              <a:t>CPU</a:t>
            </a:r>
            <a:r>
              <a:rPr lang="zh-CN" altLang="en-US" sz="2400" dirty="0" smtClean="0"/>
              <a:t>执行计算任务时，一个时刻只处理一个数据，不存在真正意义上的并行，而</a:t>
            </a:r>
            <a:r>
              <a:rPr lang="en-US" altLang="zh-CN" sz="2400" dirty="0" smtClean="0"/>
              <a:t>GPU</a:t>
            </a:r>
            <a:r>
              <a:rPr lang="zh-CN" altLang="en-US" sz="2400" dirty="0" smtClean="0"/>
              <a:t>具有多个处理器核，在一个时刻可以并行处理多个数据。</a:t>
            </a:r>
            <a:endParaRPr lang="zh-CN" altLang="en-US" sz="2400" dirty="0" smtClean="0"/>
          </a:p>
        </p:txBody>
      </p:sp>
      <p:pic>
        <p:nvPicPr>
          <p:cNvPr id="7" name="Picture 2"/>
          <p:cNvPicPr>
            <a:picLocks noChangeAspect="1" noChangeArrowheads="1"/>
          </p:cNvPicPr>
          <p:nvPr/>
        </p:nvPicPr>
        <p:blipFill>
          <a:blip r:embed="rId1"/>
          <a:srcRect/>
          <a:stretch>
            <a:fillRect/>
          </a:stretch>
        </p:blipFill>
        <p:spPr bwMode="auto">
          <a:xfrm>
            <a:off x="928662" y="3992249"/>
            <a:ext cx="7069315" cy="257176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21507" name="Picture 3"/>
          <p:cNvPicPr>
            <a:picLocks noChangeAspect="1" noChangeArrowheads="1"/>
          </p:cNvPicPr>
          <p:nvPr/>
        </p:nvPicPr>
        <p:blipFill>
          <a:blip r:embed="rId1"/>
          <a:srcRect/>
          <a:stretch>
            <a:fillRect/>
          </a:stretch>
        </p:blipFill>
        <p:spPr bwMode="auto">
          <a:xfrm>
            <a:off x="1857356" y="357166"/>
            <a:ext cx="5086350" cy="2647950"/>
          </a:xfrm>
          <a:prstGeom prst="rect">
            <a:avLst/>
          </a:prstGeom>
          <a:noFill/>
          <a:ln w="9525">
            <a:noFill/>
            <a:miter lim="800000"/>
            <a:headEnd/>
            <a:tailEnd/>
          </a:ln>
          <a:effectLst/>
        </p:spPr>
      </p:pic>
      <p:pic>
        <p:nvPicPr>
          <p:cNvPr id="21508" name="Picture 4"/>
          <p:cNvPicPr>
            <a:picLocks noGrp="1" noChangeAspect="1" noChangeArrowheads="1"/>
          </p:cNvPicPr>
          <p:nvPr>
            <p:ph idx="1"/>
          </p:nvPr>
        </p:nvPicPr>
        <p:blipFill>
          <a:blip r:embed="rId2"/>
          <a:srcRect/>
          <a:stretch>
            <a:fillRect/>
          </a:stretch>
        </p:blipFill>
        <p:spPr bwMode="auto">
          <a:xfrm>
            <a:off x="1857356" y="3143248"/>
            <a:ext cx="5210175" cy="30765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PC</a:t>
            </a:r>
            <a:r>
              <a:rPr lang="zh-CN" altLang="en-US" dirty="0" smtClean="0"/>
              <a:t>端的</a:t>
            </a:r>
            <a:r>
              <a:rPr lang="en-US" dirty="0" err="1" smtClean="0"/>
              <a:t>GPU</a:t>
            </a:r>
            <a:endParaRPr lang="en-US" dirty="0"/>
          </a:p>
        </p:txBody>
      </p:sp>
      <p:sp>
        <p:nvSpPr>
          <p:cNvPr id="5" name="内容占位符 4"/>
          <p:cNvSpPr/>
          <p:nvPr>
            <p:ph idx="1"/>
          </p:nvPr>
        </p:nvSpPr>
        <p:spPr/>
        <p:txBody>
          <a:bodyPr/>
          <a:p>
            <a:pPr algn="l">
              <a:buClrTx/>
              <a:buSzTx/>
            </a:pPr>
            <a:r>
              <a:rPr lang="en-US" altLang="zh-CN" dirty="0" err="1" smtClean="0"/>
              <a:t>GPU（显卡）独立存在</a:t>
            </a:r>
            <a:endParaRPr lang="en-US" altLang="zh-CN" dirty="0" err="1" smtClean="0"/>
          </a:p>
          <a:p>
            <a:pPr algn="l">
              <a:buClrTx/>
              <a:buSzTx/>
            </a:pPr>
            <a:r>
              <a:rPr lang="zh-CN" altLang="en-US" dirty="0" err="1" smtClean="0"/>
              <a:t>使用</a:t>
            </a:r>
            <a:r>
              <a:rPr lang="en-US" altLang="zh-CN">
                <a:sym typeface="+mn-ea"/>
              </a:rPr>
              <a:t>IMR</a:t>
            </a:r>
            <a:r>
              <a:rPr lang="zh-CN" altLang="en-US">
                <a:sym typeface="+mn-ea"/>
              </a:rPr>
              <a:t>架构</a:t>
            </a:r>
            <a:endParaRPr lang="zh-CN" altLang="en-US">
              <a:sym typeface="+mn-ea"/>
            </a:endParaRPr>
          </a:p>
          <a:p>
            <a:pPr algn="l">
              <a:buClrTx/>
              <a:buSzTx/>
            </a:pPr>
            <a:r>
              <a:rPr lang="zh-CN" altLang="en-US">
                <a:sym typeface="+mn-ea"/>
              </a:rPr>
              <a:t>性能指标：流处理器数量、核心频率、显存位宽</a:t>
            </a:r>
            <a:r>
              <a:rPr lang="zh-CN" altLang="en-US">
                <a:sym typeface="+mn-ea"/>
              </a:rPr>
              <a:t>、显存频率、显存带宽、显存容量</a:t>
            </a:r>
            <a:endParaRPr lang="zh-CN" altLang="en-US">
              <a:sym typeface="+mn-ea"/>
            </a:endParaRPr>
          </a:p>
          <a:p>
            <a:pPr algn="l">
              <a:buClrTx/>
              <a:buSzTx/>
            </a:pPr>
            <a:r>
              <a:rPr lang="en-US" altLang="zh-CN">
                <a:sym typeface="+mn-ea"/>
              </a:rPr>
              <a:t>eg:</a:t>
            </a:r>
            <a:r>
              <a:rPr lang="zh-CN" altLang="en-US">
                <a:sym typeface="+mn-ea"/>
              </a:rPr>
              <a:t>显存带宽=显存频率X显存</a:t>
            </a:r>
            <a:r>
              <a:rPr lang="zh-CN" altLang="en-US">
                <a:sym typeface="+mn-ea"/>
              </a:rPr>
              <a:t>位宽</a:t>
            </a:r>
            <a:r>
              <a:rPr lang="zh-CN" altLang="en-US">
                <a:sym typeface="+mn-ea"/>
              </a:rPr>
              <a:t>/8/1000 (GB/s)</a:t>
            </a:r>
            <a:endParaRPr lang="zh-CN" altLang="en-US">
              <a:sym typeface="+mn-ea"/>
            </a:endParaRPr>
          </a:p>
          <a:p>
            <a:endParaRPr lang="zh-CN"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移动端的</a:t>
            </a:r>
            <a:r>
              <a:rPr lang="en-US" altLang="zh-CN" dirty="0" err="1" smtClean="0"/>
              <a:t>GPU</a:t>
            </a:r>
            <a:r>
              <a:rPr lang="zh-CN" altLang="en-US" dirty="0" smtClean="0"/>
              <a:t>架构</a:t>
            </a:r>
            <a:endParaRPr lang="zh-CN" altLang="en-US" dirty="0"/>
          </a:p>
        </p:txBody>
      </p:sp>
      <p:sp>
        <p:nvSpPr>
          <p:cNvPr id="3" name="内容占位符 2"/>
          <p:cNvSpPr>
            <a:spLocks noGrp="1"/>
          </p:cNvSpPr>
          <p:nvPr>
            <p:ph idx="1"/>
          </p:nvPr>
        </p:nvSpPr>
        <p:spPr/>
        <p:txBody>
          <a:bodyPr/>
          <a:lstStyle/>
          <a:p>
            <a:r>
              <a:rPr lang="en-US" altLang="zh-CN" dirty="0" err="1" smtClean="0"/>
              <a:t>cpu</a:t>
            </a:r>
            <a:r>
              <a:rPr lang="zh-CN" altLang="en-US" dirty="0" smtClean="0"/>
              <a:t>和</a:t>
            </a:r>
            <a:r>
              <a:rPr lang="en-US" altLang="zh-CN" dirty="0" err="1" smtClean="0"/>
              <a:t>gpu</a:t>
            </a:r>
            <a:r>
              <a:rPr lang="zh-CN" altLang="en-US" dirty="0" smtClean="0"/>
              <a:t>共用一块</a:t>
            </a:r>
            <a:r>
              <a:rPr lang="en-US" dirty="0" smtClean="0"/>
              <a:t> Soc(System-on-a-Chip)</a:t>
            </a:r>
            <a:r>
              <a:rPr lang="zh-CN" altLang="en-US" dirty="0" smtClean="0"/>
              <a:t>芯片</a:t>
            </a:r>
            <a:endParaRPr lang="en-US" altLang="zh-CN" dirty="0" smtClean="0"/>
          </a:p>
          <a:p>
            <a:r>
              <a:rPr lang="en-US" altLang="zh-CN" dirty="0" err="1" smtClean="0"/>
              <a:t>cpu</a:t>
            </a:r>
            <a:r>
              <a:rPr lang="zh-CN" altLang="en-US" dirty="0" smtClean="0"/>
              <a:t>和</a:t>
            </a:r>
            <a:r>
              <a:rPr lang="en-US" altLang="zh-CN" dirty="0" err="1" smtClean="0"/>
              <a:t>gpu</a:t>
            </a:r>
            <a:r>
              <a:rPr lang="zh-CN" altLang="en-US" dirty="0" smtClean="0"/>
              <a:t>共用一块物理内存，分为主内存和显存，理论上</a:t>
            </a:r>
            <a:r>
              <a:rPr lang="en-US" altLang="zh-CN" dirty="0" err="1" smtClean="0"/>
              <a:t>cpu</a:t>
            </a:r>
            <a:r>
              <a:rPr lang="zh-CN" altLang="en-US" dirty="0" smtClean="0"/>
              <a:t>和</a:t>
            </a:r>
            <a:r>
              <a:rPr lang="en-US" altLang="zh-CN" dirty="0" err="1" smtClean="0"/>
              <a:t>gpu</a:t>
            </a:r>
            <a:r>
              <a:rPr lang="zh-CN" altLang="en-US" dirty="0" smtClean="0"/>
              <a:t>各自分管一块内存区域</a:t>
            </a:r>
            <a:endParaRPr lang="en-US" altLang="zh-CN" dirty="0" smtClean="0"/>
          </a:p>
          <a:p>
            <a:r>
              <a:rPr lang="en-US" altLang="en-US" dirty="0" smtClean="0"/>
              <a:t>GPU</a:t>
            </a:r>
            <a:r>
              <a:rPr lang="zh-CN" altLang="en-US" dirty="0" smtClean="0"/>
              <a:t>使用</a:t>
            </a:r>
            <a:r>
              <a:rPr lang="en-US" altLang="en-US" dirty="0" smtClean="0"/>
              <a:t>TBR</a:t>
            </a:r>
            <a:r>
              <a:rPr lang="zh-CN" altLang="en-US" dirty="0" smtClean="0"/>
              <a:t>和</a:t>
            </a:r>
            <a:r>
              <a:rPr lang="en-US" altLang="en-US" dirty="0" smtClean="0"/>
              <a:t>TBDR</a:t>
            </a:r>
            <a:r>
              <a:rPr lang="zh-CN" altLang="en-US" dirty="0" smtClean="0"/>
              <a:t>架构</a:t>
            </a:r>
            <a:endParaRPr lang="zh-CN" altLang="en-US" dirty="0" smtClean="0"/>
          </a:p>
        </p:txBody>
      </p:sp>
      <p:pic>
        <p:nvPicPr>
          <p:cNvPr id="4" name="图片 3"/>
          <p:cNvPicPr>
            <a:picLocks noChangeAspect="1"/>
          </p:cNvPicPr>
          <p:nvPr/>
        </p:nvPicPr>
        <p:blipFill>
          <a:blip r:embed="rId1"/>
          <a:stretch>
            <a:fillRect/>
          </a:stretch>
        </p:blipFill>
        <p:spPr>
          <a:xfrm>
            <a:off x="5357495" y="3954145"/>
            <a:ext cx="3467100" cy="25336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iOS</a:t>
            </a:r>
            <a:r>
              <a:rPr lang="en-US" altLang="zh-CN" dirty="0" smtClean="0"/>
              <a:t> Metal System Memory</a:t>
            </a:r>
            <a:endParaRPr lang="zh-CN" altLang="en-US" dirty="0"/>
          </a:p>
        </p:txBody>
      </p:sp>
      <p:sp>
        <p:nvSpPr>
          <p:cNvPr id="3" name="内容占位符 2"/>
          <p:cNvSpPr>
            <a:spLocks noGrp="1"/>
          </p:cNvSpPr>
          <p:nvPr>
            <p:ph idx="1"/>
          </p:nvPr>
        </p:nvSpPr>
        <p:spPr/>
        <p:txBody>
          <a:bodyPr/>
          <a:lstStyle/>
          <a:p>
            <a:r>
              <a:rPr lang="en-US" altLang="zh-CN" dirty="0" smtClean="0"/>
              <a:t>Private</a:t>
            </a:r>
            <a:r>
              <a:rPr lang="zh-CN" altLang="en-US" dirty="0" smtClean="0"/>
              <a:t>模式</a:t>
            </a:r>
            <a:endParaRPr lang="en-US" altLang="zh-CN" dirty="0" smtClean="0"/>
          </a:p>
          <a:p>
            <a:r>
              <a:rPr lang="en-US" altLang="zh-CN" dirty="0" smtClean="0"/>
              <a:t>Shared</a:t>
            </a:r>
            <a:r>
              <a:rPr lang="zh-CN" altLang="en-US" dirty="0" smtClean="0"/>
              <a:t>模式</a:t>
            </a:r>
            <a:endParaRPr lang="zh-CN" altLang="en-US" dirty="0"/>
          </a:p>
        </p:txBody>
      </p:sp>
      <p:pic>
        <p:nvPicPr>
          <p:cNvPr id="24578" name="Picture 2"/>
          <p:cNvPicPr>
            <a:picLocks noChangeAspect="1" noChangeArrowheads="1"/>
          </p:cNvPicPr>
          <p:nvPr/>
        </p:nvPicPr>
        <p:blipFill>
          <a:blip r:embed="rId1"/>
          <a:srcRect/>
          <a:stretch>
            <a:fillRect/>
          </a:stretch>
        </p:blipFill>
        <p:spPr bwMode="auto">
          <a:xfrm>
            <a:off x="3000364" y="1785926"/>
            <a:ext cx="5956460" cy="457203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IMR</a:t>
            </a:r>
            <a:r>
              <a:rPr lang="zh-CN" altLang="en-US">
                <a:sym typeface="+mn-ea"/>
              </a:rPr>
              <a:t>与</a:t>
            </a:r>
            <a:r>
              <a:rPr lang="en-US" altLang="en-US">
                <a:sym typeface="+mn-ea"/>
              </a:rPr>
              <a:t>TBR/TBDR</a:t>
            </a:r>
            <a:endParaRPr lang="zh-CN" altLang="en-US"/>
          </a:p>
        </p:txBody>
      </p:sp>
      <p:sp>
        <p:nvSpPr>
          <p:cNvPr id="3" name="内容占位符 2"/>
          <p:cNvSpPr>
            <a:spLocks noGrp="1"/>
          </p:cNvSpPr>
          <p:nvPr>
            <p:ph idx="1"/>
          </p:nvPr>
        </p:nvSpPr>
        <p:spPr/>
        <p:txBody>
          <a:bodyPr>
            <a:normAutofit lnSpcReduction="20000"/>
          </a:bodyPr>
          <a:p>
            <a:r>
              <a:rPr lang="zh-CN" altLang="en-US" sz="1800"/>
              <a:t>IMR（Immediate Mode Rendering），</a:t>
            </a:r>
            <a:r>
              <a:rPr lang="en-US" altLang="zh-CN" sz="1800"/>
              <a:t>pc</a:t>
            </a:r>
            <a:r>
              <a:rPr lang="zh-CN" altLang="en-US" sz="1800"/>
              <a:t>端通常使用这种方式，就如字面意思一样——提交的每个渲染要求都会立即开始，这是一种简单而又粗暴的思路，优点缺点都非常明显，如果不用为性能担忧，这种方式会很省事，但是IMR的渲染实行的是无差别对待，那些遮蔽处理的部分依然会被渲染处理器，这也导致无意义的读写操作更多，浪费了大量性能和带宽。</a:t>
            </a:r>
            <a:endParaRPr lang="zh-CN" altLang="en-US" sz="1800"/>
          </a:p>
          <a:p>
            <a:r>
              <a:rPr lang="zh-CN" altLang="en-US" sz="1800"/>
              <a:t>TBR（Tile Based  Rendering），安卓端，它将需要渲染的画面分成一个个的区块（tile），每个区块的坐标通过中间缓冲器以列表形式保存在系统内存中。这种渲染方式的好处就是相对IMR减少了不必要的渲染任务，缺点就是遮蔽碎片依然会少量存在，而且需要中间缓冲器，但是可以减少带宽开销，减少读写显存操作，提升性能，减少功耗。</a:t>
            </a:r>
            <a:endParaRPr lang="zh-CN" altLang="en-US" sz="1800"/>
          </a:p>
          <a:p>
            <a:r>
              <a:rPr lang="en-US" altLang="zh-CN" sz="1800">
                <a:sym typeface="+mn-ea"/>
              </a:rPr>
              <a:t>TBDR</a:t>
            </a:r>
            <a:r>
              <a:rPr lang="zh-CN" altLang="en-US" sz="1800">
                <a:sym typeface="+mn-ea"/>
              </a:rPr>
              <a:t>（Tile Based Deferred Rendering），</a:t>
            </a:r>
            <a:r>
              <a:rPr lang="en-US" altLang="zh-CN" sz="1800">
                <a:sym typeface="+mn-ea"/>
              </a:rPr>
              <a:t>iOS</a:t>
            </a:r>
            <a:r>
              <a:rPr lang="zh-CN" altLang="zh-CN" sz="1800">
                <a:sym typeface="+mn-ea"/>
              </a:rPr>
              <a:t>端使用的就是PowerVR的GPU </a:t>
            </a:r>
            <a:r>
              <a:rPr lang="en-US" altLang="zh-CN" sz="1800">
                <a:sym typeface="+mn-ea"/>
              </a:rPr>
              <a:t>TBDR</a:t>
            </a:r>
            <a:r>
              <a:rPr lang="zh-CN" altLang="en-US" sz="1800">
                <a:sym typeface="+mn-ea"/>
              </a:rPr>
              <a:t>架构，它是在</a:t>
            </a:r>
            <a:r>
              <a:rPr lang="en-US" altLang="en-US" sz="1800">
                <a:sym typeface="+mn-ea"/>
              </a:rPr>
              <a:t>TBR</a:t>
            </a:r>
            <a:r>
              <a:rPr lang="zh-CN" altLang="en-US" sz="1800">
                <a:sym typeface="+mn-ea"/>
              </a:rPr>
              <a:t>的基础上再做了一次</a:t>
            </a:r>
            <a:r>
              <a:rPr lang="zh-CN" altLang="en-US" sz="1800">
                <a:sym typeface="+mn-ea"/>
              </a:rPr>
              <a:t>Deferred，增加了HSR &amp; Depth Test的环节，最终可以做到零Overdraw，极大提高性能。</a:t>
            </a:r>
            <a:endParaRPr lang="zh-CN" altLang="en-US" sz="1800">
              <a:sym typeface="+mn-ea"/>
            </a:endParaRPr>
          </a:p>
          <a:p>
            <a:endParaRPr lang="zh-CN" altLang="en-US" sz="1800">
              <a:sym typeface="+mn-ea"/>
            </a:endParaRPr>
          </a:p>
          <a:p>
            <a:endParaRPr lang="zh-CN" altLang="en-US" sz="1800">
              <a:sym typeface="+mn-ea"/>
            </a:endParaRPr>
          </a:p>
          <a:p>
            <a:endParaRPr lang="zh-CN" altLang="en-US" sz="1800">
              <a:sym typeface="+mn-ea"/>
            </a:endParaRPr>
          </a:p>
          <a:p>
            <a:r>
              <a:rPr lang="zh-CN" altLang="en-US" sz="1800" b="1">
                <a:sym typeface="+mn-ea"/>
              </a:rPr>
              <a:t>总结：TBR</a:t>
            </a:r>
            <a:r>
              <a:rPr lang="en-US" altLang="zh-CN" sz="1800" b="1">
                <a:sym typeface="+mn-ea"/>
              </a:rPr>
              <a:t>/TBDR</a:t>
            </a:r>
            <a:r>
              <a:rPr lang="zh-CN" altLang="en-US" sz="1800" b="1">
                <a:sym typeface="+mn-ea"/>
              </a:rPr>
              <a:t>牺牲了执行效率换了降低带宽，解决带宽功耗；而PC 上IMR 并没有做TBR</a:t>
            </a:r>
            <a:r>
              <a:rPr lang="en-US" altLang="zh-CN" sz="1800" b="1">
                <a:sym typeface="+mn-ea"/>
              </a:rPr>
              <a:t>/TBDR</a:t>
            </a:r>
            <a:r>
              <a:rPr lang="zh-CN" altLang="en-US" sz="1800" b="1">
                <a:sym typeface="+mn-ea"/>
              </a:rPr>
              <a:t>这样处理是为了执行效率高。</a:t>
            </a:r>
            <a:endParaRPr lang="zh-CN" altLang="en-US" sz="1800" b="1">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0850" y="266383"/>
            <a:ext cx="8229600" cy="1143000"/>
          </a:xfrm>
        </p:spPr>
        <p:txBody>
          <a:bodyPr/>
          <a:p>
            <a:r>
              <a:rPr lang="en-US" altLang="zh-CN"/>
              <a:t>IMR</a:t>
            </a:r>
            <a:r>
              <a:rPr lang="zh-CN" altLang="en-US"/>
              <a:t>与</a:t>
            </a:r>
            <a:r>
              <a:rPr lang="en-US" altLang="en-US"/>
              <a:t>TBR/TBDR</a:t>
            </a:r>
            <a:endParaRPr lang="en-US" altLang="en-US"/>
          </a:p>
        </p:txBody>
      </p:sp>
      <p:sp>
        <p:nvSpPr>
          <p:cNvPr id="3" name="内容占位符 2"/>
          <p:cNvSpPr>
            <a:spLocks noGrp="1"/>
          </p:cNvSpPr>
          <p:nvPr>
            <p:ph idx="1"/>
          </p:nvPr>
        </p:nvSpPr>
        <p:spPr>
          <a:xfrm>
            <a:off x="457200" y="1409700"/>
            <a:ext cx="8229600" cy="4716780"/>
          </a:xfrm>
        </p:spPr>
        <p:txBody>
          <a:bodyPr/>
          <a:p>
            <a:pPr marL="0" indent="0">
              <a:buNone/>
            </a:pPr>
            <a:endParaRPr lang="en-US" altLang="zh-CN"/>
          </a:p>
        </p:txBody>
      </p:sp>
      <p:pic>
        <p:nvPicPr>
          <p:cNvPr id="6" name="图片 5" descr="1"/>
          <p:cNvPicPr>
            <a:picLocks noChangeAspect="1"/>
          </p:cNvPicPr>
          <p:nvPr/>
        </p:nvPicPr>
        <p:blipFill>
          <a:blip r:embed="rId1"/>
          <a:stretch>
            <a:fillRect/>
          </a:stretch>
        </p:blipFill>
        <p:spPr>
          <a:xfrm>
            <a:off x="374650" y="1409700"/>
            <a:ext cx="8382000" cy="2268855"/>
          </a:xfrm>
          <a:prstGeom prst="rect">
            <a:avLst/>
          </a:prstGeom>
        </p:spPr>
      </p:pic>
      <p:pic>
        <p:nvPicPr>
          <p:cNvPr id="7" name="图片 6" descr="2"/>
          <p:cNvPicPr>
            <a:picLocks noChangeAspect="1"/>
          </p:cNvPicPr>
          <p:nvPr/>
        </p:nvPicPr>
        <p:blipFill>
          <a:blip r:embed="rId2"/>
          <a:stretch>
            <a:fillRect/>
          </a:stretch>
        </p:blipFill>
        <p:spPr>
          <a:xfrm>
            <a:off x="427355" y="3848100"/>
            <a:ext cx="8329295" cy="251333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2800</Words>
  <Application>WPS 演示</Application>
  <PresentationFormat>全屏显示(4:3)</PresentationFormat>
  <Paragraphs>128</Paragraphs>
  <Slides>23</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Arial</vt:lpstr>
      <vt:lpstr>宋体</vt:lpstr>
      <vt:lpstr>Wingdings</vt:lpstr>
      <vt:lpstr>Calibri</vt:lpstr>
      <vt:lpstr>微软雅黑</vt:lpstr>
      <vt:lpstr>Arial Unicode MS</vt:lpstr>
      <vt:lpstr>Office 主题</vt:lpstr>
      <vt:lpstr>GPU Render Pipepline</vt:lpstr>
      <vt:lpstr>GPU简介</vt:lpstr>
      <vt:lpstr>GPU与CPU的架构差异</vt:lpstr>
      <vt:lpstr>PowerPoint 演示文稿</vt:lpstr>
      <vt:lpstr>PC端的GPU</vt:lpstr>
      <vt:lpstr>移动端的GPU架构</vt:lpstr>
      <vt:lpstr>iOS Metal System Memory</vt:lpstr>
      <vt:lpstr>IMR与TBR/TBDR</vt:lpstr>
      <vt:lpstr>IMR与TBR/TBDR</vt:lpstr>
      <vt:lpstr>Unity3D 引擎的GPU图形API</vt:lpstr>
      <vt:lpstr>渲染管线</vt:lpstr>
      <vt:lpstr>应用程序阶段</vt:lpstr>
      <vt:lpstr>几何处理阶段</vt:lpstr>
      <vt:lpstr>光栅化阶段</vt:lpstr>
      <vt:lpstr>像素处理阶段</vt:lpstr>
      <vt:lpstr>OpenGL ES 2.0图形管线</vt:lpstr>
      <vt:lpstr>PowerPoint 演示文稿</vt:lpstr>
      <vt:lpstr>Unity 3D引擎中的渲染流程</vt:lpstr>
      <vt:lpstr>可编程渲染管线</vt:lpstr>
      <vt:lpstr>Shader Language</vt:lpstr>
      <vt:lpstr>Surface Shaders与VF Shader</vt:lpstr>
      <vt:lpstr>Geometry Shader</vt:lpstr>
      <vt:lpstr>谢谢观赏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渲染流程</dc:title>
  <dc:creator>Administrator</dc:creator>
  <cp:lastModifiedBy>Admin</cp:lastModifiedBy>
  <cp:revision>80</cp:revision>
  <dcterms:created xsi:type="dcterms:W3CDTF">2020-07-23T07:26:00Z</dcterms:created>
  <dcterms:modified xsi:type="dcterms:W3CDTF">2021-06-21T02:33:13Z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