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5" r:id="rId4"/>
    <p:sldId id="257" r:id="rId5"/>
    <p:sldId id="262" r:id="rId7"/>
    <p:sldId id="261" r:id="rId8"/>
    <p:sldId id="280" r:id="rId9"/>
    <p:sldId id="263" r:id="rId10"/>
    <p:sldId id="264" r:id="rId11"/>
    <p:sldId id="258" r:id="rId12"/>
    <p:sldId id="259" r:id="rId13"/>
    <p:sldId id="267" r:id="rId14"/>
    <p:sldId id="260" r:id="rId15"/>
    <p:sldId id="269" r:id="rId16"/>
    <p:sldId id="266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3F8E-6477-479C-8EAC-AAA65F8D79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918A-F95B-4DF3-8A69-F770CABDE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9918A-F95B-4DF3-8A69-F770CAB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www.elecfans.com/tags/%E5%BE%B7%E5%B7%9E%E4%BB%AA%E5%99%A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GPU Render </a:t>
            </a:r>
            <a:r>
              <a:rPr lang="en-US" dirty="0" err="1" smtClean="0"/>
              <a:t>Pipepline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渲染管线入门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李凌云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渲染管线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338293"/>
            <a:ext cx="4286280" cy="65197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Geometry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643050"/>
            <a:ext cx="75342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 3D</a:t>
            </a:r>
            <a:r>
              <a:rPr lang="zh-CN" altLang="en-US" dirty="0" smtClean="0"/>
              <a:t>引擎中的渲染流程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2" name="AutoShape 2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4" name="AutoShape 4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6" name="AutoShape 6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500306"/>
            <a:ext cx="60483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渲染流程解析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Vertex </a:t>
            </a:r>
            <a:r>
              <a:rPr lang="zh-CN" altLang="zh-CN" sz="2400" dirty="0" smtClean="0"/>
              <a:t>顶点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smtClean="0"/>
              <a:t>Fragment </a:t>
            </a:r>
            <a:r>
              <a:rPr lang="zh-CN" altLang="en-US" sz="2400" dirty="0" smtClean="0"/>
              <a:t>片元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像素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smtClean="0"/>
              <a:t>Cull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smtClean="0"/>
              <a:t>    Cull Front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Cull Back(default)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Cull Off</a:t>
            </a:r>
            <a:endParaRPr lang="en-US" altLang="zh-CN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Zwrite</a:t>
            </a:r>
            <a:r>
              <a:rPr lang="en-US" altLang="zh-CN" sz="2400" dirty="0" smtClean="0"/>
              <a:t> On Off(</a:t>
            </a:r>
            <a:r>
              <a:rPr lang="zh-CN" altLang="en-US" sz="2400" dirty="0" smtClean="0"/>
              <a:t>开启深度写入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Depth Test(</a:t>
            </a:r>
            <a:r>
              <a:rPr lang="zh-CN" altLang="zh-CN" sz="2400" dirty="0" smtClean="0"/>
              <a:t>深度测试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Stencil Test(</a:t>
            </a:r>
            <a:r>
              <a:rPr lang="zh-CN" altLang="en-US" sz="2400" dirty="0" smtClean="0"/>
              <a:t>模板测试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Alpha Test(</a:t>
            </a:r>
            <a:r>
              <a:rPr lang="zh-CN" altLang="zh-CN" sz="2400" dirty="0" smtClean="0"/>
              <a:t>透明度测试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Blending(</a:t>
            </a:r>
            <a:r>
              <a:rPr lang="zh-CN" altLang="en-US" sz="2400" dirty="0" smtClean="0"/>
              <a:t>混合，</a:t>
            </a:r>
            <a:r>
              <a:rPr lang="zh-CN" altLang="en-US" sz="2400" dirty="0" smtClean="0"/>
              <a:t>仅适用透明渲染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HLSL(</a:t>
            </a:r>
            <a:r>
              <a:rPr lang="en-US" dirty="0" smtClean="0"/>
              <a:t> High Level </a:t>
            </a:r>
            <a:r>
              <a:rPr lang="en-US" dirty="0" err="1" smtClean="0"/>
              <a:t>Shader</a:t>
            </a:r>
            <a:r>
              <a:rPr lang="en-US" dirty="0" smtClean="0"/>
              <a:t> Language </a:t>
            </a:r>
            <a:r>
              <a:rPr lang="zh-CN" altLang="en-US" dirty="0" smtClean="0"/>
              <a:t>，微软</a:t>
            </a:r>
            <a:r>
              <a:rPr lang="en-US" altLang="en-US" dirty="0" smtClean="0"/>
              <a:t>DirectX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GLSL(</a:t>
            </a:r>
            <a:r>
              <a:rPr lang="en-US" dirty="0" smtClean="0"/>
              <a:t>OpenGL</a:t>
            </a:r>
            <a:r>
              <a:rPr lang="zh-CN" altLang="en-US" dirty="0" smtClean="0"/>
              <a:t>着色语言，</a:t>
            </a:r>
            <a:r>
              <a:rPr lang="en-US" altLang="zh-CN" dirty="0" smtClean="0"/>
              <a:t>OpenGL)</a:t>
            </a:r>
            <a:endParaRPr lang="en-US" altLang="zh-CN" dirty="0" smtClean="0"/>
          </a:p>
          <a:p>
            <a:r>
              <a:rPr lang="en-US" altLang="zh-CN" dirty="0" smtClean="0"/>
              <a:t>Cg(</a:t>
            </a:r>
            <a:r>
              <a:rPr lang="en-US" dirty="0" smtClean="0"/>
              <a:t>C for Graphics</a:t>
            </a:r>
            <a:r>
              <a:rPr lang="zh-CN" altLang="en-US" dirty="0" smtClean="0"/>
              <a:t>，</a:t>
            </a:r>
            <a:r>
              <a:rPr lang="en-US" dirty="0" smtClean="0"/>
              <a:t>NVIDIA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VF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VF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(Vertex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Fragment)</a:t>
            </a:r>
            <a:endParaRPr lang="en-US" altLang="zh-CN" dirty="0" smtClean="0"/>
          </a:p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内置光照函数</a:t>
            </a:r>
            <a:endParaRPr lang="en-US" altLang="zh-CN" dirty="0" smtClean="0"/>
          </a:p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最终也会通过</a:t>
            </a:r>
            <a:r>
              <a:rPr lang="en-US" altLang="zh-CN" dirty="0" err="1" smtClean="0"/>
              <a:t>HLSLcc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GLSL(OpenGL ES)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Metal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Language(</a:t>
            </a:r>
            <a:r>
              <a:rPr lang="en-US" altLang="zh-CN" dirty="0" err="1" smtClean="0"/>
              <a:t>iOS</a:t>
            </a:r>
            <a:r>
              <a:rPr lang="en-US" altLang="zh-CN" smtClean="0"/>
              <a:t> Metal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en-US" dirty="0" smtClean="0"/>
              <a:t>HLSL(DirectX)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GPU</a:t>
            </a:r>
            <a:r>
              <a:rPr lang="zh-CN" altLang="en-US" dirty="0" smtClean="0"/>
              <a:t>全称是</a:t>
            </a:r>
            <a:r>
              <a:rPr lang="en-US" b="1" dirty="0" smtClean="0"/>
              <a:t>Graphics Processing Unit</a:t>
            </a:r>
            <a:r>
              <a:rPr lang="en-US" dirty="0" smtClean="0"/>
              <a:t>，</a:t>
            </a:r>
            <a:r>
              <a:rPr lang="zh-CN" altLang="en-US" dirty="0" smtClean="0"/>
              <a:t>图形处理器，GPU是专门为处理图形任务而产生的芯片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图形渲染（光线追踪）</a:t>
            </a:r>
            <a:endParaRPr lang="en-US" altLang="zh-CN" dirty="0" smtClean="0"/>
          </a:p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的架构差异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大部分面积为控制器和寄存器</a:t>
            </a:r>
            <a:endParaRPr lang="en-US" altLang="zh-CN" sz="2400" dirty="0" smtClean="0"/>
          </a:p>
          <a:p>
            <a:r>
              <a:rPr lang="en-US" sz="2400" dirty="0" smtClean="0"/>
              <a:t>GPU</a:t>
            </a:r>
            <a:r>
              <a:rPr lang="zh-CN" altLang="en-US" sz="2400" dirty="0" smtClean="0"/>
              <a:t>拥有更多的</a:t>
            </a:r>
            <a:r>
              <a:rPr lang="en-US" sz="2400" dirty="0" err="1" smtClean="0"/>
              <a:t>ALU（Arithme</a:t>
            </a:r>
            <a:r>
              <a:rPr lang="en-US" sz="2400" dirty="0" err="1" smtClean="0">
                <a:hlinkClick r:id="rId1"/>
              </a:rPr>
              <a:t>ti</a:t>
            </a:r>
            <a:r>
              <a:rPr lang="en-US" sz="2400" dirty="0" err="1" smtClean="0"/>
              <a:t>c</a:t>
            </a:r>
            <a:r>
              <a:rPr lang="en-US" sz="2400" dirty="0" smtClean="0"/>
              <a:t> </a:t>
            </a:r>
            <a:r>
              <a:rPr lang="en-US" sz="2400" dirty="0" smtClean="0"/>
              <a:t>Logic Unit，</a:t>
            </a:r>
            <a:r>
              <a:rPr lang="zh-CN" altLang="en-US" sz="2400" dirty="0" smtClean="0"/>
              <a:t>逻辑运算单元）用于数据处理</a:t>
            </a:r>
            <a:endParaRPr lang="en-US" altLang="zh-CN" sz="2400" dirty="0" smtClean="0"/>
          </a:p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执行计算任务时，一个时刻只处理一个数据，不存在真正意义上的并行，而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具有多个处理器核，在一个时刻可以并行处理多个数据。</a:t>
            </a:r>
            <a:endParaRPr lang="zh-CN" alt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992249"/>
            <a:ext cx="70693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357166"/>
            <a:ext cx="5086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5210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移动端的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共用一块</a:t>
            </a:r>
            <a:r>
              <a:rPr lang="en-US" dirty="0" smtClean="0"/>
              <a:t> Soc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共用一块物理内存，分为主内存和显存，理论上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各自分管一块内存区域</a:t>
            </a:r>
            <a:endParaRPr lang="en-US" altLang="zh-CN" dirty="0" smtClean="0"/>
          </a:p>
          <a:p>
            <a:r>
              <a:rPr lang="en-US" altLang="en-US" dirty="0" smtClean="0"/>
              <a:t>GPU</a:t>
            </a:r>
            <a:r>
              <a:rPr lang="zh-CN" altLang="en-US" dirty="0" smtClean="0"/>
              <a:t>使用</a:t>
            </a:r>
            <a:r>
              <a:rPr lang="en-US" altLang="en-US" dirty="0" smtClean="0"/>
              <a:t>TBR</a:t>
            </a:r>
            <a:r>
              <a:rPr lang="zh-CN" altLang="en-US" dirty="0" smtClean="0"/>
              <a:t>和</a:t>
            </a:r>
            <a:r>
              <a:rPr lang="en-US" altLang="en-US" dirty="0" smtClean="0"/>
              <a:t>TBDR</a:t>
            </a:r>
            <a:r>
              <a:rPr lang="zh-CN" altLang="en-US" dirty="0" smtClean="0"/>
              <a:t>架构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495" y="3954145"/>
            <a:ext cx="34671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66383"/>
            <a:ext cx="8229600" cy="1143000"/>
          </a:xfrm>
        </p:spPr>
        <p:txBody>
          <a:bodyPr/>
          <a:p>
            <a:r>
              <a:rPr lang="en-US" altLang="zh-CN"/>
              <a:t>IMR</a:t>
            </a:r>
            <a:r>
              <a:rPr lang="zh-CN" altLang="en-US"/>
              <a:t>与</a:t>
            </a:r>
            <a:r>
              <a:rPr lang="en-US" altLang="en-US"/>
              <a:t>TBR/TBDR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71678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409700"/>
            <a:ext cx="8382000" cy="226885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3848100"/>
            <a:ext cx="8329295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 </a:t>
            </a:r>
            <a:r>
              <a:rPr lang="zh-CN" altLang="en-US" dirty="0" smtClean="0"/>
              <a:t>引擎移动端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的图形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Metal (Shared</a:t>
            </a:r>
            <a:r>
              <a:rPr lang="zh-CN" altLang="en-US" dirty="0" smtClean="0"/>
              <a:t>模式可以实现与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共享内存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OpenGL ES2.0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OpenGL ES3.0 </a:t>
            </a:r>
            <a:r>
              <a:rPr lang="zh-CN" altLang="en-US" dirty="0" smtClean="0"/>
              <a:t>以及</a:t>
            </a:r>
            <a:r>
              <a:rPr lang="en-US" dirty="0" err="1" smtClean="0"/>
              <a:t>vulkan</a:t>
            </a:r>
            <a:r>
              <a:rPr lang="en-US" dirty="0" smtClean="0"/>
              <a:t>(</a:t>
            </a:r>
            <a:r>
              <a:rPr lang="zh-CN" altLang="en-US" dirty="0" smtClean="0"/>
              <a:t>可以实现与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共享内存</a:t>
            </a:r>
            <a:r>
              <a:rPr lang="en-US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786190"/>
            <a:ext cx="744229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7150" y="3929066"/>
            <a:ext cx="52768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en-US" altLang="zh-CN" dirty="0" smtClean="0"/>
              <a:t> Metal System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Private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Shared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00364" y="1785926"/>
            <a:ext cx="59564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 ES 2.0</a:t>
            </a:r>
            <a:r>
              <a:rPr lang="zh-CN" altLang="en-US" dirty="0" smtClean="0"/>
              <a:t>图形管线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571612"/>
            <a:ext cx="62769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演示</Application>
  <PresentationFormat>全屏显示(4:3)</PresentationFormat>
  <Paragraphs>73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GPU Render Pipepline</vt:lpstr>
      <vt:lpstr>GPU简介</vt:lpstr>
      <vt:lpstr>GPU与CPU的架构差异</vt:lpstr>
      <vt:lpstr>PowerPoint 演示文稿</vt:lpstr>
      <vt:lpstr>移动端的gpu架构</vt:lpstr>
      <vt:lpstr>IMR与TBR/TBDR</vt:lpstr>
      <vt:lpstr>Unity 引擎移动端GPU的图形API</vt:lpstr>
      <vt:lpstr>iOS Metal System Memory</vt:lpstr>
      <vt:lpstr>OpenGL ES 2.0图形管线</vt:lpstr>
      <vt:lpstr>PowerPoint 演示文稿</vt:lpstr>
      <vt:lpstr>Geometry Shader</vt:lpstr>
      <vt:lpstr>Unity 3D引擎中的渲染流程</vt:lpstr>
      <vt:lpstr>渲染流程解析</vt:lpstr>
      <vt:lpstr>Shader Language</vt:lpstr>
      <vt:lpstr>Surface Shaders与VF Shader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渲染流程</dc:title>
  <dc:creator>Administrator</dc:creator>
  <cp:lastModifiedBy>Admin</cp:lastModifiedBy>
  <cp:revision>51</cp:revision>
  <dcterms:created xsi:type="dcterms:W3CDTF">2020-07-23T07:26:00Z</dcterms:created>
  <dcterms:modified xsi:type="dcterms:W3CDTF">2021-05-24T09:01:27Z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