
<file path=[Content_Types].xml><?xml version="1.0" encoding="utf-8"?>
<Types xmlns="http://schemas.openxmlformats.org/package/2006/content-types">
  <Override PartName="/ppt/slides/slide1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Default Extension="jpeg" ContentType="image/jpeg"/>
  <Override PartName="/ppt/slides/slide1.xml" ContentType="application/vnd.openxmlformats-officedocument.presentationml.slide+xml"/>
  <Override PartName="/ppt/slides/slide26.xml" ContentType="application/vnd.openxmlformats-officedocument.presentationml.slide+xml"/>
  <Override PartName="/ppt/slides/slide34.xml" ContentType="application/vnd.openxmlformats-officedocument.presentationml.slide+xml"/>
  <Override PartName="/docProps/app.xml" ContentType="application/vnd.openxmlformats-officedocument.extended-properties+xml"/>
  <Override PartName="/ppt/slideLayouts/slideLayout1.xml" ContentType="application/vnd.openxmlformats-officedocument.presentationml.slideLayout+xml"/>
  <Override PartName="/ppt/slides/slide22.xml" ContentType="application/vnd.openxmlformats-officedocument.presentationml.slide+xml"/>
  <Override PartName="/ppt/slides/slide30.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15.xml" ContentType="application/vnd.openxmlformats-officedocument.presentationml.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slides/slide31.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29.xml" ContentType="application/vnd.openxmlformats-officedocument.presentationml.slide+xml"/>
  <Default Extension="wmf" ContentType="image/x-wmf"/>
  <Override PartName="/ppt/slideLayouts/slideLayout4.xml" ContentType="application/vnd.openxmlformats-officedocument.presentationml.slideLayout+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51" r:id="rId1"/>
  </p:sldMasterIdLst>
  <p:sldIdLst>
    <p:sldId id="257" r:id="rId2"/>
    <p:sldId id="256" r:id="rId3"/>
    <p:sldId id="258" r:id="rId4"/>
    <p:sldId id="294" r:id="rId5"/>
    <p:sldId id="259" r:id="rId6"/>
    <p:sldId id="296" r:id="rId7"/>
    <p:sldId id="268" r:id="rId8"/>
    <p:sldId id="299" r:id="rId9"/>
    <p:sldId id="261" r:id="rId10"/>
    <p:sldId id="298" r:id="rId11"/>
    <p:sldId id="300" r:id="rId12"/>
    <p:sldId id="263" r:id="rId13"/>
    <p:sldId id="266" r:id="rId14"/>
    <p:sldId id="264" r:id="rId15"/>
    <p:sldId id="295" r:id="rId16"/>
    <p:sldId id="269" r:id="rId17"/>
    <p:sldId id="267" r:id="rId18"/>
    <p:sldId id="301" r:id="rId19"/>
    <p:sldId id="302" r:id="rId20"/>
    <p:sldId id="303" r:id="rId21"/>
    <p:sldId id="288" r:id="rId22"/>
    <p:sldId id="265" r:id="rId23"/>
    <p:sldId id="297" r:id="rId24"/>
    <p:sldId id="272" r:id="rId25"/>
    <p:sldId id="270" r:id="rId26"/>
    <p:sldId id="271" r:id="rId27"/>
    <p:sldId id="273" r:id="rId28"/>
    <p:sldId id="274" r:id="rId29"/>
    <p:sldId id="275" r:id="rId30"/>
    <p:sldId id="276" r:id="rId31"/>
    <p:sldId id="277" r:id="rId32"/>
    <p:sldId id="278" r:id="rId33"/>
    <p:sldId id="292" r:id="rId34"/>
    <p:sldId id="293" r:id="rId35"/>
  </p:sldIdLst>
  <p:sldSz cx="9144000" cy="6858000" type="screen4x3"/>
  <p:notesSz cx="6985000" cy="92837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457200" rtl="0" eaLnBrk="1" latinLnBrk="0" hangingPunct="1">
      <a:defRPr sz="2400" kern="1200">
        <a:solidFill>
          <a:schemeClr val="tx1"/>
        </a:solidFill>
        <a:latin typeface="Times New Roman" charset="0"/>
        <a:ea typeface="+mn-ea"/>
        <a:cs typeface="+mn-cs"/>
      </a:defRPr>
    </a:lvl6pPr>
    <a:lvl7pPr marL="2743200" algn="l" defTabSz="457200" rtl="0" eaLnBrk="1" latinLnBrk="0" hangingPunct="1">
      <a:defRPr sz="2400" kern="1200">
        <a:solidFill>
          <a:schemeClr val="tx1"/>
        </a:solidFill>
        <a:latin typeface="Times New Roman" charset="0"/>
        <a:ea typeface="+mn-ea"/>
        <a:cs typeface="+mn-cs"/>
      </a:defRPr>
    </a:lvl7pPr>
    <a:lvl8pPr marL="3200400" algn="l" defTabSz="457200" rtl="0" eaLnBrk="1" latinLnBrk="0" hangingPunct="1">
      <a:defRPr sz="2400" kern="1200">
        <a:solidFill>
          <a:schemeClr val="tx1"/>
        </a:solidFill>
        <a:latin typeface="Times New Roman" charset="0"/>
        <a:ea typeface="+mn-ea"/>
        <a:cs typeface="+mn-cs"/>
      </a:defRPr>
    </a:lvl8pPr>
    <a:lvl9pPr marL="3657600" algn="l" defTabSz="4572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p:cViewPr>
        <p:scale>
          <a:sx n="100" d="100"/>
          <a:sy n="100" d="100"/>
        </p:scale>
        <p:origin x="-856" y="-6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4" name="Rectangle 2" descr="Canvas"/>
          <p:cNvSpPr>
            <a:spLocks noChangeArrowheads="1"/>
          </p:cNvSpPr>
          <p:nvPr/>
        </p:nvSpPr>
        <p:spPr bwMode="white">
          <a:xfrm>
            <a:off x="528638" y="201613"/>
            <a:ext cx="8397875" cy="6467475"/>
          </a:xfrm>
          <a:prstGeom prst="rect">
            <a:avLst/>
          </a:prstGeom>
          <a:blipFill dpi="0" rotWithShape="0">
            <a:blip r:embed="rId2"/>
            <a:srcRect/>
            <a:tile tx="0" ty="0" sx="100000" sy="100000" flip="none" algn="tl"/>
          </a:blipFill>
          <a:ln w="9525">
            <a:noFill/>
            <a:miter lim="800000"/>
            <a:headEnd/>
            <a:tailEnd/>
          </a:ln>
        </p:spPr>
        <p:txBody>
          <a:bodyPr wrap="none" anchor="ctr">
            <a:prstTxWarp prst="textNoShape">
              <a:avLst/>
            </a:prstTxWarp>
          </a:bodyPr>
          <a:lstStyle/>
          <a:p>
            <a:pPr algn="ctr">
              <a:defRPr/>
            </a:pPr>
            <a:endParaRPr kumimoji="1" lang="en-US"/>
          </a:p>
        </p:txBody>
      </p:sp>
      <p:pic>
        <p:nvPicPr>
          <p:cNvPr id="5" name="Picture 3" descr="minispir"/>
          <p:cNvPicPr>
            <a:picLocks noChangeAspect="1" noChangeArrowheads="1"/>
          </p:cNvPicPr>
          <p:nvPr/>
        </p:nvPicPr>
        <p:blipFill>
          <a:blip r:embed="rId3"/>
          <a:srcRect/>
          <a:stretch>
            <a:fillRect/>
          </a:stretch>
        </p:blipFill>
        <p:spPr bwMode="ltGray">
          <a:xfrm>
            <a:off x="0" y="50800"/>
            <a:ext cx="1181100" cy="4286250"/>
          </a:xfrm>
          <a:prstGeom prst="rect">
            <a:avLst/>
          </a:prstGeom>
          <a:noFill/>
          <a:ln w="9525">
            <a:noFill/>
            <a:miter lim="800000"/>
            <a:headEnd/>
            <a:tailEnd/>
          </a:ln>
        </p:spPr>
      </p:pic>
      <p:sp>
        <p:nvSpPr>
          <p:cNvPr id="6" name="Rectangle 4" descr="Canvas"/>
          <p:cNvSpPr>
            <a:spLocks noChangeArrowheads="1"/>
          </p:cNvSpPr>
          <p:nvPr/>
        </p:nvSpPr>
        <p:spPr bwMode="white">
          <a:xfrm>
            <a:off x="596900" y="4130675"/>
            <a:ext cx="1041400" cy="457200"/>
          </a:xfrm>
          <a:prstGeom prst="rect">
            <a:avLst/>
          </a:prstGeom>
          <a:blipFill dpi="0" rotWithShape="0">
            <a:blip r:embed="rId2"/>
            <a:srcRect/>
            <a:tile tx="0" ty="0" sx="100000" sy="100000" flip="none" algn="tl"/>
          </a:blipFill>
          <a:ln w="9525">
            <a:noFill/>
            <a:miter lim="800000"/>
            <a:headEnd/>
            <a:tailEnd/>
          </a:ln>
          <a:effectLst/>
        </p:spPr>
        <p:txBody>
          <a:bodyPr wrap="none" anchor="ctr">
            <a:prstTxWarp prst="textNoShape">
              <a:avLst/>
            </a:prstTxWarp>
          </a:bodyPr>
          <a:lstStyle/>
          <a:p>
            <a:pPr algn="ctr">
              <a:defRPr/>
            </a:pPr>
            <a:endParaRPr kumimoji="1" lang="en-US"/>
          </a:p>
        </p:txBody>
      </p:sp>
      <p:pic>
        <p:nvPicPr>
          <p:cNvPr id="7" name="Picture 5" descr="minispir"/>
          <p:cNvPicPr>
            <a:picLocks noChangeAspect="1" noChangeArrowheads="1"/>
          </p:cNvPicPr>
          <p:nvPr/>
        </p:nvPicPr>
        <p:blipFill>
          <a:blip r:embed="rId3"/>
          <a:srcRect t="39999"/>
          <a:stretch>
            <a:fillRect/>
          </a:stretch>
        </p:blipFill>
        <p:spPr bwMode="ltGray">
          <a:xfrm>
            <a:off x="0" y="4222750"/>
            <a:ext cx="1181100" cy="2571750"/>
          </a:xfrm>
          <a:prstGeom prst="rect">
            <a:avLst/>
          </a:prstGeom>
          <a:noFill/>
          <a:ln w="9525">
            <a:noFill/>
            <a:miter lim="800000"/>
            <a:headEnd/>
            <a:tailEnd/>
          </a:ln>
        </p:spPr>
      </p:pic>
      <p:sp>
        <p:nvSpPr>
          <p:cNvPr id="38918" name="Rectangle 6"/>
          <p:cNvSpPr>
            <a:spLocks noGrp="1" noChangeArrowheads="1"/>
          </p:cNvSpPr>
          <p:nvPr>
            <p:ph type="ctrTitle"/>
          </p:nvPr>
        </p:nvSpPr>
        <p:spPr>
          <a:xfrm>
            <a:off x="914400" y="2057400"/>
            <a:ext cx="7721600" cy="1143000"/>
          </a:xfrm>
        </p:spPr>
        <p:txBody>
          <a:bodyPr/>
          <a:lstStyle>
            <a:lvl1pPr>
              <a:defRPr/>
            </a:lvl1pPr>
          </a:lstStyle>
          <a:p>
            <a:r>
              <a:rPr lang="en-US"/>
              <a:t>Click to edit Master title style</a:t>
            </a:r>
          </a:p>
        </p:txBody>
      </p:sp>
      <p:sp>
        <p:nvSpPr>
          <p:cNvPr id="38919" name="Rectangle 7"/>
          <p:cNvSpPr>
            <a:spLocks noGrp="1" noChangeArrowheads="1"/>
          </p:cNvSpPr>
          <p:nvPr>
            <p:ph type="subTitle" idx="1"/>
          </p:nvPr>
        </p:nvSpPr>
        <p:spPr>
          <a:xfrm>
            <a:off x="1625600" y="3886200"/>
            <a:ext cx="6400800" cy="1771650"/>
          </a:xfrm>
        </p:spPr>
        <p:txBody>
          <a:bodyPr/>
          <a:lstStyle>
            <a:lvl1pPr marL="0" indent="0" algn="ctr">
              <a:buFontTx/>
              <a:buNone/>
              <a:defRPr/>
            </a:lvl1pPr>
          </a:lstStyle>
          <a:p>
            <a:r>
              <a:rPr lang="en-US"/>
              <a:t>Click to edit Master subtitle style</a:t>
            </a:r>
          </a:p>
        </p:txBody>
      </p:sp>
      <p:sp>
        <p:nvSpPr>
          <p:cNvPr id="8" name="Rectangle 8"/>
          <p:cNvSpPr>
            <a:spLocks noGrp="1" noChangeArrowheads="1"/>
          </p:cNvSpPr>
          <p:nvPr>
            <p:ph type="dt" sz="quarter" idx="10"/>
          </p:nvPr>
        </p:nvSpPr>
        <p:spPr>
          <a:xfrm>
            <a:off x="1084263" y="6096000"/>
            <a:ext cx="1905000" cy="457200"/>
          </a:xfrm>
        </p:spPr>
        <p:txBody>
          <a:bodyPr/>
          <a:lstStyle>
            <a:lvl1pPr>
              <a:defRPr/>
            </a:lvl1pPr>
          </a:lstStyle>
          <a:p>
            <a:pPr>
              <a:defRPr/>
            </a:pPr>
            <a:endParaRPr lang="en-US"/>
          </a:p>
        </p:txBody>
      </p:sp>
      <p:sp>
        <p:nvSpPr>
          <p:cNvPr id="9" name="Rectangle 9"/>
          <p:cNvSpPr>
            <a:spLocks noGrp="1" noChangeArrowheads="1"/>
          </p:cNvSpPr>
          <p:nvPr>
            <p:ph type="ftr" sz="quarter" idx="11"/>
          </p:nvPr>
        </p:nvSpPr>
        <p:spPr>
          <a:xfrm>
            <a:off x="3522663" y="6096000"/>
            <a:ext cx="2895600" cy="457200"/>
          </a:xfrm>
        </p:spPr>
        <p:txBody>
          <a:bodyPr/>
          <a:lstStyle>
            <a:lvl1pPr>
              <a:defRPr/>
            </a:lvl1pPr>
          </a:lstStyle>
          <a:p>
            <a:pPr>
              <a:defRPr/>
            </a:pPr>
            <a:endParaRPr lang="en-US"/>
          </a:p>
        </p:txBody>
      </p:sp>
      <p:sp>
        <p:nvSpPr>
          <p:cNvPr id="10" name="Rectangle 10"/>
          <p:cNvSpPr>
            <a:spLocks noGrp="1" noChangeArrowheads="1"/>
          </p:cNvSpPr>
          <p:nvPr>
            <p:ph type="sldNum" sz="quarter" idx="12"/>
          </p:nvPr>
        </p:nvSpPr>
        <p:spPr>
          <a:xfrm>
            <a:off x="6951663" y="6096000"/>
            <a:ext cx="1905000" cy="457200"/>
          </a:xfrm>
        </p:spPr>
        <p:txBody>
          <a:bodyPr/>
          <a:lstStyle>
            <a:lvl1pPr>
              <a:defRPr/>
            </a:lvl1pPr>
          </a:lstStyle>
          <a:p>
            <a:pPr>
              <a:defRPr/>
            </a:pPr>
            <a:fld id="{87180894-17C6-D247-8D50-40A89F901C2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9E51A69E-962B-A845-8697-6A027CD6AAF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6800" y="381000"/>
            <a:ext cx="55626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A3036C2B-79EA-AB42-8EAD-16D7A4E8F92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14E6D9AF-B7C8-6D40-9A59-746CC8716F5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E48275E7-BEDC-E244-B4A0-45433B6D87C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977486FC-E561-0B4A-9288-DBA69C0C1DD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dt" sz="half" idx="10"/>
          </p:nvPr>
        </p:nvSpPr>
        <p:spPr>
          <a:ln/>
        </p:spPr>
        <p:txBody>
          <a:bodyPr/>
          <a:lstStyle>
            <a:lvl1pPr>
              <a:defRPr/>
            </a:lvl1pPr>
          </a:lstStyle>
          <a:p>
            <a:pPr>
              <a:defRPr/>
            </a:pPr>
            <a:endParaRPr lang="en-US"/>
          </a:p>
        </p:txBody>
      </p:sp>
      <p:sp>
        <p:nvSpPr>
          <p:cNvPr id="8" name="Rectangle 9"/>
          <p:cNvSpPr>
            <a:spLocks noGrp="1" noChangeArrowheads="1"/>
          </p:cNvSpPr>
          <p:nvPr>
            <p:ph type="ftr" sz="quarter" idx="11"/>
          </p:nvPr>
        </p:nvSpPr>
        <p:spPr>
          <a:ln/>
        </p:spPr>
        <p:txBody>
          <a:bodyPr/>
          <a:lstStyle>
            <a:lvl1pPr>
              <a:defRPr/>
            </a:lvl1pPr>
          </a:lstStyle>
          <a:p>
            <a:pPr>
              <a:defRPr/>
            </a:pPr>
            <a:endParaRPr lang="en-US"/>
          </a:p>
        </p:txBody>
      </p:sp>
      <p:sp>
        <p:nvSpPr>
          <p:cNvPr id="9" name="Rectangle 10"/>
          <p:cNvSpPr>
            <a:spLocks noGrp="1" noChangeArrowheads="1"/>
          </p:cNvSpPr>
          <p:nvPr>
            <p:ph type="sldNum" sz="quarter" idx="12"/>
          </p:nvPr>
        </p:nvSpPr>
        <p:spPr>
          <a:ln/>
        </p:spPr>
        <p:txBody>
          <a:bodyPr/>
          <a:lstStyle>
            <a:lvl1pPr>
              <a:defRPr/>
            </a:lvl1pPr>
          </a:lstStyle>
          <a:p>
            <a:pPr>
              <a:defRPr/>
            </a:pPr>
            <a:fld id="{6A322282-0A11-264D-9804-FC3BB0B65DE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dt" sz="half" idx="10"/>
          </p:nvPr>
        </p:nvSpPr>
        <p:spPr>
          <a:ln/>
        </p:spPr>
        <p:txBody>
          <a:bodyPr/>
          <a:lstStyle>
            <a:lvl1pPr>
              <a:defRPr/>
            </a:lvl1pPr>
          </a:lstStyle>
          <a:p>
            <a:pPr>
              <a:defRPr/>
            </a:pPr>
            <a:endParaRPr lang="en-US"/>
          </a:p>
        </p:txBody>
      </p:sp>
      <p:sp>
        <p:nvSpPr>
          <p:cNvPr id="4" name="Rectangle 9"/>
          <p:cNvSpPr>
            <a:spLocks noGrp="1" noChangeArrowheads="1"/>
          </p:cNvSpPr>
          <p:nvPr>
            <p:ph type="ftr" sz="quarter" idx="11"/>
          </p:nvPr>
        </p:nvSpPr>
        <p:spPr>
          <a:ln/>
        </p:spPr>
        <p:txBody>
          <a:bodyPr/>
          <a:lstStyle>
            <a:lvl1pPr>
              <a:defRPr/>
            </a:lvl1pPr>
          </a:lstStyle>
          <a:p>
            <a:pPr>
              <a:defRPr/>
            </a:pPr>
            <a:endParaRPr lang="en-US"/>
          </a:p>
        </p:txBody>
      </p:sp>
      <p:sp>
        <p:nvSpPr>
          <p:cNvPr id="5" name="Rectangle 10"/>
          <p:cNvSpPr>
            <a:spLocks noGrp="1" noChangeArrowheads="1"/>
          </p:cNvSpPr>
          <p:nvPr>
            <p:ph type="sldNum" sz="quarter" idx="12"/>
          </p:nvPr>
        </p:nvSpPr>
        <p:spPr>
          <a:ln/>
        </p:spPr>
        <p:txBody>
          <a:bodyPr/>
          <a:lstStyle>
            <a:lvl1pPr>
              <a:defRPr/>
            </a:lvl1pPr>
          </a:lstStyle>
          <a:p>
            <a:pPr>
              <a:defRPr/>
            </a:pPr>
            <a:fld id="{5516AB4F-47BB-3645-A590-19DDEB97A56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p>
        </p:txBody>
      </p:sp>
      <p:sp>
        <p:nvSpPr>
          <p:cNvPr id="3" name="Rectangle 9"/>
          <p:cNvSpPr>
            <a:spLocks noGrp="1" noChangeArrowheads="1"/>
          </p:cNvSpPr>
          <p:nvPr>
            <p:ph type="ftr" sz="quarter" idx="11"/>
          </p:nvPr>
        </p:nvSpPr>
        <p:spPr>
          <a:ln/>
        </p:spPr>
        <p:txBody>
          <a:bodyPr/>
          <a:lstStyle>
            <a:lvl1pPr>
              <a:defRPr/>
            </a:lvl1pPr>
          </a:lstStyle>
          <a:p>
            <a:pPr>
              <a:defRPr/>
            </a:pPr>
            <a:endParaRPr lang="en-US"/>
          </a:p>
        </p:txBody>
      </p:sp>
      <p:sp>
        <p:nvSpPr>
          <p:cNvPr id="4" name="Rectangle 10"/>
          <p:cNvSpPr>
            <a:spLocks noGrp="1" noChangeArrowheads="1"/>
          </p:cNvSpPr>
          <p:nvPr>
            <p:ph type="sldNum" sz="quarter" idx="12"/>
          </p:nvPr>
        </p:nvSpPr>
        <p:spPr>
          <a:ln/>
        </p:spPr>
        <p:txBody>
          <a:bodyPr/>
          <a:lstStyle>
            <a:lvl1pPr>
              <a:defRPr/>
            </a:lvl1pPr>
          </a:lstStyle>
          <a:p>
            <a:pPr>
              <a:defRPr/>
            </a:pPr>
            <a:fld id="{15A386F8-0648-1E41-A0C1-3CABB8B2537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4AF87E60-CD8D-0747-A3CD-700C06BAFEB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E8017DFA-F986-4C4B-95D5-F6EF42407D9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bwMode="ltGray">
      <p:bgPr>
        <a:solidFill>
          <a:srgbClr val="906D58"/>
        </a:solidFill>
        <a:effectLst>
          <a:outerShdw blurRad="63500" dist="107763" dir="2700000" algn="ctr" rotWithShape="0">
            <a:srgbClr val="000000">
              <a:alpha val="74998"/>
            </a:srgbClr>
          </a:outerShdw>
        </a:effectLst>
      </p:bgPr>
    </p:bg>
    <p:spTree>
      <p:nvGrpSpPr>
        <p:cNvPr id="1" name=""/>
        <p:cNvGrpSpPr/>
        <p:nvPr/>
      </p:nvGrpSpPr>
      <p:grpSpPr>
        <a:xfrm>
          <a:off x="0" y="0"/>
          <a:ext cx="0" cy="0"/>
          <a:chOff x="0" y="0"/>
          <a:chExt cx="0" cy="0"/>
        </a:xfrm>
      </p:grpSpPr>
      <p:sp>
        <p:nvSpPr>
          <p:cNvPr id="37890" name="Rectangle 2"/>
          <p:cNvSpPr>
            <a:spLocks noChangeArrowheads="1"/>
          </p:cNvSpPr>
          <p:nvPr/>
        </p:nvSpPr>
        <p:spPr bwMode="ltGray">
          <a:xfrm>
            <a:off x="609600" y="228600"/>
            <a:ext cx="8239125" cy="6391275"/>
          </a:xfrm>
          <a:prstGeom prst="rect">
            <a:avLst/>
          </a:prstGeom>
          <a:solidFill>
            <a:srgbClr val="EDE7E3"/>
          </a:solidFill>
          <a:ln w="9525">
            <a:noFill/>
            <a:miter lim="800000"/>
            <a:headEnd/>
            <a:tailEnd/>
          </a:ln>
        </p:spPr>
        <p:txBody>
          <a:bodyPr wrap="none" anchor="ctr">
            <a:prstTxWarp prst="textNoShape">
              <a:avLst/>
            </a:prstTxWarp>
          </a:bodyPr>
          <a:lstStyle/>
          <a:p>
            <a:pPr algn="ctr">
              <a:defRPr/>
            </a:pPr>
            <a:endParaRPr kumimoji="1" lang="en-US"/>
          </a:p>
        </p:txBody>
      </p:sp>
      <p:sp>
        <p:nvSpPr>
          <p:cNvPr id="37891" name="Line 3"/>
          <p:cNvSpPr>
            <a:spLocks noChangeShapeType="1"/>
          </p:cNvSpPr>
          <p:nvPr/>
        </p:nvSpPr>
        <p:spPr bwMode="ltGray">
          <a:xfrm>
            <a:off x="1016000" y="1600200"/>
            <a:ext cx="7670800" cy="0"/>
          </a:xfrm>
          <a:prstGeom prst="line">
            <a:avLst/>
          </a:prstGeom>
          <a:noFill/>
          <a:ln w="3175">
            <a:solidFill>
              <a:schemeClr val="bg2"/>
            </a:solidFill>
            <a:round/>
            <a:headEnd/>
            <a:tailEnd/>
          </a:ln>
        </p:spPr>
        <p:txBody>
          <a:bodyPr wrap="none" anchor="ctr">
            <a:prstTxWarp prst="textNoShape">
              <a:avLst/>
            </a:prstTxWarp>
          </a:bodyPr>
          <a:lstStyle/>
          <a:p>
            <a:pPr>
              <a:defRPr/>
            </a:pPr>
            <a:endParaRPr lang="en-US"/>
          </a:p>
        </p:txBody>
      </p:sp>
      <p:pic>
        <p:nvPicPr>
          <p:cNvPr id="1028" name="Picture 4" descr="minispir"/>
          <p:cNvPicPr>
            <a:picLocks noChangeAspect="1" noChangeArrowheads="1"/>
          </p:cNvPicPr>
          <p:nvPr/>
        </p:nvPicPr>
        <p:blipFill>
          <a:blip r:embed="rId13"/>
          <a:srcRect b="5333"/>
          <a:stretch>
            <a:fillRect/>
          </a:stretch>
        </p:blipFill>
        <p:spPr bwMode="ltGray">
          <a:xfrm>
            <a:off x="0" y="50800"/>
            <a:ext cx="1181100" cy="4057650"/>
          </a:xfrm>
          <a:prstGeom prst="rect">
            <a:avLst/>
          </a:prstGeom>
          <a:noFill/>
          <a:ln w="9525">
            <a:noFill/>
            <a:miter lim="800000"/>
            <a:headEnd/>
            <a:tailEnd/>
          </a:ln>
        </p:spPr>
      </p:pic>
      <p:pic>
        <p:nvPicPr>
          <p:cNvPr id="1029" name="Picture 5" descr="minispir"/>
          <p:cNvPicPr>
            <a:picLocks noChangeAspect="1" noChangeArrowheads="1"/>
          </p:cNvPicPr>
          <p:nvPr/>
        </p:nvPicPr>
        <p:blipFill>
          <a:blip r:embed="rId13"/>
          <a:srcRect t="39999"/>
          <a:stretch>
            <a:fillRect/>
          </a:stretch>
        </p:blipFill>
        <p:spPr bwMode="ltGray">
          <a:xfrm>
            <a:off x="0" y="4222750"/>
            <a:ext cx="1181100" cy="2571750"/>
          </a:xfrm>
          <a:prstGeom prst="rect">
            <a:avLst/>
          </a:prstGeom>
          <a:noFill/>
          <a:ln w="9525">
            <a:noFill/>
            <a:miter lim="800000"/>
            <a:headEnd/>
            <a:tailEnd/>
          </a:ln>
        </p:spPr>
      </p:pic>
      <p:sp>
        <p:nvSpPr>
          <p:cNvPr id="1030" name="Rectangle 6"/>
          <p:cNvSpPr>
            <a:spLocks noGrp="1" noChangeArrowheads="1"/>
          </p:cNvSpPr>
          <p:nvPr>
            <p:ph type="title"/>
          </p:nvPr>
        </p:nvSpPr>
        <p:spPr bwMode="auto">
          <a:xfrm>
            <a:off x="1066800" y="381000"/>
            <a:ext cx="7620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31" name="Rectangle 7"/>
          <p:cNvSpPr>
            <a:spLocks noGrp="1" noChangeArrowheads="1"/>
          </p:cNvSpPr>
          <p:nvPr>
            <p:ph type="body" idx="1"/>
          </p:nvPr>
        </p:nvSpPr>
        <p:spPr bwMode="auto">
          <a:xfrm>
            <a:off x="1066800" y="1752600"/>
            <a:ext cx="76200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7896" name="Rectangle 8"/>
          <p:cNvSpPr>
            <a:spLocks noGrp="1" noChangeArrowheads="1"/>
          </p:cNvSpPr>
          <p:nvPr>
            <p:ph type="dt" sz="half" idx="2"/>
          </p:nvPr>
        </p:nvSpPr>
        <p:spPr bwMode="auto">
          <a:xfrm>
            <a:off x="1014413" y="6107113"/>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37897" name="Rectangle 9"/>
          <p:cNvSpPr>
            <a:spLocks noGrp="1" noChangeArrowheads="1"/>
          </p:cNvSpPr>
          <p:nvPr>
            <p:ph type="ftr" sz="quarter" idx="3"/>
          </p:nvPr>
        </p:nvSpPr>
        <p:spPr bwMode="auto">
          <a:xfrm>
            <a:off x="3452813" y="6107113"/>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37898" name="Rectangle 10"/>
          <p:cNvSpPr>
            <a:spLocks noGrp="1" noChangeArrowheads="1"/>
          </p:cNvSpPr>
          <p:nvPr>
            <p:ph type="sldNum" sz="quarter" idx="4"/>
          </p:nvPr>
        </p:nvSpPr>
        <p:spPr bwMode="auto">
          <a:xfrm>
            <a:off x="6881813" y="6107113"/>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B8804867-4F69-924D-8369-270EA8C4815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s.uchicago.edu/~mark/51081/pdp1120.png"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cm.bell-labs.com/cm/cs/who/dmr/pdfs/manintro.pdf" TargetMode="External"/><Relationship Id="rId4" Type="http://schemas.openxmlformats.org/officeDocument/2006/relationships/hyperlink" Target="http://www.cs.uchicago.edu/~mark/51081/pdp11.45.png" TargetMode="External"/><Relationship Id="rId1" Type="http://schemas.openxmlformats.org/officeDocument/2006/relationships/slideLayout" Target="../slideLayouts/slideLayout2.xml"/><Relationship Id="rId2" Type="http://schemas.openxmlformats.org/officeDocument/2006/relationships/hyperlink" Target="http://cm.bell-labs.com/cm/cs/who/dmr/manintro.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s.uchicago.edu/~mark/51081/pdp11.70.jpg" TargetMode="External"/><Relationship Id="rId3" Type="http://schemas.openxmlformats.org/officeDocument/2006/relationships/hyperlink" Target="http://www.cs.uchicago.edu/~mark/51081/vax780.tif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multicians.or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s.uchicago.edu/~mark/51081/pdp7.p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s.uchicago.edu/~mark/51081/pdp7.p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p:txBody>
          <a:bodyPr/>
          <a:lstStyle/>
          <a:p>
            <a:pPr eaLnBrk="1" hangingPunct="1"/>
            <a:r>
              <a:rPr lang="en-US" sz="3600"/>
              <a:t>Lecture 1:</a:t>
            </a:r>
            <a:br>
              <a:rPr lang="en-US" sz="3600"/>
            </a:br>
            <a:r>
              <a:rPr lang="en-US" sz="3600"/>
              <a:t>“a small yet powerful operating system”</a:t>
            </a:r>
          </a:p>
        </p:txBody>
      </p:sp>
      <p:sp>
        <p:nvSpPr>
          <p:cNvPr id="13315" name="Rectangle 3"/>
          <p:cNvSpPr>
            <a:spLocks noGrp="1" noChangeArrowheads="1"/>
          </p:cNvSpPr>
          <p:nvPr>
            <p:ph type="subTitle" idx="1"/>
          </p:nvPr>
        </p:nvSpPr>
        <p:spPr/>
        <p:txBody>
          <a:bodyPr/>
          <a:lstStyle/>
          <a:p>
            <a:pPr eaLnBrk="1" hangingPunct="1"/>
            <a:r>
              <a:rPr lang="en-US"/>
              <a:t>Unix History and Fundamentals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t>The Sting I</a:t>
            </a:r>
          </a:p>
        </p:txBody>
      </p:sp>
      <p:sp>
        <p:nvSpPr>
          <p:cNvPr id="22531" name="Rectangle 3"/>
          <p:cNvSpPr>
            <a:spLocks noGrp="1" noChangeArrowheads="1"/>
          </p:cNvSpPr>
          <p:nvPr>
            <p:ph type="body" idx="1"/>
          </p:nvPr>
        </p:nvSpPr>
        <p:spPr>
          <a:xfrm>
            <a:off x="990600" y="1676400"/>
            <a:ext cx="7772400" cy="4953000"/>
          </a:xfrm>
        </p:spPr>
        <p:txBody>
          <a:bodyPr/>
          <a:lstStyle/>
          <a:p>
            <a:pPr eaLnBrk="1" hangingPunct="1">
              <a:lnSpc>
                <a:spcPct val="80000"/>
              </a:lnSpc>
            </a:pPr>
            <a:r>
              <a:rPr lang="en-US" sz="2400"/>
              <a:t>In the summer of 1970, Joe Ossanna suggested they commit to delivering this new text processing system similar to “runoff” for the old CTSS system)</a:t>
            </a:r>
          </a:p>
          <a:p>
            <a:pPr eaLnBrk="1" hangingPunct="1">
              <a:lnSpc>
                <a:spcPct val="80000"/>
              </a:lnSpc>
            </a:pPr>
            <a:r>
              <a:rPr lang="en-US" sz="2400"/>
              <a:t>This would give them the excuse to argue for a new computer (not for a new operating system, but for the patent office’s new text processing system)</a:t>
            </a:r>
          </a:p>
          <a:p>
            <a:pPr eaLnBrk="1" hangingPunct="1">
              <a:lnSpc>
                <a:spcPct val="80000"/>
              </a:lnSpc>
            </a:pPr>
            <a:r>
              <a:rPr lang="en-US" sz="2400"/>
              <a:t>So they got their hot new computer, a 16-bit </a:t>
            </a:r>
            <a:r>
              <a:rPr lang="en-US" sz="2400">
                <a:hlinkClick r:id="rId2"/>
              </a:rPr>
              <a:t>PDP 11/20</a:t>
            </a:r>
            <a:r>
              <a:rPr lang="en-US" sz="2400"/>
              <a:t> with a whopping 64K of memory (extensible to 256K) and a .5 Megabyte disk for a cost of about $65,000</a:t>
            </a:r>
          </a:p>
          <a:p>
            <a:pPr eaLnBrk="1" hangingPunct="1">
              <a:lnSpc>
                <a:spcPct val="80000"/>
              </a:lnSpc>
            </a:pPr>
            <a:r>
              <a:rPr lang="en-US" sz="2400"/>
              <a:t>But the new machine for the text processing system needed a new operating system, and so they quietly ported UNIX over onto it</a:t>
            </a:r>
          </a:p>
          <a:p>
            <a:pPr eaLnBrk="1" hangingPunct="1">
              <a:lnSpc>
                <a:spcPct val="80000"/>
              </a:lnSpc>
            </a:pPr>
            <a:r>
              <a:rPr lang="en-US" sz="2400"/>
              <a:t>Ritchie and Morris “borrowed” some old code from another system that did text processing, and hacked together a text processing system literally overnight.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The Sting II</a:t>
            </a:r>
          </a:p>
        </p:txBody>
      </p:sp>
      <p:sp>
        <p:nvSpPr>
          <p:cNvPr id="23555" name="Rectangle 3"/>
          <p:cNvSpPr>
            <a:spLocks noGrp="1" noChangeArrowheads="1"/>
          </p:cNvSpPr>
          <p:nvPr>
            <p:ph type="body" idx="1"/>
          </p:nvPr>
        </p:nvSpPr>
        <p:spPr>
          <a:xfrm>
            <a:off x="990600" y="1676400"/>
            <a:ext cx="7772400" cy="4953000"/>
          </a:xfrm>
        </p:spPr>
        <p:txBody>
          <a:bodyPr/>
          <a:lstStyle/>
          <a:p>
            <a:pPr eaLnBrk="1" hangingPunct="1">
              <a:lnSpc>
                <a:spcPct val="90000"/>
              </a:lnSpc>
            </a:pPr>
            <a:r>
              <a:rPr lang="en-US" sz="2400"/>
              <a:t>So, after Multics, they couldn’t get anyone to buy them a decent computer to write an operating system, but they got instead a great system on which to write a text processing system, which they called “roff”, after “runoff”.</a:t>
            </a:r>
          </a:p>
          <a:p>
            <a:pPr eaLnBrk="1" hangingPunct="1">
              <a:lnSpc>
                <a:spcPct val="90000"/>
              </a:lnSpc>
            </a:pPr>
            <a:r>
              <a:rPr lang="en-US" sz="2400"/>
              <a:t>Unix was back in business, and had delivered its first system, a text processing system, to the Patent Department at BTL.  </a:t>
            </a:r>
          </a:p>
          <a:p>
            <a:pPr eaLnBrk="1" hangingPunct="1">
              <a:lnSpc>
                <a:spcPct val="90000"/>
              </a:lnSpc>
            </a:pPr>
            <a:r>
              <a:rPr lang="en-US" sz="2400">
                <a:hlinkClick r:id="rId2"/>
              </a:rPr>
              <a:t>AT&amp;T UNIX Version 1.0</a:t>
            </a:r>
            <a:r>
              <a:rPr lang="en-US" sz="2400"/>
              <a:t> was officially released on 11/3/1971 (</a:t>
            </a:r>
            <a:r>
              <a:rPr lang="en-US" sz="2400">
                <a:hlinkClick r:id="rId3"/>
              </a:rPr>
              <a:t>read the last sentence of the Programmer’s Manual</a:t>
            </a:r>
            <a:r>
              <a:rPr lang="en-US" sz="2400"/>
              <a:t>)</a:t>
            </a:r>
          </a:p>
          <a:p>
            <a:pPr eaLnBrk="1" hangingPunct="1">
              <a:lnSpc>
                <a:spcPct val="90000"/>
              </a:lnSpc>
            </a:pPr>
            <a:r>
              <a:rPr lang="en-US" sz="2400"/>
              <a:t>Soon, the Patent Department income provided them a new </a:t>
            </a:r>
            <a:r>
              <a:rPr lang="en-US" sz="2400">
                <a:hlinkClick r:id="rId4"/>
              </a:rPr>
              <a:t>PDP 11/45 </a:t>
            </a:r>
            <a:r>
              <a:rPr lang="en-US" sz="2400"/>
              <a:t>with 256K of memory for further development.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z="3600"/>
              <a:t>AT&amp;T Unix - First Edition 11/3/71</a:t>
            </a:r>
            <a:endParaRPr lang="en-US"/>
          </a:p>
        </p:txBody>
      </p:sp>
      <p:sp>
        <p:nvSpPr>
          <p:cNvPr id="24579" name="Rectangle 3"/>
          <p:cNvSpPr>
            <a:spLocks noGrp="1" noChangeArrowheads="1"/>
          </p:cNvSpPr>
          <p:nvPr>
            <p:ph type="body" idx="1"/>
          </p:nvPr>
        </p:nvSpPr>
        <p:spPr>
          <a:xfrm>
            <a:off x="1066800" y="1752600"/>
            <a:ext cx="7620000" cy="4724400"/>
          </a:xfrm>
        </p:spPr>
        <p:txBody>
          <a:bodyPr/>
          <a:lstStyle/>
          <a:p>
            <a:pPr eaLnBrk="1" hangingPunct="1">
              <a:lnSpc>
                <a:spcPct val="90000"/>
              </a:lnSpc>
            </a:pPr>
            <a:r>
              <a:rPr lang="en-US" sz="2400"/>
              <a:t>Contained around 60 user commands, including chmod, chown, chdir, cmp, date, cp, db, df, du, ld, ln, mv, od, pr, roff, to name a few.</a:t>
            </a:r>
          </a:p>
          <a:p>
            <a:pPr eaLnBrk="1" hangingPunct="1">
              <a:lnSpc>
                <a:spcPct val="90000"/>
              </a:lnSpc>
            </a:pPr>
            <a:r>
              <a:rPr lang="en-US" sz="2400"/>
              <a:t>This constituted the core of Unix, only the concept of “pipes” was missing.</a:t>
            </a:r>
          </a:p>
          <a:p>
            <a:pPr eaLnBrk="1" hangingPunct="1">
              <a:lnSpc>
                <a:spcPct val="90000"/>
              </a:lnSpc>
            </a:pPr>
            <a:r>
              <a:rPr lang="en-US" sz="2400"/>
              <a:t>Edition 2 came out shortly after in June of 1972, and its preface mentioned 10 users of Unix.</a:t>
            </a:r>
          </a:p>
          <a:p>
            <a:pPr eaLnBrk="1" hangingPunct="1">
              <a:lnSpc>
                <a:spcPct val="90000"/>
              </a:lnSpc>
            </a:pPr>
            <a:r>
              <a:rPr lang="en-US" sz="2400"/>
              <a:t>Interest quickly spread through universities, and the list of 16 users for version 3 reads like a university who’s who:  Harvard, Berkeley, Columbia, Princeton, Stanford, Johns Hopkins.  (Not MIT, why?)</a:t>
            </a:r>
          </a:p>
          <a:p>
            <a:pPr eaLnBrk="1" hangingPunct="1">
              <a:lnSpc>
                <a:spcPct val="90000"/>
              </a:lnSpc>
            </a:pPr>
            <a:r>
              <a:rPr lang="en-US" sz="2400"/>
              <a:t>So what would any red-blooded capitalist American company do with such a promising product?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t>Here Come da Judge</a:t>
            </a:r>
          </a:p>
        </p:txBody>
      </p:sp>
      <p:sp>
        <p:nvSpPr>
          <p:cNvPr id="25603" name="Rectangle 3"/>
          <p:cNvSpPr>
            <a:spLocks noGrp="1" noChangeArrowheads="1"/>
          </p:cNvSpPr>
          <p:nvPr>
            <p:ph type="body" idx="1"/>
          </p:nvPr>
        </p:nvSpPr>
        <p:spPr>
          <a:xfrm>
            <a:off x="990600" y="1524000"/>
            <a:ext cx="7772400" cy="5029200"/>
          </a:xfrm>
        </p:spPr>
        <p:txBody>
          <a:bodyPr/>
          <a:lstStyle/>
          <a:p>
            <a:pPr eaLnBrk="1" hangingPunct="1"/>
            <a:r>
              <a:rPr lang="en-US" sz="2400"/>
              <a:t>But there was a slight problem….</a:t>
            </a:r>
          </a:p>
          <a:p>
            <a:pPr lvl="1" eaLnBrk="1" hangingPunct="1"/>
            <a:r>
              <a:rPr lang="en-US" sz="2400"/>
              <a:t>1956 Antitrust decision (from Truman’s original 1949 suit) specifically prohibiting AT&amp;T and Western Electric from profiting from anything that didn’t directly have to do directly with providing telephone service</a:t>
            </a:r>
          </a:p>
          <a:p>
            <a:pPr lvl="1" eaLnBrk="1" hangingPunct="1"/>
            <a:r>
              <a:rPr lang="en-US" sz="2400"/>
              <a:t>Did Unix provide Telephone service?  No.</a:t>
            </a:r>
          </a:p>
          <a:p>
            <a:pPr lvl="1" eaLnBrk="1" hangingPunct="1"/>
            <a:r>
              <a:rPr lang="en-US" sz="2400"/>
              <a:t>Could AT&amp;T therefore sell and profit from Unix?  No.</a:t>
            </a:r>
          </a:p>
          <a:p>
            <a:pPr eaLnBrk="1" hangingPunct="1"/>
            <a:r>
              <a:rPr lang="en-US" sz="2400"/>
              <a:t>So AT&amp;T decided to license the software </a:t>
            </a:r>
            <a:r>
              <a:rPr lang="en-US" sz="2400" i="1"/>
              <a:t>and it’s entire source code</a:t>
            </a:r>
            <a:r>
              <a:rPr lang="en-US" sz="2400"/>
              <a:t> to educational institutions for a nominal fee, to cover packaging, and released it w/o support to any interested universities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t>Edition 3, 2/73</a:t>
            </a:r>
          </a:p>
        </p:txBody>
      </p:sp>
      <p:sp>
        <p:nvSpPr>
          <p:cNvPr id="26627" name="Rectangle 3"/>
          <p:cNvSpPr>
            <a:spLocks noGrp="1" noChangeArrowheads="1"/>
          </p:cNvSpPr>
          <p:nvPr>
            <p:ph type="body" idx="1"/>
          </p:nvPr>
        </p:nvSpPr>
        <p:spPr>
          <a:xfrm>
            <a:off x="990600" y="1600200"/>
            <a:ext cx="7772400" cy="4953000"/>
          </a:xfrm>
        </p:spPr>
        <p:txBody>
          <a:bodyPr/>
          <a:lstStyle/>
          <a:p>
            <a:pPr eaLnBrk="1" hangingPunct="1"/>
            <a:r>
              <a:rPr lang="en-US" sz="2400"/>
              <a:t>Edition 3 introduced the C Programming Language, in February of 1973, and the concept of </a:t>
            </a:r>
            <a:r>
              <a:rPr lang="en-US" sz="2400" i="1"/>
              <a:t>pipes</a:t>
            </a:r>
            <a:r>
              <a:rPr lang="en-US" sz="2400"/>
              <a:t>.</a:t>
            </a:r>
          </a:p>
          <a:p>
            <a:pPr lvl="1" eaLnBrk="1" hangingPunct="1"/>
            <a:r>
              <a:rPr lang="en-US" sz="2400"/>
              <a:t>A pipe in Unix is simply a way to connect the </a:t>
            </a:r>
            <a:r>
              <a:rPr lang="en-US" sz="2400" i="1"/>
              <a:t>output</a:t>
            </a:r>
            <a:r>
              <a:rPr lang="en-US" sz="2400"/>
              <a:t> of one program and use it automatically as the </a:t>
            </a:r>
            <a:r>
              <a:rPr lang="en-US" sz="2400" i="1"/>
              <a:t>input</a:t>
            </a:r>
            <a:r>
              <a:rPr lang="en-US" sz="2400"/>
              <a:t> to another program.</a:t>
            </a:r>
          </a:p>
          <a:p>
            <a:pPr lvl="1" eaLnBrk="1" hangingPunct="1"/>
            <a:r>
              <a:rPr lang="en-US" sz="2400"/>
              <a:t>Thompson rewrote a number of utilities (again, pulling an all-nighter) to accept </a:t>
            </a:r>
            <a:r>
              <a:rPr lang="en-US" sz="2400" i="1"/>
              <a:t>input</a:t>
            </a:r>
            <a:r>
              <a:rPr lang="en-US" sz="2400"/>
              <a:t> directed to it from another program.  Such programs were called a </a:t>
            </a:r>
            <a:r>
              <a:rPr lang="en-US" sz="2400" i="1"/>
              <a:t>filters</a:t>
            </a:r>
            <a:r>
              <a:rPr lang="en-US" sz="2400"/>
              <a:t>.</a:t>
            </a:r>
          </a:p>
          <a:p>
            <a:pPr lvl="1" eaLnBrk="1" hangingPunct="1"/>
            <a:r>
              <a:rPr lang="en-US" sz="2400"/>
              <a:t>Another driving force in the creation of pipes and filters was that writing a single large monolithic program probably wouldn’t have fit in a 64K process space anyway!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t>Edition 4, 1973</a:t>
            </a:r>
          </a:p>
        </p:txBody>
      </p:sp>
      <p:sp>
        <p:nvSpPr>
          <p:cNvPr id="27651" name="Rectangle 3"/>
          <p:cNvSpPr>
            <a:spLocks noGrp="1" noChangeArrowheads="1"/>
          </p:cNvSpPr>
          <p:nvPr>
            <p:ph type="body" idx="1"/>
          </p:nvPr>
        </p:nvSpPr>
        <p:spPr>
          <a:xfrm>
            <a:off x="990600" y="1600200"/>
            <a:ext cx="7772400" cy="4953000"/>
          </a:xfrm>
        </p:spPr>
        <p:txBody>
          <a:bodyPr/>
          <a:lstStyle/>
          <a:p>
            <a:pPr eaLnBrk="1" hangingPunct="1">
              <a:lnSpc>
                <a:spcPct val="80000"/>
              </a:lnSpc>
            </a:pPr>
            <a:r>
              <a:rPr lang="en-US" sz="2800"/>
              <a:t>C was derived from B which was derived from BCPL, which was derived from FORTRAN.  </a:t>
            </a:r>
          </a:p>
          <a:p>
            <a:pPr eaLnBrk="1" hangingPunct="1">
              <a:lnSpc>
                <a:spcPct val="80000"/>
              </a:lnSpc>
            </a:pPr>
            <a:r>
              <a:rPr lang="en-US" sz="2800"/>
              <a:t>Both BCPL and B (and therefore C) contained the notion of pointer indirection</a:t>
            </a:r>
          </a:p>
          <a:p>
            <a:pPr eaLnBrk="1" hangingPunct="1">
              <a:lnSpc>
                <a:spcPct val="80000"/>
              </a:lnSpc>
            </a:pPr>
            <a:r>
              <a:rPr lang="en-US" sz="2800"/>
              <a:t>By the fall of 1973 Unix could support up to 33 simultaneous users issuing over 13,000 commands a day, and was in use by dozens of institutions.  </a:t>
            </a:r>
          </a:p>
          <a:p>
            <a:pPr eaLnBrk="1" hangingPunct="1">
              <a:lnSpc>
                <a:spcPct val="80000"/>
              </a:lnSpc>
            </a:pPr>
            <a:r>
              <a:rPr lang="en-US" sz="2800"/>
              <a:t>AT&amp;T Bell Labs had an accidental hit on their hands.</a:t>
            </a:r>
          </a:p>
          <a:p>
            <a:pPr eaLnBrk="1" hangingPunct="1">
              <a:lnSpc>
                <a:spcPct val="80000"/>
              </a:lnSpc>
            </a:pPr>
            <a:r>
              <a:rPr lang="en-US" sz="2800"/>
              <a:t>In November of 1973, the fourth edition (System Four) was released, and Unix itself was rewritten entirely in C, thus making the operating system highly portable to new machine hardware.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t>Bill Joy and The Berkeley Connection</a:t>
            </a:r>
          </a:p>
        </p:txBody>
      </p:sp>
      <p:sp>
        <p:nvSpPr>
          <p:cNvPr id="28675" name="Rectangle 3"/>
          <p:cNvSpPr>
            <a:spLocks noGrp="1" noChangeArrowheads="1"/>
          </p:cNvSpPr>
          <p:nvPr>
            <p:ph type="body" idx="1"/>
          </p:nvPr>
        </p:nvSpPr>
        <p:spPr>
          <a:xfrm>
            <a:off x="990600" y="1676400"/>
            <a:ext cx="7772400" cy="4953000"/>
          </a:xfrm>
        </p:spPr>
        <p:txBody>
          <a:bodyPr/>
          <a:lstStyle/>
          <a:p>
            <a:pPr eaLnBrk="1" hangingPunct="1">
              <a:lnSpc>
                <a:spcPct val="80000"/>
              </a:lnSpc>
            </a:pPr>
            <a:r>
              <a:rPr lang="en-US" sz="2400"/>
              <a:t>In 1975, Ken Thompson was invited to Berkeley to teach an operating systems course.  He taught a course on … Unix.</a:t>
            </a:r>
          </a:p>
          <a:p>
            <a:pPr eaLnBrk="1" hangingPunct="1">
              <a:lnSpc>
                <a:spcPct val="80000"/>
              </a:lnSpc>
            </a:pPr>
            <a:r>
              <a:rPr lang="en-US" sz="2400"/>
              <a:t>While at Berkeley, he ported Unix Version 6 onto the Berkeley CS department’s new PDP </a:t>
            </a:r>
            <a:r>
              <a:rPr lang="en-US" sz="2400">
                <a:hlinkClick r:id="rId2"/>
              </a:rPr>
              <a:t>11/70</a:t>
            </a:r>
            <a:r>
              <a:rPr lang="en-US" sz="2400"/>
              <a:t>, which provided a 32 bit system with up to 4Meg of memory addressing</a:t>
            </a:r>
          </a:p>
          <a:p>
            <a:pPr eaLnBrk="1" hangingPunct="1">
              <a:lnSpc>
                <a:spcPct val="80000"/>
              </a:lnSpc>
            </a:pPr>
            <a:r>
              <a:rPr lang="en-US" sz="2400"/>
              <a:t>In 1979 Bell Labs also ported Unix Version 7 over onto a VAX (Virtual Addressing Extension), which supported a 512 Meg maximum memory and virtual memory</a:t>
            </a:r>
          </a:p>
          <a:p>
            <a:pPr eaLnBrk="1" hangingPunct="1">
              <a:lnSpc>
                <a:spcPct val="80000"/>
              </a:lnSpc>
            </a:pPr>
            <a:r>
              <a:rPr lang="en-US" sz="2400"/>
              <a:t>Berkeley took AT&amp;T’s VAX port and put it on a brand new VAX </a:t>
            </a:r>
            <a:r>
              <a:rPr lang="en-US" sz="2400">
                <a:hlinkClick r:id="rId3"/>
              </a:rPr>
              <a:t>11/780</a:t>
            </a:r>
            <a:r>
              <a:rPr lang="en-US" sz="2400"/>
              <a:t>, which had 2 Meg of memory installed.</a:t>
            </a:r>
          </a:p>
          <a:p>
            <a:pPr eaLnBrk="1" hangingPunct="1">
              <a:lnSpc>
                <a:spcPct val="80000"/>
              </a:lnSpc>
            </a:pPr>
            <a:r>
              <a:rPr lang="en-US" sz="2400"/>
              <a:t>Bill Joy brought to Unix the vi editor, termcap, the C shell and command history, job control, and most importantly, the Berkeley Software Distribution (BSD) version of Unix.</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z="3600"/>
              <a:t>The Network	</a:t>
            </a:r>
            <a:endParaRPr lang="en-US"/>
          </a:p>
        </p:txBody>
      </p:sp>
      <p:sp>
        <p:nvSpPr>
          <p:cNvPr id="29699" name="Rectangle 3"/>
          <p:cNvSpPr>
            <a:spLocks noGrp="1" noChangeArrowheads="1"/>
          </p:cNvSpPr>
          <p:nvPr>
            <p:ph type="body" idx="1"/>
          </p:nvPr>
        </p:nvSpPr>
        <p:spPr>
          <a:xfrm>
            <a:off x="990600" y="1600200"/>
            <a:ext cx="7772400" cy="5029200"/>
          </a:xfrm>
        </p:spPr>
        <p:txBody>
          <a:bodyPr/>
          <a:lstStyle/>
          <a:p>
            <a:pPr eaLnBrk="1" hangingPunct="1">
              <a:lnSpc>
                <a:spcPct val="90000"/>
              </a:lnSpc>
            </a:pPr>
            <a:r>
              <a:rPr lang="en-US" sz="2400"/>
              <a:t>The ARPANET project of the DoD’s Advanced Research Projects Agency was begun in 1969, the same year Ken Thompson was playing Space Travel.</a:t>
            </a:r>
          </a:p>
          <a:p>
            <a:pPr eaLnBrk="1" hangingPunct="1">
              <a:lnSpc>
                <a:spcPct val="90000"/>
              </a:lnSpc>
            </a:pPr>
            <a:r>
              <a:rPr lang="en-US" sz="2400"/>
              <a:t>ARPANET was designed to have an intelligently reconfigurable network that could survive multiple nodes being “taken out” simultaneously.  It was a Cold War network.</a:t>
            </a:r>
          </a:p>
          <a:p>
            <a:pPr eaLnBrk="1" hangingPunct="1">
              <a:lnSpc>
                <a:spcPct val="90000"/>
              </a:lnSpc>
            </a:pPr>
            <a:r>
              <a:rPr lang="en-US" sz="2400"/>
              <a:t>Bill Joy helped convince DARPA that Unix, not VMS, should be the OS of choice, because it was portable and wouldn’t be tied  to a particular hardware platform.</a:t>
            </a:r>
          </a:p>
          <a:p>
            <a:pPr eaLnBrk="1" hangingPunct="1">
              <a:lnSpc>
                <a:spcPct val="90000"/>
              </a:lnSpc>
            </a:pPr>
            <a:r>
              <a:rPr lang="en-US" sz="2400"/>
              <a:t>Thus Unix was chosen as the core operating system by DARPA running on the VAX, in preference to it’s native, default OS (VMS)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z="3600"/>
              <a:t>Berkeley Software Distribution	</a:t>
            </a:r>
            <a:endParaRPr lang="en-US"/>
          </a:p>
        </p:txBody>
      </p:sp>
      <p:sp>
        <p:nvSpPr>
          <p:cNvPr id="30723" name="Rectangle 3"/>
          <p:cNvSpPr>
            <a:spLocks noGrp="1" noChangeArrowheads="1"/>
          </p:cNvSpPr>
          <p:nvPr>
            <p:ph type="body" idx="1"/>
          </p:nvPr>
        </p:nvSpPr>
        <p:spPr>
          <a:xfrm>
            <a:off x="990600" y="1600200"/>
            <a:ext cx="7772400" cy="5029200"/>
          </a:xfrm>
        </p:spPr>
        <p:txBody>
          <a:bodyPr/>
          <a:lstStyle/>
          <a:p>
            <a:pPr eaLnBrk="1" hangingPunct="1">
              <a:lnSpc>
                <a:spcPct val="90000"/>
              </a:lnSpc>
            </a:pPr>
            <a:r>
              <a:rPr lang="en-US" sz="2400"/>
              <a:t>Bill Joy founded the Berkely Software Distrubtion while working for the Computer Systems Research Group (CSRG) at Berkeley</a:t>
            </a:r>
          </a:p>
          <a:p>
            <a:pPr eaLnBrk="1" hangingPunct="1">
              <a:lnSpc>
                <a:spcPct val="90000"/>
              </a:lnSpc>
            </a:pPr>
            <a:r>
              <a:rPr lang="en-US" sz="2400"/>
              <a:t>BSD 1.0 was released in early 1978 for a license payment of $50.00 for the PDP 11/70.</a:t>
            </a:r>
          </a:p>
          <a:p>
            <a:pPr eaLnBrk="1" hangingPunct="1">
              <a:lnSpc>
                <a:spcPct val="90000"/>
              </a:lnSpc>
            </a:pPr>
            <a:r>
              <a:rPr lang="en-US" sz="2400"/>
              <a:t>BSD Version 3 was released in 1979 and ran on the VAX 11/780 (based on AT&amp;T Version 7 for the VAX)</a:t>
            </a:r>
          </a:p>
          <a:p>
            <a:pPr eaLnBrk="1" hangingPunct="1">
              <a:lnSpc>
                <a:spcPct val="90000"/>
              </a:lnSpc>
            </a:pPr>
            <a:r>
              <a:rPr lang="en-US" sz="2400"/>
              <a:t>BSD Version 4.1a in late 1981 introduced Berkeley Sockets and Version 4.2, in September 1983, introduced networking to Unix in the form of TCP/IP stacks.</a:t>
            </a:r>
          </a:p>
          <a:p>
            <a:pPr eaLnBrk="1" hangingPunct="1">
              <a:lnSpc>
                <a:spcPct val="90000"/>
              </a:lnSpc>
            </a:pPr>
            <a:r>
              <a:rPr lang="en-US" sz="2400"/>
              <a:t>BSD 4.3, June 1990, introduced Network File System (NFS).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z="3600"/>
              <a:t>BABEL:  </a:t>
            </a:r>
            <a:br>
              <a:rPr lang="en-US" sz="3600"/>
            </a:br>
            <a:r>
              <a:rPr lang="en-US" sz="3600"/>
              <a:t>The Commercialization of Unix</a:t>
            </a:r>
          </a:p>
        </p:txBody>
      </p:sp>
      <p:sp>
        <p:nvSpPr>
          <p:cNvPr id="31747" name="Rectangle 3"/>
          <p:cNvSpPr>
            <a:spLocks noGrp="1" noChangeArrowheads="1"/>
          </p:cNvSpPr>
          <p:nvPr>
            <p:ph type="body" idx="1"/>
          </p:nvPr>
        </p:nvSpPr>
        <p:spPr>
          <a:xfrm>
            <a:off x="1066800" y="1600200"/>
            <a:ext cx="7620000" cy="4953000"/>
          </a:xfrm>
        </p:spPr>
        <p:txBody>
          <a:bodyPr/>
          <a:lstStyle/>
          <a:p>
            <a:pPr eaLnBrk="1" hangingPunct="1">
              <a:lnSpc>
                <a:spcPct val="90000"/>
              </a:lnSpc>
            </a:pPr>
            <a:r>
              <a:rPr lang="en-US" sz="2400"/>
              <a:t>In 1982, the Justice Department concluded its long dispute with AT&amp;T by dissolving Western Electric and breaking up AT&amp;T into independent phone-specific companies (Baby Bells), which allowed AT&amp;T to enter the computer business—like sell software</a:t>
            </a:r>
          </a:p>
          <a:p>
            <a:pPr eaLnBrk="1" hangingPunct="1">
              <a:lnSpc>
                <a:spcPct val="90000"/>
              </a:lnSpc>
            </a:pPr>
            <a:r>
              <a:rPr lang="en-US" sz="2400"/>
              <a:t>This meant several things:</a:t>
            </a:r>
          </a:p>
          <a:p>
            <a:pPr lvl="1" eaLnBrk="1" hangingPunct="1">
              <a:lnSpc>
                <a:spcPct val="90000"/>
              </a:lnSpc>
            </a:pPr>
            <a:r>
              <a:rPr lang="en-US" sz="2400"/>
              <a:t>AT&amp;T could now profit from UNIX</a:t>
            </a:r>
          </a:p>
          <a:p>
            <a:pPr lvl="1" eaLnBrk="1" hangingPunct="1">
              <a:lnSpc>
                <a:spcPct val="90000"/>
              </a:lnSpc>
            </a:pPr>
            <a:r>
              <a:rPr lang="en-US" sz="2400"/>
              <a:t>UNIX was now protected intellectual property, thus John Lion’s famous commentary on Version 6 because a copyright infringement and its distribution as photocopies had to go “underground”</a:t>
            </a:r>
          </a:p>
          <a:p>
            <a:pPr lvl="1" eaLnBrk="1" hangingPunct="1">
              <a:lnSpc>
                <a:spcPct val="90000"/>
              </a:lnSpc>
            </a:pPr>
            <a:r>
              <a:rPr lang="en-US" sz="2400"/>
              <a:t>UNIX now cost real money, rising as high as $200,000</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t>Introduction</a:t>
            </a:r>
          </a:p>
        </p:txBody>
      </p:sp>
      <p:sp>
        <p:nvSpPr>
          <p:cNvPr id="14339" name="Rectangle 3"/>
          <p:cNvSpPr>
            <a:spLocks noGrp="1" noChangeArrowheads="1"/>
          </p:cNvSpPr>
          <p:nvPr>
            <p:ph type="body" idx="1"/>
          </p:nvPr>
        </p:nvSpPr>
        <p:spPr>
          <a:xfrm>
            <a:off x="990600" y="1600200"/>
            <a:ext cx="7772400" cy="4953000"/>
          </a:xfrm>
        </p:spPr>
        <p:txBody>
          <a:bodyPr/>
          <a:lstStyle/>
          <a:p>
            <a:pPr eaLnBrk="1" hangingPunct="1">
              <a:lnSpc>
                <a:spcPct val="90000"/>
              </a:lnSpc>
            </a:pPr>
            <a:r>
              <a:rPr lang="en-US" sz="2400"/>
              <a:t>“Technically, Unix is a simple, coherent system which pushes a few good ideas to the limit.”—Sunil Das</a:t>
            </a:r>
          </a:p>
          <a:p>
            <a:pPr eaLnBrk="1" hangingPunct="1">
              <a:lnSpc>
                <a:spcPct val="90000"/>
              </a:lnSpc>
            </a:pPr>
            <a:r>
              <a:rPr lang="en-US" sz="2400"/>
              <a:t>“The greatest virtues of Unix, in my opinion, are those that emerged as a result of the way that it developed.”—Peter Salus</a:t>
            </a:r>
          </a:p>
          <a:p>
            <a:pPr eaLnBrk="1" hangingPunct="1">
              <a:lnSpc>
                <a:spcPct val="90000"/>
              </a:lnSpc>
            </a:pPr>
            <a:r>
              <a:rPr lang="en-US" sz="2400"/>
              <a:t>“The growth and development of Unix is an exciting sociological tale. . . . The nature of the individuals and their interactions is what made Unix vital.”—Peter Salus</a:t>
            </a:r>
          </a:p>
          <a:p>
            <a:pPr eaLnBrk="1" hangingPunct="1">
              <a:lnSpc>
                <a:spcPct val="90000"/>
              </a:lnSpc>
            </a:pPr>
            <a:r>
              <a:rPr lang="en-US" sz="2400"/>
              <a:t>“UNIX is simple and coherent, but it takes a genius (or at any rate, a programmer) to understand and appreciate its simplicity.”—Dennis Ritchie</a:t>
            </a:r>
          </a:p>
          <a:p>
            <a:pPr eaLnBrk="1" hangingPunct="1">
              <a:lnSpc>
                <a:spcPct val="90000"/>
              </a:lnSpc>
            </a:pPr>
            <a:r>
              <a:rPr lang="en-US" sz="2400"/>
              <a:t>The history of Unix is a story of intrigue, adaptability, desire, cunning, intellectual honesty, and the pursuit of freedom and happiness.—Mark Shacklette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z="3600"/>
              <a:t>BABEL:  </a:t>
            </a:r>
            <a:br>
              <a:rPr lang="en-US" sz="3600"/>
            </a:br>
            <a:r>
              <a:rPr lang="en-US" sz="3600"/>
              <a:t>The Commercialization of Unix</a:t>
            </a:r>
          </a:p>
        </p:txBody>
      </p:sp>
      <p:sp>
        <p:nvSpPr>
          <p:cNvPr id="32771" name="Rectangle 3"/>
          <p:cNvSpPr>
            <a:spLocks noGrp="1" noChangeArrowheads="1"/>
          </p:cNvSpPr>
          <p:nvPr>
            <p:ph type="body" idx="1"/>
          </p:nvPr>
        </p:nvSpPr>
        <p:spPr>
          <a:xfrm>
            <a:off x="1066800" y="1600200"/>
            <a:ext cx="7620000" cy="4953000"/>
          </a:xfrm>
        </p:spPr>
        <p:txBody>
          <a:bodyPr/>
          <a:lstStyle/>
          <a:p>
            <a:pPr eaLnBrk="1" hangingPunct="1">
              <a:lnSpc>
                <a:spcPct val="90000"/>
              </a:lnSpc>
            </a:pPr>
            <a:r>
              <a:rPr lang="en-US" sz="2400"/>
              <a:t>In 1982, Bill Joy left Berkeley to form SUN Microsystems</a:t>
            </a:r>
          </a:p>
          <a:p>
            <a:pPr eaLnBrk="1" hangingPunct="1">
              <a:lnSpc>
                <a:spcPct val="90000"/>
              </a:lnSpc>
            </a:pPr>
            <a:r>
              <a:rPr lang="en-US" sz="2400"/>
              <a:t>Other heavy-hitters entered the Unix market:  IBM, Hewlett-Packard, Digital, Silicon Graphics, etc.</a:t>
            </a:r>
          </a:p>
          <a:p>
            <a:pPr eaLnBrk="1" hangingPunct="1">
              <a:lnSpc>
                <a:spcPct val="90000"/>
              </a:lnSpc>
            </a:pPr>
            <a:r>
              <a:rPr lang="en-US" sz="2400"/>
              <a:t>Unix and its software went through the roof in terms of price</a:t>
            </a:r>
          </a:p>
          <a:p>
            <a:pPr eaLnBrk="1" hangingPunct="1">
              <a:lnSpc>
                <a:spcPct val="90000"/>
              </a:lnSpc>
            </a:pPr>
            <a:r>
              <a:rPr lang="en-US" sz="2400"/>
              <a:t>As a result, free open-source movements began, most notably with Richard Stallman and the Free Software Foundation’s GNU project</a:t>
            </a:r>
          </a:p>
          <a:p>
            <a:pPr eaLnBrk="1" hangingPunct="1">
              <a:lnSpc>
                <a:spcPct val="90000"/>
              </a:lnSpc>
            </a:pPr>
            <a:r>
              <a:rPr lang="en-US" sz="2400"/>
              <a:t>Each vendor had its “flavor” of Unix.  Efforts, such as POSIX (Portable Operating Systems Based on Unix) were developed to enforce some conformity among the various competing versions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3794" name="Picture 4"/>
          <p:cNvPicPr>
            <a:picLocks noChangeAspect="1" noChangeArrowheads="1"/>
          </p:cNvPicPr>
          <p:nvPr/>
        </p:nvPicPr>
        <p:blipFill>
          <a:blip r:embed="rId2"/>
          <a:srcRect/>
          <a:stretch>
            <a:fillRect/>
          </a:stretch>
        </p:blipFill>
        <p:spPr bwMode="auto">
          <a:xfrm>
            <a:off x="2179638" y="439738"/>
            <a:ext cx="5078412" cy="59769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z="4000"/>
              <a:t>Unix Core Philosophy Summary I</a:t>
            </a:r>
          </a:p>
        </p:txBody>
      </p:sp>
      <p:sp>
        <p:nvSpPr>
          <p:cNvPr id="34819" name="Rectangle 3"/>
          <p:cNvSpPr>
            <a:spLocks noGrp="1" noChangeArrowheads="1"/>
          </p:cNvSpPr>
          <p:nvPr>
            <p:ph type="body" idx="1"/>
          </p:nvPr>
        </p:nvSpPr>
        <p:spPr>
          <a:xfrm>
            <a:off x="990600" y="1600200"/>
            <a:ext cx="7772400" cy="5029200"/>
          </a:xfrm>
        </p:spPr>
        <p:txBody>
          <a:bodyPr/>
          <a:lstStyle/>
          <a:p>
            <a:pPr eaLnBrk="1" hangingPunct="1">
              <a:lnSpc>
                <a:spcPct val="80000"/>
              </a:lnSpc>
            </a:pPr>
            <a:r>
              <a:rPr lang="en-US" sz="2800"/>
              <a:t>Each program should do one thing and do it well. If you need something new, add a new simple program rather than bloat existing programs with new features. </a:t>
            </a:r>
          </a:p>
          <a:p>
            <a:pPr eaLnBrk="1" hangingPunct="1">
              <a:lnSpc>
                <a:spcPct val="80000"/>
              </a:lnSpc>
            </a:pPr>
            <a:r>
              <a:rPr lang="en-US" sz="2800"/>
              <a:t>Allow the output of every program to be the input to another independent program. Don't clutter output with extraneous information. Avoid columnar and binary formats for I/O. Don't insist on interactive input. </a:t>
            </a:r>
          </a:p>
          <a:p>
            <a:pPr eaLnBrk="1" hangingPunct="1">
              <a:lnSpc>
                <a:spcPct val="80000"/>
              </a:lnSpc>
            </a:pPr>
            <a:r>
              <a:rPr lang="en-US" sz="2800"/>
              <a:t>Design and build software, even operating systems, to be tested early on in the development cycle.  Throw away the clumsy parts and rewrite them. </a:t>
            </a:r>
            <a:endParaRPr lang="en-US" sz="18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4000"/>
              <a:t>Unix Core Philosophy Summary II</a:t>
            </a:r>
          </a:p>
        </p:txBody>
      </p:sp>
      <p:sp>
        <p:nvSpPr>
          <p:cNvPr id="35843" name="Rectangle 3"/>
          <p:cNvSpPr>
            <a:spLocks noGrp="1" noChangeArrowheads="1"/>
          </p:cNvSpPr>
          <p:nvPr>
            <p:ph type="body" idx="1"/>
          </p:nvPr>
        </p:nvSpPr>
        <p:spPr>
          <a:xfrm>
            <a:off x="990600" y="1600200"/>
            <a:ext cx="7772400" cy="5029200"/>
          </a:xfrm>
        </p:spPr>
        <p:txBody>
          <a:bodyPr/>
          <a:lstStyle/>
          <a:p>
            <a:pPr eaLnBrk="1" hangingPunct="1">
              <a:lnSpc>
                <a:spcPct val="80000"/>
              </a:lnSpc>
            </a:pPr>
            <a:r>
              <a:rPr lang="en-US" sz="2400"/>
              <a:t>Favor general-purpose software tools, </a:t>
            </a:r>
            <a:r>
              <a:rPr lang="en-US" sz="2400" i="1"/>
              <a:t>even</a:t>
            </a:r>
            <a:r>
              <a:rPr lang="en-US" sz="2400"/>
              <a:t> if you have to take the time to stop and write the tools yourself.</a:t>
            </a:r>
          </a:p>
          <a:p>
            <a:pPr eaLnBrk="1" hangingPunct="1">
              <a:lnSpc>
                <a:spcPct val="80000"/>
              </a:lnSpc>
            </a:pPr>
            <a:r>
              <a:rPr lang="en-US" sz="2400"/>
              <a:t>Honesty:  Admit your bugs, even advertise them so that others won’t trip over them</a:t>
            </a:r>
          </a:p>
          <a:p>
            <a:pPr eaLnBrk="1" hangingPunct="1">
              <a:lnSpc>
                <a:spcPct val="80000"/>
              </a:lnSpc>
            </a:pPr>
            <a:r>
              <a:rPr lang="en-US" sz="2400"/>
              <a:t>Do not assume, a priori, that your users are idiots</a:t>
            </a:r>
          </a:p>
          <a:p>
            <a:pPr eaLnBrk="1" hangingPunct="1">
              <a:lnSpc>
                <a:spcPct val="80000"/>
              </a:lnSpc>
            </a:pPr>
            <a:r>
              <a:rPr lang="en-US" sz="2400"/>
              <a:t>When forced to decide between portability and speed, always opt for portability (speed will come, Grasshopper)</a:t>
            </a:r>
          </a:p>
          <a:p>
            <a:pPr eaLnBrk="1" hangingPunct="1">
              <a:lnSpc>
                <a:spcPct val="80000"/>
              </a:lnSpc>
            </a:pPr>
            <a:r>
              <a:rPr lang="en-US" sz="2400"/>
              <a:t>Give users </a:t>
            </a:r>
            <a:r>
              <a:rPr lang="en-US" sz="2400" i="1"/>
              <a:t>choice</a:t>
            </a:r>
            <a:r>
              <a:rPr lang="en-US" sz="2400"/>
              <a:t> (as in shell, editor, etc.)</a:t>
            </a:r>
          </a:p>
          <a:p>
            <a:pPr eaLnBrk="1" hangingPunct="1">
              <a:lnSpc>
                <a:spcPct val="80000"/>
              </a:lnSpc>
            </a:pPr>
            <a:r>
              <a:rPr lang="en-US" sz="2400"/>
              <a:t>Provide online help (from Multics)</a:t>
            </a:r>
          </a:p>
          <a:p>
            <a:pPr eaLnBrk="1" hangingPunct="1">
              <a:lnSpc>
                <a:spcPct val="80000"/>
              </a:lnSpc>
            </a:pPr>
            <a:r>
              <a:rPr lang="en-US" sz="2400"/>
              <a:t>Provide source code for freedom and empowerment</a:t>
            </a:r>
          </a:p>
          <a:p>
            <a:pPr eaLnBrk="1" hangingPunct="1">
              <a:lnSpc>
                <a:spcPct val="80000"/>
              </a:lnSpc>
              <a:buFontTx/>
              <a:buNone/>
            </a:pPr>
            <a:endParaRPr lang="en-US" sz="1200"/>
          </a:p>
          <a:p>
            <a:pPr eaLnBrk="1" hangingPunct="1">
              <a:lnSpc>
                <a:spcPct val="80000"/>
              </a:lnSpc>
              <a:buFontTx/>
              <a:buNone/>
            </a:pPr>
            <a:r>
              <a:rPr lang="en-US" sz="1200"/>
              <a:t>(cf. McIlroy, Pinson, Tague, "Unix Time-Sharing System Forward", </a:t>
            </a:r>
            <a:r>
              <a:rPr lang="en-US" sz="1200" i="1"/>
              <a:t>The Bell System Technical Jounal</a:t>
            </a:r>
            <a:r>
              <a:rPr lang="en-US" sz="1200"/>
              <a:t>, July -Aug 1978; 57.6.2, p. 1902)</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t>The Unix File System</a:t>
            </a:r>
          </a:p>
        </p:txBody>
      </p:sp>
      <p:sp>
        <p:nvSpPr>
          <p:cNvPr id="36867" name="Rectangle 3"/>
          <p:cNvSpPr>
            <a:spLocks noGrp="1" noChangeArrowheads="1"/>
          </p:cNvSpPr>
          <p:nvPr>
            <p:ph type="body" idx="1"/>
          </p:nvPr>
        </p:nvSpPr>
        <p:spPr/>
        <p:txBody>
          <a:bodyPr/>
          <a:lstStyle/>
          <a:p>
            <a:pPr eaLnBrk="1" hangingPunct="1"/>
            <a:r>
              <a:rPr lang="en-US" sz="2800"/>
              <a:t>Unix is Pro-Family (Hierarchical)</a:t>
            </a:r>
          </a:p>
          <a:p>
            <a:pPr lvl="1" eaLnBrk="1" hangingPunct="1"/>
            <a:r>
              <a:rPr lang="en-US"/>
              <a:t>Parent, child, current directories</a:t>
            </a:r>
          </a:p>
          <a:p>
            <a:pPr eaLnBrk="1" hangingPunct="1"/>
            <a:r>
              <a:rPr lang="en-US" sz="2800"/>
              <a:t>Absolute pathnames (start at root)</a:t>
            </a:r>
          </a:p>
          <a:p>
            <a:pPr eaLnBrk="1" hangingPunct="1"/>
            <a:r>
              <a:rPr lang="en-US" sz="2800"/>
              <a:t>Relative pathnames (start where  you are)</a:t>
            </a:r>
          </a:p>
          <a:p>
            <a:pPr eaLnBrk="1" hangingPunct="1"/>
            <a:r>
              <a:rPr lang="en-US" sz="2800"/>
              <a:t>Important standard directories:</a:t>
            </a:r>
          </a:p>
          <a:p>
            <a:pPr lvl="1" eaLnBrk="1" hangingPunct="1"/>
            <a:r>
              <a:rPr lang="en-US"/>
              <a:t>/		/home		/usr		/usr/bin</a:t>
            </a:r>
          </a:p>
          <a:p>
            <a:pPr lvl="1" eaLnBrk="1" hangingPunct="1"/>
            <a:r>
              <a:rPr lang="en-US"/>
              <a:t>/sbin	/usr/sbin	/etc		/var</a:t>
            </a:r>
          </a:p>
          <a:p>
            <a:pPr lvl="1" eaLnBrk="1" hangingPunct="1"/>
            <a:r>
              <a:rPr lang="en-US"/>
              <a:t>/dev	/tmp		/usr/ucb</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t>The Home Directory</a:t>
            </a:r>
          </a:p>
        </p:txBody>
      </p:sp>
      <p:sp>
        <p:nvSpPr>
          <p:cNvPr id="37891" name="Rectangle 3"/>
          <p:cNvSpPr>
            <a:spLocks noGrp="1" noChangeArrowheads="1"/>
          </p:cNvSpPr>
          <p:nvPr>
            <p:ph type="body" idx="1"/>
          </p:nvPr>
        </p:nvSpPr>
        <p:spPr/>
        <p:txBody>
          <a:bodyPr/>
          <a:lstStyle/>
          <a:p>
            <a:pPr eaLnBrk="1" hangingPunct="1"/>
            <a:r>
              <a:rPr lang="en-US" sz="2400"/>
              <a:t>Your home directory is defined in /etc/passwd</a:t>
            </a:r>
          </a:p>
          <a:p>
            <a:pPr eaLnBrk="1" hangingPunct="1"/>
            <a:r>
              <a:rPr lang="en-US" sz="2400"/>
              <a:t>You can use any of the following commands to get home:</a:t>
            </a:r>
          </a:p>
          <a:p>
            <a:pPr lvl="1" eaLnBrk="1" hangingPunct="1"/>
            <a:r>
              <a:rPr lang="en-US" sz="2400"/>
              <a:t>cd</a:t>
            </a:r>
          </a:p>
          <a:p>
            <a:pPr lvl="1" eaLnBrk="1" hangingPunct="1"/>
            <a:r>
              <a:rPr lang="en-US" sz="2400"/>
              <a:t>cd ~</a:t>
            </a:r>
          </a:p>
          <a:p>
            <a:pPr lvl="1" eaLnBrk="1" hangingPunct="1"/>
            <a:r>
              <a:rPr lang="en-US" sz="2400"/>
              <a:t>cd $HOME</a:t>
            </a:r>
          </a:p>
          <a:p>
            <a:pPr lvl="1" eaLnBrk="1" hangingPunct="1"/>
            <a:r>
              <a:rPr lang="en-US" sz="2400"/>
              <a:t>cd /full/path/to/your/home/dir</a:t>
            </a:r>
          </a:p>
          <a:p>
            <a:pPr eaLnBrk="1" hangingPunct="1"/>
            <a:r>
              <a:rPr lang="en-US" sz="2400"/>
              <a:t>Change to the previous (last) directory:</a:t>
            </a:r>
          </a:p>
          <a:p>
            <a:pPr lvl="1" eaLnBrk="1" hangingPunct="1"/>
            <a:r>
              <a:rPr lang="en-US" sz="2400"/>
              <a:t>cd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t>Man Pages</a:t>
            </a:r>
          </a:p>
        </p:txBody>
      </p:sp>
      <p:sp>
        <p:nvSpPr>
          <p:cNvPr id="38915" name="Rectangle 3"/>
          <p:cNvSpPr>
            <a:spLocks noGrp="1" noChangeArrowheads="1"/>
          </p:cNvSpPr>
          <p:nvPr>
            <p:ph type="body" idx="1"/>
          </p:nvPr>
        </p:nvSpPr>
        <p:spPr>
          <a:xfrm>
            <a:off x="990600" y="1676400"/>
            <a:ext cx="7772400" cy="4876800"/>
          </a:xfrm>
        </p:spPr>
        <p:txBody>
          <a:bodyPr/>
          <a:lstStyle/>
          <a:p>
            <a:pPr eaLnBrk="1" hangingPunct="1"/>
            <a:r>
              <a:rPr lang="en-US" sz="2000"/>
              <a:t>Man man</a:t>
            </a:r>
          </a:p>
          <a:p>
            <a:pPr eaLnBrk="1" hangingPunct="1"/>
            <a:r>
              <a:rPr lang="en-US" sz="2000"/>
              <a:t>Sections:</a:t>
            </a:r>
          </a:p>
          <a:p>
            <a:pPr lvl="1" eaLnBrk="1" hangingPunct="1"/>
            <a:r>
              <a:rPr lang="en-US" sz="2000"/>
              <a:t>user</a:t>
            </a:r>
          </a:p>
          <a:p>
            <a:pPr lvl="1" eaLnBrk="1" hangingPunct="1"/>
            <a:r>
              <a:rPr lang="en-US" sz="2000"/>
              <a:t>system calls</a:t>
            </a:r>
          </a:p>
          <a:p>
            <a:pPr lvl="1" eaLnBrk="1" hangingPunct="1"/>
            <a:r>
              <a:rPr lang="en-US" sz="2000"/>
              <a:t>C library functions/X Windows functions</a:t>
            </a:r>
          </a:p>
          <a:p>
            <a:pPr lvl="1" eaLnBrk="1" hangingPunct="1"/>
            <a:r>
              <a:rPr lang="en-US" sz="2000"/>
              <a:t>devices and network interfaces</a:t>
            </a:r>
          </a:p>
          <a:p>
            <a:pPr lvl="1" eaLnBrk="1" hangingPunct="1"/>
            <a:r>
              <a:rPr lang="en-US" sz="2000"/>
              <a:t>file formats </a:t>
            </a:r>
          </a:p>
          <a:p>
            <a:pPr lvl="1" eaLnBrk="1" hangingPunct="1"/>
            <a:r>
              <a:rPr lang="en-US" sz="2000"/>
              <a:t>games and demos</a:t>
            </a:r>
          </a:p>
          <a:p>
            <a:pPr lvl="1" eaLnBrk="1" hangingPunct="1"/>
            <a:r>
              <a:rPr lang="en-US" sz="2000"/>
              <a:t>environments/miscellaneous</a:t>
            </a:r>
          </a:p>
          <a:p>
            <a:pPr lvl="1" eaLnBrk="1" hangingPunct="1"/>
            <a:r>
              <a:rPr lang="en-US" sz="2000"/>
              <a:t>system administration/maintenance</a:t>
            </a:r>
          </a:p>
          <a:p>
            <a:pPr eaLnBrk="1" hangingPunct="1"/>
            <a:r>
              <a:rPr lang="en-US" sz="2000"/>
              <a:t>whatis </a:t>
            </a:r>
            <a:r>
              <a:rPr lang="en-US" sz="2000" i="1"/>
              <a:t>keyword</a:t>
            </a:r>
            <a:endParaRPr lang="en-US" sz="2000"/>
          </a:p>
          <a:p>
            <a:pPr eaLnBrk="1" hangingPunct="1"/>
            <a:r>
              <a:rPr lang="en-US" sz="2000"/>
              <a:t>man [1,2] write (1 is user command, 2 is system call)</a:t>
            </a:r>
          </a:p>
          <a:p>
            <a:pPr eaLnBrk="1" hangingPunct="1"/>
            <a:r>
              <a:rPr lang="en-US" sz="2000"/>
              <a:t>man -k </a:t>
            </a:r>
            <a:r>
              <a:rPr lang="en-US" sz="2000" i="1"/>
              <a:t>keyword </a:t>
            </a:r>
            <a:r>
              <a:rPr lang="en-US" sz="2000"/>
              <a:t> (or apropos </a:t>
            </a:r>
            <a:r>
              <a:rPr lang="en-US" sz="2000" i="1"/>
              <a:t>keyword</a:t>
            </a:r>
            <a:r>
              <a:rPr lang="en-US" sz="2000"/>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t>“Everything in Unix is a File”</a:t>
            </a:r>
          </a:p>
        </p:txBody>
      </p:sp>
      <p:sp>
        <p:nvSpPr>
          <p:cNvPr id="39939" name="Rectangle 3"/>
          <p:cNvSpPr>
            <a:spLocks noGrp="1" noChangeArrowheads="1"/>
          </p:cNvSpPr>
          <p:nvPr>
            <p:ph type="body" idx="1"/>
          </p:nvPr>
        </p:nvSpPr>
        <p:spPr>
          <a:xfrm>
            <a:off x="1066800" y="1600200"/>
            <a:ext cx="7620000" cy="4953000"/>
          </a:xfrm>
        </p:spPr>
        <p:txBody>
          <a:bodyPr/>
          <a:lstStyle/>
          <a:p>
            <a:pPr eaLnBrk="1" hangingPunct="1">
              <a:lnSpc>
                <a:spcPct val="80000"/>
              </a:lnSpc>
            </a:pPr>
            <a:r>
              <a:rPr lang="en-US" sz="2400"/>
              <a:t>A file has a name and an associated inode, which contains detailed information about the file </a:t>
            </a:r>
          </a:p>
          <a:p>
            <a:pPr eaLnBrk="1" hangingPunct="1">
              <a:lnSpc>
                <a:spcPct val="80000"/>
              </a:lnSpc>
            </a:pPr>
            <a:r>
              <a:rPr lang="en-US" sz="2400"/>
              <a:t>What is a directory?</a:t>
            </a:r>
          </a:p>
          <a:p>
            <a:pPr lvl="1" eaLnBrk="1" hangingPunct="1">
              <a:lnSpc>
                <a:spcPct val="80000"/>
              </a:lnSpc>
            </a:pPr>
            <a:r>
              <a:rPr lang="en-US" sz="2400"/>
              <a:t>A </a:t>
            </a:r>
            <a:r>
              <a:rPr lang="en-US" sz="2400" i="1"/>
              <a:t>file</a:t>
            </a:r>
            <a:r>
              <a:rPr lang="en-US" sz="2400"/>
              <a:t> containing a list of other files, some of which may be other directories</a:t>
            </a:r>
          </a:p>
          <a:p>
            <a:pPr lvl="1" eaLnBrk="1" hangingPunct="1">
              <a:lnSpc>
                <a:spcPct val="80000"/>
              </a:lnSpc>
            </a:pPr>
            <a:r>
              <a:rPr lang="en-US" sz="2400"/>
              <a:t>A file whose contents is a list of name + inode pairs</a:t>
            </a:r>
          </a:p>
          <a:p>
            <a:pPr eaLnBrk="1" hangingPunct="1">
              <a:lnSpc>
                <a:spcPct val="80000"/>
              </a:lnSpc>
            </a:pPr>
            <a:r>
              <a:rPr lang="en-US" sz="2400"/>
              <a:t>The directory structure is an </a:t>
            </a:r>
            <a:r>
              <a:rPr lang="en-US" sz="2400" i="1"/>
              <a:t>abstraction</a:t>
            </a:r>
            <a:r>
              <a:rPr lang="en-US" sz="2400"/>
              <a:t> that </a:t>
            </a:r>
            <a:r>
              <a:rPr lang="en-US" sz="2400" i="1"/>
              <a:t>presents</a:t>
            </a:r>
            <a:r>
              <a:rPr lang="en-US" sz="2400"/>
              <a:t> files on a file system in a hierarchical manner—but the files’ contents remain </a:t>
            </a:r>
            <a:r>
              <a:rPr lang="en-US" sz="2400" i="1"/>
              <a:t>littered</a:t>
            </a:r>
            <a:r>
              <a:rPr lang="en-US" sz="2400"/>
              <a:t> across the physical file system.</a:t>
            </a:r>
          </a:p>
          <a:p>
            <a:pPr eaLnBrk="1" hangingPunct="1">
              <a:lnSpc>
                <a:spcPct val="80000"/>
              </a:lnSpc>
            </a:pPr>
            <a:r>
              <a:rPr lang="en-US" sz="2400"/>
              <a:t>A file is a stream of bytes</a:t>
            </a:r>
          </a:p>
          <a:p>
            <a:pPr eaLnBrk="1" hangingPunct="1">
              <a:lnSpc>
                <a:spcPct val="80000"/>
              </a:lnSpc>
            </a:pPr>
            <a:r>
              <a:rPr lang="en-US" sz="2400"/>
              <a:t>A file is referenced by a user via a filename.  A filename can be up to 255 bytes.</a:t>
            </a:r>
          </a:p>
          <a:p>
            <a:pPr eaLnBrk="1" hangingPunct="1">
              <a:lnSpc>
                <a:spcPct val="80000"/>
              </a:lnSpc>
            </a:pPr>
            <a:r>
              <a:rPr lang="en-US" sz="2400"/>
              <a:t>A file is referenced by the system via the inode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t>inode details</a:t>
            </a:r>
          </a:p>
        </p:txBody>
      </p:sp>
      <p:sp>
        <p:nvSpPr>
          <p:cNvPr id="40963" name="Rectangle 3"/>
          <p:cNvSpPr>
            <a:spLocks noGrp="1" noChangeArrowheads="1"/>
          </p:cNvSpPr>
          <p:nvPr>
            <p:ph type="body" idx="1"/>
          </p:nvPr>
        </p:nvSpPr>
        <p:spPr>
          <a:xfrm>
            <a:off x="990600" y="1676400"/>
            <a:ext cx="7772400" cy="4953000"/>
          </a:xfrm>
        </p:spPr>
        <p:txBody>
          <a:bodyPr/>
          <a:lstStyle/>
          <a:p>
            <a:pPr eaLnBrk="1" hangingPunct="1">
              <a:lnSpc>
                <a:spcPct val="90000"/>
              </a:lnSpc>
            </a:pPr>
            <a:r>
              <a:rPr lang="en-US" sz="2000"/>
              <a:t>Every file is associated with a potentially unique inode.  In fact, early Unix systems refered to filenames as “links”, that is, names “linked” to an inode.</a:t>
            </a:r>
          </a:p>
          <a:p>
            <a:pPr eaLnBrk="1" hangingPunct="1">
              <a:lnSpc>
                <a:spcPct val="90000"/>
              </a:lnSpc>
            </a:pPr>
            <a:r>
              <a:rPr lang="en-US" sz="2000"/>
              <a:t>The inode contains information about the file and the inode itself, like:</a:t>
            </a:r>
          </a:p>
          <a:p>
            <a:pPr lvl="1" eaLnBrk="1" hangingPunct="1">
              <a:lnSpc>
                <a:spcPct val="90000"/>
              </a:lnSpc>
            </a:pPr>
            <a:r>
              <a:rPr lang="en-US" sz="2000"/>
              <a:t>File type (regular, link, directory, etc.)</a:t>
            </a:r>
          </a:p>
          <a:p>
            <a:pPr lvl="1" eaLnBrk="1" hangingPunct="1">
              <a:lnSpc>
                <a:spcPct val="90000"/>
              </a:lnSpc>
            </a:pPr>
            <a:r>
              <a:rPr lang="en-US" sz="2000"/>
              <a:t>Number of Hard Links to the inode</a:t>
            </a:r>
          </a:p>
          <a:p>
            <a:pPr lvl="1" eaLnBrk="1" hangingPunct="1">
              <a:lnSpc>
                <a:spcPct val="90000"/>
              </a:lnSpc>
            </a:pPr>
            <a:r>
              <a:rPr lang="en-US" sz="2000"/>
              <a:t>Associated file byte stream length in bytes</a:t>
            </a:r>
          </a:p>
          <a:p>
            <a:pPr lvl="1" eaLnBrk="1" hangingPunct="1">
              <a:lnSpc>
                <a:spcPct val="90000"/>
              </a:lnSpc>
            </a:pPr>
            <a:r>
              <a:rPr lang="en-US" sz="2000"/>
              <a:t>Device ID where the file is located (/dev/hda1)</a:t>
            </a:r>
          </a:p>
          <a:p>
            <a:pPr lvl="1" eaLnBrk="1" hangingPunct="1">
              <a:lnSpc>
                <a:spcPct val="90000"/>
              </a:lnSpc>
            </a:pPr>
            <a:r>
              <a:rPr lang="en-US" sz="2000"/>
              <a:t>Inode number of this file</a:t>
            </a:r>
          </a:p>
          <a:p>
            <a:pPr lvl="1" eaLnBrk="1" hangingPunct="1">
              <a:lnSpc>
                <a:spcPct val="90000"/>
              </a:lnSpc>
            </a:pPr>
            <a:r>
              <a:rPr lang="en-US" sz="2000"/>
              <a:t>File owner’s userid and groupid</a:t>
            </a:r>
          </a:p>
          <a:p>
            <a:pPr lvl="1" eaLnBrk="1" hangingPunct="1">
              <a:lnSpc>
                <a:spcPct val="90000"/>
              </a:lnSpc>
            </a:pPr>
            <a:r>
              <a:rPr lang="en-US" sz="2000"/>
              <a:t>mtime, atime, and ctime</a:t>
            </a:r>
          </a:p>
          <a:p>
            <a:pPr lvl="1" eaLnBrk="1" hangingPunct="1">
              <a:lnSpc>
                <a:spcPct val="90000"/>
              </a:lnSpc>
            </a:pPr>
            <a:r>
              <a:rPr lang="en-US" sz="2000"/>
              <a:t>permissions (rwx)</a:t>
            </a:r>
          </a:p>
          <a:p>
            <a:pPr eaLnBrk="1" hangingPunct="1">
              <a:lnSpc>
                <a:spcPct val="90000"/>
              </a:lnSpc>
            </a:pPr>
            <a:r>
              <a:rPr lang="en-US" sz="2000"/>
              <a:t>ls -i (ls -1iF)</a:t>
            </a:r>
          </a:p>
          <a:p>
            <a:pPr eaLnBrk="1" hangingPunct="1">
              <a:lnSpc>
                <a:spcPct val="90000"/>
              </a:lnSpc>
            </a:pPr>
            <a:r>
              <a:rPr lang="en-US" sz="2000"/>
              <a:t>The stat command</a:t>
            </a:r>
          </a:p>
          <a:p>
            <a:pPr lvl="1" eaLnBrk="1" hangingPunct="1">
              <a:lnSpc>
                <a:spcPct val="90000"/>
              </a:lnSpc>
            </a:pPr>
            <a:endParaRPr lang="en-US" sz="20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t>File Permissions</a:t>
            </a:r>
          </a:p>
        </p:txBody>
      </p:sp>
      <p:sp>
        <p:nvSpPr>
          <p:cNvPr id="41987" name="Rectangle 3"/>
          <p:cNvSpPr>
            <a:spLocks noGrp="1" noChangeArrowheads="1"/>
          </p:cNvSpPr>
          <p:nvPr>
            <p:ph type="body" idx="1"/>
          </p:nvPr>
        </p:nvSpPr>
        <p:spPr/>
        <p:txBody>
          <a:bodyPr/>
          <a:lstStyle/>
          <a:p>
            <a:pPr eaLnBrk="1" hangingPunct="1"/>
            <a:r>
              <a:rPr lang="en-US" sz="2800"/>
              <a:t>Files have three categories of permissions:</a:t>
            </a:r>
          </a:p>
          <a:p>
            <a:pPr lvl="1" eaLnBrk="1" hangingPunct="1"/>
            <a:r>
              <a:rPr lang="en-US"/>
              <a:t>user (owner)</a:t>
            </a:r>
          </a:p>
          <a:p>
            <a:pPr lvl="1" eaLnBrk="1" hangingPunct="1"/>
            <a:r>
              <a:rPr lang="en-US"/>
              <a:t>group</a:t>
            </a:r>
          </a:p>
          <a:p>
            <a:pPr lvl="1" eaLnBrk="1" hangingPunct="1"/>
            <a:r>
              <a:rPr lang="en-US"/>
              <a:t>other (everyone else NOT in one of the above)</a:t>
            </a:r>
          </a:p>
          <a:p>
            <a:pPr eaLnBrk="1" hangingPunct="1"/>
            <a:r>
              <a:rPr lang="en-US" sz="2800"/>
              <a:t>r (4):  Read permission (can open the file)</a:t>
            </a:r>
          </a:p>
          <a:p>
            <a:pPr eaLnBrk="1" hangingPunct="1"/>
            <a:r>
              <a:rPr lang="en-US" sz="2800"/>
              <a:t>w(2):  Write permission (can modify it)</a:t>
            </a:r>
          </a:p>
          <a:p>
            <a:pPr eaLnBrk="1" hangingPunct="1"/>
            <a:r>
              <a:rPr lang="en-US" sz="2800"/>
              <a:t>x (1):  Execute permission (can run it)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t>“it was the summer of ‘69”</a:t>
            </a:r>
          </a:p>
        </p:txBody>
      </p:sp>
      <p:sp>
        <p:nvSpPr>
          <p:cNvPr id="15363" name="Rectangle 3"/>
          <p:cNvSpPr>
            <a:spLocks noGrp="1" noChangeArrowheads="1"/>
          </p:cNvSpPr>
          <p:nvPr>
            <p:ph type="body" idx="1"/>
          </p:nvPr>
        </p:nvSpPr>
        <p:spPr>
          <a:xfrm>
            <a:off x="990600" y="1600200"/>
            <a:ext cx="7772400" cy="4876800"/>
          </a:xfrm>
        </p:spPr>
        <p:txBody>
          <a:bodyPr/>
          <a:lstStyle/>
          <a:p>
            <a:pPr eaLnBrk="1" hangingPunct="1"/>
            <a:r>
              <a:rPr lang="en-US" sz="2000"/>
              <a:t>The </a:t>
            </a:r>
            <a:r>
              <a:rPr lang="en-US" sz="2000">
                <a:hlinkClick r:id="rId2"/>
              </a:rPr>
              <a:t>Multics</a:t>
            </a:r>
            <a:r>
              <a:rPr lang="en-US" sz="2000"/>
              <a:t> (Multiplexed Information and Computing Service) operating system was being developed jointly by the Computer Research Group at BTL and Fernando Corbato’s MAC (Multiple Access Computers) project at MIT and GE which provided the hardware.  Multics:</a:t>
            </a:r>
          </a:p>
          <a:p>
            <a:pPr lvl="1" eaLnBrk="1" hangingPunct="1"/>
            <a:r>
              <a:rPr lang="en-US" sz="2000"/>
              <a:t>Was based on CTSS (Compatible Time Sharing System) at MIT </a:t>
            </a:r>
          </a:p>
          <a:p>
            <a:pPr lvl="1" eaLnBrk="1" hangingPunct="1"/>
            <a:r>
              <a:rPr lang="en-US" sz="2000"/>
              <a:t>Was to deliver </a:t>
            </a:r>
            <a:r>
              <a:rPr lang="en-US" sz="2000" i="1"/>
              <a:t>multi-user multitasking</a:t>
            </a:r>
            <a:r>
              <a:rPr lang="en-US" sz="2000"/>
              <a:t> support for 300 simultaneous users in an </a:t>
            </a:r>
            <a:r>
              <a:rPr lang="en-US" sz="2000" i="1"/>
              <a:t>interactive</a:t>
            </a:r>
            <a:r>
              <a:rPr lang="en-US" sz="2000"/>
              <a:t> (non-batch) system </a:t>
            </a:r>
          </a:p>
          <a:p>
            <a:pPr lvl="1" eaLnBrk="1" hangingPunct="1"/>
            <a:r>
              <a:rPr lang="en-US" sz="2000"/>
              <a:t>Ran on a powerful machine: a GE 645, a 36-bit machine that executed at about .435 MIPS</a:t>
            </a:r>
          </a:p>
          <a:p>
            <a:pPr lvl="2" eaLnBrk="1" hangingPunct="1"/>
            <a:r>
              <a:rPr lang="en-US" sz="2000"/>
              <a:t>This was about 30% faster than the original IBM PC (808[6,8]), and a 1000 Mhz Pentium III today is about 2000 times faster than the GE 645</a:t>
            </a:r>
          </a:p>
          <a:p>
            <a:pPr lvl="2" eaLnBrk="1" hangingPunct="1"/>
            <a:r>
              <a:rPr lang="en-US" sz="2000"/>
              <a:t>The GE645 took about an hour to boot Multics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t>Directory Permissions</a:t>
            </a:r>
          </a:p>
        </p:txBody>
      </p:sp>
      <p:sp>
        <p:nvSpPr>
          <p:cNvPr id="43011" name="Rectangle 3"/>
          <p:cNvSpPr>
            <a:spLocks noGrp="1" noChangeArrowheads="1"/>
          </p:cNvSpPr>
          <p:nvPr>
            <p:ph type="body" idx="1"/>
          </p:nvPr>
        </p:nvSpPr>
        <p:spPr>
          <a:xfrm>
            <a:off x="990600" y="1676400"/>
            <a:ext cx="7772400" cy="4267200"/>
          </a:xfrm>
        </p:spPr>
        <p:txBody>
          <a:bodyPr/>
          <a:lstStyle/>
          <a:p>
            <a:pPr eaLnBrk="1" hangingPunct="1"/>
            <a:r>
              <a:rPr lang="en-US" sz="2800"/>
              <a:t>Directories have three categories of permissions:</a:t>
            </a:r>
          </a:p>
          <a:p>
            <a:pPr lvl="1" eaLnBrk="1" hangingPunct="1"/>
            <a:r>
              <a:rPr lang="en-US" sz="2400"/>
              <a:t>user (owner)</a:t>
            </a:r>
          </a:p>
          <a:p>
            <a:pPr lvl="1" eaLnBrk="1" hangingPunct="1"/>
            <a:r>
              <a:rPr lang="en-US" sz="2400"/>
              <a:t>group</a:t>
            </a:r>
          </a:p>
          <a:p>
            <a:pPr lvl="1" eaLnBrk="1" hangingPunct="1"/>
            <a:r>
              <a:rPr lang="en-US" sz="2400"/>
              <a:t>other (everyone else NOT in one of the above)</a:t>
            </a:r>
          </a:p>
          <a:p>
            <a:pPr eaLnBrk="1" hangingPunct="1"/>
            <a:r>
              <a:rPr lang="en-US" sz="2800"/>
              <a:t>r (4): Read permission (can ls the filenames)</a:t>
            </a:r>
          </a:p>
          <a:p>
            <a:pPr eaLnBrk="1" hangingPunct="1"/>
            <a:r>
              <a:rPr lang="en-US" sz="2800"/>
              <a:t>w(2): Write permission (can modify the dir)</a:t>
            </a:r>
          </a:p>
          <a:p>
            <a:pPr eaLnBrk="1" hangingPunct="1"/>
            <a:r>
              <a:rPr lang="en-US" sz="2800"/>
              <a:t>x (1):  Execute permission (can cd into dir)</a:t>
            </a:r>
          </a:p>
          <a:p>
            <a:pPr eaLnBrk="1" hangingPunct="1"/>
            <a:r>
              <a:rPr lang="en-US" sz="2800"/>
              <a:t>t (sticky bit): individual ownership only</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t>Links</a:t>
            </a:r>
          </a:p>
        </p:txBody>
      </p:sp>
      <p:sp>
        <p:nvSpPr>
          <p:cNvPr id="44035" name="Rectangle 3"/>
          <p:cNvSpPr>
            <a:spLocks noGrp="1" noChangeArrowheads="1"/>
          </p:cNvSpPr>
          <p:nvPr>
            <p:ph type="body" idx="1"/>
          </p:nvPr>
        </p:nvSpPr>
        <p:spPr>
          <a:xfrm>
            <a:off x="990600" y="1600200"/>
            <a:ext cx="7772400" cy="4343400"/>
          </a:xfrm>
        </p:spPr>
        <p:txBody>
          <a:bodyPr/>
          <a:lstStyle/>
          <a:p>
            <a:pPr eaLnBrk="1" hangingPunct="1">
              <a:lnSpc>
                <a:spcPct val="90000"/>
              </a:lnSpc>
            </a:pPr>
            <a:r>
              <a:rPr lang="en-US" sz="2000"/>
              <a:t>Hard Links</a:t>
            </a:r>
          </a:p>
          <a:p>
            <a:pPr lvl="1" eaLnBrk="1" hangingPunct="1">
              <a:lnSpc>
                <a:spcPct val="90000"/>
              </a:lnSpc>
            </a:pPr>
            <a:r>
              <a:rPr lang="en-US" sz="2000"/>
              <a:t>ln origfile linkfile</a:t>
            </a:r>
          </a:p>
          <a:p>
            <a:pPr lvl="1" eaLnBrk="1" hangingPunct="1">
              <a:lnSpc>
                <a:spcPct val="90000"/>
              </a:lnSpc>
            </a:pPr>
            <a:r>
              <a:rPr lang="en-US" sz="2000"/>
              <a:t>a directory entry with a unique name referencing a particular inode</a:t>
            </a:r>
          </a:p>
          <a:p>
            <a:pPr lvl="1" eaLnBrk="1" hangingPunct="1">
              <a:lnSpc>
                <a:spcPct val="90000"/>
              </a:lnSpc>
            </a:pPr>
            <a:r>
              <a:rPr lang="en-US" sz="2000"/>
              <a:t>ls -i will list out inodes for files (ls -1iF)</a:t>
            </a:r>
          </a:p>
          <a:p>
            <a:pPr lvl="1" eaLnBrk="1" hangingPunct="1">
              <a:lnSpc>
                <a:spcPct val="90000"/>
              </a:lnSpc>
            </a:pPr>
            <a:r>
              <a:rPr lang="en-US" sz="2000"/>
              <a:t>Only superuser can hard link to a directory</a:t>
            </a:r>
          </a:p>
          <a:p>
            <a:pPr lvl="1" eaLnBrk="1" hangingPunct="1">
              <a:lnSpc>
                <a:spcPct val="90000"/>
              </a:lnSpc>
            </a:pPr>
            <a:r>
              <a:rPr lang="en-US" sz="2000"/>
              <a:t>Hard links are only meaningful within a single filesystem, not across mount points</a:t>
            </a:r>
          </a:p>
          <a:p>
            <a:pPr lvl="1" eaLnBrk="1" hangingPunct="1">
              <a:lnSpc>
                <a:spcPct val="90000"/>
              </a:lnSpc>
            </a:pPr>
            <a:r>
              <a:rPr lang="en-US" sz="2000"/>
              <a:t>A hard link’s </a:t>
            </a:r>
            <a:r>
              <a:rPr lang="en-US" sz="2000" i="1"/>
              <a:t>inode</a:t>
            </a:r>
            <a:r>
              <a:rPr lang="en-US" sz="2000"/>
              <a:t> is the same number as the linked file’s </a:t>
            </a:r>
            <a:r>
              <a:rPr lang="en-US" sz="2000" i="1"/>
              <a:t>inode</a:t>
            </a:r>
            <a:endParaRPr lang="en-US" sz="2000"/>
          </a:p>
          <a:p>
            <a:pPr eaLnBrk="1" hangingPunct="1">
              <a:lnSpc>
                <a:spcPct val="90000"/>
              </a:lnSpc>
            </a:pPr>
            <a:r>
              <a:rPr lang="en-US" sz="2000"/>
              <a:t>Soft (Symbolic) Links:</a:t>
            </a:r>
          </a:p>
          <a:p>
            <a:pPr lvl="1" eaLnBrk="1" hangingPunct="1">
              <a:lnSpc>
                <a:spcPct val="90000"/>
              </a:lnSpc>
            </a:pPr>
            <a:r>
              <a:rPr lang="en-US" sz="2000"/>
              <a:t>ln -s origfile linkfile</a:t>
            </a:r>
          </a:p>
          <a:p>
            <a:pPr lvl="1" eaLnBrk="1" hangingPunct="1">
              <a:lnSpc>
                <a:spcPct val="90000"/>
              </a:lnSpc>
            </a:pPr>
            <a:r>
              <a:rPr lang="en-US" sz="2000"/>
              <a:t>Anyone can create a soft link to a directory</a:t>
            </a:r>
          </a:p>
          <a:p>
            <a:pPr lvl="1" eaLnBrk="1" hangingPunct="1">
              <a:lnSpc>
                <a:spcPct val="90000"/>
              </a:lnSpc>
            </a:pPr>
            <a:r>
              <a:rPr lang="en-US" sz="2000"/>
              <a:t>A softlink can refer to another file on another filesystem</a:t>
            </a:r>
          </a:p>
          <a:p>
            <a:pPr lvl="1" eaLnBrk="1" hangingPunct="1">
              <a:lnSpc>
                <a:spcPct val="90000"/>
              </a:lnSpc>
            </a:pPr>
            <a:r>
              <a:rPr lang="en-US" sz="2000"/>
              <a:t>ls -[l]F will reveal softlinks (noted by -&gt; pointer and @ notation)</a:t>
            </a:r>
          </a:p>
          <a:p>
            <a:pPr lvl="1" eaLnBrk="1" hangingPunct="1">
              <a:lnSpc>
                <a:spcPct val="90000"/>
              </a:lnSpc>
            </a:pPr>
            <a:r>
              <a:rPr lang="en-US" sz="2000"/>
              <a:t>A softlink’s </a:t>
            </a:r>
            <a:r>
              <a:rPr lang="en-US" sz="2000" i="1"/>
              <a:t>contents</a:t>
            </a:r>
            <a:r>
              <a:rPr lang="en-US" sz="2000"/>
              <a:t> is the name of the file </a:t>
            </a:r>
            <a:r>
              <a:rPr lang="en-US" sz="2000" i="1"/>
              <a:t>pointed to</a:t>
            </a:r>
            <a:r>
              <a:rPr lang="en-US" sz="2000"/>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t>Redirection</a:t>
            </a:r>
          </a:p>
        </p:txBody>
      </p:sp>
      <p:sp>
        <p:nvSpPr>
          <p:cNvPr id="45059" name="Rectangle 3"/>
          <p:cNvSpPr>
            <a:spLocks noGrp="1" noChangeArrowheads="1"/>
          </p:cNvSpPr>
          <p:nvPr>
            <p:ph type="body" idx="1"/>
          </p:nvPr>
        </p:nvSpPr>
        <p:spPr/>
        <p:txBody>
          <a:bodyPr/>
          <a:lstStyle/>
          <a:p>
            <a:pPr eaLnBrk="1" hangingPunct="1">
              <a:lnSpc>
                <a:spcPct val="90000"/>
              </a:lnSpc>
            </a:pPr>
            <a:r>
              <a:rPr lang="en-US" sz="2400"/>
              <a:t>Unix has three default file handles (defined in /usr/include/unistd.h):</a:t>
            </a:r>
          </a:p>
          <a:p>
            <a:pPr lvl="1" eaLnBrk="1" hangingPunct="1">
              <a:lnSpc>
                <a:spcPct val="90000"/>
              </a:lnSpc>
            </a:pPr>
            <a:r>
              <a:rPr lang="en-US" sz="2400"/>
              <a:t>Standard Output (stdio, 1)</a:t>
            </a:r>
          </a:p>
          <a:p>
            <a:pPr lvl="1" eaLnBrk="1" hangingPunct="1">
              <a:lnSpc>
                <a:spcPct val="90000"/>
              </a:lnSpc>
            </a:pPr>
            <a:r>
              <a:rPr lang="en-US" sz="2400"/>
              <a:t>Standard Error (stderr, 2)</a:t>
            </a:r>
          </a:p>
          <a:p>
            <a:pPr lvl="1" eaLnBrk="1" hangingPunct="1">
              <a:lnSpc>
                <a:spcPct val="90000"/>
              </a:lnSpc>
            </a:pPr>
            <a:r>
              <a:rPr lang="en-US" sz="2400"/>
              <a:t>Standard Input (stdin, 0)</a:t>
            </a:r>
          </a:p>
          <a:p>
            <a:pPr eaLnBrk="1" hangingPunct="1">
              <a:lnSpc>
                <a:spcPct val="90000"/>
              </a:lnSpc>
            </a:pPr>
            <a:r>
              <a:rPr lang="en-US" sz="2400"/>
              <a:t>By default, standard output is sent to the current process owner’s </a:t>
            </a:r>
            <a:r>
              <a:rPr lang="en-US" sz="2400" i="1"/>
              <a:t>terminal</a:t>
            </a:r>
            <a:endParaRPr lang="en-US" sz="2400"/>
          </a:p>
          <a:p>
            <a:pPr eaLnBrk="1" hangingPunct="1">
              <a:lnSpc>
                <a:spcPct val="90000"/>
              </a:lnSpc>
            </a:pPr>
            <a:r>
              <a:rPr lang="en-US" sz="2400"/>
              <a:t>Redirection causes the standard output of the current process to go to </a:t>
            </a:r>
            <a:r>
              <a:rPr lang="en-US" sz="2400" i="1"/>
              <a:t>some other designated file</a:t>
            </a:r>
            <a:r>
              <a:rPr lang="en-US" sz="2400"/>
              <a:t>:</a:t>
            </a:r>
          </a:p>
          <a:p>
            <a:pPr lvl="1" eaLnBrk="1" hangingPunct="1">
              <a:lnSpc>
                <a:spcPct val="90000"/>
              </a:lnSpc>
            </a:pPr>
            <a:r>
              <a:rPr lang="en-US" sz="2400"/>
              <a:t>ls -la &gt;/tmp/some.other.file</a:t>
            </a:r>
          </a:p>
          <a:p>
            <a:pPr lvl="1" eaLnBrk="1" hangingPunct="1">
              <a:lnSpc>
                <a:spcPct val="90000"/>
              </a:lnSpc>
            </a:pPr>
            <a:r>
              <a:rPr lang="en-US" sz="2400"/>
              <a:t>cat /tmp/some.other.file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t>Shell Quoting (Maskierungen)</a:t>
            </a:r>
          </a:p>
        </p:txBody>
      </p:sp>
      <p:sp>
        <p:nvSpPr>
          <p:cNvPr id="46083" name="Rectangle 3"/>
          <p:cNvSpPr>
            <a:spLocks noGrp="1" noChangeArrowheads="1"/>
          </p:cNvSpPr>
          <p:nvPr>
            <p:ph type="body" idx="1"/>
          </p:nvPr>
        </p:nvSpPr>
        <p:spPr>
          <a:xfrm>
            <a:off x="1066800" y="1752600"/>
            <a:ext cx="7620000" cy="4800600"/>
          </a:xfrm>
        </p:spPr>
        <p:txBody>
          <a:bodyPr/>
          <a:lstStyle/>
          <a:p>
            <a:pPr eaLnBrk="1" hangingPunct="1"/>
            <a:r>
              <a:rPr lang="en-US"/>
              <a:t>\ protects the next character from the shell’s interpretation except the newline character</a:t>
            </a:r>
          </a:p>
          <a:p>
            <a:pPr eaLnBrk="1" hangingPunct="1"/>
            <a:r>
              <a:rPr lang="en-US"/>
              <a:t>“” protects everything from the shell’s interpretation </a:t>
            </a:r>
            <a:r>
              <a:rPr lang="en-US" i="1"/>
              <a:t>except</a:t>
            </a:r>
            <a:r>
              <a:rPr lang="en-US"/>
              <a:t> double quotes, backslashes, dollar signs, and backquotes</a:t>
            </a:r>
          </a:p>
          <a:p>
            <a:pPr eaLnBrk="1" hangingPunct="1"/>
            <a:r>
              <a:rPr lang="en-US"/>
              <a:t>‘’ protects everything from the shell’s interpretation except single quotes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t>Job Control</a:t>
            </a:r>
          </a:p>
        </p:txBody>
      </p:sp>
      <p:sp>
        <p:nvSpPr>
          <p:cNvPr id="47107" name="Rectangle 3"/>
          <p:cNvSpPr>
            <a:spLocks noGrp="1" noChangeArrowheads="1"/>
          </p:cNvSpPr>
          <p:nvPr>
            <p:ph type="body" idx="1"/>
          </p:nvPr>
        </p:nvSpPr>
        <p:spPr/>
        <p:txBody>
          <a:bodyPr/>
          <a:lstStyle/>
          <a:p>
            <a:pPr eaLnBrk="1" hangingPunct="1"/>
            <a:r>
              <a:rPr lang="en-US"/>
              <a:t>&amp; puts current process in background</a:t>
            </a:r>
          </a:p>
          <a:p>
            <a:pPr eaLnBrk="1" hangingPunct="1"/>
            <a:r>
              <a:rPr lang="en-US"/>
              <a:t>jobs prints out current jobs in shell</a:t>
            </a:r>
          </a:p>
          <a:p>
            <a:pPr eaLnBrk="1" hangingPunct="1"/>
            <a:r>
              <a:rPr lang="en-US"/>
              <a:t>kill %</a:t>
            </a:r>
            <a:r>
              <a:rPr lang="en-US" i="1"/>
              <a:t>n</a:t>
            </a:r>
            <a:r>
              <a:rPr lang="en-US"/>
              <a:t> terminates a given job</a:t>
            </a:r>
          </a:p>
          <a:p>
            <a:pPr eaLnBrk="1" hangingPunct="1"/>
            <a:r>
              <a:rPr lang="en-US"/>
              <a:t>fg [%</a:t>
            </a:r>
            <a:r>
              <a:rPr lang="en-US" i="1"/>
              <a:t>n</a:t>
            </a:r>
            <a:r>
              <a:rPr lang="en-US"/>
              <a:t>] moves a job to the foreground</a:t>
            </a:r>
          </a:p>
          <a:p>
            <a:pPr eaLnBrk="1" hangingPunct="1"/>
            <a:r>
              <a:rPr lang="en-US"/>
              <a:t>bg [%</a:t>
            </a:r>
            <a:r>
              <a:rPr lang="en-US" i="1"/>
              <a:t>n</a:t>
            </a:r>
            <a:r>
              <a:rPr lang="en-US"/>
              <a:t>] moves a job to the background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Space Travel and New Ideas</a:t>
            </a:r>
          </a:p>
        </p:txBody>
      </p:sp>
      <p:sp>
        <p:nvSpPr>
          <p:cNvPr id="16387" name="Rectangle 3"/>
          <p:cNvSpPr>
            <a:spLocks noGrp="1" noChangeArrowheads="1"/>
          </p:cNvSpPr>
          <p:nvPr>
            <p:ph type="body" idx="1"/>
          </p:nvPr>
        </p:nvSpPr>
        <p:spPr>
          <a:xfrm>
            <a:off x="990600" y="1600200"/>
            <a:ext cx="7772400" cy="4953000"/>
          </a:xfrm>
        </p:spPr>
        <p:txBody>
          <a:bodyPr/>
          <a:lstStyle/>
          <a:p>
            <a:pPr eaLnBrk="1" hangingPunct="1">
              <a:lnSpc>
                <a:spcPct val="80000"/>
              </a:lnSpc>
            </a:pPr>
            <a:r>
              <a:rPr lang="en-US" sz="2400"/>
              <a:t>Ken Thompson (Berkeley EE) was at this time: </a:t>
            </a:r>
          </a:p>
          <a:p>
            <a:pPr lvl="1" eaLnBrk="1" hangingPunct="1">
              <a:lnSpc>
                <a:spcPct val="80000"/>
              </a:lnSpc>
            </a:pPr>
            <a:r>
              <a:rPr lang="en-US" sz="2400"/>
              <a:t>designing a file system to support Multics, </a:t>
            </a:r>
          </a:p>
          <a:p>
            <a:pPr lvl="1" eaLnBrk="1" hangingPunct="1">
              <a:lnSpc>
                <a:spcPct val="80000"/>
              </a:lnSpc>
            </a:pPr>
            <a:r>
              <a:rPr lang="en-US" sz="2400"/>
              <a:t>playing his “Space Travel” game</a:t>
            </a:r>
          </a:p>
          <a:p>
            <a:pPr eaLnBrk="1" hangingPunct="1">
              <a:lnSpc>
                <a:spcPct val="80000"/>
              </a:lnSpc>
            </a:pPr>
            <a:r>
              <a:rPr lang="en-US" sz="2400"/>
              <a:t>Multics had a few new ideas:</a:t>
            </a:r>
          </a:p>
          <a:p>
            <a:pPr lvl="1" eaLnBrk="1" hangingPunct="1">
              <a:lnSpc>
                <a:spcPct val="80000"/>
              </a:lnSpc>
            </a:pPr>
            <a:r>
              <a:rPr lang="en-US" sz="2400"/>
              <a:t>Virtual Memory for each user</a:t>
            </a:r>
          </a:p>
          <a:p>
            <a:pPr lvl="1" eaLnBrk="1" hangingPunct="1">
              <a:lnSpc>
                <a:spcPct val="80000"/>
              </a:lnSpc>
            </a:pPr>
            <a:r>
              <a:rPr lang="en-US" sz="2400"/>
              <a:t>Shared runtime libraries</a:t>
            </a:r>
          </a:p>
          <a:p>
            <a:pPr lvl="1" eaLnBrk="1" hangingPunct="1">
              <a:lnSpc>
                <a:spcPct val="80000"/>
              </a:lnSpc>
            </a:pPr>
            <a:r>
              <a:rPr lang="en-US" sz="2400"/>
              <a:t>Notion of making the “user interface” (shell) a </a:t>
            </a:r>
            <a:r>
              <a:rPr lang="en-US" sz="2400" i="1"/>
              <a:t>user</a:t>
            </a:r>
            <a:r>
              <a:rPr lang="en-US" sz="2400"/>
              <a:t> </a:t>
            </a:r>
            <a:r>
              <a:rPr lang="en-US" sz="2400" i="1"/>
              <a:t>program</a:t>
            </a:r>
            <a:r>
              <a:rPr lang="en-US" sz="2400"/>
              <a:t> instead of part of the kernel</a:t>
            </a:r>
          </a:p>
          <a:p>
            <a:pPr lvl="1" eaLnBrk="1" hangingPunct="1">
              <a:lnSpc>
                <a:spcPct val="80000"/>
              </a:lnSpc>
            </a:pPr>
            <a:r>
              <a:rPr lang="en-US" sz="2400"/>
              <a:t>First Hierarchical file system (novel concept in 1964)</a:t>
            </a:r>
          </a:p>
          <a:p>
            <a:pPr lvl="1" eaLnBrk="1" hangingPunct="1">
              <a:lnSpc>
                <a:spcPct val="80000"/>
              </a:lnSpc>
            </a:pPr>
            <a:r>
              <a:rPr lang="en-US" sz="2400"/>
              <a:t>Write the OS in a </a:t>
            </a:r>
            <a:r>
              <a:rPr lang="en-US" sz="2400" i="1"/>
              <a:t>portable</a:t>
            </a:r>
            <a:r>
              <a:rPr lang="en-US" sz="2400"/>
              <a:t> high level language:  PL/1</a:t>
            </a:r>
          </a:p>
          <a:p>
            <a:pPr eaLnBrk="1" hangingPunct="1">
              <a:lnSpc>
                <a:spcPct val="80000"/>
              </a:lnSpc>
            </a:pPr>
            <a:r>
              <a:rPr lang="en-US" sz="2400"/>
              <a:t>According to one tongue-in-cheek oral tradition, Multics was also an acronym for “Many Unnecessarily Large Tables In Core Simultaneously”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t>The Multics Triumvirate</a:t>
            </a:r>
          </a:p>
        </p:txBody>
      </p:sp>
      <p:sp>
        <p:nvSpPr>
          <p:cNvPr id="17411" name="Rectangle 3"/>
          <p:cNvSpPr>
            <a:spLocks noGrp="1" noChangeArrowheads="1"/>
          </p:cNvSpPr>
          <p:nvPr>
            <p:ph type="body" idx="1"/>
          </p:nvPr>
        </p:nvSpPr>
        <p:spPr>
          <a:xfrm>
            <a:off x="990600" y="1524000"/>
            <a:ext cx="7772400" cy="5029200"/>
          </a:xfrm>
        </p:spPr>
        <p:txBody>
          <a:bodyPr/>
          <a:lstStyle/>
          <a:p>
            <a:pPr eaLnBrk="1" hangingPunct="1">
              <a:lnSpc>
                <a:spcPct val="90000"/>
              </a:lnSpc>
            </a:pPr>
            <a:r>
              <a:rPr lang="en-US" sz="2400"/>
              <a:t>After tuning, a Multics machine could support up to 30 users per processor, but performance was somewhat erratic</a:t>
            </a:r>
          </a:p>
          <a:p>
            <a:pPr eaLnBrk="1" hangingPunct="1">
              <a:lnSpc>
                <a:spcPct val="90000"/>
              </a:lnSpc>
            </a:pPr>
            <a:r>
              <a:rPr lang="en-US" sz="2400"/>
              <a:t>In addition, Space Travel’s performance on the GE645 was less than stellar, and it cost Thompson’s department $50-$75/hour to play (timesharing in 1969 remember!).</a:t>
            </a:r>
          </a:p>
          <a:p>
            <a:pPr eaLnBrk="1" hangingPunct="1">
              <a:lnSpc>
                <a:spcPct val="90000"/>
              </a:lnSpc>
            </a:pPr>
            <a:r>
              <a:rPr lang="en-US" sz="2400"/>
              <a:t>But the triumvirate had different ambitions for Multics:</a:t>
            </a:r>
          </a:p>
          <a:p>
            <a:pPr lvl="1" eaLnBrk="1" hangingPunct="1">
              <a:lnSpc>
                <a:spcPct val="90000"/>
              </a:lnSpc>
              <a:spcBef>
                <a:spcPct val="10000"/>
              </a:spcBef>
            </a:pPr>
            <a:r>
              <a:rPr lang="en-US" sz="2400"/>
              <a:t>GE wanted Multics as an operating system on which to sell GE computers</a:t>
            </a:r>
          </a:p>
          <a:p>
            <a:pPr lvl="1" eaLnBrk="1" hangingPunct="1">
              <a:lnSpc>
                <a:spcPct val="90000"/>
              </a:lnSpc>
              <a:spcBef>
                <a:spcPct val="10000"/>
              </a:spcBef>
            </a:pPr>
            <a:r>
              <a:rPr lang="en-US" sz="2400"/>
              <a:t>MIT wanted Multics to advance the state of the art in operating systems research</a:t>
            </a:r>
          </a:p>
          <a:p>
            <a:pPr lvl="1" eaLnBrk="1" hangingPunct="1">
              <a:lnSpc>
                <a:spcPct val="90000"/>
              </a:lnSpc>
              <a:spcBef>
                <a:spcPct val="10000"/>
              </a:spcBef>
            </a:pPr>
            <a:r>
              <a:rPr lang="en-US" sz="2400"/>
              <a:t>BTL just wanted a good computer on which to get some work done</a:t>
            </a:r>
          </a:p>
          <a:p>
            <a:pPr eaLnBrk="1" hangingPunct="1">
              <a:lnSpc>
                <a:spcPct val="90000"/>
              </a:lnSpc>
            </a:pPr>
            <a:r>
              <a:rPr lang="en-US" sz="2400"/>
              <a:t>But BTL management felt it was costing more than it came to</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t>“the toy was gone”</a:t>
            </a:r>
          </a:p>
        </p:txBody>
      </p:sp>
      <p:sp>
        <p:nvSpPr>
          <p:cNvPr id="18435" name="Rectangle 3"/>
          <p:cNvSpPr>
            <a:spLocks noGrp="1" noChangeArrowheads="1"/>
          </p:cNvSpPr>
          <p:nvPr>
            <p:ph type="body" idx="1"/>
          </p:nvPr>
        </p:nvSpPr>
        <p:spPr>
          <a:xfrm>
            <a:off x="990600" y="1600200"/>
            <a:ext cx="7772400" cy="4953000"/>
          </a:xfrm>
        </p:spPr>
        <p:txBody>
          <a:bodyPr/>
          <a:lstStyle/>
          <a:p>
            <a:pPr eaLnBrk="1" hangingPunct="1">
              <a:lnSpc>
                <a:spcPct val="90000"/>
              </a:lnSpc>
            </a:pPr>
            <a:r>
              <a:rPr lang="en-US" sz="2400"/>
              <a:t>In the end, BTL decide to pull out of the Multics effort in the spring of 1969.  </a:t>
            </a:r>
          </a:p>
          <a:p>
            <a:pPr eaLnBrk="1" hangingPunct="1">
              <a:lnSpc>
                <a:spcPct val="90000"/>
              </a:lnSpc>
            </a:pPr>
            <a:r>
              <a:rPr lang="en-US" sz="2400"/>
              <a:t>Multics development did continue under the auspices of Honeywell (which had purchased GE’s computer group), but Corbato and MIT pulled out of the effort finally in the mid 1970’s.</a:t>
            </a:r>
          </a:p>
          <a:p>
            <a:pPr eaLnBrk="1" hangingPunct="1">
              <a:lnSpc>
                <a:spcPct val="90000"/>
              </a:lnSpc>
            </a:pPr>
            <a:r>
              <a:rPr lang="en-US" sz="2400"/>
              <a:t>The last Multics machine was shut down in October of 2000 (at the Canadian Department of National Defense)</a:t>
            </a:r>
          </a:p>
          <a:p>
            <a:pPr eaLnBrk="1" hangingPunct="1">
              <a:lnSpc>
                <a:spcPct val="90000"/>
              </a:lnSpc>
            </a:pPr>
            <a:r>
              <a:rPr lang="en-US" sz="2400"/>
              <a:t>Meanwhile, back at BTL, Ken and his group responded by petitioning the management at BTL to purchase a new DEC 10 for about $120,000.  Why? The were asked.  So they could work on another operating system that looked </a:t>
            </a:r>
            <a:r>
              <a:rPr lang="en-US" sz="2400" i="1"/>
              <a:t>a lot like Multics</a:t>
            </a:r>
            <a:r>
              <a:rPr lang="en-US" sz="240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z="3600"/>
              <a:t>What Part of “No” Don’t You Understand?</a:t>
            </a:r>
            <a:endParaRPr lang="en-US"/>
          </a:p>
        </p:txBody>
      </p:sp>
      <p:sp>
        <p:nvSpPr>
          <p:cNvPr id="19459" name="Rectangle 3"/>
          <p:cNvSpPr>
            <a:spLocks noGrp="1" noChangeArrowheads="1"/>
          </p:cNvSpPr>
          <p:nvPr>
            <p:ph type="body" idx="1"/>
          </p:nvPr>
        </p:nvSpPr>
        <p:spPr>
          <a:xfrm>
            <a:off x="1066800" y="1676400"/>
            <a:ext cx="7620000" cy="4953000"/>
          </a:xfrm>
        </p:spPr>
        <p:txBody>
          <a:bodyPr/>
          <a:lstStyle/>
          <a:p>
            <a:pPr eaLnBrk="1" hangingPunct="1">
              <a:lnSpc>
                <a:spcPct val="90000"/>
              </a:lnSpc>
            </a:pPr>
            <a:r>
              <a:rPr lang="en-US" sz="2000"/>
              <a:t>Their repeated requests were denied.</a:t>
            </a:r>
          </a:p>
          <a:p>
            <a:pPr eaLnBrk="1" hangingPunct="1">
              <a:lnSpc>
                <a:spcPct val="90000"/>
              </a:lnSpc>
            </a:pPr>
            <a:r>
              <a:rPr lang="en-US" sz="2000"/>
              <a:t>Ken Thompson’s wife took their new baby out to California to see his parents, and so he had a month “free”.</a:t>
            </a:r>
          </a:p>
          <a:p>
            <a:pPr eaLnBrk="1" hangingPunct="1">
              <a:lnSpc>
                <a:spcPct val="90000"/>
              </a:lnSpc>
            </a:pPr>
            <a:r>
              <a:rPr lang="en-US" sz="2000"/>
              <a:t>Ken and Dennis Ritchie (Harvard math) borrowed a </a:t>
            </a:r>
            <a:r>
              <a:rPr lang="en-US" sz="2000">
                <a:hlinkClick r:id="rId2"/>
              </a:rPr>
              <a:t>DEC PDP7 </a:t>
            </a:r>
            <a:r>
              <a:rPr lang="en-US" sz="2000"/>
              <a:t>from another group (that had already paid $72,000 for it), and Thompson used that month to write a new operating system, a shell, an editor, and an assembler.  </a:t>
            </a:r>
          </a:p>
          <a:p>
            <a:pPr eaLnBrk="1" hangingPunct="1">
              <a:lnSpc>
                <a:spcPct val="90000"/>
              </a:lnSpc>
            </a:pPr>
            <a:r>
              <a:rPr lang="en-US" sz="2000"/>
              <a:t>He based the hierarchical file system on the Multics design, implementing it overnight</a:t>
            </a:r>
          </a:p>
          <a:p>
            <a:pPr eaLnBrk="1" hangingPunct="1">
              <a:lnSpc>
                <a:spcPct val="90000"/>
              </a:lnSpc>
            </a:pPr>
            <a:r>
              <a:rPr lang="en-US" sz="2000"/>
              <a:t>In one man-month, a new, albeit rudimentary, multiprocessing, multi-user operating system was written</a:t>
            </a:r>
          </a:p>
          <a:p>
            <a:pPr eaLnBrk="1" hangingPunct="1">
              <a:lnSpc>
                <a:spcPct val="90000"/>
              </a:lnSpc>
            </a:pPr>
            <a:r>
              <a:rPr lang="en-US" sz="2000"/>
              <a:t>As a play on words, Peter Neumann (or Brian Kernighan?) called the new system “UNICS”, for UNIplexed Information and Computing Service, as a pun on the somewhat hubristic ambitions of Multics.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t>Small is Beautiful</a:t>
            </a:r>
          </a:p>
        </p:txBody>
      </p:sp>
      <p:sp>
        <p:nvSpPr>
          <p:cNvPr id="20483" name="Rectangle 3"/>
          <p:cNvSpPr>
            <a:spLocks noGrp="1" noChangeArrowheads="1"/>
          </p:cNvSpPr>
          <p:nvPr>
            <p:ph type="body" idx="1"/>
          </p:nvPr>
        </p:nvSpPr>
        <p:spPr>
          <a:xfrm>
            <a:off x="990600" y="1600200"/>
            <a:ext cx="7772400" cy="5029200"/>
          </a:xfrm>
        </p:spPr>
        <p:txBody>
          <a:bodyPr/>
          <a:lstStyle/>
          <a:p>
            <a:pPr eaLnBrk="1" hangingPunct="1">
              <a:lnSpc>
                <a:spcPct val="90000"/>
              </a:lnSpc>
            </a:pPr>
            <a:r>
              <a:rPr lang="en-US" sz="2400"/>
              <a:t>But the 18-bit PDP 7 was a much smaller and slower machine than the GE 645, it had only 8K of user memory and would only support 2 simultaneous users (physical limit).  </a:t>
            </a:r>
          </a:p>
          <a:p>
            <a:pPr eaLnBrk="1" hangingPunct="1">
              <a:lnSpc>
                <a:spcPct val="90000"/>
              </a:lnSpc>
            </a:pPr>
            <a:r>
              <a:rPr lang="en-US" sz="2400"/>
              <a:t>This introduced a necessity to think small, and drove a fundamental tendency to write a number of very small utilities that followed the philosophy of “do one thing, and do it well”. </a:t>
            </a:r>
          </a:p>
          <a:p>
            <a:pPr eaLnBrk="1" hangingPunct="1">
              <a:lnSpc>
                <a:spcPct val="90000"/>
              </a:lnSpc>
            </a:pPr>
            <a:r>
              <a:rPr lang="en-US" sz="2400"/>
              <a:t>Dennis Ritchie had ported “B”, a shortened BCPL (Basic Compiled Programming Language) over to UNICS, which was too small to support a large high level language compiler such as FORTRAN or PL/1.  In fact, “B” ran as purely an interpreter generating intermediate code.</a:t>
            </a:r>
          </a:p>
          <a:p>
            <a:pPr eaLnBrk="1" hangingPunct="1">
              <a:lnSpc>
                <a:spcPct val="90000"/>
              </a:lnSpc>
            </a:pPr>
            <a:r>
              <a:rPr lang="en-US" sz="2400"/>
              <a:t>Thompson ported over Space Travel onto the </a:t>
            </a:r>
            <a:r>
              <a:rPr lang="en-US" sz="2400">
                <a:hlinkClick r:id="rId2"/>
              </a:rPr>
              <a:t>PDP 7</a:t>
            </a:r>
            <a:r>
              <a:rPr lang="en-US" sz="240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t>The “Setup”</a:t>
            </a:r>
          </a:p>
        </p:txBody>
      </p:sp>
      <p:sp>
        <p:nvSpPr>
          <p:cNvPr id="21507" name="Rectangle 3"/>
          <p:cNvSpPr>
            <a:spLocks noGrp="1" noChangeArrowheads="1"/>
          </p:cNvSpPr>
          <p:nvPr>
            <p:ph type="body" idx="1"/>
          </p:nvPr>
        </p:nvSpPr>
        <p:spPr>
          <a:xfrm>
            <a:off x="990600" y="1600200"/>
            <a:ext cx="7772400" cy="5029200"/>
          </a:xfrm>
        </p:spPr>
        <p:txBody>
          <a:bodyPr/>
          <a:lstStyle/>
          <a:p>
            <a:pPr eaLnBrk="1" hangingPunct="1">
              <a:lnSpc>
                <a:spcPct val="90000"/>
              </a:lnSpc>
            </a:pPr>
            <a:r>
              <a:rPr lang="en-US" sz="2400"/>
              <a:t>The Small is Beautiful philosophy was driven by necessity, and can even be seen in the cryptic and abbreviated names for the various programs:  cp (copy), rm (remove), ls (list), cat (catenate), dc (desk calculator), ttt (tic tac toe, a game, Belle in 1980) and ed (line editor).  (Many names, like ‘ls’ and ‘pwd’ were literally inherited directly from Multics)</a:t>
            </a:r>
          </a:p>
          <a:p>
            <a:pPr eaLnBrk="1" hangingPunct="1">
              <a:lnSpc>
                <a:spcPct val="90000"/>
              </a:lnSpc>
            </a:pPr>
            <a:r>
              <a:rPr lang="en-US" sz="2400"/>
              <a:t>Remember also that early “monitors” were 30 character/second teletype devices, and each character transmitted could take some time.</a:t>
            </a:r>
          </a:p>
          <a:p>
            <a:pPr eaLnBrk="1" hangingPunct="1">
              <a:lnSpc>
                <a:spcPct val="90000"/>
              </a:lnSpc>
            </a:pPr>
            <a:r>
              <a:rPr lang="en-US" sz="2400"/>
              <a:t>Ritchie, McIlroy, and Ossanna needed a new computer but had no money (and Thompson needed a better platform for Space Travel)</a:t>
            </a:r>
          </a:p>
          <a:p>
            <a:pPr eaLnBrk="1" hangingPunct="1">
              <a:lnSpc>
                <a:spcPct val="90000"/>
              </a:lnSpc>
            </a:pPr>
            <a:r>
              <a:rPr lang="en-US" sz="2400"/>
              <a:t>Luckily, the Patent Department at BTL had some money and needed a new text processing application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E:\Office\Templates\Presentation Designs\Notebook.pot</Template>
  <TotalTime>1986</TotalTime>
  <Words>3626</Words>
  <Application>Microsoft Macintosh PowerPoint</Application>
  <PresentationFormat>On-screen Show (4:3)</PresentationFormat>
  <Paragraphs>237</Paragraphs>
  <Slides>34</Slides>
  <Notes>0</Notes>
  <HiddenSlides>0</HiddenSlides>
  <MMClips>0</MMClips>
  <ScaleCrop>false</ScaleCrop>
  <HeadingPairs>
    <vt:vector size="6" baseType="variant">
      <vt:variant>
        <vt:lpstr>Fonts Used</vt:lpstr>
      </vt:variant>
      <vt:variant>
        <vt:i4>4</vt:i4>
      </vt:variant>
      <vt:variant>
        <vt:lpstr>Design Template</vt:lpstr>
      </vt:variant>
      <vt:variant>
        <vt:i4>1</vt:i4>
      </vt:variant>
      <vt:variant>
        <vt:lpstr>Slide Titles</vt:lpstr>
      </vt:variant>
      <vt:variant>
        <vt:i4>34</vt:i4>
      </vt:variant>
    </vt:vector>
  </HeadingPairs>
  <TitlesOfParts>
    <vt:vector size="39" baseType="lpstr">
      <vt:lpstr>Times New Roman</vt:lpstr>
      <vt:lpstr>ＭＳ Ｐゴシック</vt:lpstr>
      <vt:lpstr>Arial</vt:lpstr>
      <vt:lpstr>Calibri</vt:lpstr>
      <vt:lpstr>Notebook</vt:lpstr>
      <vt:lpstr>Lecture 1: “a small yet powerful operating system”</vt:lpstr>
      <vt:lpstr>Introduction</vt:lpstr>
      <vt:lpstr>“it was the summer of ‘69”</vt:lpstr>
      <vt:lpstr>Space Travel and New Ideas</vt:lpstr>
      <vt:lpstr>The Multics Triumvirate</vt:lpstr>
      <vt:lpstr>“the toy was gone”</vt:lpstr>
      <vt:lpstr>What Part of “No” Don’t You Understand?</vt:lpstr>
      <vt:lpstr>Small is Beautiful</vt:lpstr>
      <vt:lpstr>The “Setup”</vt:lpstr>
      <vt:lpstr>The Sting I</vt:lpstr>
      <vt:lpstr>The Sting II</vt:lpstr>
      <vt:lpstr>AT&amp;T Unix - First Edition 11/3/71</vt:lpstr>
      <vt:lpstr>Here Come da Judge</vt:lpstr>
      <vt:lpstr>Edition 3, 2/73</vt:lpstr>
      <vt:lpstr>Edition 4, 1973</vt:lpstr>
      <vt:lpstr>Bill Joy and The Berkeley Connection</vt:lpstr>
      <vt:lpstr>The Network </vt:lpstr>
      <vt:lpstr>Berkeley Software Distribution </vt:lpstr>
      <vt:lpstr>BABEL:   The Commercialization of Unix</vt:lpstr>
      <vt:lpstr>BABEL:   The Commercialization of Unix</vt:lpstr>
      <vt:lpstr>Slide 21</vt:lpstr>
      <vt:lpstr>Unix Core Philosophy Summary I</vt:lpstr>
      <vt:lpstr>Unix Core Philosophy Summary II</vt:lpstr>
      <vt:lpstr>The Unix File System</vt:lpstr>
      <vt:lpstr>The Home Directory</vt:lpstr>
      <vt:lpstr>Man Pages</vt:lpstr>
      <vt:lpstr>“Everything in Unix is a File”</vt:lpstr>
      <vt:lpstr>inode details</vt:lpstr>
      <vt:lpstr>File Permissions</vt:lpstr>
      <vt:lpstr>Directory Permissions</vt:lpstr>
      <vt:lpstr>Links</vt:lpstr>
      <vt:lpstr>Redirection</vt:lpstr>
      <vt:lpstr>Shell Quoting (Maskierungen)</vt:lpstr>
      <vt:lpstr>Job Control</vt:lpstr>
    </vt:vector>
  </TitlesOfParts>
  <Company>University of Chicago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Mark Shacklette</dc:creator>
  <cp:lastModifiedBy>Mark</cp:lastModifiedBy>
  <cp:revision>469</cp:revision>
  <dcterms:created xsi:type="dcterms:W3CDTF">2010-10-07T12:35:29Z</dcterms:created>
  <dcterms:modified xsi:type="dcterms:W3CDTF">2010-10-07T12:35:44Z</dcterms:modified>
</cp:coreProperties>
</file>