
<file path=[Content_Types].xml><?xml version="1.0" encoding="utf-8"?>
<Types xmlns="http://schemas.openxmlformats.org/package/2006/content-types">
  <Override PartName="/ppt/slides/slide1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Default Extension="jpeg" ContentType="image/jpeg"/>
  <Override PartName="/ppt/slides/slide10.xml" ContentType="application/vnd.openxmlformats-officedocument.presentationml.slide+xml"/>
  <Override PartName="/ppt/slideLayouts/slideLayout5.xml" ContentType="application/vnd.openxmlformats-officedocument.presentationml.slideLayout+xml"/>
  <Override PartName="/ppt/slides/slide1.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29.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51" r:id="rId1"/>
  </p:sldMasterIdLst>
  <p:handoutMasterIdLst>
    <p:handoutMasterId r:id="rId31"/>
  </p:handoutMasterIdLst>
  <p:sldIdLst>
    <p:sldId id="257" r:id="rId2"/>
    <p:sldId id="317" r:id="rId3"/>
    <p:sldId id="318" r:id="rId4"/>
    <p:sldId id="319" r:id="rId5"/>
    <p:sldId id="321" r:id="rId6"/>
    <p:sldId id="322" r:id="rId7"/>
    <p:sldId id="320" r:id="rId8"/>
    <p:sldId id="323" r:id="rId9"/>
    <p:sldId id="324" r:id="rId10"/>
    <p:sldId id="329" r:id="rId11"/>
    <p:sldId id="330" r:id="rId12"/>
    <p:sldId id="325" r:id="rId13"/>
    <p:sldId id="327" r:id="rId14"/>
    <p:sldId id="326" r:id="rId15"/>
    <p:sldId id="328" r:id="rId16"/>
    <p:sldId id="337" r:id="rId17"/>
    <p:sldId id="331" r:id="rId18"/>
    <p:sldId id="332" r:id="rId19"/>
    <p:sldId id="338" r:id="rId20"/>
    <p:sldId id="339" r:id="rId21"/>
    <p:sldId id="340" r:id="rId22"/>
    <p:sldId id="341" r:id="rId23"/>
    <p:sldId id="342" r:id="rId24"/>
    <p:sldId id="343" r:id="rId25"/>
    <p:sldId id="344" r:id="rId26"/>
    <p:sldId id="345" r:id="rId27"/>
    <p:sldId id="346" r:id="rId28"/>
    <p:sldId id="347" r:id="rId29"/>
    <p:sldId id="348" r:id="rId30"/>
  </p:sldIdLst>
  <p:sldSz cx="9144000" cy="6858000" type="screen4x3"/>
  <p:notesSz cx="6991350" cy="9282113"/>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457200" rtl="0" eaLnBrk="1" latinLnBrk="0" hangingPunct="1">
      <a:defRPr sz="2400" kern="1200">
        <a:solidFill>
          <a:schemeClr val="tx1"/>
        </a:solidFill>
        <a:latin typeface="Times New Roman" charset="0"/>
        <a:ea typeface="+mn-ea"/>
        <a:cs typeface="+mn-cs"/>
      </a:defRPr>
    </a:lvl6pPr>
    <a:lvl7pPr marL="2743200" algn="l" defTabSz="457200" rtl="0" eaLnBrk="1" latinLnBrk="0" hangingPunct="1">
      <a:defRPr sz="2400" kern="1200">
        <a:solidFill>
          <a:schemeClr val="tx1"/>
        </a:solidFill>
        <a:latin typeface="Times New Roman" charset="0"/>
        <a:ea typeface="+mn-ea"/>
        <a:cs typeface="+mn-cs"/>
      </a:defRPr>
    </a:lvl7pPr>
    <a:lvl8pPr marL="3200400" algn="l" defTabSz="457200" rtl="0" eaLnBrk="1" latinLnBrk="0" hangingPunct="1">
      <a:defRPr sz="2400" kern="1200">
        <a:solidFill>
          <a:schemeClr val="tx1"/>
        </a:solidFill>
        <a:latin typeface="Times New Roman" charset="0"/>
        <a:ea typeface="+mn-ea"/>
        <a:cs typeface="+mn-cs"/>
      </a:defRPr>
    </a:lvl8pPr>
    <a:lvl9pPr marL="3657600" algn="l" defTabSz="4572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SorterView">
  <p:normalViewPr>
    <p:restoredLeft sz="15620"/>
    <p:restoredTop sz="94660"/>
  </p:normalViewPr>
  <p:slideViewPr>
    <p:cSldViewPr>
      <p:cViewPr>
        <p:scale>
          <a:sx n="100" d="100"/>
          <a:sy n="100" d="100"/>
        </p:scale>
        <p:origin x="-848" y="-66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125" d="100"/>
        <a:sy n="125" d="100"/>
      </p:scale>
      <p:origin x="0" y="0"/>
    </p:cViewPr>
  </p:sorter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3" Type="http://schemas.openxmlformats.org/officeDocument/2006/relationships/slide" Target="slides/slide20.xml"/><Relationship Id="rId4" Type="http://schemas.openxmlformats.org/officeDocument/2006/relationships/slide" Target="slides/slide21.xml"/><Relationship Id="rId5" Type="http://schemas.openxmlformats.org/officeDocument/2006/relationships/slide" Target="slides/slide22.xml"/><Relationship Id="rId6" Type="http://schemas.openxmlformats.org/officeDocument/2006/relationships/slide" Target="slides/slide23.xml"/><Relationship Id="rId7" Type="http://schemas.openxmlformats.org/officeDocument/2006/relationships/slide" Target="slides/slide24.xml"/><Relationship Id="rId1" Type="http://schemas.openxmlformats.org/officeDocument/2006/relationships/slide" Target="slides/slide1.xml"/><Relationship Id="rId2" Type="http://schemas.openxmlformats.org/officeDocument/2006/relationships/slide" Target="slides/slide1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605186" name="Rectangle 1026"/>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defTabSz="930275" eaLnBrk="0" hangingPunct="0">
              <a:defRPr sz="1200"/>
            </a:lvl1pPr>
          </a:lstStyle>
          <a:p>
            <a:pPr>
              <a:defRPr/>
            </a:pPr>
            <a:endParaRPr lang="en-US"/>
          </a:p>
        </p:txBody>
      </p:sp>
      <p:sp>
        <p:nvSpPr>
          <p:cNvPr id="605187" name="Rectangle 1027"/>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eaLnBrk="0" hangingPunct="0">
              <a:defRPr sz="1200"/>
            </a:lvl1pPr>
          </a:lstStyle>
          <a:p>
            <a:pPr>
              <a:defRPr/>
            </a:pPr>
            <a:endParaRPr lang="en-US"/>
          </a:p>
        </p:txBody>
      </p:sp>
      <p:sp>
        <p:nvSpPr>
          <p:cNvPr id="605188" name="Rectangle 1028"/>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defTabSz="930275" eaLnBrk="0" hangingPunct="0">
              <a:defRPr sz="1200"/>
            </a:lvl1pPr>
          </a:lstStyle>
          <a:p>
            <a:pPr>
              <a:defRPr/>
            </a:pPr>
            <a:endParaRPr lang="en-US"/>
          </a:p>
        </p:txBody>
      </p:sp>
      <p:sp>
        <p:nvSpPr>
          <p:cNvPr id="605189" name="Rectangle 1029"/>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eaLnBrk="0" hangingPunct="0">
              <a:defRPr sz="1200"/>
            </a:lvl1pPr>
          </a:lstStyle>
          <a:p>
            <a:pPr>
              <a:defRPr/>
            </a:pPr>
            <a:fld id="{F71B6C45-3175-0947-B43A-E8DC3A403878}"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4" name="Rectangle 2" descr="Canvas"/>
          <p:cNvSpPr>
            <a:spLocks noChangeArrowheads="1"/>
          </p:cNvSpPr>
          <p:nvPr/>
        </p:nvSpPr>
        <p:spPr bwMode="white">
          <a:xfrm>
            <a:off x="528638" y="201613"/>
            <a:ext cx="8397875" cy="6467475"/>
          </a:xfrm>
          <a:prstGeom prst="rect">
            <a:avLst/>
          </a:prstGeom>
          <a:blipFill dpi="0" rotWithShape="0">
            <a:blip r:embed="rId2"/>
            <a:srcRect/>
            <a:tile tx="0" ty="0" sx="100000" sy="100000" flip="none" algn="tl"/>
          </a:blipFill>
          <a:ln w="9525">
            <a:noFill/>
            <a:miter lim="800000"/>
            <a:headEnd/>
            <a:tailEnd/>
          </a:ln>
        </p:spPr>
        <p:txBody>
          <a:bodyPr wrap="none" anchor="ctr">
            <a:prstTxWarp prst="textNoShape">
              <a:avLst/>
            </a:prstTxWarp>
          </a:bodyPr>
          <a:lstStyle/>
          <a:p>
            <a:pPr algn="ctr">
              <a:defRPr/>
            </a:pPr>
            <a:endParaRPr kumimoji="1" lang="en-US"/>
          </a:p>
        </p:txBody>
      </p:sp>
      <p:pic>
        <p:nvPicPr>
          <p:cNvPr id="5" name="Picture 3" descr="minispir"/>
          <p:cNvPicPr>
            <a:picLocks noChangeAspect="1" noChangeArrowheads="1"/>
          </p:cNvPicPr>
          <p:nvPr/>
        </p:nvPicPr>
        <p:blipFill>
          <a:blip r:embed="rId3"/>
          <a:srcRect/>
          <a:stretch>
            <a:fillRect/>
          </a:stretch>
        </p:blipFill>
        <p:spPr bwMode="ltGray">
          <a:xfrm>
            <a:off x="0" y="50800"/>
            <a:ext cx="1181100" cy="4286250"/>
          </a:xfrm>
          <a:prstGeom prst="rect">
            <a:avLst/>
          </a:prstGeom>
          <a:noFill/>
          <a:ln w="9525">
            <a:noFill/>
            <a:miter lim="800000"/>
            <a:headEnd/>
            <a:tailEnd/>
          </a:ln>
        </p:spPr>
      </p:pic>
      <p:sp>
        <p:nvSpPr>
          <p:cNvPr id="6" name="Rectangle 4" descr="Canvas"/>
          <p:cNvSpPr>
            <a:spLocks noChangeArrowheads="1"/>
          </p:cNvSpPr>
          <p:nvPr/>
        </p:nvSpPr>
        <p:spPr bwMode="white">
          <a:xfrm>
            <a:off x="596900" y="4130675"/>
            <a:ext cx="1041400" cy="457200"/>
          </a:xfrm>
          <a:prstGeom prst="rect">
            <a:avLst/>
          </a:prstGeom>
          <a:blipFill dpi="0" rotWithShape="0">
            <a:blip r:embed="rId2"/>
            <a:srcRect/>
            <a:tile tx="0" ty="0" sx="100000" sy="100000" flip="none" algn="tl"/>
          </a:blipFill>
          <a:ln w="9525">
            <a:noFill/>
            <a:miter lim="800000"/>
            <a:headEnd/>
            <a:tailEnd/>
          </a:ln>
          <a:effectLst/>
        </p:spPr>
        <p:txBody>
          <a:bodyPr wrap="none" anchor="ctr">
            <a:prstTxWarp prst="textNoShape">
              <a:avLst/>
            </a:prstTxWarp>
          </a:bodyPr>
          <a:lstStyle/>
          <a:p>
            <a:pPr algn="ctr">
              <a:defRPr/>
            </a:pPr>
            <a:endParaRPr kumimoji="1" lang="en-US"/>
          </a:p>
        </p:txBody>
      </p:sp>
      <p:pic>
        <p:nvPicPr>
          <p:cNvPr id="7" name="Picture 5" descr="minispir"/>
          <p:cNvPicPr>
            <a:picLocks noChangeAspect="1" noChangeArrowheads="1"/>
          </p:cNvPicPr>
          <p:nvPr/>
        </p:nvPicPr>
        <p:blipFill>
          <a:blip r:embed="rId3"/>
          <a:srcRect t="39999"/>
          <a:stretch>
            <a:fillRect/>
          </a:stretch>
        </p:blipFill>
        <p:spPr bwMode="ltGray">
          <a:xfrm>
            <a:off x="0" y="4222750"/>
            <a:ext cx="1181100" cy="2571750"/>
          </a:xfrm>
          <a:prstGeom prst="rect">
            <a:avLst/>
          </a:prstGeom>
          <a:noFill/>
          <a:ln w="9525">
            <a:noFill/>
            <a:miter lim="800000"/>
            <a:headEnd/>
            <a:tailEnd/>
          </a:ln>
        </p:spPr>
      </p:pic>
      <p:sp>
        <p:nvSpPr>
          <p:cNvPr id="607238" name="Rectangle 6"/>
          <p:cNvSpPr>
            <a:spLocks noGrp="1" noChangeArrowheads="1"/>
          </p:cNvSpPr>
          <p:nvPr>
            <p:ph type="ctrTitle"/>
          </p:nvPr>
        </p:nvSpPr>
        <p:spPr>
          <a:xfrm>
            <a:off x="914400" y="2057400"/>
            <a:ext cx="7721600" cy="1143000"/>
          </a:xfrm>
        </p:spPr>
        <p:txBody>
          <a:bodyPr/>
          <a:lstStyle>
            <a:lvl1pPr>
              <a:defRPr/>
            </a:lvl1pPr>
          </a:lstStyle>
          <a:p>
            <a:r>
              <a:rPr lang="en-US"/>
              <a:t>Click to edit Master title style</a:t>
            </a:r>
          </a:p>
        </p:txBody>
      </p:sp>
      <p:sp>
        <p:nvSpPr>
          <p:cNvPr id="607239" name="Rectangle 7"/>
          <p:cNvSpPr>
            <a:spLocks noGrp="1" noChangeArrowheads="1"/>
          </p:cNvSpPr>
          <p:nvPr>
            <p:ph type="subTitle" idx="1"/>
          </p:nvPr>
        </p:nvSpPr>
        <p:spPr>
          <a:xfrm>
            <a:off x="1625600" y="3886200"/>
            <a:ext cx="6400800" cy="1771650"/>
          </a:xfrm>
        </p:spPr>
        <p:txBody>
          <a:bodyPr/>
          <a:lstStyle>
            <a:lvl1pPr marL="0" indent="0" algn="ctr">
              <a:buFontTx/>
              <a:buNone/>
              <a:defRPr/>
            </a:lvl1pPr>
          </a:lstStyle>
          <a:p>
            <a:r>
              <a:rPr lang="en-US"/>
              <a:t>Click to edit Master subtitle style</a:t>
            </a:r>
          </a:p>
        </p:txBody>
      </p:sp>
      <p:sp>
        <p:nvSpPr>
          <p:cNvPr id="8" name="Rectangle 8"/>
          <p:cNvSpPr>
            <a:spLocks noGrp="1" noChangeArrowheads="1"/>
          </p:cNvSpPr>
          <p:nvPr>
            <p:ph type="dt" sz="quarter" idx="10"/>
          </p:nvPr>
        </p:nvSpPr>
        <p:spPr>
          <a:xfrm>
            <a:off x="1084263" y="6096000"/>
            <a:ext cx="1905000" cy="457200"/>
          </a:xfrm>
        </p:spPr>
        <p:txBody>
          <a:bodyPr/>
          <a:lstStyle>
            <a:lvl1pPr>
              <a:defRPr/>
            </a:lvl1pPr>
          </a:lstStyle>
          <a:p>
            <a:pPr>
              <a:defRPr/>
            </a:pPr>
            <a:endParaRPr lang="en-US"/>
          </a:p>
        </p:txBody>
      </p:sp>
      <p:sp>
        <p:nvSpPr>
          <p:cNvPr id="9" name="Rectangle 9"/>
          <p:cNvSpPr>
            <a:spLocks noGrp="1" noChangeArrowheads="1"/>
          </p:cNvSpPr>
          <p:nvPr>
            <p:ph type="ftr" sz="quarter" idx="11"/>
          </p:nvPr>
        </p:nvSpPr>
        <p:spPr>
          <a:xfrm>
            <a:off x="3522663" y="6096000"/>
            <a:ext cx="2895600" cy="457200"/>
          </a:xfrm>
        </p:spPr>
        <p:txBody>
          <a:bodyPr/>
          <a:lstStyle>
            <a:lvl1pPr>
              <a:defRPr/>
            </a:lvl1pPr>
          </a:lstStyle>
          <a:p>
            <a:pPr>
              <a:defRPr/>
            </a:pPr>
            <a:endParaRPr lang="en-US"/>
          </a:p>
        </p:txBody>
      </p:sp>
      <p:sp>
        <p:nvSpPr>
          <p:cNvPr id="10" name="Rectangle 10"/>
          <p:cNvSpPr>
            <a:spLocks noGrp="1" noChangeArrowheads="1"/>
          </p:cNvSpPr>
          <p:nvPr>
            <p:ph type="sldNum" sz="quarter" idx="12"/>
          </p:nvPr>
        </p:nvSpPr>
        <p:spPr>
          <a:xfrm>
            <a:off x="6951663" y="6096000"/>
            <a:ext cx="1905000" cy="457200"/>
          </a:xfrm>
        </p:spPr>
        <p:txBody>
          <a:bodyPr/>
          <a:lstStyle>
            <a:lvl1pPr>
              <a:defRPr/>
            </a:lvl1pPr>
          </a:lstStyle>
          <a:p>
            <a:pPr>
              <a:defRPr/>
            </a:pPr>
            <a:fld id="{6DD49BF6-0E85-784F-8A7E-C4EDF07C2F4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02A1D164-CE16-0F42-B198-6208BF14715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6800" y="381000"/>
            <a:ext cx="55626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8BCACA50-7A68-694E-9FF3-24444B533B0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7BBCE4AB-F1FC-3443-A85F-8C89D9C4374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374F523A-343F-2347-AA03-4959BBF4C7F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847F2EF2-8CCD-5A46-B5BB-3DC75FA5FF5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dt" sz="half" idx="10"/>
          </p:nvPr>
        </p:nvSpPr>
        <p:spPr>
          <a:ln/>
        </p:spPr>
        <p:txBody>
          <a:bodyPr/>
          <a:lstStyle>
            <a:lvl1pPr>
              <a:defRPr/>
            </a:lvl1pPr>
          </a:lstStyle>
          <a:p>
            <a:pPr>
              <a:defRPr/>
            </a:pPr>
            <a:endParaRPr lang="en-US"/>
          </a:p>
        </p:txBody>
      </p:sp>
      <p:sp>
        <p:nvSpPr>
          <p:cNvPr id="8" name="Rectangle 9"/>
          <p:cNvSpPr>
            <a:spLocks noGrp="1" noChangeArrowheads="1"/>
          </p:cNvSpPr>
          <p:nvPr>
            <p:ph type="ftr" sz="quarter" idx="11"/>
          </p:nvPr>
        </p:nvSpPr>
        <p:spPr>
          <a:ln/>
        </p:spPr>
        <p:txBody>
          <a:bodyPr/>
          <a:lstStyle>
            <a:lvl1pPr>
              <a:defRPr/>
            </a:lvl1pPr>
          </a:lstStyle>
          <a:p>
            <a:pPr>
              <a:defRPr/>
            </a:pPr>
            <a:endParaRPr lang="en-US"/>
          </a:p>
        </p:txBody>
      </p:sp>
      <p:sp>
        <p:nvSpPr>
          <p:cNvPr id="9" name="Rectangle 10"/>
          <p:cNvSpPr>
            <a:spLocks noGrp="1" noChangeArrowheads="1"/>
          </p:cNvSpPr>
          <p:nvPr>
            <p:ph type="sldNum" sz="quarter" idx="12"/>
          </p:nvPr>
        </p:nvSpPr>
        <p:spPr>
          <a:ln/>
        </p:spPr>
        <p:txBody>
          <a:bodyPr/>
          <a:lstStyle>
            <a:lvl1pPr>
              <a:defRPr/>
            </a:lvl1pPr>
          </a:lstStyle>
          <a:p>
            <a:pPr>
              <a:defRPr/>
            </a:pPr>
            <a:fld id="{B84EBF3F-D7D4-2C4A-B6B4-F2EF5803523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dt" sz="half" idx="10"/>
          </p:nvPr>
        </p:nvSpPr>
        <p:spPr>
          <a:ln/>
        </p:spPr>
        <p:txBody>
          <a:bodyPr/>
          <a:lstStyle>
            <a:lvl1pPr>
              <a:defRPr/>
            </a:lvl1pPr>
          </a:lstStyle>
          <a:p>
            <a:pPr>
              <a:defRPr/>
            </a:pPr>
            <a:endParaRPr lang="en-US"/>
          </a:p>
        </p:txBody>
      </p:sp>
      <p:sp>
        <p:nvSpPr>
          <p:cNvPr id="4" name="Rectangle 9"/>
          <p:cNvSpPr>
            <a:spLocks noGrp="1" noChangeArrowheads="1"/>
          </p:cNvSpPr>
          <p:nvPr>
            <p:ph type="ftr" sz="quarter" idx="11"/>
          </p:nvPr>
        </p:nvSpPr>
        <p:spPr>
          <a:ln/>
        </p:spPr>
        <p:txBody>
          <a:bodyPr/>
          <a:lstStyle>
            <a:lvl1pPr>
              <a:defRPr/>
            </a:lvl1pPr>
          </a:lstStyle>
          <a:p>
            <a:pPr>
              <a:defRPr/>
            </a:pPr>
            <a:endParaRPr lang="en-US"/>
          </a:p>
        </p:txBody>
      </p:sp>
      <p:sp>
        <p:nvSpPr>
          <p:cNvPr id="5" name="Rectangle 10"/>
          <p:cNvSpPr>
            <a:spLocks noGrp="1" noChangeArrowheads="1"/>
          </p:cNvSpPr>
          <p:nvPr>
            <p:ph type="sldNum" sz="quarter" idx="12"/>
          </p:nvPr>
        </p:nvSpPr>
        <p:spPr>
          <a:ln/>
        </p:spPr>
        <p:txBody>
          <a:bodyPr/>
          <a:lstStyle>
            <a:lvl1pPr>
              <a:defRPr/>
            </a:lvl1pPr>
          </a:lstStyle>
          <a:p>
            <a:pPr>
              <a:defRPr/>
            </a:pPr>
            <a:fld id="{8080C6F9-A6AE-3542-A10E-6F1DA802400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p>
        </p:txBody>
      </p:sp>
      <p:sp>
        <p:nvSpPr>
          <p:cNvPr id="3" name="Rectangle 9"/>
          <p:cNvSpPr>
            <a:spLocks noGrp="1" noChangeArrowheads="1"/>
          </p:cNvSpPr>
          <p:nvPr>
            <p:ph type="ftr" sz="quarter" idx="11"/>
          </p:nvPr>
        </p:nvSpPr>
        <p:spPr>
          <a:ln/>
        </p:spPr>
        <p:txBody>
          <a:bodyPr/>
          <a:lstStyle>
            <a:lvl1pPr>
              <a:defRPr/>
            </a:lvl1pPr>
          </a:lstStyle>
          <a:p>
            <a:pPr>
              <a:defRPr/>
            </a:pPr>
            <a:endParaRPr lang="en-US"/>
          </a:p>
        </p:txBody>
      </p:sp>
      <p:sp>
        <p:nvSpPr>
          <p:cNvPr id="4" name="Rectangle 10"/>
          <p:cNvSpPr>
            <a:spLocks noGrp="1" noChangeArrowheads="1"/>
          </p:cNvSpPr>
          <p:nvPr>
            <p:ph type="sldNum" sz="quarter" idx="12"/>
          </p:nvPr>
        </p:nvSpPr>
        <p:spPr>
          <a:ln/>
        </p:spPr>
        <p:txBody>
          <a:bodyPr/>
          <a:lstStyle>
            <a:lvl1pPr>
              <a:defRPr/>
            </a:lvl1pPr>
          </a:lstStyle>
          <a:p>
            <a:pPr>
              <a:defRPr/>
            </a:pPr>
            <a:fld id="{A7C2E9B3-EE17-3241-B84B-14649C41A0B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605EBE3B-1649-9E4D-BD84-B51B0DADDB3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FC5CDFB1-C61F-E747-8C25-472938CBB74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bwMode="ltGray">
      <p:bgPr>
        <a:solidFill>
          <a:srgbClr val="906D58"/>
        </a:solidFill>
        <a:effectLst>
          <a:outerShdw blurRad="63500" dist="107763" dir="2700000" algn="ctr" rotWithShape="0">
            <a:srgbClr val="000000">
              <a:alpha val="74998"/>
            </a:srgbClr>
          </a:outerShdw>
        </a:effectLst>
      </p:bgPr>
    </p:bg>
    <p:spTree>
      <p:nvGrpSpPr>
        <p:cNvPr id="1" name=""/>
        <p:cNvGrpSpPr/>
        <p:nvPr/>
      </p:nvGrpSpPr>
      <p:grpSpPr>
        <a:xfrm>
          <a:off x="0" y="0"/>
          <a:ext cx="0" cy="0"/>
          <a:chOff x="0" y="0"/>
          <a:chExt cx="0" cy="0"/>
        </a:xfrm>
      </p:grpSpPr>
      <p:sp>
        <p:nvSpPr>
          <p:cNvPr id="606210" name="Rectangle 2"/>
          <p:cNvSpPr>
            <a:spLocks noChangeArrowheads="1"/>
          </p:cNvSpPr>
          <p:nvPr/>
        </p:nvSpPr>
        <p:spPr bwMode="ltGray">
          <a:xfrm>
            <a:off x="609600" y="228600"/>
            <a:ext cx="8239125" cy="6391275"/>
          </a:xfrm>
          <a:prstGeom prst="rect">
            <a:avLst/>
          </a:prstGeom>
          <a:solidFill>
            <a:srgbClr val="EDE7E3"/>
          </a:solidFill>
          <a:ln w="9525">
            <a:noFill/>
            <a:miter lim="800000"/>
            <a:headEnd/>
            <a:tailEnd/>
          </a:ln>
        </p:spPr>
        <p:txBody>
          <a:bodyPr wrap="none" anchor="ctr">
            <a:prstTxWarp prst="textNoShape">
              <a:avLst/>
            </a:prstTxWarp>
          </a:bodyPr>
          <a:lstStyle/>
          <a:p>
            <a:pPr algn="ctr">
              <a:defRPr/>
            </a:pPr>
            <a:endParaRPr kumimoji="1" lang="en-US"/>
          </a:p>
        </p:txBody>
      </p:sp>
      <p:sp>
        <p:nvSpPr>
          <p:cNvPr id="606211" name="Line 3"/>
          <p:cNvSpPr>
            <a:spLocks noChangeShapeType="1"/>
          </p:cNvSpPr>
          <p:nvPr/>
        </p:nvSpPr>
        <p:spPr bwMode="ltGray">
          <a:xfrm>
            <a:off x="1016000" y="1600200"/>
            <a:ext cx="7670800" cy="0"/>
          </a:xfrm>
          <a:prstGeom prst="line">
            <a:avLst/>
          </a:prstGeom>
          <a:noFill/>
          <a:ln w="3175">
            <a:solidFill>
              <a:schemeClr val="bg2"/>
            </a:solidFill>
            <a:round/>
            <a:headEnd/>
            <a:tailEnd/>
          </a:ln>
        </p:spPr>
        <p:txBody>
          <a:bodyPr wrap="none" anchor="ctr">
            <a:prstTxWarp prst="textNoShape">
              <a:avLst/>
            </a:prstTxWarp>
          </a:bodyPr>
          <a:lstStyle/>
          <a:p>
            <a:pPr>
              <a:defRPr/>
            </a:pPr>
            <a:endParaRPr lang="en-US"/>
          </a:p>
        </p:txBody>
      </p:sp>
      <p:pic>
        <p:nvPicPr>
          <p:cNvPr id="1028" name="Picture 4" descr="minispir"/>
          <p:cNvPicPr>
            <a:picLocks noChangeAspect="1" noChangeArrowheads="1"/>
          </p:cNvPicPr>
          <p:nvPr/>
        </p:nvPicPr>
        <p:blipFill>
          <a:blip r:embed="rId13"/>
          <a:srcRect b="5333"/>
          <a:stretch>
            <a:fillRect/>
          </a:stretch>
        </p:blipFill>
        <p:spPr bwMode="ltGray">
          <a:xfrm>
            <a:off x="0" y="50800"/>
            <a:ext cx="1181100" cy="4057650"/>
          </a:xfrm>
          <a:prstGeom prst="rect">
            <a:avLst/>
          </a:prstGeom>
          <a:noFill/>
          <a:ln w="9525">
            <a:noFill/>
            <a:miter lim="800000"/>
            <a:headEnd/>
            <a:tailEnd/>
          </a:ln>
        </p:spPr>
      </p:pic>
      <p:pic>
        <p:nvPicPr>
          <p:cNvPr id="1029" name="Picture 5" descr="minispir"/>
          <p:cNvPicPr>
            <a:picLocks noChangeAspect="1" noChangeArrowheads="1"/>
          </p:cNvPicPr>
          <p:nvPr/>
        </p:nvPicPr>
        <p:blipFill>
          <a:blip r:embed="rId13"/>
          <a:srcRect t="39999"/>
          <a:stretch>
            <a:fillRect/>
          </a:stretch>
        </p:blipFill>
        <p:spPr bwMode="ltGray">
          <a:xfrm>
            <a:off x="0" y="4222750"/>
            <a:ext cx="1181100" cy="2571750"/>
          </a:xfrm>
          <a:prstGeom prst="rect">
            <a:avLst/>
          </a:prstGeom>
          <a:noFill/>
          <a:ln w="9525">
            <a:noFill/>
            <a:miter lim="800000"/>
            <a:headEnd/>
            <a:tailEnd/>
          </a:ln>
        </p:spPr>
      </p:pic>
      <p:sp>
        <p:nvSpPr>
          <p:cNvPr id="1030" name="Rectangle 6"/>
          <p:cNvSpPr>
            <a:spLocks noGrp="1" noChangeArrowheads="1"/>
          </p:cNvSpPr>
          <p:nvPr>
            <p:ph type="title"/>
          </p:nvPr>
        </p:nvSpPr>
        <p:spPr bwMode="auto">
          <a:xfrm>
            <a:off x="1066800" y="381000"/>
            <a:ext cx="7620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31" name="Rectangle 7"/>
          <p:cNvSpPr>
            <a:spLocks noGrp="1" noChangeArrowheads="1"/>
          </p:cNvSpPr>
          <p:nvPr>
            <p:ph type="body" idx="1"/>
          </p:nvPr>
        </p:nvSpPr>
        <p:spPr bwMode="auto">
          <a:xfrm>
            <a:off x="1066800" y="1752600"/>
            <a:ext cx="76200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6216" name="Rectangle 8"/>
          <p:cNvSpPr>
            <a:spLocks noGrp="1" noChangeArrowheads="1"/>
          </p:cNvSpPr>
          <p:nvPr>
            <p:ph type="dt" sz="half" idx="2"/>
          </p:nvPr>
        </p:nvSpPr>
        <p:spPr bwMode="auto">
          <a:xfrm>
            <a:off x="1014413" y="6107113"/>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606217" name="Rectangle 9"/>
          <p:cNvSpPr>
            <a:spLocks noGrp="1" noChangeArrowheads="1"/>
          </p:cNvSpPr>
          <p:nvPr>
            <p:ph type="ftr" sz="quarter" idx="3"/>
          </p:nvPr>
        </p:nvSpPr>
        <p:spPr bwMode="auto">
          <a:xfrm>
            <a:off x="3452813" y="6107113"/>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606218" name="Rectangle 10"/>
          <p:cNvSpPr>
            <a:spLocks noGrp="1" noChangeArrowheads="1"/>
          </p:cNvSpPr>
          <p:nvPr>
            <p:ph type="sldNum" sz="quarter" idx="4"/>
          </p:nvPr>
        </p:nvSpPr>
        <p:spPr bwMode="auto">
          <a:xfrm>
            <a:off x="6881813" y="6107113"/>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2BBF6C2E-C566-4F4A-AB54-3B2B9ECB03D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p:txBody>
          <a:bodyPr/>
          <a:lstStyle/>
          <a:p>
            <a:pPr eaLnBrk="1" hangingPunct="1"/>
            <a:r>
              <a:rPr lang="en-US"/>
              <a:t>Lecture 3</a:t>
            </a:r>
          </a:p>
        </p:txBody>
      </p:sp>
      <p:sp>
        <p:nvSpPr>
          <p:cNvPr id="14339" name="Rectangle 3"/>
          <p:cNvSpPr>
            <a:spLocks noGrp="1" noChangeArrowheads="1"/>
          </p:cNvSpPr>
          <p:nvPr>
            <p:ph type="subTitle" idx="1"/>
          </p:nvPr>
        </p:nvSpPr>
        <p:spPr/>
        <p:txBody>
          <a:bodyPr/>
          <a:lstStyle/>
          <a:p>
            <a:pPr eaLnBrk="1" hangingPunct="1"/>
            <a:r>
              <a:rPr lang="en-US" smtClean="0"/>
              <a:t>Introduction to Unix Systems Programming:</a:t>
            </a:r>
          </a:p>
          <a:p>
            <a:pPr eaLnBrk="1" hangingPunct="1"/>
            <a:r>
              <a:rPr lang="en-US" smtClean="0"/>
              <a:t>Unix File I/O System Calls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4000"/>
              <a:t>read()</a:t>
            </a:r>
          </a:p>
        </p:txBody>
      </p:sp>
      <p:sp>
        <p:nvSpPr>
          <p:cNvPr id="23555" name="Rectangle 3"/>
          <p:cNvSpPr>
            <a:spLocks noGrp="1" noChangeArrowheads="1"/>
          </p:cNvSpPr>
          <p:nvPr>
            <p:ph type="body" idx="1"/>
          </p:nvPr>
        </p:nvSpPr>
        <p:spPr/>
        <p:txBody>
          <a:bodyPr/>
          <a:lstStyle/>
          <a:p>
            <a:pPr eaLnBrk="1" hangingPunct="1">
              <a:buFontTx/>
              <a:buNone/>
            </a:pPr>
            <a:r>
              <a:rPr lang="en-US"/>
              <a:t>	</a:t>
            </a:r>
            <a:r>
              <a:rPr lang="en-US" sz="2000">
                <a:solidFill>
                  <a:srgbClr val="0000FF"/>
                </a:solidFill>
                <a:latin typeface="Courier New" charset="0"/>
              </a:rPr>
              <a:t>#include &lt;unistd.h&gt;</a:t>
            </a:r>
          </a:p>
          <a:p>
            <a:pPr eaLnBrk="1" hangingPunct="1">
              <a:buFontTx/>
              <a:buNone/>
            </a:pPr>
            <a:r>
              <a:rPr lang="en-US" sz="2000">
                <a:solidFill>
                  <a:srgbClr val="0000FF"/>
                </a:solidFill>
                <a:latin typeface="Courier New" charset="0"/>
              </a:rPr>
              <a:t>	ssize_t read(int fd, void * buf, size_t count);</a:t>
            </a:r>
          </a:p>
          <a:p>
            <a:pPr eaLnBrk="1" hangingPunct="1"/>
            <a:r>
              <a:rPr lang="en-US" sz="2800"/>
              <a:t>If read() is successful, it returns the number of bytes read</a:t>
            </a:r>
          </a:p>
          <a:p>
            <a:pPr eaLnBrk="1" hangingPunct="1"/>
            <a:r>
              <a:rPr lang="en-US" sz="2800"/>
              <a:t>If it returns 0, it indicates EOF</a:t>
            </a:r>
          </a:p>
          <a:p>
            <a:pPr eaLnBrk="1" hangingPunct="1"/>
            <a:r>
              <a:rPr lang="en-US" sz="2800"/>
              <a:t>If unsuccessful, it returns –1 and sets errno</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z="4000"/>
              <a:t>write()</a:t>
            </a:r>
          </a:p>
        </p:txBody>
      </p:sp>
      <p:sp>
        <p:nvSpPr>
          <p:cNvPr id="24579" name="Rectangle 3"/>
          <p:cNvSpPr>
            <a:spLocks noGrp="1" noChangeArrowheads="1"/>
          </p:cNvSpPr>
          <p:nvPr>
            <p:ph type="body" idx="1"/>
          </p:nvPr>
        </p:nvSpPr>
        <p:spPr/>
        <p:txBody>
          <a:bodyPr/>
          <a:lstStyle/>
          <a:p>
            <a:pPr eaLnBrk="1" hangingPunct="1">
              <a:buFontTx/>
              <a:buNone/>
            </a:pPr>
            <a:r>
              <a:rPr lang="en-US"/>
              <a:t>	</a:t>
            </a:r>
            <a:r>
              <a:rPr lang="en-US" sz="2000">
                <a:solidFill>
                  <a:srgbClr val="0000FF"/>
                </a:solidFill>
                <a:latin typeface="Courier New" charset="0"/>
              </a:rPr>
              <a:t>#include &lt;unistd.h&gt;</a:t>
            </a:r>
          </a:p>
          <a:p>
            <a:pPr eaLnBrk="1" hangingPunct="1">
              <a:buFontTx/>
              <a:buNone/>
            </a:pPr>
            <a:r>
              <a:rPr lang="en-US" sz="2000">
                <a:solidFill>
                  <a:srgbClr val="0000FF"/>
                </a:solidFill>
                <a:latin typeface="Courier New" charset="0"/>
              </a:rPr>
              <a:t>	ssize_t write(int fd, void * buf, size_t count);</a:t>
            </a:r>
          </a:p>
          <a:p>
            <a:pPr eaLnBrk="1" hangingPunct="1"/>
            <a:r>
              <a:rPr lang="en-US" sz="2800"/>
              <a:t>If write() is successful, it returns the number of bytes written to the file descriptor, this will usually equal </a:t>
            </a:r>
            <a:r>
              <a:rPr lang="en-US" sz="2800" i="1"/>
              <a:t>count</a:t>
            </a:r>
            <a:endParaRPr lang="en-US" sz="2800"/>
          </a:p>
          <a:p>
            <a:pPr eaLnBrk="1" hangingPunct="1"/>
            <a:r>
              <a:rPr lang="en-US" sz="2800"/>
              <a:t>If it returns 0, it indicates 0 bytes were written</a:t>
            </a:r>
          </a:p>
          <a:p>
            <a:pPr eaLnBrk="1" hangingPunct="1"/>
            <a:r>
              <a:rPr lang="en-US" sz="2800"/>
              <a:t>If unsuccessful, it returns –1 and sets errno</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z="4000"/>
              <a:t>open()</a:t>
            </a:r>
          </a:p>
        </p:txBody>
      </p:sp>
      <p:sp>
        <p:nvSpPr>
          <p:cNvPr id="25603" name="Rectangle 3"/>
          <p:cNvSpPr>
            <a:spLocks noGrp="1" noChangeArrowheads="1"/>
          </p:cNvSpPr>
          <p:nvPr>
            <p:ph type="body" idx="1"/>
          </p:nvPr>
        </p:nvSpPr>
        <p:spPr>
          <a:xfrm>
            <a:off x="1066800" y="1752600"/>
            <a:ext cx="7620000" cy="4800600"/>
          </a:xfrm>
        </p:spPr>
        <p:txBody>
          <a:bodyPr/>
          <a:lstStyle/>
          <a:p>
            <a:pPr eaLnBrk="1" hangingPunct="1">
              <a:lnSpc>
                <a:spcPct val="90000"/>
              </a:lnSpc>
              <a:buFontTx/>
              <a:buNone/>
            </a:pPr>
            <a:r>
              <a:rPr lang="en-US" sz="2000">
                <a:solidFill>
                  <a:srgbClr val="0000FF"/>
                </a:solidFill>
                <a:latin typeface="Courier New" charset="0"/>
              </a:rPr>
              <a:t>#include &lt;fcntl.h&gt;</a:t>
            </a:r>
          </a:p>
          <a:p>
            <a:pPr eaLnBrk="1" hangingPunct="1">
              <a:lnSpc>
                <a:spcPct val="90000"/>
              </a:lnSpc>
              <a:buFontTx/>
              <a:buNone/>
            </a:pPr>
            <a:r>
              <a:rPr lang="en-US" sz="2000">
                <a:solidFill>
                  <a:srgbClr val="0000FF"/>
                </a:solidFill>
                <a:latin typeface="Courier New" charset="0"/>
              </a:rPr>
              <a:t>int open(const char * </a:t>
            </a:r>
            <a:r>
              <a:rPr lang="en-US" sz="2000" i="1">
                <a:solidFill>
                  <a:srgbClr val="0000FF"/>
                </a:solidFill>
                <a:latin typeface="Courier New" charset="0"/>
              </a:rPr>
              <a:t>path</a:t>
            </a:r>
            <a:r>
              <a:rPr lang="en-US" sz="2000">
                <a:solidFill>
                  <a:srgbClr val="0000FF"/>
                </a:solidFill>
                <a:latin typeface="Courier New" charset="0"/>
              </a:rPr>
              <a:t>, int </a:t>
            </a:r>
            <a:r>
              <a:rPr lang="en-US" sz="2000" i="1">
                <a:solidFill>
                  <a:srgbClr val="0000FF"/>
                </a:solidFill>
                <a:latin typeface="Courier New" charset="0"/>
              </a:rPr>
              <a:t>flags</a:t>
            </a:r>
            <a:r>
              <a:rPr lang="en-US" sz="2000">
                <a:solidFill>
                  <a:srgbClr val="0000FF"/>
                </a:solidFill>
                <a:latin typeface="Courier New" charset="0"/>
              </a:rPr>
              <a:t>[, mode_t </a:t>
            </a:r>
            <a:r>
              <a:rPr lang="en-US" sz="2000" i="1">
                <a:solidFill>
                  <a:srgbClr val="0000FF"/>
                </a:solidFill>
                <a:latin typeface="Courier New" charset="0"/>
              </a:rPr>
              <a:t>mode</a:t>
            </a:r>
            <a:r>
              <a:rPr lang="en-US" sz="2000">
                <a:solidFill>
                  <a:srgbClr val="0000FF"/>
                </a:solidFill>
                <a:latin typeface="Courier New" charset="0"/>
              </a:rPr>
              <a:t>]);</a:t>
            </a:r>
          </a:p>
          <a:p>
            <a:pPr eaLnBrk="1" hangingPunct="1">
              <a:lnSpc>
                <a:spcPct val="90000"/>
              </a:lnSpc>
            </a:pPr>
            <a:r>
              <a:rPr lang="en-US" sz="2400" i="1"/>
              <a:t>flags</a:t>
            </a:r>
            <a:r>
              <a:rPr lang="en-US" sz="2400"/>
              <a:t> may be OR’d together:</a:t>
            </a:r>
          </a:p>
          <a:p>
            <a:pPr lvl="1" eaLnBrk="1" hangingPunct="1">
              <a:lnSpc>
                <a:spcPct val="90000"/>
              </a:lnSpc>
            </a:pPr>
            <a:r>
              <a:rPr lang="en-US" sz="2400"/>
              <a:t>O_RDONLY	open for reading only</a:t>
            </a:r>
          </a:p>
          <a:p>
            <a:pPr lvl="1" eaLnBrk="1" hangingPunct="1">
              <a:lnSpc>
                <a:spcPct val="90000"/>
              </a:lnSpc>
            </a:pPr>
            <a:r>
              <a:rPr lang="en-US" sz="2400"/>
              <a:t>O_WRONLY	open for writing only</a:t>
            </a:r>
          </a:p>
          <a:p>
            <a:pPr lvl="1" eaLnBrk="1" hangingPunct="1">
              <a:lnSpc>
                <a:spcPct val="90000"/>
              </a:lnSpc>
            </a:pPr>
            <a:r>
              <a:rPr lang="en-US" sz="2400"/>
              <a:t>O_RDRW	open for both reading and writing</a:t>
            </a:r>
          </a:p>
          <a:p>
            <a:pPr lvl="1" eaLnBrk="1" hangingPunct="1">
              <a:lnSpc>
                <a:spcPct val="90000"/>
              </a:lnSpc>
            </a:pPr>
            <a:r>
              <a:rPr lang="en-US" sz="2400"/>
              <a:t>O_APPEND	open for appending to the end of file</a:t>
            </a:r>
          </a:p>
          <a:p>
            <a:pPr lvl="1" eaLnBrk="1" hangingPunct="1">
              <a:lnSpc>
                <a:spcPct val="90000"/>
              </a:lnSpc>
            </a:pPr>
            <a:r>
              <a:rPr lang="en-US" sz="2400"/>
              <a:t>O_TRUNC	truncate to 0 length if file exists</a:t>
            </a:r>
          </a:p>
          <a:p>
            <a:pPr lvl="1" eaLnBrk="1" hangingPunct="1">
              <a:lnSpc>
                <a:spcPct val="90000"/>
              </a:lnSpc>
            </a:pPr>
            <a:r>
              <a:rPr lang="en-US" sz="2400"/>
              <a:t>O_CREAT	create the file if it doesn’t exist</a:t>
            </a:r>
          </a:p>
          <a:p>
            <a:pPr eaLnBrk="1" hangingPunct="1">
              <a:lnSpc>
                <a:spcPct val="90000"/>
              </a:lnSpc>
            </a:pPr>
            <a:r>
              <a:rPr lang="en-US" sz="2400" i="1"/>
              <a:t>path</a:t>
            </a:r>
            <a:r>
              <a:rPr lang="en-US" sz="2400"/>
              <a:t> is the pathname of the file to open/create</a:t>
            </a:r>
          </a:p>
          <a:p>
            <a:pPr eaLnBrk="1" hangingPunct="1">
              <a:lnSpc>
                <a:spcPct val="90000"/>
              </a:lnSpc>
            </a:pPr>
            <a:r>
              <a:rPr lang="en-US" sz="2400"/>
              <a:t>file descriptor is returned on success, -1 on error</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z="4000"/>
              <a:t>creat()</a:t>
            </a:r>
          </a:p>
        </p:txBody>
      </p:sp>
      <p:sp>
        <p:nvSpPr>
          <p:cNvPr id="26627" name="Rectangle 3"/>
          <p:cNvSpPr>
            <a:spLocks noGrp="1" noChangeArrowheads="1"/>
          </p:cNvSpPr>
          <p:nvPr>
            <p:ph type="body" idx="1"/>
          </p:nvPr>
        </p:nvSpPr>
        <p:spPr>
          <a:xfrm>
            <a:off x="1066800" y="1752600"/>
            <a:ext cx="7620000" cy="4800600"/>
          </a:xfrm>
        </p:spPr>
        <p:txBody>
          <a:bodyPr/>
          <a:lstStyle/>
          <a:p>
            <a:pPr eaLnBrk="1" hangingPunct="1"/>
            <a:r>
              <a:rPr lang="en-US" sz="2800"/>
              <a:t>Dennis Ritchie was once asked what was the single biggest thing he regretted about the C language.  He said “leaving off the ‘e’ on creat()”.</a:t>
            </a:r>
          </a:p>
          <a:p>
            <a:pPr eaLnBrk="1" hangingPunct="1"/>
            <a:r>
              <a:rPr lang="en-US" sz="2800"/>
              <a:t>The creat() system call creates a file with certain permissions:</a:t>
            </a:r>
          </a:p>
          <a:p>
            <a:pPr eaLnBrk="1" hangingPunct="1">
              <a:buFontTx/>
              <a:buNone/>
            </a:pPr>
            <a:r>
              <a:rPr lang="en-US" sz="2400">
                <a:solidFill>
                  <a:srgbClr val="0000FF"/>
                </a:solidFill>
                <a:latin typeface="Courier New" charset="0"/>
              </a:rPr>
              <a:t>	</a:t>
            </a:r>
            <a:r>
              <a:rPr lang="en-US" sz="2000">
                <a:solidFill>
                  <a:srgbClr val="0000FF"/>
                </a:solidFill>
                <a:latin typeface="Courier New" charset="0"/>
              </a:rPr>
              <a:t>int creat(const char * </a:t>
            </a:r>
            <a:r>
              <a:rPr lang="en-US" sz="2000" i="1">
                <a:solidFill>
                  <a:srgbClr val="0000FF"/>
                </a:solidFill>
                <a:latin typeface="Courier New" charset="0"/>
              </a:rPr>
              <a:t>filename</a:t>
            </a:r>
            <a:r>
              <a:rPr lang="en-US" sz="2000">
                <a:solidFill>
                  <a:srgbClr val="0000FF"/>
                </a:solidFill>
                <a:latin typeface="Courier New" charset="0"/>
              </a:rPr>
              <a:t>, mode_t </a:t>
            </a:r>
            <a:r>
              <a:rPr lang="en-US" sz="2000" i="1">
                <a:solidFill>
                  <a:srgbClr val="0000FF"/>
                </a:solidFill>
                <a:latin typeface="Courier New" charset="0"/>
              </a:rPr>
              <a:t>mode</a:t>
            </a:r>
            <a:r>
              <a:rPr lang="en-US" sz="2000">
                <a:solidFill>
                  <a:srgbClr val="0000FF"/>
                </a:solidFill>
                <a:latin typeface="Courier New" charset="0"/>
              </a:rPr>
              <a:t>);</a:t>
            </a:r>
          </a:p>
          <a:p>
            <a:pPr eaLnBrk="1" hangingPunct="1"/>
            <a:r>
              <a:rPr lang="en-US" sz="2800"/>
              <a:t>The mode lets you specifiy the permissions assigned to the file after creation</a:t>
            </a:r>
          </a:p>
          <a:p>
            <a:pPr eaLnBrk="1" hangingPunct="1"/>
            <a:r>
              <a:rPr lang="en-US" sz="2800"/>
              <a:t>The file is opened for </a:t>
            </a:r>
            <a:r>
              <a:rPr lang="en-US" sz="2800" i="1"/>
              <a:t>writing</a:t>
            </a:r>
            <a:r>
              <a:rPr lang="en-US" sz="2800"/>
              <a:t> only</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z="4000"/>
              <a:t>open() (create file)</a:t>
            </a:r>
          </a:p>
        </p:txBody>
      </p:sp>
      <p:sp>
        <p:nvSpPr>
          <p:cNvPr id="27651" name="Rectangle 3"/>
          <p:cNvSpPr>
            <a:spLocks noGrp="1" noChangeArrowheads="1"/>
          </p:cNvSpPr>
          <p:nvPr>
            <p:ph type="body" idx="1"/>
          </p:nvPr>
        </p:nvSpPr>
        <p:spPr>
          <a:xfrm>
            <a:off x="838200" y="1752600"/>
            <a:ext cx="8001000" cy="4724400"/>
          </a:xfrm>
        </p:spPr>
        <p:txBody>
          <a:bodyPr/>
          <a:lstStyle/>
          <a:p>
            <a:pPr eaLnBrk="1" hangingPunct="1">
              <a:lnSpc>
                <a:spcPct val="80000"/>
              </a:lnSpc>
            </a:pPr>
            <a:r>
              <a:rPr lang="en-US" sz="2400"/>
              <a:t>When we use the O_CREAT flag with open(), we need to define the mode (rights mask from </a:t>
            </a:r>
            <a:r>
              <a:rPr lang="en-US" sz="2400" b="1"/>
              <a:t>sys/stat.h</a:t>
            </a:r>
            <a:r>
              <a:rPr lang="en-US" sz="2400"/>
              <a:t>):</a:t>
            </a:r>
          </a:p>
          <a:p>
            <a:pPr lvl="1" eaLnBrk="1" hangingPunct="1">
              <a:lnSpc>
                <a:spcPct val="80000"/>
              </a:lnSpc>
            </a:pPr>
            <a:r>
              <a:rPr lang="en-US" sz="2400"/>
              <a:t>S_IRUSR	read permission granted to OWNER</a:t>
            </a:r>
          </a:p>
          <a:p>
            <a:pPr lvl="1" eaLnBrk="1" hangingPunct="1">
              <a:lnSpc>
                <a:spcPct val="80000"/>
              </a:lnSpc>
            </a:pPr>
            <a:r>
              <a:rPr lang="en-US" sz="2400"/>
              <a:t>S_IWUSR	write permission granted to OWNER</a:t>
            </a:r>
          </a:p>
          <a:p>
            <a:pPr lvl="1" eaLnBrk="1" hangingPunct="1">
              <a:lnSpc>
                <a:spcPct val="80000"/>
              </a:lnSpc>
            </a:pPr>
            <a:r>
              <a:rPr lang="en-US" sz="2400"/>
              <a:t>S_IXUSR	execute permission granted to OWNER</a:t>
            </a:r>
          </a:p>
          <a:p>
            <a:pPr lvl="1" eaLnBrk="1" hangingPunct="1">
              <a:lnSpc>
                <a:spcPct val="80000"/>
              </a:lnSpc>
            </a:pPr>
            <a:r>
              <a:rPr lang="en-US" sz="2400"/>
              <a:t>S_IRGRP	read permission granted to GROUP</a:t>
            </a:r>
          </a:p>
          <a:p>
            <a:pPr lvl="2" eaLnBrk="1" hangingPunct="1">
              <a:lnSpc>
                <a:spcPct val="80000"/>
              </a:lnSpc>
            </a:pPr>
            <a:r>
              <a:rPr lang="en-US"/>
              <a:t>etc.</a:t>
            </a:r>
          </a:p>
          <a:p>
            <a:pPr lvl="1" eaLnBrk="1" hangingPunct="1">
              <a:lnSpc>
                <a:spcPct val="80000"/>
              </a:lnSpc>
            </a:pPr>
            <a:r>
              <a:rPr lang="en-US" sz="2400"/>
              <a:t>S_IROTH	read permission granted to OTHERS</a:t>
            </a:r>
          </a:p>
          <a:p>
            <a:pPr lvl="2" eaLnBrk="1" hangingPunct="1">
              <a:lnSpc>
                <a:spcPct val="80000"/>
              </a:lnSpc>
            </a:pPr>
            <a:r>
              <a:rPr lang="en-US"/>
              <a:t>etc.</a:t>
            </a:r>
          </a:p>
          <a:p>
            <a:pPr eaLnBrk="1" hangingPunct="1">
              <a:lnSpc>
                <a:spcPct val="80000"/>
              </a:lnSpc>
            </a:pPr>
            <a:r>
              <a:rPr lang="en-US" sz="2400"/>
              <a:t>Example:</a:t>
            </a:r>
          </a:p>
          <a:p>
            <a:pPr eaLnBrk="1" hangingPunct="1">
              <a:lnSpc>
                <a:spcPct val="80000"/>
              </a:lnSpc>
              <a:buFontTx/>
              <a:buNone/>
            </a:pPr>
            <a:r>
              <a:rPr lang="en-US" sz="1800">
                <a:latin typeface="Courier New" charset="0"/>
              </a:rPr>
              <a:t>	</a:t>
            </a:r>
            <a:r>
              <a:rPr lang="en-US" sz="1800">
                <a:solidFill>
                  <a:srgbClr val="0000FF"/>
                </a:solidFill>
                <a:latin typeface="Courier New" charset="0"/>
              </a:rPr>
              <a:t>int fd = open(“/path/to/file”, O_CREAT, S_IRUSR | S_IWUSR | S_IXUSR | S_IRGRP | S_IROTH);</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z="4000"/>
              <a:t>close()</a:t>
            </a:r>
          </a:p>
        </p:txBody>
      </p:sp>
      <p:sp>
        <p:nvSpPr>
          <p:cNvPr id="28675" name="Rectangle 3"/>
          <p:cNvSpPr>
            <a:spLocks noGrp="1" noChangeArrowheads="1"/>
          </p:cNvSpPr>
          <p:nvPr>
            <p:ph type="body" idx="1"/>
          </p:nvPr>
        </p:nvSpPr>
        <p:spPr>
          <a:xfrm>
            <a:off x="1066800" y="1752600"/>
            <a:ext cx="7620000" cy="4724400"/>
          </a:xfrm>
        </p:spPr>
        <p:txBody>
          <a:bodyPr/>
          <a:lstStyle/>
          <a:p>
            <a:pPr eaLnBrk="1" hangingPunct="1">
              <a:buFontTx/>
              <a:buNone/>
            </a:pPr>
            <a:r>
              <a:rPr lang="en-US"/>
              <a:t>	</a:t>
            </a:r>
            <a:r>
              <a:rPr lang="en-US">
                <a:solidFill>
                  <a:srgbClr val="0000FF"/>
                </a:solidFill>
              </a:rPr>
              <a:t>#include &lt;unistd.h&gt;</a:t>
            </a:r>
          </a:p>
          <a:p>
            <a:pPr eaLnBrk="1" hangingPunct="1">
              <a:buFontTx/>
              <a:buNone/>
            </a:pPr>
            <a:r>
              <a:rPr lang="en-US">
                <a:solidFill>
                  <a:srgbClr val="0000FF"/>
                </a:solidFill>
              </a:rPr>
              <a:t>	int close( int fd );</a:t>
            </a:r>
          </a:p>
          <a:p>
            <a:pPr eaLnBrk="1" hangingPunct="1"/>
            <a:r>
              <a:rPr lang="en-US"/>
              <a:t>close() closes a file descriptor (fd) that has been opened.</a:t>
            </a:r>
          </a:p>
          <a:p>
            <a:pPr eaLnBrk="1" hangingPunct="1"/>
            <a:r>
              <a:rPr lang="en-US"/>
              <a:t>Example:  ~mark/pub/51081/io/mycat.c</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z="4000"/>
              <a:t>lseek()</a:t>
            </a:r>
            <a:br>
              <a:rPr lang="en-US" sz="4000"/>
            </a:br>
            <a:r>
              <a:rPr lang="en-US" sz="3600"/>
              <a:t>(~mark/pub/50181/lseek/myseek.c)</a:t>
            </a:r>
          </a:p>
        </p:txBody>
      </p:sp>
      <p:sp>
        <p:nvSpPr>
          <p:cNvPr id="29699" name="Rectangle 3"/>
          <p:cNvSpPr>
            <a:spLocks noGrp="1" noChangeArrowheads="1"/>
          </p:cNvSpPr>
          <p:nvPr>
            <p:ph type="body" idx="1"/>
          </p:nvPr>
        </p:nvSpPr>
        <p:spPr>
          <a:xfrm>
            <a:off x="1066800" y="1752600"/>
            <a:ext cx="7620000" cy="4800600"/>
          </a:xfrm>
        </p:spPr>
        <p:txBody>
          <a:bodyPr/>
          <a:lstStyle/>
          <a:p>
            <a:pPr eaLnBrk="1" hangingPunct="1">
              <a:lnSpc>
                <a:spcPct val="90000"/>
              </a:lnSpc>
              <a:buFontTx/>
              <a:buNone/>
            </a:pPr>
            <a:r>
              <a:rPr lang="en-US" sz="2400">
                <a:solidFill>
                  <a:srgbClr val="0000FF"/>
                </a:solidFill>
              </a:rPr>
              <a:t>#include &lt;sys/types.h&gt;</a:t>
            </a:r>
          </a:p>
          <a:p>
            <a:pPr eaLnBrk="1" hangingPunct="1">
              <a:lnSpc>
                <a:spcPct val="90000"/>
              </a:lnSpc>
              <a:buFontTx/>
              <a:buNone/>
            </a:pPr>
            <a:r>
              <a:rPr lang="en-US" sz="2400">
                <a:solidFill>
                  <a:srgbClr val="0000FF"/>
                </a:solidFill>
              </a:rPr>
              <a:t>#include &lt;unistd.h&gt;</a:t>
            </a:r>
          </a:p>
          <a:p>
            <a:pPr eaLnBrk="1" hangingPunct="1">
              <a:lnSpc>
                <a:spcPct val="90000"/>
              </a:lnSpc>
              <a:buFontTx/>
              <a:buNone/>
            </a:pPr>
            <a:r>
              <a:rPr lang="en-US" sz="2400">
                <a:solidFill>
                  <a:srgbClr val="0000FF"/>
                </a:solidFill>
              </a:rPr>
              <a:t>long lseek(int fd, long offset, int startingpoint)</a:t>
            </a:r>
          </a:p>
          <a:p>
            <a:pPr eaLnBrk="1" hangingPunct="1">
              <a:lnSpc>
                <a:spcPct val="90000"/>
              </a:lnSpc>
            </a:pPr>
            <a:r>
              <a:rPr lang="en-US" sz="2400"/>
              <a:t>lseek moves the current file pointer of the file associated with file descriptor </a:t>
            </a:r>
            <a:r>
              <a:rPr lang="en-US" sz="2400" i="1"/>
              <a:t>fd</a:t>
            </a:r>
            <a:r>
              <a:rPr lang="en-US" sz="2400"/>
              <a:t> to a new position for the next read/write call</a:t>
            </a:r>
          </a:p>
          <a:p>
            <a:pPr eaLnBrk="1" hangingPunct="1">
              <a:lnSpc>
                <a:spcPct val="90000"/>
              </a:lnSpc>
            </a:pPr>
            <a:r>
              <a:rPr lang="en-US" sz="2400" i="1"/>
              <a:t>offset</a:t>
            </a:r>
            <a:r>
              <a:rPr lang="en-US" sz="2400"/>
              <a:t> is given in number of bytes, either positive or negative from </a:t>
            </a:r>
            <a:r>
              <a:rPr lang="en-US" sz="2400" i="1"/>
              <a:t>startingpoint</a:t>
            </a:r>
          </a:p>
          <a:p>
            <a:pPr eaLnBrk="1" hangingPunct="1">
              <a:lnSpc>
                <a:spcPct val="90000"/>
              </a:lnSpc>
            </a:pPr>
            <a:r>
              <a:rPr lang="en-US" sz="2400" i="1"/>
              <a:t>startingpoint</a:t>
            </a:r>
            <a:r>
              <a:rPr lang="en-US" sz="2400"/>
              <a:t> may be one of:</a:t>
            </a:r>
          </a:p>
          <a:p>
            <a:pPr lvl="1" eaLnBrk="1" hangingPunct="1">
              <a:lnSpc>
                <a:spcPct val="90000"/>
              </a:lnSpc>
            </a:pPr>
            <a:r>
              <a:rPr lang="en-US" sz="2400"/>
              <a:t>SEEK_SET	move from beginning of the file</a:t>
            </a:r>
          </a:p>
          <a:p>
            <a:pPr lvl="1" eaLnBrk="1" hangingPunct="1">
              <a:lnSpc>
                <a:spcPct val="90000"/>
              </a:lnSpc>
            </a:pPr>
            <a:r>
              <a:rPr lang="en-US" sz="2400"/>
              <a:t>SEEK_CUR	move from current position</a:t>
            </a:r>
          </a:p>
          <a:p>
            <a:pPr lvl="1" eaLnBrk="1" hangingPunct="1">
              <a:lnSpc>
                <a:spcPct val="90000"/>
              </a:lnSpc>
            </a:pPr>
            <a:r>
              <a:rPr lang="en-US" sz="2400"/>
              <a:t>SEEK_END	move from the end of the file</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z="3600"/>
              <a:t>Error Handling</a:t>
            </a:r>
            <a:br>
              <a:rPr lang="en-US" sz="3600"/>
            </a:br>
            <a:r>
              <a:rPr lang="en-US" sz="3600"/>
              <a:t>(~mark/pub/51081/io/myfailedcat.c)</a:t>
            </a:r>
          </a:p>
        </p:txBody>
      </p:sp>
      <p:sp>
        <p:nvSpPr>
          <p:cNvPr id="30723" name="Rectangle 3"/>
          <p:cNvSpPr>
            <a:spLocks noGrp="1" noChangeArrowheads="1"/>
          </p:cNvSpPr>
          <p:nvPr>
            <p:ph type="body" idx="1"/>
          </p:nvPr>
        </p:nvSpPr>
        <p:spPr>
          <a:xfrm>
            <a:off x="1066800" y="1600200"/>
            <a:ext cx="7620000" cy="5029200"/>
          </a:xfrm>
        </p:spPr>
        <p:txBody>
          <a:bodyPr/>
          <a:lstStyle/>
          <a:p>
            <a:pPr eaLnBrk="1" hangingPunct="1">
              <a:lnSpc>
                <a:spcPct val="90000"/>
              </a:lnSpc>
            </a:pPr>
            <a:r>
              <a:rPr lang="en-US" sz="2400"/>
              <a:t>System calls set a </a:t>
            </a:r>
            <a:r>
              <a:rPr lang="en-US" sz="2400" i="1"/>
              <a:t>global</a:t>
            </a:r>
            <a:r>
              <a:rPr lang="en-US" sz="2400"/>
              <a:t> integer called errno on error:</a:t>
            </a:r>
          </a:p>
          <a:p>
            <a:pPr lvl="1" eaLnBrk="1" hangingPunct="1">
              <a:lnSpc>
                <a:spcPct val="90000"/>
              </a:lnSpc>
            </a:pPr>
            <a:r>
              <a:rPr lang="en-US" sz="2400"/>
              <a:t>extern int errno;   /* defined in /usr/include/errno.h */</a:t>
            </a:r>
          </a:p>
          <a:p>
            <a:pPr eaLnBrk="1" hangingPunct="1">
              <a:lnSpc>
                <a:spcPct val="90000"/>
              </a:lnSpc>
            </a:pPr>
            <a:r>
              <a:rPr lang="en-US" sz="2400"/>
              <a:t>The constants that errno may be set to are defined in &lt;/usr/include/asm/errno.h&gt;.  For example:</a:t>
            </a:r>
          </a:p>
          <a:p>
            <a:pPr lvl="1" eaLnBrk="1" hangingPunct="1">
              <a:lnSpc>
                <a:spcPct val="90000"/>
              </a:lnSpc>
            </a:pPr>
            <a:r>
              <a:rPr lang="en-US" sz="2400"/>
              <a:t>EPERM		operation not permitted</a:t>
            </a:r>
          </a:p>
          <a:p>
            <a:pPr lvl="1" eaLnBrk="1" hangingPunct="1">
              <a:lnSpc>
                <a:spcPct val="90000"/>
              </a:lnSpc>
            </a:pPr>
            <a:r>
              <a:rPr lang="en-US" sz="2400"/>
              <a:t>ENOENT	no such file or directory (not there)</a:t>
            </a:r>
          </a:p>
          <a:p>
            <a:pPr lvl="1" eaLnBrk="1" hangingPunct="1">
              <a:lnSpc>
                <a:spcPct val="90000"/>
              </a:lnSpc>
            </a:pPr>
            <a:r>
              <a:rPr lang="en-US" sz="2400"/>
              <a:t>EIO		I/O error</a:t>
            </a:r>
          </a:p>
          <a:p>
            <a:pPr lvl="1" eaLnBrk="1" hangingPunct="1">
              <a:lnSpc>
                <a:spcPct val="90000"/>
              </a:lnSpc>
            </a:pPr>
            <a:r>
              <a:rPr lang="en-US" sz="2400"/>
              <a:t>EEXIST		file already exists</a:t>
            </a:r>
          </a:p>
          <a:p>
            <a:pPr lvl="1" eaLnBrk="1" hangingPunct="1">
              <a:lnSpc>
                <a:spcPct val="90000"/>
              </a:lnSpc>
            </a:pPr>
            <a:r>
              <a:rPr lang="en-US" sz="2400"/>
              <a:t>ENODEV	no such device exists</a:t>
            </a:r>
          </a:p>
          <a:p>
            <a:pPr lvl="1" eaLnBrk="1" hangingPunct="1">
              <a:lnSpc>
                <a:spcPct val="90000"/>
              </a:lnSpc>
            </a:pPr>
            <a:r>
              <a:rPr lang="en-US" sz="2400"/>
              <a:t>EINVAL	invalid argument passed</a:t>
            </a:r>
          </a:p>
          <a:p>
            <a:pPr eaLnBrk="1" hangingPunct="1">
              <a:lnSpc>
                <a:spcPct val="90000"/>
              </a:lnSpc>
              <a:buFontTx/>
              <a:buNone/>
            </a:pPr>
            <a:r>
              <a:rPr lang="en-US" sz="2800"/>
              <a:t>	</a:t>
            </a:r>
            <a:r>
              <a:rPr lang="en-US" sz="2400">
                <a:solidFill>
                  <a:srgbClr val="0000FF"/>
                </a:solidFill>
              </a:rPr>
              <a:t>#include &lt;stdio.h&gt;</a:t>
            </a:r>
          </a:p>
          <a:p>
            <a:pPr eaLnBrk="1" hangingPunct="1">
              <a:lnSpc>
                <a:spcPct val="90000"/>
              </a:lnSpc>
              <a:buFontTx/>
              <a:buNone/>
            </a:pPr>
            <a:r>
              <a:rPr lang="en-US" sz="2400">
                <a:solidFill>
                  <a:srgbClr val="0000FF"/>
                </a:solidFill>
              </a:rPr>
              <a:t>	void perror(const char * 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z="2800"/>
              <a:t>stat():</a:t>
            </a:r>
            <a:br>
              <a:rPr lang="en-US" sz="2800"/>
            </a:br>
            <a:r>
              <a:rPr lang="en-US" sz="2800">
                <a:solidFill>
                  <a:srgbClr val="0000FF"/>
                </a:solidFill>
              </a:rPr>
              <a:t>int stat(const char * </a:t>
            </a:r>
            <a:r>
              <a:rPr lang="en-US" sz="2800" i="1">
                <a:solidFill>
                  <a:srgbClr val="0000FF"/>
                </a:solidFill>
              </a:rPr>
              <a:t>pathname</a:t>
            </a:r>
            <a:r>
              <a:rPr lang="en-US" sz="2800">
                <a:solidFill>
                  <a:srgbClr val="0000FF"/>
                </a:solidFill>
              </a:rPr>
              <a:t>; struct stat *</a:t>
            </a:r>
            <a:r>
              <a:rPr lang="en-US" sz="2800" i="1">
                <a:solidFill>
                  <a:srgbClr val="0000FF"/>
                </a:solidFill>
              </a:rPr>
              <a:t>buf</a:t>
            </a:r>
            <a:r>
              <a:rPr lang="en-US" sz="2800">
                <a:solidFill>
                  <a:srgbClr val="0000FF"/>
                </a:solidFill>
              </a:rPr>
              <a:t>);</a:t>
            </a:r>
          </a:p>
        </p:txBody>
      </p:sp>
      <p:sp>
        <p:nvSpPr>
          <p:cNvPr id="31747" name="Rectangle 3"/>
          <p:cNvSpPr>
            <a:spLocks noGrp="1" noChangeArrowheads="1"/>
          </p:cNvSpPr>
          <p:nvPr>
            <p:ph type="body" idx="1"/>
          </p:nvPr>
        </p:nvSpPr>
        <p:spPr>
          <a:xfrm>
            <a:off x="1066800" y="1600200"/>
            <a:ext cx="7620000" cy="4953000"/>
          </a:xfrm>
        </p:spPr>
        <p:txBody>
          <a:bodyPr/>
          <a:lstStyle/>
          <a:p>
            <a:pPr eaLnBrk="1" hangingPunct="1">
              <a:lnSpc>
                <a:spcPct val="80000"/>
              </a:lnSpc>
            </a:pPr>
            <a:r>
              <a:rPr lang="en-US" sz="2400"/>
              <a:t>The stat() system call returns a structure (into a buffer you pass in) representing all the stat values for a given filename.  This information includes:</a:t>
            </a:r>
          </a:p>
          <a:p>
            <a:pPr lvl="1" eaLnBrk="1" hangingPunct="1">
              <a:lnSpc>
                <a:spcPct val="80000"/>
              </a:lnSpc>
            </a:pPr>
            <a:r>
              <a:rPr lang="en-US" sz="2400"/>
              <a:t>the file’s mode (permissions)</a:t>
            </a:r>
          </a:p>
          <a:p>
            <a:pPr lvl="1" eaLnBrk="1" hangingPunct="1">
              <a:lnSpc>
                <a:spcPct val="80000"/>
              </a:lnSpc>
            </a:pPr>
            <a:r>
              <a:rPr lang="en-US" sz="2400"/>
              <a:t>inode number</a:t>
            </a:r>
          </a:p>
          <a:p>
            <a:pPr lvl="1" eaLnBrk="1" hangingPunct="1">
              <a:lnSpc>
                <a:spcPct val="80000"/>
              </a:lnSpc>
            </a:pPr>
            <a:r>
              <a:rPr lang="en-US" sz="2400"/>
              <a:t>number of hard links</a:t>
            </a:r>
          </a:p>
          <a:p>
            <a:pPr lvl="1" eaLnBrk="1" hangingPunct="1">
              <a:lnSpc>
                <a:spcPct val="80000"/>
              </a:lnSpc>
            </a:pPr>
            <a:r>
              <a:rPr lang="en-US" sz="2400"/>
              <a:t>user id of owner of file</a:t>
            </a:r>
          </a:p>
          <a:p>
            <a:pPr lvl="1" eaLnBrk="1" hangingPunct="1">
              <a:lnSpc>
                <a:spcPct val="80000"/>
              </a:lnSpc>
            </a:pPr>
            <a:r>
              <a:rPr lang="en-US" sz="2400"/>
              <a:t>group id of owner of file</a:t>
            </a:r>
          </a:p>
          <a:p>
            <a:pPr lvl="1" eaLnBrk="1" hangingPunct="1">
              <a:lnSpc>
                <a:spcPct val="80000"/>
              </a:lnSpc>
            </a:pPr>
            <a:r>
              <a:rPr lang="en-US" sz="2400"/>
              <a:t>file size</a:t>
            </a:r>
          </a:p>
          <a:p>
            <a:pPr lvl="1" eaLnBrk="1" hangingPunct="1">
              <a:lnSpc>
                <a:spcPct val="80000"/>
              </a:lnSpc>
            </a:pPr>
            <a:r>
              <a:rPr lang="en-US" sz="2400"/>
              <a:t>last access, modification, change times</a:t>
            </a:r>
          </a:p>
          <a:p>
            <a:pPr lvl="1" eaLnBrk="1" hangingPunct="1">
              <a:lnSpc>
                <a:spcPct val="80000"/>
              </a:lnSpc>
            </a:pPr>
            <a:r>
              <a:rPr lang="en-US" sz="2400"/>
              <a:t>less /usr/include/sys/stat.h =&gt; /usr/include/bits/stat.h</a:t>
            </a:r>
          </a:p>
          <a:p>
            <a:pPr lvl="1" eaLnBrk="1" hangingPunct="1">
              <a:lnSpc>
                <a:spcPct val="80000"/>
              </a:lnSpc>
            </a:pPr>
            <a:r>
              <a:rPr lang="en-US" sz="2400"/>
              <a:t>less /usr/include/sys/types.h (S_IFMT, S_IFCHR, etc.)</a:t>
            </a:r>
          </a:p>
          <a:p>
            <a:pPr eaLnBrk="1" hangingPunct="1">
              <a:lnSpc>
                <a:spcPct val="80000"/>
              </a:lnSpc>
            </a:pPr>
            <a:r>
              <a:rPr lang="en-US" sz="2400"/>
              <a:t>Example: ~/UofC/51081/pub/51081/stat/mystat.c</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p:txBody>
          <a:bodyPr/>
          <a:lstStyle/>
          <a:p>
            <a:r>
              <a:rPr lang="en-US"/>
              <a:t>make</a:t>
            </a:r>
          </a:p>
        </p:txBody>
      </p:sp>
      <p:sp>
        <p:nvSpPr>
          <p:cNvPr id="32771" name="Rectangle 3"/>
          <p:cNvSpPr>
            <a:spLocks noGrp="1" noChangeArrowheads="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p:txBody>
          <a:bodyPr/>
          <a:lstStyle/>
          <a:p>
            <a:pPr eaLnBrk="1" hangingPunct="1"/>
            <a:r>
              <a:rPr lang="en-US"/>
              <a:t>Unix File I/O</a:t>
            </a:r>
          </a:p>
        </p:txBody>
      </p:sp>
      <p:sp>
        <p:nvSpPr>
          <p:cNvPr id="15363" name="Rectangle 3"/>
          <p:cNvSpPr>
            <a:spLocks noGrp="1" noChangeArrowheads="1"/>
          </p:cNvSpPr>
          <p:nvPr>
            <p:ph type="subTitle" idx="1"/>
          </p:nvPr>
        </p:nvSpPr>
        <p:spPr/>
        <p:txBody>
          <a:bodyPr/>
          <a:lstStyle/>
          <a:p>
            <a:pPr eaLnBrk="1" hangingPunct="1"/>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What is make?</a:t>
            </a:r>
          </a:p>
        </p:txBody>
      </p:sp>
      <p:sp>
        <p:nvSpPr>
          <p:cNvPr id="33795" name="Rectangle 3"/>
          <p:cNvSpPr>
            <a:spLocks noGrp="1" noChangeArrowheads="1"/>
          </p:cNvSpPr>
          <p:nvPr>
            <p:ph type="body" idx="1"/>
          </p:nvPr>
        </p:nvSpPr>
        <p:spPr/>
        <p:txBody>
          <a:bodyPr/>
          <a:lstStyle/>
          <a:p>
            <a:r>
              <a:rPr lang="en-US">
                <a:solidFill>
                  <a:srgbClr val="000000"/>
                </a:solidFill>
              </a:rPr>
              <a:t>make is used to:</a:t>
            </a:r>
          </a:p>
          <a:p>
            <a:pPr lvl="1"/>
            <a:r>
              <a:rPr lang="en-US" sz="3200">
                <a:solidFill>
                  <a:srgbClr val="000000"/>
                </a:solidFill>
              </a:rPr>
              <a:t>save time by not recompiling files that haven't changed</a:t>
            </a:r>
          </a:p>
          <a:p>
            <a:pPr lvl="1"/>
            <a:r>
              <a:rPr lang="en-US" sz="3200">
                <a:solidFill>
                  <a:srgbClr val="000000"/>
                </a:solidFill>
              </a:rPr>
              <a:t>make sure all files that have changed </a:t>
            </a:r>
            <a:r>
              <a:rPr lang="en-US" sz="3200" i="1">
                <a:solidFill>
                  <a:srgbClr val="000000"/>
                </a:solidFill>
              </a:rPr>
              <a:t>do</a:t>
            </a:r>
            <a:r>
              <a:rPr lang="en-US" sz="3200">
                <a:solidFill>
                  <a:srgbClr val="000000"/>
                </a:solidFill>
              </a:rPr>
              <a:t> get recompiled</a:t>
            </a:r>
            <a:endParaRPr lang="en-US" sz="3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The Concept</a:t>
            </a:r>
          </a:p>
        </p:txBody>
      </p:sp>
      <p:sp>
        <p:nvSpPr>
          <p:cNvPr id="34819" name="Rectangle 3"/>
          <p:cNvSpPr>
            <a:spLocks noGrp="1" noChangeArrowheads="1"/>
          </p:cNvSpPr>
          <p:nvPr>
            <p:ph type="body" idx="1"/>
          </p:nvPr>
        </p:nvSpPr>
        <p:spPr>
          <a:xfrm>
            <a:off x="990600" y="1676400"/>
            <a:ext cx="7772400" cy="4953000"/>
          </a:xfrm>
        </p:spPr>
        <p:txBody>
          <a:bodyPr/>
          <a:lstStyle/>
          <a:p>
            <a:r>
              <a:rPr lang="en-US" sz="2800">
                <a:solidFill>
                  <a:srgbClr val="000000"/>
                </a:solidFill>
              </a:rPr>
              <a:t>make is a program that will update targets on the basis of changes in dependencies.</a:t>
            </a:r>
          </a:p>
          <a:p>
            <a:r>
              <a:rPr lang="en-US" sz="2800">
                <a:solidFill>
                  <a:srgbClr val="000000"/>
                </a:solidFill>
              </a:rPr>
              <a:t>Although it is mostly used to build software by compiling and linking, it can be used to manage any construction project that involves creating something based on something else (e.g., using nroff over a series of book chapters).</a:t>
            </a:r>
          </a:p>
          <a:p>
            <a:r>
              <a:rPr lang="en-US" sz="2800">
                <a:solidFill>
                  <a:srgbClr val="000000"/>
                </a:solidFill>
              </a:rPr>
              <a:t>A makefile is nothing more than dependencies and rules. A rule describes HOW to create the target from the dependencies.</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Calling Convention and Options</a:t>
            </a:r>
          </a:p>
        </p:txBody>
      </p:sp>
      <p:sp>
        <p:nvSpPr>
          <p:cNvPr id="35843" name="Rectangle 3"/>
          <p:cNvSpPr>
            <a:spLocks noGrp="1" noChangeArrowheads="1"/>
          </p:cNvSpPr>
          <p:nvPr>
            <p:ph type="body" idx="1"/>
          </p:nvPr>
        </p:nvSpPr>
        <p:spPr/>
        <p:txBody>
          <a:bodyPr/>
          <a:lstStyle/>
          <a:p>
            <a:pPr>
              <a:lnSpc>
                <a:spcPct val="90000"/>
              </a:lnSpc>
            </a:pPr>
            <a:r>
              <a:rPr lang="en-US">
                <a:solidFill>
                  <a:srgbClr val="000000"/>
                </a:solidFill>
              </a:rPr>
              <a:t>-n don't make, but print out what would be done</a:t>
            </a:r>
          </a:p>
          <a:p>
            <a:pPr>
              <a:lnSpc>
                <a:spcPct val="90000"/>
              </a:lnSpc>
            </a:pPr>
            <a:r>
              <a:rPr lang="en-US">
                <a:solidFill>
                  <a:srgbClr val="000000"/>
                </a:solidFill>
              </a:rPr>
              <a:t>-k keep going, don't stop on errors, which is the default</a:t>
            </a:r>
          </a:p>
          <a:p>
            <a:pPr>
              <a:lnSpc>
                <a:spcPct val="90000"/>
              </a:lnSpc>
            </a:pPr>
            <a:r>
              <a:rPr lang="en-US">
                <a:solidFill>
                  <a:srgbClr val="000000"/>
                </a:solidFill>
              </a:rPr>
              <a:t>-f run makefile specified by filename</a:t>
            </a:r>
          </a:p>
          <a:p>
            <a:pPr>
              <a:lnSpc>
                <a:spcPct val="90000"/>
              </a:lnSpc>
            </a:pPr>
            <a:r>
              <a:rPr lang="en-US">
                <a:solidFill>
                  <a:srgbClr val="000000"/>
                </a:solidFill>
              </a:rPr>
              <a:t>Default makefile naming convention</a:t>
            </a:r>
          </a:p>
          <a:p>
            <a:pPr lvl="1">
              <a:lnSpc>
                <a:spcPct val="90000"/>
              </a:lnSpc>
            </a:pPr>
            <a:r>
              <a:rPr lang="en-US"/>
              <a:t>makefile</a:t>
            </a:r>
          </a:p>
          <a:p>
            <a:pPr lvl="1">
              <a:lnSpc>
                <a:spcPct val="90000"/>
              </a:lnSpc>
            </a:pPr>
            <a:r>
              <a:rPr lang="en-US"/>
              <a:t>Makefile</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Dependencies and Rules</a:t>
            </a:r>
          </a:p>
        </p:txBody>
      </p:sp>
      <p:sp>
        <p:nvSpPr>
          <p:cNvPr id="36867" name="Rectangle 3"/>
          <p:cNvSpPr>
            <a:spLocks noGrp="1" noChangeArrowheads="1"/>
          </p:cNvSpPr>
          <p:nvPr>
            <p:ph type="body" idx="1"/>
          </p:nvPr>
        </p:nvSpPr>
        <p:spPr>
          <a:xfrm>
            <a:off x="990600" y="1828800"/>
            <a:ext cx="7772400" cy="4648200"/>
          </a:xfrm>
        </p:spPr>
        <p:txBody>
          <a:bodyPr/>
          <a:lstStyle/>
          <a:p>
            <a:pPr>
              <a:lnSpc>
                <a:spcPct val="80000"/>
              </a:lnSpc>
            </a:pPr>
            <a:r>
              <a:rPr lang="en-US" sz="2400">
                <a:solidFill>
                  <a:srgbClr val="000000"/>
                </a:solidFill>
              </a:rPr>
              <a:t>Dependencies and Syntax</a:t>
            </a:r>
          </a:p>
          <a:p>
            <a:pPr lvl="1">
              <a:lnSpc>
                <a:spcPct val="80000"/>
              </a:lnSpc>
            </a:pPr>
            <a:r>
              <a:rPr lang="en-US" sz="2400">
                <a:solidFill>
                  <a:srgbClr val="000000"/>
                </a:solidFill>
              </a:rPr>
              <a:t>target: dep1 dep2 depn</a:t>
            </a:r>
          </a:p>
          <a:p>
            <a:pPr lvl="1">
              <a:lnSpc>
                <a:spcPct val="80000"/>
              </a:lnSpc>
            </a:pPr>
            <a:r>
              <a:rPr lang="en-US" sz="2400">
                <a:solidFill>
                  <a:srgbClr val="000000"/>
                </a:solidFill>
              </a:rPr>
              <a:t>make will build the first target it finds</a:t>
            </a:r>
          </a:p>
          <a:p>
            <a:pPr lvl="1">
              <a:lnSpc>
                <a:spcPct val="80000"/>
              </a:lnSpc>
            </a:pPr>
            <a:r>
              <a:rPr lang="en-US" sz="2400">
                <a:solidFill>
                  <a:srgbClr val="000000"/>
                </a:solidFill>
              </a:rPr>
              <a:t>this target is commonly called "all"</a:t>
            </a:r>
          </a:p>
          <a:p>
            <a:pPr lvl="2">
              <a:lnSpc>
                <a:spcPct val="80000"/>
              </a:lnSpc>
            </a:pPr>
            <a:r>
              <a:rPr lang="en-US">
                <a:solidFill>
                  <a:srgbClr val="000000"/>
                </a:solidFill>
              </a:rPr>
              <a:t>all: bigapp</a:t>
            </a:r>
          </a:p>
          <a:p>
            <a:pPr>
              <a:lnSpc>
                <a:spcPct val="80000"/>
              </a:lnSpc>
            </a:pPr>
            <a:r>
              <a:rPr lang="en-US" sz="2400">
                <a:solidFill>
                  <a:srgbClr val="000000"/>
                </a:solidFill>
              </a:rPr>
              <a:t>Rules</a:t>
            </a:r>
          </a:p>
          <a:p>
            <a:pPr lvl="1">
              <a:lnSpc>
                <a:spcPct val="80000"/>
              </a:lnSpc>
            </a:pPr>
            <a:r>
              <a:rPr lang="en-US" sz="2400">
                <a:solidFill>
                  <a:srgbClr val="000000"/>
                </a:solidFill>
              </a:rPr>
              <a:t>It is a rule that </a:t>
            </a:r>
            <a:r>
              <a:rPr lang="en-US" sz="2400" i="1">
                <a:solidFill>
                  <a:srgbClr val="000000"/>
                </a:solidFill>
              </a:rPr>
              <a:t>every</a:t>
            </a:r>
            <a:r>
              <a:rPr lang="en-US" sz="2400">
                <a:solidFill>
                  <a:srgbClr val="000000"/>
                </a:solidFill>
              </a:rPr>
              <a:t> rule must begin with a single TAB character!</a:t>
            </a:r>
          </a:p>
          <a:p>
            <a:pPr lvl="2">
              <a:lnSpc>
                <a:spcPct val="80000"/>
              </a:lnSpc>
            </a:pPr>
            <a:r>
              <a:rPr lang="en-US">
                <a:solidFill>
                  <a:srgbClr val="000000"/>
                </a:solidFill>
              </a:rPr>
              <a:t>[TAB] gcc -c 1.c</a:t>
            </a:r>
          </a:p>
          <a:p>
            <a:pPr>
              <a:lnSpc>
                <a:spcPct val="80000"/>
              </a:lnSpc>
            </a:pPr>
            <a:r>
              <a:rPr lang="en-US" sz="2400">
                <a:solidFill>
                  <a:srgbClr val="000000"/>
                </a:solidFill>
              </a:rPr>
              <a:t>make has several built-in rules</a:t>
            </a:r>
          </a:p>
          <a:p>
            <a:pPr lvl="1">
              <a:lnSpc>
                <a:spcPct val="80000"/>
              </a:lnSpc>
            </a:pPr>
            <a:r>
              <a:rPr lang="en-US" sz="2400">
                <a:solidFill>
                  <a:srgbClr val="000000"/>
                </a:solidFill>
              </a:rPr>
              <a:t>make -p will show them to you</a:t>
            </a:r>
            <a:r>
              <a:rPr lang="en-US" sz="2400"/>
              <a:t> </a:t>
            </a:r>
          </a:p>
          <a:p>
            <a:pPr>
              <a:lnSpc>
                <a:spcPct val="80000"/>
              </a:lnSpc>
            </a:pPr>
            <a:r>
              <a:rPr lang="en-US" sz="2400" i="1"/>
              <a:t>Examples (~mark/pub/51081/makefile.demo): simple, make1</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Macros and Multiple Targets</a:t>
            </a:r>
          </a:p>
        </p:txBody>
      </p:sp>
      <p:sp>
        <p:nvSpPr>
          <p:cNvPr id="37891" name="Rectangle 3"/>
          <p:cNvSpPr>
            <a:spLocks noGrp="1" noChangeArrowheads="1"/>
          </p:cNvSpPr>
          <p:nvPr>
            <p:ph type="body" idx="1"/>
          </p:nvPr>
        </p:nvSpPr>
        <p:spPr>
          <a:xfrm>
            <a:off x="990600" y="1676400"/>
            <a:ext cx="7772400" cy="4953000"/>
          </a:xfrm>
        </p:spPr>
        <p:txBody>
          <a:bodyPr/>
          <a:lstStyle/>
          <a:p>
            <a:pPr>
              <a:lnSpc>
                <a:spcPct val="80000"/>
              </a:lnSpc>
            </a:pPr>
            <a:r>
              <a:rPr lang="en-US" sz="2400">
                <a:solidFill>
                  <a:srgbClr val="000000"/>
                </a:solidFill>
              </a:rPr>
              <a:t>a MACRO is a substitutable syntax to give flexibility and genericity to rules</a:t>
            </a:r>
          </a:p>
          <a:p>
            <a:pPr>
              <a:lnSpc>
                <a:spcPct val="80000"/>
              </a:lnSpc>
            </a:pPr>
            <a:r>
              <a:rPr lang="en-US" sz="2400">
                <a:solidFill>
                  <a:srgbClr val="000000"/>
                </a:solidFill>
              </a:rPr>
              <a:t>Forms:</a:t>
            </a:r>
          </a:p>
          <a:p>
            <a:pPr lvl="1">
              <a:lnSpc>
                <a:spcPct val="80000"/>
              </a:lnSpc>
            </a:pPr>
            <a:r>
              <a:rPr lang="en-US" sz="2400">
                <a:solidFill>
                  <a:srgbClr val="000000"/>
                </a:solidFill>
                <a:ea typeface="Arial" charset="0"/>
                <a:cs typeface="Arial" charset="0"/>
              </a:rPr>
              <a:t>MACRONAME=value</a:t>
            </a:r>
          </a:p>
          <a:p>
            <a:pPr lvl="1">
              <a:lnSpc>
                <a:spcPct val="80000"/>
              </a:lnSpc>
            </a:pPr>
            <a:r>
              <a:rPr lang="en-US" sz="2400">
                <a:solidFill>
                  <a:srgbClr val="000000"/>
                </a:solidFill>
                <a:ea typeface="Arial" charset="0"/>
                <a:cs typeface="Arial" charset="0"/>
              </a:rPr>
              <a:t>access with either:</a:t>
            </a:r>
          </a:p>
          <a:p>
            <a:pPr lvl="2">
              <a:lnSpc>
                <a:spcPct val="80000"/>
              </a:lnSpc>
            </a:pPr>
            <a:r>
              <a:rPr lang="en-US">
                <a:solidFill>
                  <a:srgbClr val="000000"/>
                </a:solidFill>
              </a:rPr>
              <a:t>$(MACRONAME) or</a:t>
            </a:r>
          </a:p>
          <a:p>
            <a:pPr lvl="2">
              <a:lnSpc>
                <a:spcPct val="80000"/>
              </a:lnSpc>
            </a:pPr>
            <a:r>
              <a:rPr lang="en-US">
                <a:solidFill>
                  <a:srgbClr val="000000"/>
                </a:solidFill>
              </a:rPr>
              <a:t>${MACRONAME} or (sometimes) $MACRONAME</a:t>
            </a:r>
          </a:p>
          <a:p>
            <a:pPr lvl="1">
              <a:lnSpc>
                <a:spcPct val="80000"/>
              </a:lnSpc>
            </a:pPr>
            <a:r>
              <a:rPr lang="en-US" sz="2400">
                <a:solidFill>
                  <a:srgbClr val="000000"/>
                </a:solidFill>
                <a:ea typeface="Arial" charset="0"/>
                <a:cs typeface="Arial" charset="0"/>
              </a:rPr>
              <a:t>undefine a MACRO with:</a:t>
            </a:r>
          </a:p>
          <a:p>
            <a:pPr lvl="2">
              <a:lnSpc>
                <a:spcPct val="80000"/>
              </a:lnSpc>
            </a:pPr>
            <a:r>
              <a:rPr lang="en-US">
                <a:solidFill>
                  <a:srgbClr val="000000"/>
                </a:solidFill>
              </a:rPr>
              <a:t>MACRONAME=</a:t>
            </a:r>
          </a:p>
          <a:p>
            <a:pPr>
              <a:lnSpc>
                <a:spcPct val="80000"/>
              </a:lnSpc>
            </a:pPr>
            <a:r>
              <a:rPr lang="en-US" sz="2400">
                <a:solidFill>
                  <a:srgbClr val="000000"/>
                </a:solidFill>
              </a:rPr>
              <a:t>A macro can be redefined at the command line:</a:t>
            </a:r>
          </a:p>
          <a:p>
            <a:pPr lvl="1">
              <a:lnSpc>
                <a:spcPct val="80000"/>
              </a:lnSpc>
            </a:pPr>
            <a:r>
              <a:rPr lang="en-US" sz="2400">
                <a:solidFill>
                  <a:srgbClr val="000000"/>
                </a:solidFill>
                <a:ea typeface="Arial" charset="0"/>
                <a:cs typeface="Arial" charset="0"/>
              </a:rPr>
              <a:t>make CC=aCC #for HP Ansi compiler</a:t>
            </a:r>
          </a:p>
          <a:p>
            <a:pPr>
              <a:lnSpc>
                <a:spcPct val="80000"/>
              </a:lnSpc>
            </a:pPr>
            <a:r>
              <a:rPr lang="en-US" sz="2400" i="1"/>
              <a:t>Examples: </a:t>
            </a:r>
            <a:r>
              <a:rPr lang="en-US" sz="2400"/>
              <a:t> (make2, make3)</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Suffix Rules</a:t>
            </a:r>
          </a:p>
        </p:txBody>
      </p:sp>
      <p:sp>
        <p:nvSpPr>
          <p:cNvPr id="38915" name="Rectangle 3"/>
          <p:cNvSpPr>
            <a:spLocks noGrp="1" noChangeArrowheads="1"/>
          </p:cNvSpPr>
          <p:nvPr>
            <p:ph type="body" idx="1"/>
          </p:nvPr>
        </p:nvSpPr>
        <p:spPr>
          <a:xfrm>
            <a:off x="990600" y="1676400"/>
            <a:ext cx="7772400" cy="4953000"/>
          </a:xfrm>
        </p:spPr>
        <p:txBody>
          <a:bodyPr/>
          <a:lstStyle/>
          <a:p>
            <a:pPr>
              <a:lnSpc>
                <a:spcPct val="90000"/>
              </a:lnSpc>
            </a:pPr>
            <a:r>
              <a:rPr lang="en-US" sz="2000">
                <a:solidFill>
                  <a:srgbClr val="000000"/>
                </a:solidFill>
              </a:rPr>
              <a:t>a Suffix Rule is a directive that applies rules and macros to generic suffixes</a:t>
            </a:r>
          </a:p>
          <a:p>
            <a:pPr>
              <a:lnSpc>
                <a:spcPct val="90000"/>
              </a:lnSpc>
            </a:pPr>
            <a:r>
              <a:rPr lang="en-US" sz="2000">
                <a:solidFill>
                  <a:srgbClr val="000000"/>
                </a:solidFill>
              </a:rPr>
              <a:t>tell make about a new suffix: SUFFIXES: .cpp</a:t>
            </a:r>
          </a:p>
          <a:p>
            <a:pPr>
              <a:lnSpc>
                <a:spcPct val="90000"/>
              </a:lnSpc>
            </a:pPr>
            <a:r>
              <a:rPr lang="en-US" sz="2000">
                <a:solidFill>
                  <a:srgbClr val="000000"/>
                </a:solidFill>
              </a:rPr>
              <a:t>tell make how to compile it: .cpp.o:</a:t>
            </a:r>
          </a:p>
          <a:p>
            <a:pPr>
              <a:lnSpc>
                <a:spcPct val="90000"/>
              </a:lnSpc>
            </a:pPr>
            <a:r>
              <a:rPr lang="en-US" sz="2000">
                <a:solidFill>
                  <a:srgbClr val="000000"/>
                </a:solidFill>
              </a:rPr>
              <a:t>then the rule: $(CC) -xc++ $(CFLAGS) -I$(INCLUDE) -c $&lt;</a:t>
            </a:r>
          </a:p>
          <a:p>
            <a:pPr>
              <a:lnSpc>
                <a:spcPct val="90000"/>
              </a:lnSpc>
            </a:pPr>
            <a:r>
              <a:rPr lang="en-US" sz="2000">
                <a:solidFill>
                  <a:srgbClr val="000000"/>
                </a:solidFill>
              </a:rPr>
              <a:t>Built in suffix macros:</a:t>
            </a:r>
          </a:p>
          <a:p>
            <a:pPr lvl="1">
              <a:lnSpc>
                <a:spcPct val="90000"/>
              </a:lnSpc>
            </a:pPr>
            <a:r>
              <a:rPr lang="en-US" sz="2000" b="1">
                <a:solidFill>
                  <a:srgbClr val="000000"/>
                </a:solidFill>
                <a:ea typeface="Arial" charset="0"/>
                <a:cs typeface="Arial" charset="0"/>
              </a:rPr>
              <a:t>$@</a:t>
            </a:r>
            <a:r>
              <a:rPr lang="en-US" sz="2000">
                <a:solidFill>
                  <a:srgbClr val="000000"/>
                </a:solidFill>
                <a:ea typeface="Arial" charset="0"/>
                <a:cs typeface="Arial" charset="0"/>
              </a:rPr>
              <a:t> The full name of the current target</a:t>
            </a:r>
          </a:p>
          <a:p>
            <a:pPr lvl="1">
              <a:lnSpc>
                <a:spcPct val="90000"/>
              </a:lnSpc>
            </a:pPr>
            <a:r>
              <a:rPr lang="en-US" sz="2000" b="1">
                <a:solidFill>
                  <a:srgbClr val="000000"/>
                </a:solidFill>
                <a:ea typeface="Arial" charset="0"/>
                <a:cs typeface="Arial" charset="0"/>
              </a:rPr>
              <a:t>$?</a:t>
            </a:r>
            <a:r>
              <a:rPr lang="en-US" sz="2000">
                <a:solidFill>
                  <a:srgbClr val="000000"/>
                </a:solidFill>
                <a:ea typeface="Arial" charset="0"/>
                <a:cs typeface="Arial" charset="0"/>
              </a:rPr>
              <a:t> A list of modified dependencies (a list of files newer than the target on which the target depends)</a:t>
            </a:r>
          </a:p>
          <a:p>
            <a:pPr lvl="1">
              <a:lnSpc>
                <a:spcPct val="90000"/>
              </a:lnSpc>
            </a:pPr>
            <a:r>
              <a:rPr lang="en-US" sz="2000" b="1">
                <a:solidFill>
                  <a:srgbClr val="000000"/>
                </a:solidFill>
                <a:ea typeface="Arial" charset="0"/>
                <a:cs typeface="Arial" charset="0"/>
              </a:rPr>
              <a:t>$&lt;</a:t>
            </a:r>
            <a:r>
              <a:rPr lang="en-US" sz="2000">
                <a:solidFill>
                  <a:srgbClr val="000000"/>
                </a:solidFill>
                <a:ea typeface="Arial" charset="0"/>
                <a:cs typeface="Arial" charset="0"/>
              </a:rPr>
              <a:t> The single file that is newer than the target on which the target is dependent</a:t>
            </a:r>
          </a:p>
          <a:p>
            <a:pPr lvl="1">
              <a:lnSpc>
                <a:spcPct val="90000"/>
              </a:lnSpc>
            </a:pPr>
            <a:r>
              <a:rPr lang="en-US" sz="2000" b="1">
                <a:solidFill>
                  <a:srgbClr val="000000"/>
                </a:solidFill>
                <a:ea typeface="Arial" charset="0"/>
                <a:cs typeface="Arial" charset="0"/>
              </a:rPr>
              <a:t>$*</a:t>
            </a:r>
            <a:r>
              <a:rPr lang="en-US" sz="2000">
                <a:solidFill>
                  <a:srgbClr val="000000"/>
                </a:solidFill>
                <a:ea typeface="Arial" charset="0"/>
                <a:cs typeface="Arial" charset="0"/>
              </a:rPr>
              <a:t> The name of the target file, WITHOUT its suffix (i.e., without the .c or .cpp, etc.)</a:t>
            </a:r>
          </a:p>
          <a:p>
            <a:pPr>
              <a:lnSpc>
                <a:spcPct val="90000"/>
              </a:lnSpc>
            </a:pPr>
            <a:r>
              <a:rPr lang="en-US" sz="2400" i="1"/>
              <a:t>examples (make5)</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Rectangle 2"/>
          <p:cNvSpPr>
            <a:spLocks noGrp="1" noChangeArrowheads="1"/>
          </p:cNvSpPr>
          <p:nvPr>
            <p:ph type="ctrTitle"/>
          </p:nvPr>
        </p:nvSpPr>
        <p:spPr/>
        <p:txBody>
          <a:bodyPr/>
          <a:lstStyle/>
          <a:p>
            <a:r>
              <a:rPr lang="en-US"/>
              <a:t>Debugging with gdb and ddd</a:t>
            </a:r>
          </a:p>
        </p:txBody>
      </p:sp>
      <p:sp>
        <p:nvSpPr>
          <p:cNvPr id="39939" name="Rectangle 3"/>
          <p:cNvSpPr>
            <a:spLocks noGrp="1" noChangeArrowheads="1"/>
          </p:cNvSpPr>
          <p:nvPr>
            <p:ph type="subTitle" idx="1"/>
          </p:nvPr>
        </p:nvSpPr>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What is a bug?</a:t>
            </a:r>
          </a:p>
        </p:txBody>
      </p:sp>
      <p:sp>
        <p:nvSpPr>
          <p:cNvPr id="40963" name="Rectangle 3"/>
          <p:cNvSpPr>
            <a:spLocks noGrp="1" noChangeArrowheads="1"/>
          </p:cNvSpPr>
          <p:nvPr>
            <p:ph type="body" idx="1"/>
          </p:nvPr>
        </p:nvSpPr>
        <p:spPr/>
        <p:txBody>
          <a:bodyPr/>
          <a:lstStyle/>
          <a:p>
            <a:r>
              <a:rPr lang="en-US" sz="2800">
                <a:solidFill>
                  <a:srgbClr val="000000"/>
                </a:solidFill>
              </a:rPr>
              <a:t>a bug exists when executable code returns or causes results that are unintended or undesirable.</a:t>
            </a:r>
          </a:p>
          <a:p>
            <a:pPr lvl="1"/>
            <a:r>
              <a:rPr lang="en-US">
                <a:solidFill>
                  <a:srgbClr val="000000"/>
                </a:solidFill>
              </a:rPr>
              <a:t>You can only have a bug in code that's compiled or a shell script that's executed by the shell (ie. the compiler or shell do not give errors about compilation).</a:t>
            </a:r>
          </a:p>
          <a:p>
            <a:r>
              <a:rPr lang="en-US" sz="2800">
                <a:solidFill>
                  <a:srgbClr val="000000"/>
                </a:solidFill>
              </a:rPr>
              <a:t>Don't confuse design errors with code bugs (don't confuse design with implementation)</a:t>
            </a:r>
            <a:endParaRPr lang="en-US" sz="2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Finding bugs</a:t>
            </a:r>
          </a:p>
        </p:txBody>
      </p:sp>
      <p:sp>
        <p:nvSpPr>
          <p:cNvPr id="41987" name="Rectangle 3"/>
          <p:cNvSpPr>
            <a:spLocks noGrp="1" noChangeArrowheads="1"/>
          </p:cNvSpPr>
          <p:nvPr>
            <p:ph type="body" idx="1"/>
          </p:nvPr>
        </p:nvSpPr>
        <p:spPr/>
        <p:txBody>
          <a:bodyPr/>
          <a:lstStyle/>
          <a:p>
            <a:pPr>
              <a:lnSpc>
                <a:spcPct val="90000"/>
              </a:lnSpc>
            </a:pPr>
            <a:r>
              <a:rPr lang="en-US" sz="2400">
                <a:solidFill>
                  <a:srgbClr val="000000"/>
                </a:solidFill>
              </a:rPr>
              <a:t>Problem statement: Code runs fast and furious--we must find out "where" in the code the problem </a:t>
            </a:r>
            <a:r>
              <a:rPr lang="en-US" sz="2400" i="1">
                <a:solidFill>
                  <a:srgbClr val="000000"/>
                </a:solidFill>
              </a:rPr>
              <a:t>originates</a:t>
            </a:r>
            <a:r>
              <a:rPr lang="en-US" sz="2400">
                <a:solidFill>
                  <a:srgbClr val="000000"/>
                </a:solidFill>
              </a:rPr>
              <a:t>.</a:t>
            </a:r>
          </a:p>
          <a:p>
            <a:pPr>
              <a:lnSpc>
                <a:spcPct val="90000"/>
              </a:lnSpc>
            </a:pPr>
            <a:r>
              <a:rPr lang="en-US" sz="2400">
                <a:solidFill>
                  <a:srgbClr val="000000"/>
                </a:solidFill>
              </a:rPr>
              <a:t>Solution statement:</a:t>
            </a:r>
          </a:p>
          <a:p>
            <a:pPr lvl="1">
              <a:lnSpc>
                <a:spcPct val="90000"/>
              </a:lnSpc>
            </a:pPr>
            <a:r>
              <a:rPr lang="en-US" sz="2400">
                <a:solidFill>
                  <a:srgbClr val="000000"/>
                </a:solidFill>
              </a:rPr>
              <a:t>attempt to make bug repeatable--this is empirical analysis, pure and simple.</a:t>
            </a:r>
          </a:p>
          <a:p>
            <a:pPr lvl="1">
              <a:lnSpc>
                <a:spcPct val="90000"/>
              </a:lnSpc>
            </a:pPr>
            <a:r>
              <a:rPr lang="en-US" sz="2400">
                <a:solidFill>
                  <a:srgbClr val="000000"/>
                </a:solidFill>
              </a:rPr>
              <a:t>printf's can help, displaying variables, but they're limited.</a:t>
            </a:r>
          </a:p>
          <a:p>
            <a:pPr lvl="2">
              <a:lnSpc>
                <a:spcPct val="90000"/>
              </a:lnSpc>
            </a:pPr>
            <a:r>
              <a:rPr lang="en-US">
                <a:solidFill>
                  <a:srgbClr val="000000"/>
                </a:solidFill>
              </a:rPr>
              <a:t>gcc -o cinfo -DDEBUG cinfo.c</a:t>
            </a:r>
          </a:p>
          <a:p>
            <a:pPr lvl="2">
              <a:lnSpc>
                <a:spcPct val="90000"/>
              </a:lnSpc>
            </a:pPr>
            <a:r>
              <a:rPr lang="en-US">
                <a:solidFill>
                  <a:srgbClr val="000000"/>
                </a:solidFill>
              </a:rPr>
              <a:t>cinfo</a:t>
            </a:r>
          </a:p>
          <a:p>
            <a:pPr lvl="1">
              <a:lnSpc>
                <a:spcPct val="90000"/>
              </a:lnSpc>
            </a:pPr>
            <a:r>
              <a:rPr lang="en-US" sz="2400">
                <a:solidFill>
                  <a:srgbClr val="000000"/>
                </a:solidFill>
              </a:rPr>
              <a:t>__DATE__,  __TIME__,  __LINE__</a:t>
            </a:r>
          </a:p>
          <a:p>
            <a:pPr>
              <a:lnSpc>
                <a:spcPct val="90000"/>
              </a:lnSpc>
            </a:pPr>
            <a:r>
              <a:rPr lang="en-US" sz="2800" i="1"/>
              <a:t>Examples:  </a:t>
            </a:r>
            <a:r>
              <a:rPr lang="en-US" sz="2800"/>
              <a:t>(in ~mark/pub/51081/debug) cinfo.c</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Interactive Debuggers</a:t>
            </a:r>
          </a:p>
        </p:txBody>
      </p:sp>
      <p:sp>
        <p:nvSpPr>
          <p:cNvPr id="43011" name="Rectangle 3"/>
          <p:cNvSpPr>
            <a:spLocks noGrp="1" noChangeArrowheads="1"/>
          </p:cNvSpPr>
          <p:nvPr>
            <p:ph type="body" idx="1"/>
          </p:nvPr>
        </p:nvSpPr>
        <p:spPr>
          <a:xfrm>
            <a:off x="990600" y="1676400"/>
            <a:ext cx="7772400" cy="4953000"/>
          </a:xfrm>
        </p:spPr>
        <p:txBody>
          <a:bodyPr/>
          <a:lstStyle/>
          <a:p>
            <a:pPr>
              <a:lnSpc>
                <a:spcPct val="80000"/>
              </a:lnSpc>
            </a:pPr>
            <a:r>
              <a:rPr lang="en-US" sz="2400">
                <a:solidFill>
                  <a:srgbClr val="000000"/>
                </a:solidFill>
              </a:rPr>
              <a:t>But interactive debuggers are MUCH better, because they offer:</a:t>
            </a:r>
          </a:p>
          <a:p>
            <a:pPr lvl="1">
              <a:lnSpc>
                <a:spcPct val="80000"/>
              </a:lnSpc>
            </a:pPr>
            <a:r>
              <a:rPr lang="en-US" sz="2400">
                <a:solidFill>
                  <a:srgbClr val="000000"/>
                </a:solidFill>
              </a:rPr>
              <a:t>run time code stepping</a:t>
            </a:r>
          </a:p>
          <a:p>
            <a:pPr lvl="1">
              <a:lnSpc>
                <a:spcPct val="80000"/>
              </a:lnSpc>
            </a:pPr>
            <a:r>
              <a:rPr lang="en-US" sz="2400">
                <a:solidFill>
                  <a:srgbClr val="000000"/>
                </a:solidFill>
              </a:rPr>
              <a:t>variable analysis and modification</a:t>
            </a:r>
          </a:p>
          <a:p>
            <a:pPr lvl="1">
              <a:lnSpc>
                <a:spcPct val="80000"/>
              </a:lnSpc>
            </a:pPr>
            <a:r>
              <a:rPr lang="en-US" sz="2400">
                <a:solidFill>
                  <a:srgbClr val="000000"/>
                </a:solidFill>
              </a:rPr>
              <a:t>breakpoints (multiple forms)</a:t>
            </a:r>
          </a:p>
          <a:p>
            <a:pPr>
              <a:lnSpc>
                <a:spcPct val="80000"/>
              </a:lnSpc>
            </a:pPr>
            <a:r>
              <a:rPr lang="en-US" sz="2400"/>
              <a:t>Compile for debugging:  -g </a:t>
            </a:r>
          </a:p>
          <a:p>
            <a:pPr lvl="1">
              <a:lnSpc>
                <a:spcPct val="80000"/>
              </a:lnSpc>
            </a:pPr>
            <a:r>
              <a:rPr lang="en-US" sz="2400" i="1"/>
              <a:t>Try</a:t>
            </a:r>
            <a:r>
              <a:rPr lang="en-US" sz="2400"/>
              <a:t> to void optimizing when debugging</a:t>
            </a:r>
          </a:p>
          <a:p>
            <a:pPr>
              <a:lnSpc>
                <a:spcPct val="80000"/>
              </a:lnSpc>
            </a:pPr>
            <a:r>
              <a:rPr lang="en-US" sz="2400">
                <a:solidFill>
                  <a:srgbClr val="000000"/>
                </a:solidFill>
              </a:rPr>
              <a:t>remaining problems:</a:t>
            </a:r>
          </a:p>
          <a:p>
            <a:pPr lvl="1">
              <a:lnSpc>
                <a:spcPct val="80000"/>
              </a:lnSpc>
            </a:pPr>
            <a:r>
              <a:rPr lang="en-US" sz="2400">
                <a:solidFill>
                  <a:srgbClr val="000000"/>
                </a:solidFill>
              </a:rPr>
              <a:t>loop tracing (problem doesn't arise until loop has executed 1M times)</a:t>
            </a:r>
          </a:p>
          <a:p>
            <a:pPr lvl="1">
              <a:lnSpc>
                <a:spcPct val="80000"/>
              </a:lnSpc>
            </a:pPr>
            <a:r>
              <a:rPr lang="en-US" sz="2400">
                <a:solidFill>
                  <a:srgbClr val="000000"/>
                </a:solidFill>
              </a:rPr>
              <a:t>Optimization problems</a:t>
            </a:r>
          </a:p>
          <a:p>
            <a:pPr lvl="1">
              <a:lnSpc>
                <a:spcPct val="80000"/>
              </a:lnSpc>
            </a:pPr>
            <a:r>
              <a:rPr lang="en-US" sz="2400">
                <a:solidFill>
                  <a:srgbClr val="000000"/>
                </a:solidFill>
              </a:rPr>
              <a:t>Intermittency</a:t>
            </a:r>
          </a:p>
          <a:p>
            <a:pPr>
              <a:lnSpc>
                <a:spcPct val="80000"/>
              </a:lnSpc>
            </a:pPr>
            <a:r>
              <a:rPr lang="en-US" sz="2400" i="1">
                <a:solidFill>
                  <a:srgbClr val="000000"/>
                </a:solidFill>
              </a:rPr>
              <a:t>Examples:  </a:t>
            </a:r>
            <a:r>
              <a:rPr lang="en-US" sz="2400">
                <a:solidFill>
                  <a:srgbClr val="000000"/>
                </a:solidFill>
              </a:rPr>
              <a:t>debug3 (gdb); debug4 (ddd)</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4000"/>
              <a:t>Unix System Calls</a:t>
            </a:r>
          </a:p>
        </p:txBody>
      </p:sp>
      <p:sp>
        <p:nvSpPr>
          <p:cNvPr id="16387" name="Rectangle 3"/>
          <p:cNvSpPr>
            <a:spLocks noGrp="1" noChangeArrowheads="1"/>
          </p:cNvSpPr>
          <p:nvPr>
            <p:ph type="body" idx="1"/>
          </p:nvPr>
        </p:nvSpPr>
        <p:spPr>
          <a:xfrm>
            <a:off x="1066800" y="1752600"/>
            <a:ext cx="7620000" cy="4876800"/>
          </a:xfrm>
        </p:spPr>
        <p:txBody>
          <a:bodyPr/>
          <a:lstStyle/>
          <a:p>
            <a:pPr eaLnBrk="1" hangingPunct="1"/>
            <a:r>
              <a:rPr lang="en-US" sz="2800"/>
              <a:t>System calls are low level functions the operating system makes available to applications via a defined API (Application Programming Interface)</a:t>
            </a:r>
          </a:p>
          <a:p>
            <a:pPr eaLnBrk="1" hangingPunct="1"/>
            <a:r>
              <a:rPr lang="en-US" sz="2800"/>
              <a:t>System calls represent the </a:t>
            </a:r>
            <a:r>
              <a:rPr lang="en-US" sz="2800" i="1"/>
              <a:t>interface</a:t>
            </a:r>
            <a:r>
              <a:rPr lang="en-US" sz="2800"/>
              <a:t> the kernel presents to user applications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z="3600"/>
              <a:t>A File is a File is a File</a:t>
            </a:r>
            <a:br>
              <a:rPr lang="en-US" sz="3600"/>
            </a:br>
            <a:r>
              <a:rPr lang="en-US" sz="3600"/>
              <a:t>--Gertrude Stein</a:t>
            </a:r>
          </a:p>
        </p:txBody>
      </p:sp>
      <p:sp>
        <p:nvSpPr>
          <p:cNvPr id="17411" name="Rectangle 3"/>
          <p:cNvSpPr>
            <a:spLocks noGrp="1" noChangeArrowheads="1"/>
          </p:cNvSpPr>
          <p:nvPr>
            <p:ph type="body" idx="1"/>
          </p:nvPr>
        </p:nvSpPr>
        <p:spPr>
          <a:xfrm>
            <a:off x="1066800" y="1752600"/>
            <a:ext cx="7620000" cy="4724400"/>
          </a:xfrm>
        </p:spPr>
        <p:txBody>
          <a:bodyPr/>
          <a:lstStyle/>
          <a:p>
            <a:pPr eaLnBrk="1" hangingPunct="1"/>
            <a:r>
              <a:rPr lang="en-US" sz="2800"/>
              <a:t>Remember, “Everything in Unix is a File”</a:t>
            </a:r>
          </a:p>
          <a:p>
            <a:pPr eaLnBrk="1" hangingPunct="1"/>
            <a:r>
              <a:rPr lang="en-US" sz="2800"/>
              <a:t>This means that all low-level I/O is done by reading and writing file handles, regardless of what particular peripheral device is being accessed—a tape, a socket, even your terminal, they are all </a:t>
            </a:r>
            <a:r>
              <a:rPr lang="en-US" sz="2800" i="1"/>
              <a:t>files.</a:t>
            </a:r>
          </a:p>
          <a:p>
            <a:pPr eaLnBrk="1" hangingPunct="1"/>
            <a:r>
              <a:rPr lang="en-US" sz="2800"/>
              <a:t>Low level I/O is performed by making </a:t>
            </a:r>
            <a:r>
              <a:rPr lang="en-US" sz="2800" i="1"/>
              <a:t>system calls</a:t>
            </a:r>
            <a:endParaRPr lang="en-US" sz="2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z="4000"/>
              <a:t>User and Kernel Space</a:t>
            </a:r>
          </a:p>
        </p:txBody>
      </p:sp>
      <p:sp>
        <p:nvSpPr>
          <p:cNvPr id="18435" name="Rectangle 3"/>
          <p:cNvSpPr>
            <a:spLocks noGrp="1" noChangeArrowheads="1"/>
          </p:cNvSpPr>
          <p:nvPr>
            <p:ph type="body" idx="1"/>
          </p:nvPr>
        </p:nvSpPr>
        <p:spPr>
          <a:xfrm>
            <a:off x="990600" y="1600200"/>
            <a:ext cx="7772400" cy="4343400"/>
          </a:xfrm>
        </p:spPr>
        <p:txBody>
          <a:bodyPr/>
          <a:lstStyle/>
          <a:p>
            <a:pPr eaLnBrk="1" hangingPunct="1">
              <a:lnSpc>
                <a:spcPct val="90000"/>
              </a:lnSpc>
            </a:pPr>
            <a:r>
              <a:rPr lang="en-US" sz="2400"/>
              <a:t>System memory is divided into two parts:</a:t>
            </a:r>
          </a:p>
          <a:p>
            <a:pPr lvl="1" eaLnBrk="1" hangingPunct="1">
              <a:lnSpc>
                <a:spcPct val="90000"/>
              </a:lnSpc>
            </a:pPr>
            <a:r>
              <a:rPr lang="en-US" sz="2400"/>
              <a:t>user space</a:t>
            </a:r>
          </a:p>
          <a:p>
            <a:pPr lvl="2" eaLnBrk="1" hangingPunct="1">
              <a:lnSpc>
                <a:spcPct val="90000"/>
              </a:lnSpc>
            </a:pPr>
            <a:r>
              <a:rPr lang="en-US"/>
              <a:t>a process executing in user space is executing in user mode</a:t>
            </a:r>
          </a:p>
          <a:p>
            <a:pPr lvl="2" eaLnBrk="1" hangingPunct="1">
              <a:lnSpc>
                <a:spcPct val="90000"/>
              </a:lnSpc>
            </a:pPr>
            <a:r>
              <a:rPr lang="en-US"/>
              <a:t>each user process is protected (isolated) from another (except for shared memory segments and mmapings in IPC)</a:t>
            </a:r>
          </a:p>
          <a:p>
            <a:pPr lvl="1" eaLnBrk="1" hangingPunct="1">
              <a:lnSpc>
                <a:spcPct val="90000"/>
              </a:lnSpc>
            </a:pPr>
            <a:r>
              <a:rPr lang="en-US" sz="2400"/>
              <a:t>kernel space</a:t>
            </a:r>
          </a:p>
          <a:p>
            <a:pPr lvl="2" eaLnBrk="1" hangingPunct="1">
              <a:lnSpc>
                <a:spcPct val="90000"/>
              </a:lnSpc>
            </a:pPr>
            <a:r>
              <a:rPr lang="en-US"/>
              <a:t>a process executing in kernel space is executing in kernel mode</a:t>
            </a:r>
          </a:p>
          <a:p>
            <a:pPr eaLnBrk="1" hangingPunct="1">
              <a:lnSpc>
                <a:spcPct val="90000"/>
              </a:lnSpc>
            </a:pPr>
            <a:r>
              <a:rPr lang="en-US" sz="2400"/>
              <a:t>Kernel space is the area wherein the kernel executes</a:t>
            </a:r>
          </a:p>
          <a:p>
            <a:pPr eaLnBrk="1" hangingPunct="1">
              <a:lnSpc>
                <a:spcPct val="90000"/>
              </a:lnSpc>
            </a:pPr>
            <a:r>
              <a:rPr lang="en-US" sz="2400"/>
              <a:t>User space is the area where a user program normally executes, </a:t>
            </a:r>
            <a:r>
              <a:rPr lang="en-US" sz="2400" i="1"/>
              <a:t>except when it performs a system call.</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z="4000"/>
              <a:t>Anatomy of a System Call</a:t>
            </a:r>
          </a:p>
        </p:txBody>
      </p:sp>
      <p:sp>
        <p:nvSpPr>
          <p:cNvPr id="19459" name="Rectangle 3"/>
          <p:cNvSpPr>
            <a:spLocks noGrp="1" noChangeArrowheads="1"/>
          </p:cNvSpPr>
          <p:nvPr>
            <p:ph type="body" idx="1"/>
          </p:nvPr>
        </p:nvSpPr>
        <p:spPr>
          <a:xfrm>
            <a:off x="990600" y="1600200"/>
            <a:ext cx="7772400" cy="4343400"/>
          </a:xfrm>
        </p:spPr>
        <p:txBody>
          <a:bodyPr/>
          <a:lstStyle/>
          <a:p>
            <a:pPr eaLnBrk="1" hangingPunct="1">
              <a:lnSpc>
                <a:spcPct val="90000"/>
              </a:lnSpc>
            </a:pPr>
            <a:r>
              <a:rPr lang="en-US" sz="2400"/>
              <a:t>A System Call is an explicit request to the kernel made via a software interrupt</a:t>
            </a:r>
          </a:p>
          <a:p>
            <a:pPr eaLnBrk="1" hangingPunct="1">
              <a:lnSpc>
                <a:spcPct val="90000"/>
              </a:lnSpc>
            </a:pPr>
            <a:r>
              <a:rPr lang="en-US" sz="2400"/>
              <a:t>The standard C Library (libc) provides </a:t>
            </a:r>
            <a:r>
              <a:rPr lang="en-US" sz="2400" i="1"/>
              <a:t>wrapper routines</a:t>
            </a:r>
            <a:r>
              <a:rPr lang="en-US" sz="2400"/>
              <a:t>, which basically provide a user space API for all system calls, thus facilitating the context switch from user to kernel mode</a:t>
            </a:r>
          </a:p>
          <a:p>
            <a:pPr eaLnBrk="1" hangingPunct="1">
              <a:lnSpc>
                <a:spcPct val="90000"/>
              </a:lnSpc>
            </a:pPr>
            <a:r>
              <a:rPr lang="en-US" sz="2400"/>
              <a:t>The wrapper routine (in Linux) makes an interrupt call 0x80 (vector 128 in the Interrupt Descriptor Table)</a:t>
            </a:r>
          </a:p>
          <a:p>
            <a:pPr eaLnBrk="1" hangingPunct="1">
              <a:lnSpc>
                <a:spcPct val="90000"/>
              </a:lnSpc>
            </a:pPr>
            <a:r>
              <a:rPr lang="en-US" sz="2400"/>
              <a:t>The wrapper routine makes a call to a system call handler (sometimes called the “call gate”), which executes in kernel mode</a:t>
            </a:r>
          </a:p>
          <a:p>
            <a:pPr eaLnBrk="1" hangingPunct="1">
              <a:lnSpc>
                <a:spcPct val="90000"/>
              </a:lnSpc>
            </a:pPr>
            <a:r>
              <a:rPr lang="en-US" sz="2400"/>
              <a:t>The system call handler in turns calls the system call interrupt service routine (ISR), which also executes in kernel mode.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4000"/>
              <a:t>Regardless…</a:t>
            </a:r>
          </a:p>
        </p:txBody>
      </p:sp>
      <p:sp>
        <p:nvSpPr>
          <p:cNvPr id="20483" name="Rectangle 3"/>
          <p:cNvSpPr>
            <a:spLocks noGrp="1" noChangeArrowheads="1"/>
          </p:cNvSpPr>
          <p:nvPr>
            <p:ph type="body" idx="1"/>
          </p:nvPr>
        </p:nvSpPr>
        <p:spPr>
          <a:xfrm>
            <a:off x="1066800" y="1600200"/>
            <a:ext cx="7620000" cy="4876800"/>
          </a:xfrm>
        </p:spPr>
        <p:txBody>
          <a:bodyPr/>
          <a:lstStyle/>
          <a:p>
            <a:pPr eaLnBrk="1" hangingPunct="1">
              <a:lnSpc>
                <a:spcPct val="90000"/>
              </a:lnSpc>
            </a:pPr>
            <a:r>
              <a:rPr lang="en-US" sz="2800"/>
              <a:t>Regardless of the type of file you are reading or writing, the general strategy remains the same:</a:t>
            </a:r>
          </a:p>
          <a:p>
            <a:pPr lvl="1" eaLnBrk="1" hangingPunct="1">
              <a:lnSpc>
                <a:spcPct val="90000"/>
              </a:lnSpc>
            </a:pPr>
            <a:r>
              <a:rPr lang="en-US"/>
              <a:t>creat() a file</a:t>
            </a:r>
          </a:p>
          <a:p>
            <a:pPr lvl="1" eaLnBrk="1" hangingPunct="1">
              <a:lnSpc>
                <a:spcPct val="90000"/>
              </a:lnSpc>
            </a:pPr>
            <a:r>
              <a:rPr lang="en-US"/>
              <a:t>open() a file</a:t>
            </a:r>
          </a:p>
          <a:p>
            <a:pPr lvl="1" eaLnBrk="1" hangingPunct="1">
              <a:lnSpc>
                <a:spcPct val="90000"/>
              </a:lnSpc>
            </a:pPr>
            <a:r>
              <a:rPr lang="en-US"/>
              <a:t>read() a file</a:t>
            </a:r>
          </a:p>
          <a:p>
            <a:pPr lvl="1" eaLnBrk="1" hangingPunct="1">
              <a:lnSpc>
                <a:spcPct val="90000"/>
              </a:lnSpc>
            </a:pPr>
            <a:r>
              <a:rPr lang="en-US"/>
              <a:t>write() a file</a:t>
            </a:r>
          </a:p>
          <a:p>
            <a:pPr lvl="1" eaLnBrk="1" hangingPunct="1">
              <a:lnSpc>
                <a:spcPct val="90000"/>
              </a:lnSpc>
            </a:pPr>
            <a:r>
              <a:rPr lang="en-US"/>
              <a:t>close() a file</a:t>
            </a:r>
          </a:p>
          <a:p>
            <a:pPr eaLnBrk="1" hangingPunct="1">
              <a:lnSpc>
                <a:spcPct val="90000"/>
              </a:lnSpc>
            </a:pPr>
            <a:r>
              <a:rPr lang="en-US" sz="2800"/>
              <a:t>These functions constitute Unix </a:t>
            </a:r>
            <a:r>
              <a:rPr lang="en-US" sz="2800" i="1"/>
              <a:t>Unbuffered I/O</a:t>
            </a:r>
            <a:endParaRPr lang="en-US" sz="2800"/>
          </a:p>
          <a:p>
            <a:pPr eaLnBrk="1" hangingPunct="1">
              <a:lnSpc>
                <a:spcPct val="90000"/>
              </a:lnSpc>
            </a:pPr>
            <a:r>
              <a:rPr lang="en-US" sz="2800"/>
              <a:t>ALL files are referenced by an integer </a:t>
            </a:r>
            <a:r>
              <a:rPr lang="en-US" sz="2800" i="1"/>
              <a:t>file descriptor</a:t>
            </a:r>
            <a:r>
              <a:rPr lang="en-US" sz="2800"/>
              <a:t> (0 == STDIN, 1 == STDOUT, 2 == STDERR)</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4000"/>
              <a:t>read() and write()</a:t>
            </a:r>
          </a:p>
        </p:txBody>
      </p:sp>
      <p:sp>
        <p:nvSpPr>
          <p:cNvPr id="21507" name="Rectangle 3"/>
          <p:cNvSpPr>
            <a:spLocks noGrp="1" noChangeArrowheads="1"/>
          </p:cNvSpPr>
          <p:nvPr>
            <p:ph type="body" idx="1"/>
          </p:nvPr>
        </p:nvSpPr>
        <p:spPr>
          <a:xfrm>
            <a:off x="1066800" y="1752600"/>
            <a:ext cx="7620000" cy="4724400"/>
          </a:xfrm>
        </p:spPr>
        <p:txBody>
          <a:bodyPr/>
          <a:lstStyle/>
          <a:p>
            <a:pPr eaLnBrk="1" hangingPunct="1"/>
            <a:r>
              <a:rPr lang="en-US" sz="2800"/>
              <a:t>Low level system calls return a count of the number of </a:t>
            </a:r>
            <a:r>
              <a:rPr lang="en-US" sz="2800" i="1"/>
              <a:t>bytes</a:t>
            </a:r>
            <a:r>
              <a:rPr lang="en-US" sz="2800"/>
              <a:t> processed (read or written)</a:t>
            </a:r>
          </a:p>
          <a:p>
            <a:pPr eaLnBrk="1" hangingPunct="1"/>
            <a:r>
              <a:rPr lang="en-US" sz="2800"/>
              <a:t>This count may be less than the amount requested</a:t>
            </a:r>
          </a:p>
          <a:p>
            <a:pPr eaLnBrk="1" hangingPunct="1"/>
            <a:r>
              <a:rPr lang="en-US" sz="2800"/>
              <a:t>A value of 0 indicates EOF</a:t>
            </a:r>
          </a:p>
          <a:p>
            <a:pPr eaLnBrk="1" hangingPunct="1"/>
            <a:r>
              <a:rPr lang="en-US" sz="2800"/>
              <a:t>A value of –1 indicates ERROR</a:t>
            </a:r>
          </a:p>
          <a:p>
            <a:pPr eaLnBrk="1" hangingPunct="1"/>
            <a:r>
              <a:rPr lang="en-US" sz="2800"/>
              <a:t>The BUFSIZ #define (8192, 512)</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4000"/>
              <a:t>A Poor Man’s cat</a:t>
            </a:r>
            <a:br>
              <a:rPr lang="en-US" sz="4000"/>
            </a:br>
            <a:r>
              <a:rPr lang="en-US" sz="4000"/>
              <a:t>(~mark/pub/51081/io/simple.cat.c)</a:t>
            </a:r>
          </a:p>
        </p:txBody>
      </p:sp>
      <p:sp>
        <p:nvSpPr>
          <p:cNvPr id="22531" name="Rectangle 3"/>
          <p:cNvSpPr>
            <a:spLocks noGrp="1" noChangeArrowheads="1"/>
          </p:cNvSpPr>
          <p:nvPr>
            <p:ph type="body" idx="1"/>
          </p:nvPr>
        </p:nvSpPr>
        <p:spPr>
          <a:xfrm>
            <a:off x="914400" y="1752600"/>
            <a:ext cx="8001000" cy="4724400"/>
          </a:xfrm>
        </p:spPr>
        <p:txBody>
          <a:bodyPr/>
          <a:lstStyle/>
          <a:p>
            <a:pPr eaLnBrk="1" hangingPunct="1">
              <a:lnSpc>
                <a:spcPct val="90000"/>
              </a:lnSpc>
              <a:buFontTx/>
              <a:buNone/>
            </a:pPr>
            <a:r>
              <a:rPr lang="en-US" sz="2000">
                <a:solidFill>
                  <a:srgbClr val="0000FF"/>
                </a:solidFill>
                <a:latin typeface="Courier New" charset="0"/>
              </a:rPr>
              <a:t>#include &lt;unistd.h&gt;</a:t>
            </a:r>
          </a:p>
          <a:p>
            <a:pPr eaLnBrk="1" hangingPunct="1">
              <a:lnSpc>
                <a:spcPct val="90000"/>
              </a:lnSpc>
              <a:buFontTx/>
              <a:buNone/>
            </a:pPr>
            <a:r>
              <a:rPr lang="en-US" sz="2000">
                <a:solidFill>
                  <a:srgbClr val="0000FF"/>
                </a:solidFill>
                <a:latin typeface="Courier New" charset="0"/>
              </a:rPr>
              <a:t>#include &lt;stdio.h&gt;</a:t>
            </a:r>
          </a:p>
          <a:p>
            <a:pPr eaLnBrk="1" hangingPunct="1">
              <a:lnSpc>
                <a:spcPct val="90000"/>
              </a:lnSpc>
              <a:buFontTx/>
              <a:buNone/>
            </a:pPr>
            <a:r>
              <a:rPr lang="en-US" sz="2000">
                <a:solidFill>
                  <a:srgbClr val="0000FF"/>
                </a:solidFill>
                <a:latin typeface="Courier New" charset="0"/>
              </a:rPr>
              <a:t>int main(int argc, char * argv [])</a:t>
            </a:r>
          </a:p>
          <a:p>
            <a:pPr eaLnBrk="1" hangingPunct="1">
              <a:lnSpc>
                <a:spcPct val="90000"/>
              </a:lnSpc>
              <a:buFontTx/>
              <a:buNone/>
            </a:pPr>
            <a:r>
              <a:rPr lang="en-US" sz="2000">
                <a:solidFill>
                  <a:srgbClr val="0000FF"/>
                </a:solidFill>
                <a:latin typeface="Courier New" charset="0"/>
              </a:rPr>
              <a:t>{</a:t>
            </a:r>
          </a:p>
          <a:p>
            <a:pPr eaLnBrk="1" hangingPunct="1">
              <a:lnSpc>
                <a:spcPct val="90000"/>
              </a:lnSpc>
              <a:buFontTx/>
              <a:buNone/>
            </a:pPr>
            <a:r>
              <a:rPr lang="en-US" sz="2000">
                <a:solidFill>
                  <a:srgbClr val="0000FF"/>
                </a:solidFill>
                <a:latin typeface="Courier New" charset="0"/>
              </a:rPr>
              <a:t>	char buf[BUFSIZ];</a:t>
            </a:r>
          </a:p>
          <a:p>
            <a:pPr eaLnBrk="1" hangingPunct="1">
              <a:lnSpc>
                <a:spcPct val="90000"/>
              </a:lnSpc>
              <a:buFontTx/>
              <a:buNone/>
            </a:pPr>
            <a:r>
              <a:rPr lang="en-US" sz="2000">
                <a:solidFill>
                  <a:srgbClr val="0000FF"/>
                </a:solidFill>
                <a:latin typeface="Courier New" charset="0"/>
              </a:rPr>
              <a:t>	int numread;</a:t>
            </a:r>
          </a:p>
          <a:p>
            <a:pPr eaLnBrk="1" hangingPunct="1">
              <a:lnSpc>
                <a:spcPct val="90000"/>
              </a:lnSpc>
              <a:buFontTx/>
              <a:buNone/>
            </a:pPr>
            <a:r>
              <a:rPr lang="en-US" sz="2000">
                <a:solidFill>
                  <a:srgbClr val="0000FF"/>
                </a:solidFill>
                <a:latin typeface="Courier New" charset="0"/>
              </a:rPr>
              <a:t>	while((numread = read(0, buf, sizeof(buf))) &gt; 0)</a:t>
            </a:r>
          </a:p>
          <a:p>
            <a:pPr eaLnBrk="1" hangingPunct="1">
              <a:lnSpc>
                <a:spcPct val="90000"/>
              </a:lnSpc>
              <a:buFontTx/>
              <a:buNone/>
            </a:pPr>
            <a:r>
              <a:rPr lang="en-US" sz="2000">
                <a:solidFill>
                  <a:srgbClr val="0000FF"/>
                </a:solidFill>
                <a:latin typeface="Courier New" charset="0"/>
              </a:rPr>
              <a:t>		write(1, buf, numread);</a:t>
            </a:r>
          </a:p>
          <a:p>
            <a:pPr eaLnBrk="1" hangingPunct="1">
              <a:lnSpc>
                <a:spcPct val="90000"/>
              </a:lnSpc>
              <a:buFontTx/>
              <a:buNone/>
            </a:pPr>
            <a:r>
              <a:rPr lang="en-US" sz="2000">
                <a:solidFill>
                  <a:srgbClr val="0000FF"/>
                </a:solidFill>
                <a:latin typeface="Courier New" charset="0"/>
              </a:rPr>
              <a:t>	exit(0);</a:t>
            </a:r>
          </a:p>
          <a:p>
            <a:pPr eaLnBrk="1" hangingPunct="1">
              <a:lnSpc>
                <a:spcPct val="90000"/>
              </a:lnSpc>
              <a:buFontTx/>
              <a:buNone/>
            </a:pPr>
            <a:r>
              <a:rPr lang="en-US" sz="2000">
                <a:solidFill>
                  <a:srgbClr val="0000FF"/>
                </a:solidFill>
                <a:latin typeface="Courier New" charset="0"/>
              </a:rPr>
              <a:t>}</a:t>
            </a:r>
          </a:p>
          <a:p>
            <a:pPr eaLnBrk="1" hangingPunct="1">
              <a:lnSpc>
                <a:spcPct val="90000"/>
              </a:lnSpc>
              <a:buFontTx/>
              <a:buNone/>
            </a:pPr>
            <a:endParaRPr lang="en-US" sz="2000">
              <a:solidFill>
                <a:srgbClr val="0000FF"/>
              </a:solidFill>
              <a:latin typeface="Courier New" charset="0"/>
            </a:endParaRPr>
          </a:p>
          <a:p>
            <a:pPr eaLnBrk="1" hangingPunct="1">
              <a:lnSpc>
                <a:spcPct val="90000"/>
              </a:lnSpc>
            </a:pPr>
            <a:r>
              <a:rPr lang="en-US" sz="2800"/>
              <a:t>Question:  Why didn’t we have to open file handles 0 and 1?</a:t>
            </a:r>
          </a:p>
        </p:txBody>
      </p:sp>
    </p:spTree>
  </p:cSld>
  <p:clrMapOvr>
    <a:masterClrMapping/>
  </p:clrMapOvr>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Designs\Notebook.pot</Template>
  <TotalTime>5995</TotalTime>
  <Words>2092</Words>
  <Application>Microsoft Macintosh PowerPoint</Application>
  <PresentationFormat>On-screen Show (4:3)</PresentationFormat>
  <Paragraphs>211</Paragraphs>
  <Slides>29</Slides>
  <Notes>0</Notes>
  <HiddenSlides>0</HiddenSlides>
  <MMClips>0</MMClips>
  <ScaleCrop>false</ScaleCrop>
  <HeadingPairs>
    <vt:vector size="6" baseType="variant">
      <vt:variant>
        <vt:lpstr>Fonts Used</vt:lpstr>
      </vt:variant>
      <vt:variant>
        <vt:i4>5</vt:i4>
      </vt:variant>
      <vt:variant>
        <vt:lpstr>Design Template</vt:lpstr>
      </vt:variant>
      <vt:variant>
        <vt:i4>1</vt:i4>
      </vt:variant>
      <vt:variant>
        <vt:lpstr>Slide Titles</vt:lpstr>
      </vt:variant>
      <vt:variant>
        <vt:i4>29</vt:i4>
      </vt:variant>
    </vt:vector>
  </HeadingPairs>
  <TitlesOfParts>
    <vt:vector size="35" baseType="lpstr">
      <vt:lpstr>Times New Roman</vt:lpstr>
      <vt:lpstr>ＭＳ Ｐゴシック</vt:lpstr>
      <vt:lpstr>Arial</vt:lpstr>
      <vt:lpstr>Calibri</vt:lpstr>
      <vt:lpstr>Courier New</vt:lpstr>
      <vt:lpstr>Notebook</vt:lpstr>
      <vt:lpstr>Lecture 3</vt:lpstr>
      <vt:lpstr>Unix File I/O</vt:lpstr>
      <vt:lpstr>Unix System Calls</vt:lpstr>
      <vt:lpstr>A File is a File is a File --Gertrude Stein</vt:lpstr>
      <vt:lpstr>User and Kernel Space</vt:lpstr>
      <vt:lpstr>Anatomy of a System Call</vt:lpstr>
      <vt:lpstr>Regardless…</vt:lpstr>
      <vt:lpstr>read() and write()</vt:lpstr>
      <vt:lpstr>A Poor Man’s cat (~mark/pub/51081/io/simple.cat.c)</vt:lpstr>
      <vt:lpstr>read()</vt:lpstr>
      <vt:lpstr>write()</vt:lpstr>
      <vt:lpstr>open()</vt:lpstr>
      <vt:lpstr>creat()</vt:lpstr>
      <vt:lpstr>open() (create file)</vt:lpstr>
      <vt:lpstr>close()</vt:lpstr>
      <vt:lpstr>lseek() (~mark/pub/50181/lseek/myseek.c)</vt:lpstr>
      <vt:lpstr>Error Handling (~mark/pub/51081/io/myfailedcat.c)</vt:lpstr>
      <vt:lpstr>stat(): int stat(const char * pathname; struct stat *buf);</vt:lpstr>
      <vt:lpstr>make</vt:lpstr>
      <vt:lpstr>What is make?</vt:lpstr>
      <vt:lpstr>The Concept</vt:lpstr>
      <vt:lpstr>Calling Convention and Options</vt:lpstr>
      <vt:lpstr>Dependencies and Rules</vt:lpstr>
      <vt:lpstr>Macros and Multiple Targets</vt:lpstr>
      <vt:lpstr>Suffix Rules</vt:lpstr>
      <vt:lpstr>Debugging with gdb and ddd</vt:lpstr>
      <vt:lpstr>What is a bug?</vt:lpstr>
      <vt:lpstr>Finding bugs</vt:lpstr>
      <vt:lpstr>Interactive Debuggers</vt:lpstr>
    </vt:vector>
  </TitlesOfParts>
  <Company>University of Chicago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Mark Shacklette</dc:creator>
  <cp:lastModifiedBy>Mark</cp:lastModifiedBy>
  <cp:revision>459</cp:revision>
  <dcterms:created xsi:type="dcterms:W3CDTF">2010-10-07T12:36:42Z</dcterms:created>
  <dcterms:modified xsi:type="dcterms:W3CDTF">2010-10-07T12:36:53Z</dcterms:modified>
</cp:coreProperties>
</file>