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handoutMasterIdLst>
    <p:handoutMasterId r:id="rId31"/>
  </p:handoutMasterIdLst>
  <p:sldIdLst>
    <p:sldId id="257" r:id="rId2"/>
    <p:sldId id="316" r:id="rId3"/>
    <p:sldId id="317" r:id="rId4"/>
    <p:sldId id="342" r:id="rId5"/>
    <p:sldId id="321" r:id="rId6"/>
    <p:sldId id="318" r:id="rId7"/>
    <p:sldId id="319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43" r:id="rId21"/>
    <p:sldId id="336" r:id="rId22"/>
    <p:sldId id="333" r:id="rId23"/>
    <p:sldId id="334" r:id="rId24"/>
    <p:sldId id="335" r:id="rId25"/>
    <p:sldId id="337" r:id="rId26"/>
    <p:sldId id="338" r:id="rId27"/>
    <p:sldId id="339" r:id="rId28"/>
    <p:sldId id="340" r:id="rId29"/>
    <p:sldId id="341" r:id="rId30"/>
  </p:sldIdLst>
  <p:sldSz cx="9144000" cy="6858000" type="screen4x3"/>
  <p:notesSz cx="6991350" cy="928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56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51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51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51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/>
            </a:lvl1pPr>
          </a:lstStyle>
          <a:p>
            <a:pPr>
              <a:defRPr/>
            </a:pPr>
            <a:fld id="{76D369FB-A4F5-D34E-9160-A64B37097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kumimoji="1" lang="en-US"/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kumimoji="1" lang="en-US"/>
          </a:p>
        </p:txBody>
      </p:sp>
      <p:pic>
        <p:nvPicPr>
          <p:cNvPr id="7" name="Picture 5" descr="minispir"/>
          <p:cNvPicPr>
            <a:picLocks noChangeAspect="1" noChangeArrowheads="1"/>
          </p:cNvPicPr>
          <p:nvPr/>
        </p:nvPicPr>
        <p:blipFill>
          <a:blip r:embed="rId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723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0BCAE-0510-594A-8263-15C6E4F90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1A2E7-D467-3243-846F-498915170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3A1B8-48C6-6B4E-8D00-E42C59BE9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071B7-D1FB-2648-A2C3-199C2CB5F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F66E0-2D16-6343-8EF5-F8237ADE7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82BC0-85A8-2042-8367-4AC7379D1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36F0B-8CE2-1743-9224-33078704E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97E51-526D-9144-9223-AA39D4876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BCC9-EF1F-7F43-A5FC-0D6136BF2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D3B08-3B01-224A-BD98-61165639A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3B91A-C0F8-B94C-B8DF-3F9460933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Pr>
        <a:solidFill>
          <a:srgbClr val="906D58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606211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3"/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3"/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621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621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621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2266EF1-92CA-8644-B500-AA868C2C9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Lecture 4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81400"/>
            <a:ext cx="7620000" cy="2362200"/>
          </a:xfrm>
        </p:spPr>
        <p:txBody>
          <a:bodyPr/>
          <a:lstStyle/>
          <a:p>
            <a:pPr eaLnBrk="1" hangingPunct="1"/>
            <a:r>
              <a:rPr lang="en-US"/>
              <a:t>Introduction to Unix Processes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Introduction to Systems Programming:</a:t>
            </a:r>
          </a:p>
          <a:p>
            <a:pPr eaLnBrk="1" hangingPunct="1"/>
            <a:r>
              <a:rPr lang="en-US"/>
              <a:t>Processes and Signals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 Language Allocation</a:t>
            </a:r>
          </a:p>
        </p:txBody>
      </p:sp>
      <p:grpSp>
        <p:nvGrpSpPr>
          <p:cNvPr id="23555" name="Group 5"/>
          <p:cNvGrpSpPr>
            <a:grpSpLocks noChangeAspect="1"/>
          </p:cNvGrpSpPr>
          <p:nvPr/>
        </p:nvGrpSpPr>
        <p:grpSpPr bwMode="auto">
          <a:xfrm>
            <a:off x="1066800" y="1828800"/>
            <a:ext cx="7543800" cy="4056063"/>
            <a:chOff x="672" y="1152"/>
            <a:chExt cx="4752" cy="2555"/>
          </a:xfrm>
        </p:grpSpPr>
        <p:sp>
          <p:nvSpPr>
            <p:cNvPr id="23556" name="AutoShape 4"/>
            <p:cNvSpPr>
              <a:spLocks noChangeAspect="1" noChangeArrowheads="1" noTextEdit="1"/>
            </p:cNvSpPr>
            <p:nvPr/>
          </p:nvSpPr>
          <p:spPr bwMode="auto">
            <a:xfrm>
              <a:off x="672" y="1152"/>
              <a:ext cx="4752" cy="2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57" name="Rectangle 6"/>
            <p:cNvSpPr>
              <a:spLocks noChangeArrowheads="1"/>
            </p:cNvSpPr>
            <p:nvPr/>
          </p:nvSpPr>
          <p:spPr bwMode="auto">
            <a:xfrm>
              <a:off x="1079" y="1157"/>
              <a:ext cx="770" cy="38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58" name="Rectangle 7"/>
            <p:cNvSpPr>
              <a:spLocks noChangeArrowheads="1"/>
            </p:cNvSpPr>
            <p:nvPr/>
          </p:nvSpPr>
          <p:spPr bwMode="auto">
            <a:xfrm>
              <a:off x="1304" y="1247"/>
              <a:ext cx="365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dynamic</a:t>
              </a:r>
              <a:endParaRPr lang="en-US"/>
            </a:p>
          </p:txBody>
        </p:sp>
        <p:sp>
          <p:nvSpPr>
            <p:cNvPr id="23559" name="Rectangle 8"/>
            <p:cNvSpPr>
              <a:spLocks noChangeArrowheads="1"/>
            </p:cNvSpPr>
            <p:nvPr/>
          </p:nvSpPr>
          <p:spPr bwMode="auto">
            <a:xfrm>
              <a:off x="1337" y="1349"/>
              <a:ext cx="30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libraries</a:t>
              </a:r>
              <a:endParaRPr lang="en-US"/>
            </a:p>
          </p:txBody>
        </p:sp>
        <p:sp>
          <p:nvSpPr>
            <p:cNvPr id="23560" name="Rectangle 9"/>
            <p:cNvSpPr>
              <a:spLocks noChangeArrowheads="1"/>
            </p:cNvSpPr>
            <p:nvPr/>
          </p:nvSpPr>
          <p:spPr bwMode="auto">
            <a:xfrm>
              <a:off x="1079" y="2119"/>
              <a:ext cx="770" cy="38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1" name="Rectangle 10"/>
            <p:cNvSpPr>
              <a:spLocks noChangeArrowheads="1"/>
            </p:cNvSpPr>
            <p:nvPr/>
          </p:nvSpPr>
          <p:spPr bwMode="auto">
            <a:xfrm>
              <a:off x="1273" y="2106"/>
              <a:ext cx="42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unitialized</a:t>
              </a:r>
              <a:endParaRPr lang="en-US"/>
            </a:p>
          </p:txBody>
        </p:sp>
        <p:sp>
          <p:nvSpPr>
            <p:cNvPr id="23562" name="Rectangle 11"/>
            <p:cNvSpPr>
              <a:spLocks noChangeArrowheads="1"/>
            </p:cNvSpPr>
            <p:nvPr/>
          </p:nvSpPr>
          <p:spPr bwMode="auto">
            <a:xfrm>
              <a:off x="1283" y="2208"/>
              <a:ext cx="410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data area</a:t>
              </a:r>
              <a:endParaRPr lang="en-US"/>
            </a:p>
          </p:txBody>
        </p:sp>
        <p:sp>
          <p:nvSpPr>
            <p:cNvPr id="23563" name="Rectangle 12"/>
            <p:cNvSpPr>
              <a:spLocks noChangeArrowheads="1"/>
            </p:cNvSpPr>
            <p:nvPr/>
          </p:nvSpPr>
          <p:spPr bwMode="auto">
            <a:xfrm>
              <a:off x="1349" y="2311"/>
              <a:ext cx="275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(BSS)</a:t>
              </a:r>
              <a:endParaRPr lang="en-US"/>
            </a:p>
          </p:txBody>
        </p:sp>
        <p:sp>
          <p:nvSpPr>
            <p:cNvPr id="23564" name="Rectangle 13"/>
            <p:cNvSpPr>
              <a:spLocks noChangeArrowheads="1"/>
            </p:cNvSpPr>
            <p:nvPr/>
          </p:nvSpPr>
          <p:spPr bwMode="auto">
            <a:xfrm>
              <a:off x="1236" y="2413"/>
              <a:ext cx="50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NULLed out</a:t>
              </a:r>
              <a:endParaRPr lang="en-US"/>
            </a:p>
          </p:txBody>
        </p:sp>
        <p:sp>
          <p:nvSpPr>
            <p:cNvPr id="23565" name="Rectangle 14"/>
            <p:cNvSpPr>
              <a:spLocks noChangeArrowheads="1"/>
            </p:cNvSpPr>
            <p:nvPr/>
          </p:nvSpPr>
          <p:spPr bwMode="auto">
            <a:xfrm>
              <a:off x="1079" y="2503"/>
              <a:ext cx="770" cy="38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6" name="Rectangle 15"/>
            <p:cNvSpPr>
              <a:spLocks noChangeArrowheads="1"/>
            </p:cNvSpPr>
            <p:nvPr/>
          </p:nvSpPr>
          <p:spPr bwMode="auto">
            <a:xfrm>
              <a:off x="1192" y="2490"/>
              <a:ext cx="593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initialized data</a:t>
              </a:r>
              <a:endParaRPr lang="en-US"/>
            </a:p>
          </p:txBody>
        </p:sp>
        <p:sp>
          <p:nvSpPr>
            <p:cNvPr id="23567" name="Rectangle 16"/>
            <p:cNvSpPr>
              <a:spLocks noChangeArrowheads="1"/>
            </p:cNvSpPr>
            <p:nvPr/>
          </p:nvSpPr>
          <p:spPr bwMode="auto">
            <a:xfrm>
              <a:off x="1299" y="2593"/>
              <a:ext cx="376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segment</a:t>
              </a:r>
              <a:endParaRPr lang="en-US"/>
            </a:p>
          </p:txBody>
        </p:sp>
        <p:sp>
          <p:nvSpPr>
            <p:cNvPr id="23568" name="Rectangle 17"/>
            <p:cNvSpPr>
              <a:spLocks noChangeArrowheads="1"/>
            </p:cNvSpPr>
            <p:nvPr/>
          </p:nvSpPr>
          <p:spPr bwMode="auto">
            <a:xfrm>
              <a:off x="1096" y="2695"/>
              <a:ext cx="792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(loaded from object</a:t>
              </a:r>
              <a:endParaRPr lang="en-US"/>
            </a:p>
          </p:txBody>
        </p:sp>
        <p:sp>
          <p:nvSpPr>
            <p:cNvPr id="23569" name="Rectangle 18"/>
            <p:cNvSpPr>
              <a:spLocks noChangeArrowheads="1"/>
            </p:cNvSpPr>
            <p:nvPr/>
          </p:nvSpPr>
          <p:spPr bwMode="auto">
            <a:xfrm>
              <a:off x="1246" y="2798"/>
              <a:ext cx="485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file on disk)</a:t>
              </a:r>
              <a:endParaRPr lang="en-US"/>
            </a:p>
          </p:txBody>
        </p:sp>
        <p:sp>
          <p:nvSpPr>
            <p:cNvPr id="23570" name="Freeform 19"/>
            <p:cNvSpPr>
              <a:spLocks/>
            </p:cNvSpPr>
            <p:nvPr/>
          </p:nvSpPr>
          <p:spPr bwMode="auto">
            <a:xfrm>
              <a:off x="1849" y="2119"/>
              <a:ext cx="482" cy="769"/>
            </a:xfrm>
            <a:custGeom>
              <a:avLst/>
              <a:gdLst>
                <a:gd name="T0" fmla="*/ 0 w 482"/>
                <a:gd name="T1" fmla="*/ 769 h 769"/>
                <a:gd name="T2" fmla="*/ 0 w 482"/>
                <a:gd name="T3" fmla="*/ 577 h 769"/>
                <a:gd name="T4" fmla="*/ 241 w 482"/>
                <a:gd name="T5" fmla="*/ 529 h 769"/>
                <a:gd name="T6" fmla="*/ 241 w 482"/>
                <a:gd name="T7" fmla="*/ 241 h 769"/>
                <a:gd name="T8" fmla="*/ 0 w 482"/>
                <a:gd name="T9" fmla="*/ 192 h 769"/>
                <a:gd name="T10" fmla="*/ 0 w 482"/>
                <a:gd name="T11" fmla="*/ 0 h 769"/>
                <a:gd name="T12" fmla="*/ 482 w 482"/>
                <a:gd name="T13" fmla="*/ 96 h 769"/>
                <a:gd name="T14" fmla="*/ 482 w 482"/>
                <a:gd name="T15" fmla="*/ 673 h 769"/>
                <a:gd name="T16" fmla="*/ 0 w 482"/>
                <a:gd name="T17" fmla="*/ 769 h 7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2"/>
                <a:gd name="T28" fmla="*/ 0 h 769"/>
                <a:gd name="T29" fmla="*/ 482 w 482"/>
                <a:gd name="T30" fmla="*/ 769 h 7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2" h="769">
                  <a:moveTo>
                    <a:pt x="0" y="769"/>
                  </a:moveTo>
                  <a:lnTo>
                    <a:pt x="0" y="577"/>
                  </a:lnTo>
                  <a:lnTo>
                    <a:pt x="241" y="529"/>
                  </a:lnTo>
                  <a:lnTo>
                    <a:pt x="241" y="241"/>
                  </a:lnTo>
                  <a:lnTo>
                    <a:pt x="0" y="192"/>
                  </a:lnTo>
                  <a:lnTo>
                    <a:pt x="0" y="0"/>
                  </a:lnTo>
                  <a:lnTo>
                    <a:pt x="482" y="96"/>
                  </a:lnTo>
                  <a:lnTo>
                    <a:pt x="482" y="673"/>
                  </a:lnTo>
                  <a:lnTo>
                    <a:pt x="0" y="769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1" name="Rectangle 20"/>
            <p:cNvSpPr>
              <a:spLocks noChangeArrowheads="1"/>
            </p:cNvSpPr>
            <p:nvPr/>
          </p:nvSpPr>
          <p:spPr bwMode="auto">
            <a:xfrm rot="-5400000">
              <a:off x="2027" y="2421"/>
              <a:ext cx="276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/>
            </a:p>
          </p:txBody>
        </p:sp>
        <p:sp>
          <p:nvSpPr>
            <p:cNvPr id="23572" name="Rectangle 21"/>
            <p:cNvSpPr>
              <a:spLocks noChangeArrowheads="1"/>
            </p:cNvSpPr>
            <p:nvPr/>
          </p:nvSpPr>
          <p:spPr bwMode="auto">
            <a:xfrm rot="-5400000">
              <a:off x="2028" y="2417"/>
              <a:ext cx="47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SEGMENT</a:t>
              </a:r>
              <a:endParaRPr lang="en-US"/>
            </a:p>
          </p:txBody>
        </p:sp>
        <p:sp>
          <p:nvSpPr>
            <p:cNvPr id="23573" name="Rectangle 22"/>
            <p:cNvSpPr>
              <a:spLocks noChangeArrowheads="1"/>
            </p:cNvSpPr>
            <p:nvPr/>
          </p:nvSpPr>
          <p:spPr bwMode="auto">
            <a:xfrm>
              <a:off x="1079" y="1542"/>
              <a:ext cx="770" cy="577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4" name="Rectangle 23"/>
            <p:cNvSpPr>
              <a:spLocks noChangeArrowheads="1"/>
            </p:cNvSpPr>
            <p:nvPr/>
          </p:nvSpPr>
          <p:spPr bwMode="auto">
            <a:xfrm>
              <a:off x="1361" y="1779"/>
              <a:ext cx="249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Heap</a:t>
              </a:r>
              <a:endParaRPr lang="en-US"/>
            </a:p>
          </p:txBody>
        </p:sp>
        <p:sp>
          <p:nvSpPr>
            <p:cNvPr id="23575" name="Rectangle 24"/>
            <p:cNvSpPr>
              <a:spLocks noChangeArrowheads="1"/>
            </p:cNvSpPr>
            <p:nvPr/>
          </p:nvSpPr>
          <p:spPr bwMode="auto">
            <a:xfrm>
              <a:off x="1079" y="3272"/>
              <a:ext cx="770" cy="38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6" name="Rectangle 25"/>
            <p:cNvSpPr>
              <a:spLocks noChangeArrowheads="1"/>
            </p:cNvSpPr>
            <p:nvPr/>
          </p:nvSpPr>
          <p:spPr bwMode="auto">
            <a:xfrm>
              <a:off x="1355" y="3413"/>
              <a:ext cx="261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Stack</a:t>
              </a:r>
              <a:endParaRPr lang="en-US"/>
            </a:p>
          </p:txBody>
        </p:sp>
        <p:sp>
          <p:nvSpPr>
            <p:cNvPr id="23577" name="Line 26"/>
            <p:cNvSpPr>
              <a:spLocks noChangeShapeType="1"/>
            </p:cNvSpPr>
            <p:nvPr/>
          </p:nvSpPr>
          <p:spPr bwMode="auto">
            <a:xfrm>
              <a:off x="886" y="3272"/>
              <a:ext cx="1" cy="33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8" name="Freeform 27"/>
            <p:cNvSpPr>
              <a:spLocks/>
            </p:cNvSpPr>
            <p:nvPr/>
          </p:nvSpPr>
          <p:spPr bwMode="auto">
            <a:xfrm>
              <a:off x="857" y="3598"/>
              <a:ext cx="59" cy="59"/>
            </a:xfrm>
            <a:custGeom>
              <a:avLst/>
              <a:gdLst>
                <a:gd name="T0" fmla="*/ 59 w 59"/>
                <a:gd name="T1" fmla="*/ 0 h 59"/>
                <a:gd name="T2" fmla="*/ 29 w 59"/>
                <a:gd name="T3" fmla="*/ 59 h 59"/>
                <a:gd name="T4" fmla="*/ 0 w 59"/>
                <a:gd name="T5" fmla="*/ 0 h 59"/>
                <a:gd name="T6" fmla="*/ 59 w 59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59"/>
                <a:gd name="T14" fmla="*/ 59 w 59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59">
                  <a:moveTo>
                    <a:pt x="59" y="0"/>
                  </a:moveTo>
                  <a:lnTo>
                    <a:pt x="29" y="5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9" name="Rectangle 28"/>
            <p:cNvSpPr>
              <a:spLocks noChangeArrowheads="1"/>
            </p:cNvSpPr>
            <p:nvPr/>
          </p:nvSpPr>
          <p:spPr bwMode="auto">
            <a:xfrm>
              <a:off x="764" y="3406"/>
              <a:ext cx="243" cy="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0" name="Rectangle 29"/>
            <p:cNvSpPr>
              <a:spLocks noChangeArrowheads="1"/>
            </p:cNvSpPr>
            <p:nvPr/>
          </p:nvSpPr>
          <p:spPr bwMode="auto">
            <a:xfrm>
              <a:off x="772" y="3413"/>
              <a:ext cx="273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grows</a:t>
              </a:r>
              <a:endParaRPr lang="en-US"/>
            </a:p>
          </p:txBody>
        </p:sp>
        <p:sp>
          <p:nvSpPr>
            <p:cNvPr id="23581" name="Line 30"/>
            <p:cNvSpPr>
              <a:spLocks noChangeShapeType="1"/>
            </p:cNvSpPr>
            <p:nvPr/>
          </p:nvSpPr>
          <p:spPr bwMode="auto">
            <a:xfrm flipV="1">
              <a:off x="886" y="1593"/>
              <a:ext cx="1" cy="52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2" name="Freeform 31"/>
            <p:cNvSpPr>
              <a:spLocks/>
            </p:cNvSpPr>
            <p:nvPr/>
          </p:nvSpPr>
          <p:spPr bwMode="auto">
            <a:xfrm>
              <a:off x="857" y="1542"/>
              <a:ext cx="59" cy="59"/>
            </a:xfrm>
            <a:custGeom>
              <a:avLst/>
              <a:gdLst>
                <a:gd name="T0" fmla="*/ 0 w 59"/>
                <a:gd name="T1" fmla="*/ 59 h 59"/>
                <a:gd name="T2" fmla="*/ 29 w 59"/>
                <a:gd name="T3" fmla="*/ 0 h 59"/>
                <a:gd name="T4" fmla="*/ 59 w 59"/>
                <a:gd name="T5" fmla="*/ 59 h 59"/>
                <a:gd name="T6" fmla="*/ 0 w 59"/>
                <a:gd name="T7" fmla="*/ 5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59"/>
                <a:gd name="T14" fmla="*/ 59 w 59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59">
                  <a:moveTo>
                    <a:pt x="0" y="59"/>
                  </a:moveTo>
                  <a:lnTo>
                    <a:pt x="29" y="0"/>
                  </a:lnTo>
                  <a:lnTo>
                    <a:pt x="59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3" name="Rectangle 32"/>
            <p:cNvSpPr>
              <a:spLocks noChangeArrowheads="1"/>
            </p:cNvSpPr>
            <p:nvPr/>
          </p:nvSpPr>
          <p:spPr bwMode="auto">
            <a:xfrm>
              <a:off x="764" y="1771"/>
              <a:ext cx="243" cy="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4" name="Rectangle 33"/>
            <p:cNvSpPr>
              <a:spLocks noChangeArrowheads="1"/>
            </p:cNvSpPr>
            <p:nvPr/>
          </p:nvSpPr>
          <p:spPr bwMode="auto">
            <a:xfrm>
              <a:off x="772" y="1779"/>
              <a:ext cx="273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grows</a:t>
              </a:r>
              <a:endParaRPr lang="en-US"/>
            </a:p>
          </p:txBody>
        </p:sp>
        <p:sp>
          <p:nvSpPr>
            <p:cNvPr id="23585" name="Rectangle 34"/>
            <p:cNvSpPr>
              <a:spLocks noChangeArrowheads="1"/>
            </p:cNvSpPr>
            <p:nvPr/>
          </p:nvSpPr>
          <p:spPr bwMode="auto">
            <a:xfrm>
              <a:off x="1079" y="2888"/>
              <a:ext cx="770" cy="384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6" name="Rectangle 35"/>
            <p:cNvSpPr>
              <a:spLocks noChangeArrowheads="1"/>
            </p:cNvSpPr>
            <p:nvPr/>
          </p:nvSpPr>
          <p:spPr bwMode="auto">
            <a:xfrm>
              <a:off x="1196" y="2977"/>
              <a:ext cx="58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Text Segment</a:t>
              </a:r>
              <a:endParaRPr lang="en-US"/>
            </a:p>
          </p:txBody>
        </p:sp>
        <p:sp>
          <p:nvSpPr>
            <p:cNvPr id="23587" name="Rectangle 36"/>
            <p:cNvSpPr>
              <a:spLocks noChangeArrowheads="1"/>
            </p:cNvSpPr>
            <p:nvPr/>
          </p:nvSpPr>
          <p:spPr bwMode="auto">
            <a:xfrm>
              <a:off x="1311" y="3080"/>
              <a:ext cx="353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charset="0"/>
                </a:rPr>
                <a:t>(YCGH)</a:t>
              </a:r>
              <a:endParaRPr lang="en-US"/>
            </a:p>
          </p:txBody>
        </p:sp>
        <p:sp>
          <p:nvSpPr>
            <p:cNvPr id="23588" name="Rectangle 37"/>
            <p:cNvSpPr>
              <a:spLocks noChangeArrowheads="1"/>
            </p:cNvSpPr>
            <p:nvPr/>
          </p:nvSpPr>
          <p:spPr bwMode="auto">
            <a:xfrm>
              <a:off x="2572" y="1739"/>
              <a:ext cx="1505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char * p = malloc(1024);</a:t>
              </a:r>
              <a:endParaRPr lang="en-US"/>
            </a:p>
          </p:txBody>
        </p:sp>
        <p:sp>
          <p:nvSpPr>
            <p:cNvPr id="23589" name="Rectangle 38"/>
            <p:cNvSpPr>
              <a:spLocks noChangeArrowheads="1"/>
            </p:cNvSpPr>
            <p:nvPr/>
          </p:nvSpPr>
          <p:spPr bwMode="auto">
            <a:xfrm>
              <a:off x="2613" y="2279"/>
              <a:ext cx="874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int iarray[20];</a:t>
              </a:r>
              <a:endParaRPr lang="en-US"/>
            </a:p>
          </p:txBody>
        </p:sp>
        <p:sp>
          <p:nvSpPr>
            <p:cNvPr id="23590" name="Rectangle 39"/>
            <p:cNvSpPr>
              <a:spLocks noChangeArrowheads="1"/>
            </p:cNvSpPr>
            <p:nvPr/>
          </p:nvSpPr>
          <p:spPr bwMode="auto">
            <a:xfrm>
              <a:off x="2613" y="2664"/>
              <a:ext cx="1409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int iarray2[] = { 1,2,3 };</a:t>
              </a:r>
              <a:endParaRPr lang="en-US"/>
            </a:p>
          </p:txBody>
        </p:sp>
        <p:sp>
          <p:nvSpPr>
            <p:cNvPr id="23591" name="Rectangle 40"/>
            <p:cNvSpPr>
              <a:spLocks noChangeArrowheads="1"/>
            </p:cNvSpPr>
            <p:nvPr/>
          </p:nvSpPr>
          <p:spPr bwMode="auto">
            <a:xfrm>
              <a:off x="2619" y="3010"/>
              <a:ext cx="955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int main() { ... }</a:t>
              </a:r>
              <a:endParaRPr lang="en-US"/>
            </a:p>
          </p:txBody>
        </p:sp>
        <p:sp>
          <p:nvSpPr>
            <p:cNvPr id="23592" name="Rectangle 41"/>
            <p:cNvSpPr>
              <a:spLocks noChangeArrowheads="1"/>
            </p:cNvSpPr>
            <p:nvPr/>
          </p:nvSpPr>
          <p:spPr bwMode="auto">
            <a:xfrm>
              <a:off x="2613" y="3374"/>
              <a:ext cx="2012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int myfunc(int x, float y) { int z; }</a:t>
              </a: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Linux Process Descriptor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Each Linux process is described by a task_struct structure defined in include/linux/sched.h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This structure holds information on most aspects of a process in memory, including, among other items: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process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next and previous task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next and previous </a:t>
            </a:r>
            <a:r>
              <a:rPr lang="en-US" sz="2400" i="1"/>
              <a:t>runnable</a:t>
            </a:r>
            <a:r>
              <a:rPr lang="en-US" sz="2400"/>
              <a:t> task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Parent, Child, and Sibling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tty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current directory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open file descriptors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memory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signals received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Task State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pPr eaLnBrk="1" hangingPunct="1"/>
            <a:r>
              <a:rPr lang="en-US" sz="2400"/>
              <a:t>TASK_RUNNING: running or waiting to be executed</a:t>
            </a:r>
          </a:p>
          <a:p>
            <a:pPr eaLnBrk="1" hangingPunct="1"/>
            <a:r>
              <a:rPr lang="en-US" sz="2400"/>
              <a:t>TASK_INTERRUPTIBLE: a sleeping or suspended process, can be awakened by signal </a:t>
            </a:r>
          </a:p>
          <a:p>
            <a:pPr eaLnBrk="1" hangingPunct="1"/>
            <a:r>
              <a:rPr lang="en-US" sz="2400"/>
              <a:t>TASK_STOPPED: process is stopped (as by a debugger or SIGTSTP, Ctrl-Z)</a:t>
            </a:r>
          </a:p>
          <a:p>
            <a:pPr eaLnBrk="1" hangingPunct="1"/>
            <a:r>
              <a:rPr lang="en-US" sz="2400"/>
              <a:t>TASK_ZOMBIE: process is in “walking dead” state waiting for parent process to issue wait() call</a:t>
            </a:r>
          </a:p>
          <a:p>
            <a:pPr eaLnBrk="1" hangingPunct="1"/>
            <a:r>
              <a:rPr lang="en-US" sz="2400"/>
              <a:t>TASK_UNINTERRUPTIBLE: task is performing critical operation and should not be interrupted by a signal (usually used with device drivers)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Signal Processing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“Introduction to Interprocess Communication”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 Signal?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signal is a software interrupt delivered to a process by the OS because: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it did something (oops)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user did something (pressed ^C)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another process wants to tell it something (SIGUSR?)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signal is asynchronous, it may be raised at any time (almost)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Some signals are directly related to hardware (illegal instruction, arithmetic exception, such as attempt to divide by 0)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Others are purely software signals (interrupt, bad system call, segmentation fault)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Common Signals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SIGHUP (1):		sent to a process when its controlling terminal has disconnected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SIGINT (2):	Ctrl-C (or DELETE key)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SIGQUIT (3):	Ctrl-\ (default produces core)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SIGSEGV (11):	Segmentation fault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SIGILL (4):	Illegal instruction (default core)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SIGUSR[1,2]:	User-defined signals (10,12)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kill –l will list all signals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SIGFPE (8):	Floating Point Exception (divide by 0; integer overflow; floating-point underflow)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Chris Brown’s Top 6 List of Things to Do with a Signal Once You Trap It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Monotype Sorts" charset="2"/>
              <a:buAutoNum type="arabicPeriod"/>
            </a:pPr>
            <a:r>
              <a:rPr lang="en-US" sz="2800"/>
              <a:t>Ignore a signal</a:t>
            </a:r>
          </a:p>
          <a:p>
            <a:pPr marL="609600" indent="-609600" eaLnBrk="1" hangingPunct="1">
              <a:buFont typeface="Monotype Sorts" charset="2"/>
              <a:buAutoNum type="arabicPeriod"/>
            </a:pPr>
            <a:r>
              <a:rPr lang="en-US" sz="2800"/>
              <a:t>Clean up and terminate</a:t>
            </a:r>
          </a:p>
          <a:p>
            <a:pPr marL="609600" indent="-609600" eaLnBrk="1" hangingPunct="1">
              <a:buFont typeface="Monotype Sorts" charset="2"/>
              <a:buAutoNum type="arabicPeriod"/>
            </a:pPr>
            <a:r>
              <a:rPr lang="en-US" sz="2800"/>
              <a:t>Handle Dynamic Configuration (SIGHUP)</a:t>
            </a:r>
          </a:p>
          <a:p>
            <a:pPr marL="609600" indent="-609600" eaLnBrk="1" hangingPunct="1">
              <a:buFont typeface="Monotype Sorts" charset="2"/>
              <a:buAutoNum type="arabicPeriod"/>
            </a:pPr>
            <a:r>
              <a:rPr lang="en-US" sz="2800"/>
              <a:t>Report status, dump internal tables</a:t>
            </a:r>
          </a:p>
          <a:p>
            <a:pPr marL="609600" indent="-609600" eaLnBrk="1" hangingPunct="1">
              <a:buFont typeface="Monotype Sorts" charset="2"/>
              <a:buAutoNum type="arabicPeriod"/>
            </a:pPr>
            <a:r>
              <a:rPr lang="en-US" sz="2800"/>
              <a:t>Toggle debugging on/off</a:t>
            </a:r>
          </a:p>
          <a:p>
            <a:pPr marL="609600" indent="-609600" eaLnBrk="1" hangingPunct="1">
              <a:buFont typeface="Monotype Sorts" charset="2"/>
              <a:buAutoNum type="arabicPeriod"/>
            </a:pPr>
            <a:r>
              <a:rPr lang="en-US" sz="2800"/>
              <a:t>Implement a timeout condition</a:t>
            </a:r>
          </a:p>
          <a:p>
            <a:pPr marL="609600" indent="-609600" eaLnBrk="1" hangingPunct="1">
              <a:buFont typeface="Monotype Sorts" charset="2"/>
              <a:buNone/>
            </a:pPr>
            <a:r>
              <a:rPr lang="en-US" sz="2800"/>
              <a:t>	(cf. Chris Brown, </a:t>
            </a:r>
            <a:r>
              <a:rPr lang="en-US" sz="2800" i="1"/>
              <a:t>Unix Distributed Programming</a:t>
            </a:r>
            <a:r>
              <a:rPr lang="en-US" sz="2800"/>
              <a:t>, Prentice Hall, 1994)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Reliable and Unreliable Signal APIs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Signal model provided by AT&amp;T Version 7 was “not reliable”, meaning that signals could get “lost” on the one hand, and programs could not turn signal delivery “off” during critical sections, on the other hand.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BSD 4.3 and System V Release 3 delivered reliable signals, which solved many of the problems with signals present in Version 7.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And if that weren’t enough, SVR4 introduced POSIX signals.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Signal Disposition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Ignore the signal (most signals can simply be ignored, except SIGKILL and SIGSTOP)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Handle the signal disposition via a </a:t>
            </a:r>
            <a:r>
              <a:rPr lang="en-US" sz="2800" i="1"/>
              <a:t>signal handler</a:t>
            </a:r>
            <a:r>
              <a:rPr lang="en-US" sz="2800"/>
              <a:t> routine.  This allows us to gracefully shutdown a program when the user presses Ctrl-C (SIGINT).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Block the signal.  In this case, the OS queues signals for possible later delivery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Let the default apply (usually process termination)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Original Signal Handling (Version 7)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/>
            <a:r>
              <a:rPr lang="en-US" sz="2400"/>
              <a:t>Two includes:  &lt;sys/types.h&gt; and &lt;signal.h&gt;</a:t>
            </a:r>
          </a:p>
          <a:p>
            <a:pPr eaLnBrk="1" hangingPunct="1"/>
            <a:r>
              <a:rPr lang="en-US" sz="2400"/>
              <a:t>void (*signal(int sig, void (*handler)(int)))(int)</a:t>
            </a:r>
          </a:p>
          <a:p>
            <a:pPr lvl="1" eaLnBrk="1" hangingPunct="1"/>
            <a:r>
              <a:rPr lang="en-US" sz="2400"/>
              <a:t>Translation? </a:t>
            </a:r>
          </a:p>
          <a:p>
            <a:pPr eaLnBrk="1" hangingPunct="1"/>
            <a:r>
              <a:rPr lang="en-US" sz="2400"/>
              <a:t>handler can either be:</a:t>
            </a:r>
          </a:p>
          <a:p>
            <a:pPr lvl="1" eaLnBrk="1" hangingPunct="1"/>
            <a:r>
              <a:rPr lang="en-US" sz="2400"/>
              <a:t>a function (that takes a single int which is the signal)</a:t>
            </a:r>
          </a:p>
          <a:p>
            <a:pPr lvl="1" eaLnBrk="1" hangingPunct="1"/>
            <a:r>
              <a:rPr lang="en-US" sz="2400"/>
              <a:t>the constant SIG_IGN</a:t>
            </a:r>
          </a:p>
          <a:p>
            <a:pPr lvl="1" eaLnBrk="1" hangingPunct="1"/>
            <a:r>
              <a:rPr lang="en-US" sz="2400"/>
              <a:t>the constant SIG_DFL</a:t>
            </a:r>
          </a:p>
          <a:p>
            <a:pPr eaLnBrk="1" hangingPunct="1"/>
            <a:r>
              <a:rPr lang="en-US" sz="2400"/>
              <a:t>signal will return SIG_ERR in case of error</a:t>
            </a:r>
          </a:p>
          <a:p>
            <a:pPr eaLnBrk="1" hangingPunct="1"/>
            <a:r>
              <a:rPr lang="en-US" sz="2400" i="1"/>
              <a:t>Examples</a:t>
            </a:r>
            <a:r>
              <a:rPr lang="en-US" sz="2400"/>
              <a:t>:  (in ~mark/pub/51081/signals): nosignal.c and ouch.c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Systems Programming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Processes</a:t>
            </a:r>
          </a:p>
          <a:p>
            <a:pPr eaLnBrk="1" hangingPunct="1"/>
            <a:r>
              <a:rPr lang="en-US"/>
              <a:t>Signals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Original Signal Handling (Version 7)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/>
            <a:r>
              <a:rPr lang="en-US" sz="2400"/>
              <a:t>Stopping processing until a signal is received:</a:t>
            </a:r>
          </a:p>
          <a:p>
            <a:pPr lvl="1" eaLnBrk="1" hangingPunct="1"/>
            <a:r>
              <a:rPr lang="en-US" sz="2400"/>
              <a:t>int pause(void);   // must include &lt;unistd.h&gt; </a:t>
            </a:r>
          </a:p>
          <a:p>
            <a:pPr eaLnBrk="1" hangingPunct="1"/>
            <a:r>
              <a:rPr lang="en-US" sz="2400"/>
              <a:t>Sending signals (2 forms)</a:t>
            </a:r>
          </a:p>
          <a:p>
            <a:pPr lvl="1" eaLnBrk="1" hangingPunct="1"/>
            <a:r>
              <a:rPr lang="en-US" sz="2400"/>
              <a:t>int kill (pid_t, int sig); </a:t>
            </a:r>
          </a:p>
          <a:p>
            <a:pPr lvl="1" eaLnBrk="1" hangingPunct="1"/>
            <a:r>
              <a:rPr lang="en-US" sz="2400"/>
              <a:t>int raise(int sig); // notice can’t specify which process</a:t>
            </a:r>
          </a:p>
          <a:p>
            <a:pPr eaLnBrk="1" hangingPunct="1"/>
            <a:r>
              <a:rPr lang="en-US" sz="2400"/>
              <a:t>Printing out signal information (#include &lt;siginfo.h&gt;)</a:t>
            </a:r>
          </a:p>
          <a:p>
            <a:pPr lvl="1" eaLnBrk="1" hangingPunct="1"/>
            <a:r>
              <a:rPr lang="en-US" sz="2400"/>
              <a:t>void psignal( int sig, const char *s);</a:t>
            </a:r>
          </a:p>
          <a:p>
            <a:pPr eaLnBrk="1" hangingPunct="1"/>
            <a:r>
              <a:rPr lang="en-US" sz="2800" i="1"/>
              <a:t>Examples: </a:t>
            </a:r>
            <a:r>
              <a:rPr lang="en-US" sz="2800"/>
              <a:t> ouch.c, sigusr.c, fpe.c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Alarming Signals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SIGALRM can be used as a kind of “alarm clock” for a process</a:t>
            </a:r>
          </a:p>
          <a:p>
            <a:pPr eaLnBrk="1" hangingPunct="1"/>
            <a:r>
              <a:rPr lang="en-US" sz="2800"/>
              <a:t>By setting a disposition for SIGALRM, a process can set an alarm to go off in x seconds with the call:</a:t>
            </a:r>
          </a:p>
          <a:p>
            <a:pPr lvl="1" eaLnBrk="1" hangingPunct="1"/>
            <a:r>
              <a:rPr lang="en-US"/>
              <a:t>unsigned int alarm(unsigned int numseconds)</a:t>
            </a:r>
          </a:p>
          <a:p>
            <a:pPr eaLnBrk="1" hangingPunct="1"/>
            <a:r>
              <a:rPr lang="en-US" sz="2800"/>
              <a:t>Alarms can be interrupted by other signals</a:t>
            </a:r>
          </a:p>
          <a:p>
            <a:pPr eaLnBrk="1" hangingPunct="1"/>
            <a:r>
              <a:rPr lang="en-US" sz="2800" i="1"/>
              <a:t>Examples: </a:t>
            </a:r>
            <a:r>
              <a:rPr lang="en-US" sz="2800"/>
              <a:t> mysleep.c, impatient.c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BSD and SysV Handle Unreliability Issue—In Incompatible Ways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Berkeley Unix 4.2BSD responded with inventing a new signal API, but it also rewrote the original signal() function to be reliable</a:t>
            </a:r>
          </a:p>
          <a:p>
            <a:pPr eaLnBrk="1" hangingPunct="1"/>
            <a:r>
              <a:rPr lang="en-US" sz="2800"/>
              <a:t>Thus, old code that used signal() could now work unchanged with reliable signals, optionally calling the new API (sigvec(), etc.)</a:t>
            </a:r>
          </a:p>
          <a:p>
            <a:pPr eaLnBrk="1" hangingPunct="1"/>
            <a:r>
              <a:rPr lang="en-US" sz="2800"/>
              <a:t>Luckily, few programmers used the new (incompatible) API, most stuck with signal() usage</a:t>
            </a:r>
          </a:p>
          <a:p>
            <a:pPr lvl="1" eaLnBrk="1" hangingPunct="1"/>
            <a:endParaRPr 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BSD and SysV Handle Unreliability Issue—In Incompatible Ways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/>
              <a:t>AT&amp;T SVR3 provided reliable signals through a new API, and kept the older signal() code unreliable (for backward compatibility reasons)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Introduced a new primary function: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/>
              <a:t>void (*sigset(int sig, void (*handler)(int)))(int)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/>
              <a:t>Since sigset accepted the same parameters as before:</a:t>
            </a:r>
          </a:p>
          <a:p>
            <a:pPr lvl="2" eaLnBrk="1" hangingPunct="1">
              <a:lnSpc>
                <a:spcPct val="110000"/>
              </a:lnSpc>
            </a:pPr>
            <a:r>
              <a:rPr lang="en-US"/>
              <a:t>#define signal sigset /* would port older or BSD4.2 code */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Introduced a new default for disposition:  SIG_HOLD (in addition to SIG_DFL, SIG_IGN)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BSD and SysV Handle Unreliability Issue—In Incompatible Ways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/>
            <a:r>
              <a:rPr lang="en-US" sz="2400"/>
              <a:t>SVR3 added its own set of new functions for reliable signals:</a:t>
            </a:r>
          </a:p>
          <a:p>
            <a:pPr lvl="1" eaLnBrk="1" hangingPunct="1"/>
            <a:r>
              <a:rPr lang="en-US" sz="2400"/>
              <a:t>int sighold(int sig); 	/*adds sig to the signal mask </a:t>
            </a:r>
            <a:br>
              <a:rPr lang="en-US" sz="2400"/>
            </a:br>
            <a:r>
              <a:rPr lang="en-US" sz="2400"/>
              <a:t>				disposition */</a:t>
            </a:r>
          </a:p>
          <a:p>
            <a:pPr lvl="1" eaLnBrk="1" hangingPunct="1"/>
            <a:r>
              <a:rPr lang="en-US" sz="2400"/>
              <a:t>int sigrelse(int sig);	/* removes sig from the signal</a:t>
            </a:r>
            <a:br>
              <a:rPr lang="en-US" sz="2400"/>
            </a:br>
            <a:r>
              <a:rPr lang="en-US" sz="2400"/>
              <a:t>				mask disposition, and waits </a:t>
            </a:r>
            <a:br>
              <a:rPr lang="en-US" sz="2400"/>
            </a:br>
            <a:r>
              <a:rPr lang="en-US" sz="2400"/>
              <a:t>				for signal to arrive (suspends)*/  </a:t>
            </a:r>
          </a:p>
          <a:p>
            <a:pPr lvl="1" eaLnBrk="1" hangingPunct="1"/>
            <a:r>
              <a:rPr lang="en-US" sz="2400"/>
              <a:t>int sigignore(int sig);	/* sets disposition of sig to 					SIG_IGN */ </a:t>
            </a:r>
          </a:p>
          <a:p>
            <a:pPr lvl="1" eaLnBrk="1" hangingPunct="1"/>
            <a:r>
              <a:rPr lang="en-US" sz="2400"/>
              <a:t>int sigpause(int sig);	/* combination of sigrelse and </a:t>
            </a:r>
            <a:br>
              <a:rPr lang="en-US" sz="2400"/>
            </a:br>
            <a:r>
              <a:rPr lang="en-US" sz="2400"/>
              <a:t>				pause(), but safe */</a:t>
            </a:r>
          </a:p>
          <a:p>
            <a:pPr eaLnBrk="1" hangingPunct="1"/>
            <a:r>
              <a:rPr lang="en-US" sz="2400" i="1"/>
              <a:t>examples (sigset.c)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Enter POSIX Signals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Uses the concept of signal sets from 4.2BSD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signal set is a bitmask of signals that you want to </a:t>
            </a:r>
            <a:r>
              <a:rPr lang="en-US" sz="2800" i="1"/>
              <a:t>block</a:t>
            </a:r>
            <a:r>
              <a:rPr lang="en-US" sz="2800"/>
              <a:t>, i.e., signals that you specifically </a:t>
            </a:r>
            <a:r>
              <a:rPr lang="en-US" sz="2800" i="1"/>
              <a:t>don’t</a:t>
            </a:r>
            <a:r>
              <a:rPr lang="en-US" sz="2800"/>
              <a:t> want to handle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Each bit in the bitmask (an array of 2 unsigned longs) corresponds to a given signal (i.e., bit 10 == SIGUSR1)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All signals not masked (not blocked) will be delivered to your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 POSIX signals, a blocked signal is not thrown away, but buffered as </a:t>
            </a:r>
            <a:r>
              <a:rPr lang="en-US" sz="2800" i="1"/>
              <a:t>pending</a:t>
            </a:r>
            <a:r>
              <a:rPr lang="en-US" sz="2800"/>
              <a:t>, should it become unmasked by the process at some later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Central POSIX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int sigaddset(sigset_t * set, int signo);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adds a particular signal to the set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int sigemptyset(sigset_t * set);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Zeros out the bitmask (program wants </a:t>
            </a:r>
            <a:r>
              <a:rPr lang="en-US" sz="2400" i="1"/>
              <a:t>all</a:t>
            </a:r>
            <a:r>
              <a:rPr lang="en-US" sz="2400"/>
              <a:t> signals)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int sigfillset(sigset_t * set);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Masks all signals (blocks all signals)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int sigdelset(sigset_t * set, int signo);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unmasks signo from the set (program wants the signal)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int sigsend(idtype_t idtype, id_t id, int sig);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int sigsuspend(const sigset_t * set);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POSIX sigaction</a:t>
            </a:r>
            <a:br>
              <a:rPr lang="en-US" sz="3200"/>
            </a:br>
            <a:r>
              <a:rPr lang="en-US" sz="2400"/>
              <a:t> int sigaction (int sig, const struct sigaction *iact, struct 	sigaction *oact);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581400"/>
            <a:ext cx="7772400" cy="3048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sa_flags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* SA_RESTART flag to automatically restart interrupted system calls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 * SA_NOCLDSTOP flag to turn off SIGCHLD signaling when children die.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 * SA_RESETHAND clears the handler (ie. resets the default) when the signal is delivered (recidivist).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 * SA_NOCLDWAIT flag on SIGCHLD to inhibit zombies.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* SA_SIGINFO flag indicates use value in sa_sigaction over sa_handler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050925" y="1717675"/>
            <a:ext cx="763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066800" y="1641475"/>
            <a:ext cx="76200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/>
              <a:t>struct sigaction {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	__sighandler_t sa_handler;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	void (*sa_sigaction)(int, siginfo_t *, void *);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	unsigned long sa_flags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	…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	sigset_t sa_mask;  //set of signals to be </a:t>
            </a:r>
            <a:r>
              <a:rPr lang="en-US" sz="2000" i="1"/>
              <a:t>BLOCKED</a:t>
            </a:r>
          </a:p>
          <a:p>
            <a:pPr eaLnBrk="0" hangingPunct="0">
              <a:lnSpc>
                <a:spcPct val="90000"/>
              </a:lnSpc>
            </a:pPr>
            <a:r>
              <a:rPr lang="en-US" sz="2000"/>
              <a:t>};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POSIX Reentrant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Reentrant functions are those functions which are safe for reentrance: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Scenario:  a signal SIGUSR1 is received in the middle of myfunc().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handler for SIGUSR1 is called, which makes a call to myfunc()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myfunc() has just been “reentered”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 function “safe” for reentrance is one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defines no static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calls only reentrant functions or functions that do not raise signals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POSIX Reentrant-Safe Functions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/>
            <a:r>
              <a:rPr lang="en-US" sz="2800"/>
              <a:t>alarm, sleep, pause</a:t>
            </a:r>
          </a:p>
          <a:p>
            <a:pPr eaLnBrk="1" hangingPunct="1"/>
            <a:r>
              <a:rPr lang="en-US" sz="2800"/>
              <a:t>fork, execle, execve</a:t>
            </a:r>
          </a:p>
          <a:p>
            <a:pPr eaLnBrk="1" hangingPunct="1"/>
            <a:r>
              <a:rPr lang="en-US" sz="2800"/>
              <a:t>stat, fstat</a:t>
            </a:r>
          </a:p>
          <a:p>
            <a:pPr eaLnBrk="1" hangingPunct="1"/>
            <a:r>
              <a:rPr lang="en-US" sz="2800"/>
              <a:t>open, close, creat, lseek, read, write, fcntl, fstat</a:t>
            </a:r>
          </a:p>
          <a:p>
            <a:pPr eaLnBrk="1" hangingPunct="1"/>
            <a:r>
              <a:rPr lang="en-US" sz="2800"/>
              <a:t>sigaction, sigaddset, sigdelset, sig* etc.</a:t>
            </a:r>
          </a:p>
          <a:p>
            <a:pPr eaLnBrk="1" hangingPunct="1"/>
            <a:r>
              <a:rPr lang="en-US" sz="2800"/>
              <a:t>chdir, shmod, chown, umask, uname</a:t>
            </a:r>
          </a:p>
          <a:p>
            <a:pPr eaLnBrk="1" hangingPunct="1"/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Processes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Multiuser 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Ability of an OS to have multiple users using the system </a:t>
            </a:r>
            <a:r>
              <a:rPr lang="en-US" sz="2400" i="1"/>
              <a:t>at the same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Multitasking 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Ability of an OS to run multiple programs </a:t>
            </a:r>
            <a:r>
              <a:rPr lang="en-US" sz="2400" i="1"/>
              <a:t>at the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“Pay No Attention To The Man Behind the Screen”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Concurrency versus Parallelism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timesharing quantums done by the system scheduler (called swapper), which is a kernel thread and has process ID of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Analogy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3505200" cy="4953000"/>
          </a:xfrm>
        </p:spPr>
        <p:txBody>
          <a:bodyPr/>
          <a:lstStyle/>
          <a:p>
            <a:pPr eaLnBrk="1" hangingPunct="1"/>
            <a:r>
              <a:rPr lang="en-US" sz="2400"/>
              <a:t>Assume a computer scientist is sitting in his office reading a book.  His eyes are busily reading each word, his brain is focused on processing all this when there’s a knock on the door, and the computer scientist is interrupted by someone who looks like this:</a:t>
            </a:r>
          </a:p>
        </p:txBody>
      </p:sp>
      <p:pic>
        <p:nvPicPr>
          <p:cNvPr id="634884" name="Picture 4" descr="i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828800"/>
            <a:ext cx="2835275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 Process?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4800600"/>
          </a:xfrm>
        </p:spPr>
        <p:txBody>
          <a:bodyPr/>
          <a:lstStyle/>
          <a:p>
            <a:pPr eaLnBrk="1" hangingPunct="1"/>
            <a:r>
              <a:rPr lang="en-US" sz="2400"/>
              <a:t>A process is an executable “cradle” in which a program may run</a:t>
            </a:r>
          </a:p>
          <a:p>
            <a:pPr eaLnBrk="1" hangingPunct="1"/>
            <a:r>
              <a:rPr lang="en-US" sz="2400"/>
              <a:t>This “cradle” provides an environment in which the program can run, offering memory resources, terminal IO, via access to kernel services.</a:t>
            </a:r>
          </a:p>
          <a:p>
            <a:pPr eaLnBrk="1" hangingPunct="1"/>
            <a:r>
              <a:rPr lang="en-US" sz="2400"/>
              <a:t>When a new process is created, a copy of the parent process’ environment variables is provided as a default to the new process</a:t>
            </a:r>
          </a:p>
          <a:p>
            <a:pPr eaLnBrk="1" hangingPunct="1"/>
            <a:r>
              <a:rPr lang="en-US" sz="2400"/>
              <a:t>A process is an address space married to a single default thread of control that executes on code within that address space</a:t>
            </a:r>
          </a:p>
          <a:p>
            <a:pPr eaLnBrk="1" hangingPunct="1"/>
            <a:r>
              <a:rPr lang="en-US" sz="2400"/>
              <a:t>ps -yal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Processes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343400"/>
          </a:xfrm>
        </p:spPr>
        <p:txBody>
          <a:bodyPr/>
          <a:lstStyle/>
          <a:p>
            <a:pPr eaLnBrk="1" hangingPunct="1"/>
            <a:r>
              <a:rPr lang="en-US" sz="2400"/>
              <a:t>Other kernel threads are created to run the following services (various Unix kernels vary, YMMV):</a:t>
            </a:r>
          </a:p>
          <a:p>
            <a:pPr lvl="1" eaLnBrk="1" hangingPunct="1"/>
            <a:r>
              <a:rPr lang="en-US" sz="2400"/>
              <a:t>initd (1): parent initializer of all processes</a:t>
            </a:r>
          </a:p>
          <a:p>
            <a:pPr lvl="1" eaLnBrk="1" hangingPunct="1"/>
            <a:r>
              <a:rPr lang="en-US" sz="2400"/>
              <a:t>keventd (2): kernel event handler</a:t>
            </a:r>
          </a:p>
          <a:p>
            <a:pPr lvl="1" eaLnBrk="1" hangingPunct="1"/>
            <a:r>
              <a:rPr lang="en-US" sz="2400"/>
              <a:t>kswapd (3): kernel memory manager</a:t>
            </a:r>
          </a:p>
          <a:p>
            <a:pPr lvl="1" eaLnBrk="1" hangingPunct="1"/>
            <a:r>
              <a:rPr lang="en-US" sz="2400"/>
              <a:t>kreclaimd (4): reclaims pages in vm when unused</a:t>
            </a:r>
          </a:p>
          <a:p>
            <a:pPr lvl="1" eaLnBrk="1" hangingPunct="1"/>
            <a:r>
              <a:rPr lang="en-US" sz="2400"/>
              <a:t>bdflush (5): cleans memory by flushing dirty buffers from disk cache</a:t>
            </a:r>
          </a:p>
          <a:p>
            <a:pPr lvl="1" eaLnBrk="1" hangingPunct="1"/>
            <a:r>
              <a:rPr lang="en-US" sz="2400"/>
              <a:t>kupdated (6): maintains sanity of filesystem buffers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User and Kernel Space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System memory is divided into two parts: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user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a process executing in user space is executing in user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each user process is protected (isolated) from another (except for shared memory segments and mmapings in IPC)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kernel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a process executing in kernel space is executing in kernel mode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Kernel space is the area wherein the kernel executes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User space is the area where a user program normally executes, </a:t>
            </a:r>
            <a:r>
              <a:rPr lang="en-US" sz="2400" i="1"/>
              <a:t>except when it performs a system call.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Anatomy of a System Call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System Call is an explicit request to the kernel made via a software interrupt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standard C Library (libc) provides </a:t>
            </a:r>
            <a:r>
              <a:rPr lang="en-US" sz="2400" i="1"/>
              <a:t>wrapper routines</a:t>
            </a:r>
            <a:r>
              <a:rPr lang="en-US" sz="2400"/>
              <a:t>, which basically provide a user space API for all system calls, thus facilitating the context switch from user to kernel mode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wrapper routine (in Linux) makes an interrupt call 0x80 (vector 128 in the Interrupt Descriptor Table)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wrapper routine makes a call to a system call handler (sometimes called the “call gate), which executes in kernel mode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system call handler in turns calls the system call interrupt service routine (ISR), which also executes in kernel mode.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ELF (Executable and Linking Format)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600200"/>
            <a:ext cx="4724400" cy="4953000"/>
          </a:xfrm>
        </p:spPr>
        <p:txBody>
          <a:bodyPr/>
          <a:lstStyle/>
          <a:p>
            <a:pPr eaLnBrk="1" hangingPunct="1"/>
            <a:r>
              <a:rPr lang="en-US" sz="2400"/>
              <a:t>Heap is for dynamic memory demand (malloc())</a:t>
            </a:r>
          </a:p>
          <a:p>
            <a:pPr eaLnBrk="1" hangingPunct="1"/>
            <a:r>
              <a:rPr lang="en-US" sz="2400"/>
              <a:t>Stack is for function call storage and automatic variables</a:t>
            </a:r>
          </a:p>
          <a:p>
            <a:pPr eaLnBrk="1" hangingPunct="1"/>
            <a:r>
              <a:rPr lang="en-US" sz="2400"/>
              <a:t>BSS (Block Started by Symbol) stores </a:t>
            </a:r>
            <a:r>
              <a:rPr lang="en-US" sz="2400" b="1" i="1"/>
              <a:t>uninitialized</a:t>
            </a:r>
            <a:r>
              <a:rPr lang="en-US" sz="2400"/>
              <a:t> static data</a:t>
            </a:r>
          </a:p>
          <a:p>
            <a:pPr eaLnBrk="1" hangingPunct="1">
              <a:buFontTx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00FF"/>
                </a:solidFill>
              </a:rPr>
              <a:t>int array[100];</a:t>
            </a:r>
          </a:p>
          <a:p>
            <a:pPr eaLnBrk="1" hangingPunct="1"/>
            <a:r>
              <a:rPr lang="en-US" sz="2400"/>
              <a:t>Data Segment stores </a:t>
            </a:r>
            <a:r>
              <a:rPr lang="en-US" sz="2400" b="1" i="1"/>
              <a:t>initialized</a:t>
            </a:r>
            <a:r>
              <a:rPr lang="en-US" sz="2400"/>
              <a:t> static data</a:t>
            </a:r>
          </a:p>
          <a:p>
            <a:pPr eaLnBrk="1" hangingPunct="1">
              <a:buFontTx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0000FF"/>
                </a:solidFill>
              </a:rPr>
              <a:t>char name[] = “bob”;</a:t>
            </a:r>
          </a:p>
          <a:p>
            <a:pPr eaLnBrk="1" hangingPunct="1"/>
            <a:r>
              <a:rPr lang="en-US" sz="2400"/>
              <a:t>Multiple processes can share the same code segment</a:t>
            </a:r>
          </a:p>
        </p:txBody>
      </p:sp>
      <p:grpSp>
        <p:nvGrpSpPr>
          <p:cNvPr id="22532" name="Group 6"/>
          <p:cNvGrpSpPr>
            <a:grpSpLocks noChangeAspect="1"/>
          </p:cNvGrpSpPr>
          <p:nvPr/>
        </p:nvGrpSpPr>
        <p:grpSpPr bwMode="auto">
          <a:xfrm>
            <a:off x="1103313" y="1676400"/>
            <a:ext cx="3081337" cy="4724400"/>
            <a:chOff x="695" y="1056"/>
            <a:chExt cx="1941" cy="2976"/>
          </a:xfrm>
        </p:grpSpPr>
        <p:sp>
          <p:nvSpPr>
            <p:cNvPr id="22533" name="AutoShape 5"/>
            <p:cNvSpPr>
              <a:spLocks noChangeAspect="1" noChangeArrowheads="1" noTextEdit="1"/>
            </p:cNvSpPr>
            <p:nvPr/>
          </p:nvSpPr>
          <p:spPr bwMode="auto">
            <a:xfrm>
              <a:off x="695" y="1056"/>
              <a:ext cx="1941" cy="2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4" name="Rectangle 7"/>
            <p:cNvSpPr>
              <a:spLocks noChangeArrowheads="1"/>
            </p:cNvSpPr>
            <p:nvPr/>
          </p:nvSpPr>
          <p:spPr bwMode="auto">
            <a:xfrm>
              <a:off x="1169" y="1062"/>
              <a:ext cx="897" cy="44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5" name="Rectangle 8"/>
            <p:cNvSpPr>
              <a:spLocks noChangeArrowheads="1"/>
            </p:cNvSpPr>
            <p:nvPr/>
          </p:nvSpPr>
          <p:spPr bwMode="auto">
            <a:xfrm>
              <a:off x="1431" y="1166"/>
              <a:ext cx="425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dynamic</a:t>
              </a:r>
              <a:endParaRPr lang="en-US"/>
            </a:p>
          </p:txBody>
        </p:sp>
        <p:sp>
          <p:nvSpPr>
            <p:cNvPr id="22536" name="Rectangle 9"/>
            <p:cNvSpPr>
              <a:spLocks noChangeArrowheads="1"/>
            </p:cNvSpPr>
            <p:nvPr/>
          </p:nvSpPr>
          <p:spPr bwMode="auto">
            <a:xfrm>
              <a:off x="1470" y="1286"/>
              <a:ext cx="3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libraries</a:t>
              </a:r>
              <a:endParaRPr lang="en-US"/>
            </a:p>
          </p:txBody>
        </p:sp>
        <p:sp>
          <p:nvSpPr>
            <p:cNvPr id="22537" name="Rectangle 10"/>
            <p:cNvSpPr>
              <a:spLocks noChangeArrowheads="1"/>
            </p:cNvSpPr>
            <p:nvPr/>
          </p:nvSpPr>
          <p:spPr bwMode="auto">
            <a:xfrm>
              <a:off x="1169" y="2182"/>
              <a:ext cx="897" cy="44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Rectangle 11"/>
            <p:cNvSpPr>
              <a:spLocks noChangeArrowheads="1"/>
            </p:cNvSpPr>
            <p:nvPr/>
          </p:nvSpPr>
          <p:spPr bwMode="auto">
            <a:xfrm>
              <a:off x="1395" y="2167"/>
              <a:ext cx="498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unitialized</a:t>
              </a:r>
              <a:endParaRPr lang="en-US"/>
            </a:p>
          </p:txBody>
        </p:sp>
        <p:sp>
          <p:nvSpPr>
            <p:cNvPr id="22539" name="Rectangle 12"/>
            <p:cNvSpPr>
              <a:spLocks noChangeArrowheads="1"/>
            </p:cNvSpPr>
            <p:nvPr/>
          </p:nvSpPr>
          <p:spPr bwMode="auto">
            <a:xfrm>
              <a:off x="1407" y="2286"/>
              <a:ext cx="47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data area</a:t>
              </a:r>
              <a:endParaRPr lang="en-US"/>
            </a:p>
          </p:txBody>
        </p:sp>
        <p:sp>
          <p:nvSpPr>
            <p:cNvPr id="22540" name="Rectangle 13"/>
            <p:cNvSpPr>
              <a:spLocks noChangeArrowheads="1"/>
            </p:cNvSpPr>
            <p:nvPr/>
          </p:nvSpPr>
          <p:spPr bwMode="auto">
            <a:xfrm>
              <a:off x="1483" y="2405"/>
              <a:ext cx="31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(BSS)</a:t>
              </a:r>
              <a:endParaRPr lang="en-US"/>
            </a:p>
          </p:txBody>
        </p:sp>
        <p:sp>
          <p:nvSpPr>
            <p:cNvPr id="22541" name="Rectangle 14"/>
            <p:cNvSpPr>
              <a:spLocks noChangeArrowheads="1"/>
            </p:cNvSpPr>
            <p:nvPr/>
          </p:nvSpPr>
          <p:spPr bwMode="auto">
            <a:xfrm>
              <a:off x="1351" y="2525"/>
              <a:ext cx="58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NULLed out</a:t>
              </a:r>
              <a:endParaRPr lang="en-US"/>
            </a:p>
          </p:txBody>
        </p:sp>
        <p:sp>
          <p:nvSpPr>
            <p:cNvPr id="22542" name="Rectangle 15"/>
            <p:cNvSpPr>
              <a:spLocks noChangeArrowheads="1"/>
            </p:cNvSpPr>
            <p:nvPr/>
          </p:nvSpPr>
          <p:spPr bwMode="auto">
            <a:xfrm>
              <a:off x="1169" y="2630"/>
              <a:ext cx="897" cy="44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3" name="Rectangle 16"/>
            <p:cNvSpPr>
              <a:spLocks noChangeArrowheads="1"/>
            </p:cNvSpPr>
            <p:nvPr/>
          </p:nvSpPr>
          <p:spPr bwMode="auto">
            <a:xfrm>
              <a:off x="1301" y="2615"/>
              <a:ext cx="691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initialized data</a:t>
              </a:r>
              <a:endParaRPr lang="en-US"/>
            </a:p>
          </p:txBody>
        </p:sp>
        <p:sp>
          <p:nvSpPr>
            <p:cNvPr id="22544" name="Rectangle 17"/>
            <p:cNvSpPr>
              <a:spLocks noChangeArrowheads="1"/>
            </p:cNvSpPr>
            <p:nvPr/>
          </p:nvSpPr>
          <p:spPr bwMode="auto">
            <a:xfrm>
              <a:off x="1425" y="2734"/>
              <a:ext cx="43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segment</a:t>
              </a:r>
              <a:endParaRPr lang="en-US"/>
            </a:p>
          </p:txBody>
        </p:sp>
        <p:sp>
          <p:nvSpPr>
            <p:cNvPr id="22545" name="Rectangle 18"/>
            <p:cNvSpPr>
              <a:spLocks noChangeArrowheads="1"/>
            </p:cNvSpPr>
            <p:nvPr/>
          </p:nvSpPr>
          <p:spPr bwMode="auto">
            <a:xfrm>
              <a:off x="1188" y="2853"/>
              <a:ext cx="920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(loaded from object</a:t>
              </a:r>
              <a:endParaRPr lang="en-US"/>
            </a:p>
          </p:txBody>
        </p:sp>
        <p:sp>
          <p:nvSpPr>
            <p:cNvPr id="22546" name="Rectangle 19"/>
            <p:cNvSpPr>
              <a:spLocks noChangeArrowheads="1"/>
            </p:cNvSpPr>
            <p:nvPr/>
          </p:nvSpPr>
          <p:spPr bwMode="auto">
            <a:xfrm>
              <a:off x="1363" y="2973"/>
              <a:ext cx="561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file on disk)</a:t>
              </a:r>
              <a:endParaRPr lang="en-US"/>
            </a:p>
          </p:txBody>
        </p:sp>
        <p:sp>
          <p:nvSpPr>
            <p:cNvPr id="22547" name="Freeform 20"/>
            <p:cNvSpPr>
              <a:spLocks/>
            </p:cNvSpPr>
            <p:nvPr/>
          </p:nvSpPr>
          <p:spPr bwMode="auto">
            <a:xfrm>
              <a:off x="2066" y="2182"/>
              <a:ext cx="561" cy="896"/>
            </a:xfrm>
            <a:custGeom>
              <a:avLst/>
              <a:gdLst>
                <a:gd name="T0" fmla="*/ 0 w 561"/>
                <a:gd name="T1" fmla="*/ 896 h 896"/>
                <a:gd name="T2" fmla="*/ 0 w 561"/>
                <a:gd name="T3" fmla="*/ 672 h 896"/>
                <a:gd name="T4" fmla="*/ 280 w 561"/>
                <a:gd name="T5" fmla="*/ 617 h 896"/>
                <a:gd name="T6" fmla="*/ 280 w 561"/>
                <a:gd name="T7" fmla="*/ 281 h 896"/>
                <a:gd name="T8" fmla="*/ 0 w 561"/>
                <a:gd name="T9" fmla="*/ 224 h 896"/>
                <a:gd name="T10" fmla="*/ 0 w 561"/>
                <a:gd name="T11" fmla="*/ 0 h 896"/>
                <a:gd name="T12" fmla="*/ 561 w 561"/>
                <a:gd name="T13" fmla="*/ 112 h 896"/>
                <a:gd name="T14" fmla="*/ 561 w 561"/>
                <a:gd name="T15" fmla="*/ 784 h 896"/>
                <a:gd name="T16" fmla="*/ 0 w 561"/>
                <a:gd name="T17" fmla="*/ 896 h 8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1"/>
                <a:gd name="T28" fmla="*/ 0 h 896"/>
                <a:gd name="T29" fmla="*/ 561 w 561"/>
                <a:gd name="T30" fmla="*/ 896 h 8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1" h="896">
                  <a:moveTo>
                    <a:pt x="0" y="896"/>
                  </a:moveTo>
                  <a:lnTo>
                    <a:pt x="0" y="672"/>
                  </a:lnTo>
                  <a:lnTo>
                    <a:pt x="280" y="617"/>
                  </a:lnTo>
                  <a:lnTo>
                    <a:pt x="280" y="281"/>
                  </a:lnTo>
                  <a:lnTo>
                    <a:pt x="0" y="224"/>
                  </a:lnTo>
                  <a:lnTo>
                    <a:pt x="0" y="0"/>
                  </a:lnTo>
                  <a:lnTo>
                    <a:pt x="561" y="112"/>
                  </a:lnTo>
                  <a:lnTo>
                    <a:pt x="561" y="784"/>
                  </a:lnTo>
                  <a:lnTo>
                    <a:pt x="0" y="89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8" name="Rectangle 21"/>
            <p:cNvSpPr>
              <a:spLocks noChangeArrowheads="1"/>
            </p:cNvSpPr>
            <p:nvPr/>
          </p:nvSpPr>
          <p:spPr bwMode="auto">
            <a:xfrm rot="-5400000">
              <a:off x="2271" y="2528"/>
              <a:ext cx="32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/>
            </a:p>
          </p:txBody>
        </p:sp>
        <p:sp>
          <p:nvSpPr>
            <p:cNvPr id="22549" name="Rectangle 22"/>
            <p:cNvSpPr>
              <a:spLocks noChangeArrowheads="1"/>
            </p:cNvSpPr>
            <p:nvPr/>
          </p:nvSpPr>
          <p:spPr bwMode="auto">
            <a:xfrm rot="-5400000">
              <a:off x="2272" y="2524"/>
              <a:ext cx="564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SEGMENT</a:t>
              </a:r>
              <a:endParaRPr lang="en-US"/>
            </a:p>
          </p:txBody>
        </p:sp>
        <p:sp>
          <p:nvSpPr>
            <p:cNvPr id="22550" name="Rectangle 23"/>
            <p:cNvSpPr>
              <a:spLocks noChangeArrowheads="1"/>
            </p:cNvSpPr>
            <p:nvPr/>
          </p:nvSpPr>
          <p:spPr bwMode="auto">
            <a:xfrm>
              <a:off x="1169" y="1510"/>
              <a:ext cx="897" cy="672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1" name="Rectangle 24"/>
            <p:cNvSpPr>
              <a:spLocks noChangeArrowheads="1"/>
            </p:cNvSpPr>
            <p:nvPr/>
          </p:nvSpPr>
          <p:spPr bwMode="auto">
            <a:xfrm>
              <a:off x="1498" y="1786"/>
              <a:ext cx="28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Heap</a:t>
              </a:r>
              <a:endParaRPr lang="en-US"/>
            </a:p>
          </p:txBody>
        </p:sp>
        <p:sp>
          <p:nvSpPr>
            <p:cNvPr id="22552" name="Rectangle 25"/>
            <p:cNvSpPr>
              <a:spLocks noChangeArrowheads="1"/>
            </p:cNvSpPr>
            <p:nvPr/>
          </p:nvSpPr>
          <p:spPr bwMode="auto">
            <a:xfrm>
              <a:off x="1169" y="3526"/>
              <a:ext cx="897" cy="44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3" name="Rectangle 26"/>
            <p:cNvSpPr>
              <a:spLocks noChangeArrowheads="1"/>
            </p:cNvSpPr>
            <p:nvPr/>
          </p:nvSpPr>
          <p:spPr bwMode="auto">
            <a:xfrm>
              <a:off x="1491" y="3690"/>
              <a:ext cx="299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Stack</a:t>
              </a:r>
              <a:endParaRPr lang="en-US"/>
            </a:p>
          </p:txBody>
        </p:sp>
        <p:sp>
          <p:nvSpPr>
            <p:cNvPr id="22554" name="Line 27"/>
            <p:cNvSpPr>
              <a:spLocks noChangeShapeType="1"/>
            </p:cNvSpPr>
            <p:nvPr/>
          </p:nvSpPr>
          <p:spPr bwMode="auto">
            <a:xfrm>
              <a:off x="945" y="3526"/>
              <a:ext cx="1" cy="3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5" name="Freeform 28"/>
            <p:cNvSpPr>
              <a:spLocks/>
            </p:cNvSpPr>
            <p:nvPr/>
          </p:nvSpPr>
          <p:spPr bwMode="auto">
            <a:xfrm>
              <a:off x="910" y="3905"/>
              <a:ext cx="69" cy="69"/>
            </a:xfrm>
            <a:custGeom>
              <a:avLst/>
              <a:gdLst>
                <a:gd name="T0" fmla="*/ 69 w 69"/>
                <a:gd name="T1" fmla="*/ 0 h 69"/>
                <a:gd name="T2" fmla="*/ 35 w 69"/>
                <a:gd name="T3" fmla="*/ 69 h 69"/>
                <a:gd name="T4" fmla="*/ 0 w 69"/>
                <a:gd name="T5" fmla="*/ 0 h 69"/>
                <a:gd name="T6" fmla="*/ 69 w 69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69"/>
                <a:gd name="T14" fmla="*/ 69 w 69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69">
                  <a:moveTo>
                    <a:pt x="69" y="0"/>
                  </a:moveTo>
                  <a:lnTo>
                    <a:pt x="35" y="69"/>
                  </a:lnTo>
                  <a:lnTo>
                    <a:pt x="0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6" name="Rectangle 29"/>
            <p:cNvSpPr>
              <a:spLocks noChangeArrowheads="1"/>
            </p:cNvSpPr>
            <p:nvPr/>
          </p:nvSpPr>
          <p:spPr bwMode="auto">
            <a:xfrm>
              <a:off x="803" y="3681"/>
              <a:ext cx="282" cy="1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7" name="Rectangle 30"/>
            <p:cNvSpPr>
              <a:spLocks noChangeArrowheads="1"/>
            </p:cNvSpPr>
            <p:nvPr/>
          </p:nvSpPr>
          <p:spPr bwMode="auto">
            <a:xfrm>
              <a:off x="812" y="3690"/>
              <a:ext cx="31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grows</a:t>
              </a:r>
              <a:endParaRPr lang="en-US"/>
            </a:p>
          </p:txBody>
        </p:sp>
        <p:sp>
          <p:nvSpPr>
            <p:cNvPr id="22558" name="Line 31"/>
            <p:cNvSpPr>
              <a:spLocks noChangeShapeType="1"/>
            </p:cNvSpPr>
            <p:nvPr/>
          </p:nvSpPr>
          <p:spPr bwMode="auto">
            <a:xfrm flipV="1">
              <a:off x="945" y="1570"/>
              <a:ext cx="1" cy="61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9" name="Freeform 32"/>
            <p:cNvSpPr>
              <a:spLocks/>
            </p:cNvSpPr>
            <p:nvPr/>
          </p:nvSpPr>
          <p:spPr bwMode="auto">
            <a:xfrm>
              <a:off x="910" y="1510"/>
              <a:ext cx="69" cy="69"/>
            </a:xfrm>
            <a:custGeom>
              <a:avLst/>
              <a:gdLst>
                <a:gd name="T0" fmla="*/ 0 w 69"/>
                <a:gd name="T1" fmla="*/ 69 h 69"/>
                <a:gd name="T2" fmla="*/ 35 w 69"/>
                <a:gd name="T3" fmla="*/ 0 h 69"/>
                <a:gd name="T4" fmla="*/ 69 w 69"/>
                <a:gd name="T5" fmla="*/ 69 h 69"/>
                <a:gd name="T6" fmla="*/ 0 w 69"/>
                <a:gd name="T7" fmla="*/ 69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69"/>
                <a:gd name="T14" fmla="*/ 69 w 69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69">
                  <a:moveTo>
                    <a:pt x="0" y="69"/>
                  </a:moveTo>
                  <a:lnTo>
                    <a:pt x="35" y="0"/>
                  </a:lnTo>
                  <a:lnTo>
                    <a:pt x="69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0" name="Rectangle 33"/>
            <p:cNvSpPr>
              <a:spLocks noChangeArrowheads="1"/>
            </p:cNvSpPr>
            <p:nvPr/>
          </p:nvSpPr>
          <p:spPr bwMode="auto">
            <a:xfrm>
              <a:off x="803" y="1777"/>
              <a:ext cx="282" cy="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1" name="Rectangle 34"/>
            <p:cNvSpPr>
              <a:spLocks noChangeArrowheads="1"/>
            </p:cNvSpPr>
            <p:nvPr/>
          </p:nvSpPr>
          <p:spPr bwMode="auto">
            <a:xfrm>
              <a:off x="812" y="1786"/>
              <a:ext cx="31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grows</a:t>
              </a:r>
              <a:endParaRPr lang="en-US"/>
            </a:p>
          </p:txBody>
        </p:sp>
        <p:sp>
          <p:nvSpPr>
            <p:cNvPr id="22562" name="Rectangle 35"/>
            <p:cNvSpPr>
              <a:spLocks noChangeArrowheads="1"/>
            </p:cNvSpPr>
            <p:nvPr/>
          </p:nvSpPr>
          <p:spPr bwMode="auto">
            <a:xfrm>
              <a:off x="1169" y="3078"/>
              <a:ext cx="897" cy="448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3" name="Rectangle 36"/>
            <p:cNvSpPr>
              <a:spLocks noChangeArrowheads="1"/>
            </p:cNvSpPr>
            <p:nvPr/>
          </p:nvSpPr>
          <p:spPr bwMode="auto">
            <a:xfrm>
              <a:off x="1305" y="3182"/>
              <a:ext cx="680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Text Segment</a:t>
              </a:r>
              <a:endParaRPr lang="en-US"/>
            </a:p>
          </p:txBody>
        </p:sp>
        <p:sp>
          <p:nvSpPr>
            <p:cNvPr id="22564" name="Rectangle 37"/>
            <p:cNvSpPr>
              <a:spLocks noChangeArrowheads="1"/>
            </p:cNvSpPr>
            <p:nvPr/>
          </p:nvSpPr>
          <p:spPr bwMode="auto">
            <a:xfrm>
              <a:off x="1440" y="3301"/>
              <a:ext cx="40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charset="0"/>
                </a:rPr>
                <a:t>(YCGH)</a:t>
              </a: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Designs\Notebook.pot</Template>
  <TotalTime>4580</TotalTime>
  <Words>2334</Words>
  <Application>Microsoft Macintosh PowerPoint</Application>
  <PresentationFormat>On-screen Show (4:3)</PresentationFormat>
  <Paragraphs>240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Times New Roman</vt:lpstr>
      <vt:lpstr>ＭＳ Ｐゴシック</vt:lpstr>
      <vt:lpstr>Arial</vt:lpstr>
      <vt:lpstr>Calibri</vt:lpstr>
      <vt:lpstr>Monotype Sorts</vt:lpstr>
      <vt:lpstr>Notebook</vt:lpstr>
      <vt:lpstr>Lecture 4</vt:lpstr>
      <vt:lpstr>Introduction to Systems Programming</vt:lpstr>
      <vt:lpstr>Introduction to Processes</vt:lpstr>
      <vt:lpstr>An Analogy</vt:lpstr>
      <vt:lpstr>What is a Process?</vt:lpstr>
      <vt:lpstr>Introduction to Processes</vt:lpstr>
      <vt:lpstr>User and Kernel Space</vt:lpstr>
      <vt:lpstr>Anatomy of a System Call</vt:lpstr>
      <vt:lpstr>ELF (Executable and Linking Format)</vt:lpstr>
      <vt:lpstr>C Language Allocation</vt:lpstr>
      <vt:lpstr>The Linux Process Descriptor</vt:lpstr>
      <vt:lpstr>Task State</vt:lpstr>
      <vt:lpstr>Signal Processing</vt:lpstr>
      <vt:lpstr>What is a Signal?</vt:lpstr>
      <vt:lpstr>Common Signals</vt:lpstr>
      <vt:lpstr>Chris Brown’s Top 6 List of Things to Do with a Signal Once You Trap It</vt:lpstr>
      <vt:lpstr>Reliable and Unreliable Signal APIs</vt:lpstr>
      <vt:lpstr>Signal Disposition</vt:lpstr>
      <vt:lpstr>Original Signal Handling (Version 7)</vt:lpstr>
      <vt:lpstr>Original Signal Handling (Version 7)</vt:lpstr>
      <vt:lpstr>Alarming Signals</vt:lpstr>
      <vt:lpstr>BSD and SysV Handle Unreliability Issue—In Incompatible Ways</vt:lpstr>
      <vt:lpstr>BSD and SysV Handle Unreliability Issue—In Incompatible Ways</vt:lpstr>
      <vt:lpstr>BSD and SysV Handle Unreliability Issue—In Incompatible Ways</vt:lpstr>
      <vt:lpstr>Enter POSIX Signals</vt:lpstr>
      <vt:lpstr>Central POSIX Functions</vt:lpstr>
      <vt:lpstr>POSIX sigaction  int sigaction (int sig, const struct sigaction *iact, struct  sigaction *oact);</vt:lpstr>
      <vt:lpstr>POSIX Reentrant Functions</vt:lpstr>
      <vt:lpstr>POSIX Reentrant-Safe Functions</vt:lpstr>
    </vt:vector>
  </TitlesOfParts>
  <Company>University of Chicago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Shacklette</dc:creator>
  <cp:lastModifiedBy>Mark</cp:lastModifiedBy>
  <cp:revision>321</cp:revision>
  <dcterms:created xsi:type="dcterms:W3CDTF">2010-10-07T12:37:03Z</dcterms:created>
  <dcterms:modified xsi:type="dcterms:W3CDTF">2010-10-07T12:37:13Z</dcterms:modified>
</cp:coreProperties>
</file>