
<file path=[Content_Types].xml><?xml version="1.0" encoding="utf-8"?>
<Types xmlns="http://schemas.openxmlformats.org/package/2006/content-types">
  <Override PartName="/ppt/slides/slide18.xml" ContentType="application/vnd.openxmlformats-officedocument.presentationml.slide+xml"/>
  <Override PartName="/ppt/slides/slide9.xml" ContentType="application/vnd.openxmlformats-officedocument.presentationml.slide+xml"/>
  <Override PartName="/ppt/slides/slide41.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Override PartName="/ppt/slides/slide38.xml" ContentType="application/vnd.openxmlformats-officedocument.presentationml.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slides/slide26.xml" ContentType="application/vnd.openxmlformats-officedocument.presentationml.slide+xml"/>
  <Override PartName="/ppt/handoutMasters/handoutMaster1.xml" ContentType="application/vnd.openxmlformats-officedocument.presentationml.handoutMaster+xml"/>
  <Override PartName="/ppt/slides/slide34.xml" ContentType="application/vnd.openxmlformats-officedocument.presentationml.slide+xml"/>
  <Default Extension="jpeg" ContentType="image/jpeg"/>
  <Override PartName="/ppt/slideLayouts/slideLayout1.xml" ContentType="application/vnd.openxmlformats-officedocument.presentationml.slideLayout+xml"/>
  <Override PartName="/ppt/theme/theme2.xml" ContentType="application/vnd.openxmlformats-officedocument.theme+xml"/>
  <Override PartName="/ppt/slides/slide22.xml" ContentType="application/vnd.openxmlformats-officedocument.presentationml.slide+xml"/>
  <Override PartName="/ppt/slides/slide30.xml" ContentType="application/vnd.openxmlformats-officedocument.presentationml.slide+xml"/>
  <Override PartName="/docProps/app.xml" ContentType="application/vnd.openxmlformats-officedocument.extended-properties+xml"/>
  <Default Extension="xml" ContentType="application/xml"/>
  <Override PartName="/ppt/slides/slide19.xml" ContentType="application/vnd.openxmlformats-officedocument.presentationml.slide+xml"/>
  <Override PartName="/ppt/tableStyles.xml" ContentType="application/vnd.openxmlformats-officedocument.presentationml.tableStyles+xml"/>
  <Override PartName="/ppt/slides/slide15.xml" ContentType="application/vnd.openxmlformats-officedocument.presentationml.slide+xml"/>
  <Override PartName="/ppt/notesSlides/notesSlide1.xml" ContentType="application/vnd.openxmlformats-officedocument.presentationml.notesSlide+xml"/>
  <Override PartName="/ppt/slides/slide6.xml" ContentType="application/vnd.openxmlformats-officedocument.presentationml.slide+xml"/>
  <Override PartName="/ppt/slides/slide39.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7.xml" ContentType="application/vnd.openxmlformats-officedocument.presentationml.slide+xml"/>
  <Override PartName="/ppt/slides/slide35.xml" ContentType="application/vnd.openxmlformats-officedocument.presentationml.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theme/theme3.xml" ContentType="application/vnd.openxmlformats-officedocument.theme+xml"/>
  <Override PartName="/ppt/slides/slide23.xml" ContentType="application/vnd.openxmlformats-officedocument.presentationml.slide+xml"/>
  <Override PartName="/ppt/slides/slide31.xml" ContentType="application/vnd.openxmlformats-officedocument.presentationml.slide+xml"/>
  <Default Extension="pdf" ContentType="application/pdf"/>
  <Override PartName="/ppt/slides/slide16.xml" ContentType="application/vnd.openxmlformats-officedocument.presentationml.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28.xml" ContentType="application/vnd.openxmlformats-officedocument.presentationml.slide+xml"/>
  <Override PartName="/ppt/slides/slide36.xml" ContentType="application/vnd.openxmlformats-officedocument.presentationml.slide+xml"/>
  <Override PartName="/ppt/slideLayouts/slideLayout3.xml" ContentType="application/vnd.openxmlformats-officedocument.presentationml.slideLayout+xml"/>
  <Override PartName="/ppt/slides/slide24.xml" ContentType="application/vnd.openxmlformats-officedocument.presentationml.slide+xml"/>
  <Override PartName="/ppt/slides/slide32.xml" ContentType="application/vnd.openxmlformats-officedocument.presentationml.slide+xml"/>
  <Override PartName="/ppt/slides/slide20.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s/slide37.xml" ContentType="application/vnd.openxmlformats-officedocument.presentationml.slide+xml"/>
  <Override PartName="/ppt/slides/slide29.xml" ContentType="application/vnd.openxmlformats-officedocument.presentationml.slide+xml"/>
  <Override PartName="/ppt/slideLayouts/slideLayout4.xml" ContentType="application/vnd.openxmlformats-officedocument.presentationml.slideLayout+xml"/>
  <Override PartName="/ppt/slides/slide25.xml" ContentType="application/vnd.openxmlformats-officedocument.presentationml.slide+xml"/>
  <Override PartName="/ppt/slides/slide33.xml" ContentType="application/vnd.openxmlformats-officedocument.presentationml.slide+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trictFirstAndLastChars="0" saveSubsetFonts="1" autoCompressPictures="0">
  <p:sldMasterIdLst>
    <p:sldMasterId id="2147483651" r:id="rId1"/>
  </p:sldMasterIdLst>
  <p:notesMasterIdLst>
    <p:notesMasterId r:id="rId43"/>
  </p:notesMasterIdLst>
  <p:handoutMasterIdLst>
    <p:handoutMasterId r:id="rId44"/>
  </p:handoutMasterIdLst>
  <p:sldIdLst>
    <p:sldId id="257" r:id="rId2"/>
    <p:sldId id="343" r:id="rId3"/>
    <p:sldId id="344" r:id="rId4"/>
    <p:sldId id="359" r:id="rId5"/>
    <p:sldId id="360" r:id="rId6"/>
    <p:sldId id="347" r:id="rId7"/>
    <p:sldId id="348" r:id="rId8"/>
    <p:sldId id="351" r:id="rId9"/>
    <p:sldId id="362" r:id="rId10"/>
    <p:sldId id="363" r:id="rId11"/>
    <p:sldId id="355" r:id="rId12"/>
    <p:sldId id="365" r:id="rId13"/>
    <p:sldId id="349" r:id="rId14"/>
    <p:sldId id="379" r:id="rId15"/>
    <p:sldId id="364" r:id="rId16"/>
    <p:sldId id="357" r:id="rId17"/>
    <p:sldId id="350" r:id="rId18"/>
    <p:sldId id="352" r:id="rId19"/>
    <p:sldId id="356" r:id="rId20"/>
    <p:sldId id="353" r:id="rId21"/>
    <p:sldId id="358" r:id="rId22"/>
    <p:sldId id="385" r:id="rId23"/>
    <p:sldId id="354" r:id="rId24"/>
    <p:sldId id="380" r:id="rId25"/>
    <p:sldId id="381" r:id="rId26"/>
    <p:sldId id="366" r:id="rId27"/>
    <p:sldId id="376" r:id="rId28"/>
    <p:sldId id="377" r:id="rId29"/>
    <p:sldId id="378" r:id="rId30"/>
    <p:sldId id="367" r:id="rId31"/>
    <p:sldId id="368" r:id="rId32"/>
    <p:sldId id="369" r:id="rId33"/>
    <p:sldId id="382" r:id="rId34"/>
    <p:sldId id="383" r:id="rId35"/>
    <p:sldId id="384" r:id="rId36"/>
    <p:sldId id="370" r:id="rId37"/>
    <p:sldId id="371" r:id="rId38"/>
    <p:sldId id="372" r:id="rId39"/>
    <p:sldId id="373" r:id="rId40"/>
    <p:sldId id="374" r:id="rId41"/>
    <p:sldId id="375" r:id="rId42"/>
  </p:sldIdLst>
  <p:sldSz cx="9144000" cy="6858000" type="screen4x3"/>
  <p:notesSz cx="6991350" cy="9282113"/>
  <p:defaultTextStyle>
    <a:defPPr>
      <a:defRPr lang="en-US"/>
    </a:defPPr>
    <a:lvl1pPr algn="l" rtl="0" fontAlgn="base">
      <a:spcBef>
        <a:spcPct val="0"/>
      </a:spcBef>
      <a:spcAft>
        <a:spcPct val="0"/>
      </a:spcAft>
      <a:defRPr sz="2400" kern="1200">
        <a:solidFill>
          <a:schemeClr val="tx1"/>
        </a:solidFill>
        <a:latin typeface="Times New Roman" charset="0"/>
        <a:ea typeface="+mn-ea"/>
        <a:cs typeface="+mn-cs"/>
      </a:defRPr>
    </a:lvl1pPr>
    <a:lvl2pPr marL="457200" algn="l" rtl="0" fontAlgn="base">
      <a:spcBef>
        <a:spcPct val="0"/>
      </a:spcBef>
      <a:spcAft>
        <a:spcPct val="0"/>
      </a:spcAft>
      <a:defRPr sz="2400" kern="1200">
        <a:solidFill>
          <a:schemeClr val="tx1"/>
        </a:solidFill>
        <a:latin typeface="Times New Roman" charset="0"/>
        <a:ea typeface="+mn-ea"/>
        <a:cs typeface="+mn-cs"/>
      </a:defRPr>
    </a:lvl2pPr>
    <a:lvl3pPr marL="914400" algn="l" rtl="0" fontAlgn="base">
      <a:spcBef>
        <a:spcPct val="0"/>
      </a:spcBef>
      <a:spcAft>
        <a:spcPct val="0"/>
      </a:spcAft>
      <a:defRPr sz="2400" kern="1200">
        <a:solidFill>
          <a:schemeClr val="tx1"/>
        </a:solidFill>
        <a:latin typeface="Times New Roman" charset="0"/>
        <a:ea typeface="+mn-ea"/>
        <a:cs typeface="+mn-cs"/>
      </a:defRPr>
    </a:lvl3pPr>
    <a:lvl4pPr marL="1371600" algn="l" rtl="0" fontAlgn="base">
      <a:spcBef>
        <a:spcPct val="0"/>
      </a:spcBef>
      <a:spcAft>
        <a:spcPct val="0"/>
      </a:spcAft>
      <a:defRPr sz="2400" kern="1200">
        <a:solidFill>
          <a:schemeClr val="tx1"/>
        </a:solidFill>
        <a:latin typeface="Times New Roman" charset="0"/>
        <a:ea typeface="+mn-ea"/>
        <a:cs typeface="+mn-cs"/>
      </a:defRPr>
    </a:lvl4pPr>
    <a:lvl5pPr marL="1828800" algn="l" rtl="0" fontAlgn="base">
      <a:spcBef>
        <a:spcPct val="0"/>
      </a:spcBef>
      <a:spcAft>
        <a:spcPct val="0"/>
      </a:spcAft>
      <a:defRPr sz="2400" kern="1200">
        <a:solidFill>
          <a:schemeClr val="tx1"/>
        </a:solidFill>
        <a:latin typeface="Times New Roman" charset="0"/>
        <a:ea typeface="+mn-ea"/>
        <a:cs typeface="+mn-cs"/>
      </a:defRPr>
    </a:lvl5pPr>
    <a:lvl6pPr marL="2286000" algn="l" defTabSz="457200" rtl="0" eaLnBrk="1" latinLnBrk="0" hangingPunct="1">
      <a:defRPr sz="2400" kern="1200">
        <a:solidFill>
          <a:schemeClr val="tx1"/>
        </a:solidFill>
        <a:latin typeface="Times New Roman" charset="0"/>
        <a:ea typeface="+mn-ea"/>
        <a:cs typeface="+mn-cs"/>
      </a:defRPr>
    </a:lvl6pPr>
    <a:lvl7pPr marL="2743200" algn="l" defTabSz="457200" rtl="0" eaLnBrk="1" latinLnBrk="0" hangingPunct="1">
      <a:defRPr sz="2400" kern="1200">
        <a:solidFill>
          <a:schemeClr val="tx1"/>
        </a:solidFill>
        <a:latin typeface="Times New Roman" charset="0"/>
        <a:ea typeface="+mn-ea"/>
        <a:cs typeface="+mn-cs"/>
      </a:defRPr>
    </a:lvl7pPr>
    <a:lvl8pPr marL="3200400" algn="l" defTabSz="457200" rtl="0" eaLnBrk="1" latinLnBrk="0" hangingPunct="1">
      <a:defRPr sz="2400" kern="1200">
        <a:solidFill>
          <a:schemeClr val="tx1"/>
        </a:solidFill>
        <a:latin typeface="Times New Roman" charset="0"/>
        <a:ea typeface="+mn-ea"/>
        <a:cs typeface="+mn-cs"/>
      </a:defRPr>
    </a:lvl8pPr>
    <a:lvl9pPr marL="3657600" algn="l" defTabSz="457200" rtl="0" eaLnBrk="1" latinLnBrk="0" hangingPunct="1">
      <a:defRPr sz="2400" kern="1200">
        <a:solidFill>
          <a:schemeClr val="tx1"/>
        </a:solidFill>
        <a:latin typeface="Times New Roman"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800080"/>
    <a:srgbClr val="00FF00"/>
    <a:srgbClr val="0000FF"/>
    <a:srgbClr val="0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p:cViewPr>
        <p:scale>
          <a:sx n="100" d="100"/>
          <a:sy n="100" d="100"/>
        </p:scale>
        <p:origin x="-856" y="-664"/>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25" d="100"/>
        <a:sy n="125" d="100"/>
      </p:scale>
      <p:origin x="0" y="4840"/>
    </p:cViewPr>
  </p:sorterViewPr>
  <p:gridSpacing cx="78028800" cy="78028800"/>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notesMaster" Target="notesMasters/notesMaster1.xml"/><Relationship Id="rId44" Type="http://schemas.openxmlformats.org/officeDocument/2006/relationships/handoutMaster" Target="handoutMasters/handoutMaster1.xml"/><Relationship Id="rId45" Type="http://schemas.openxmlformats.org/officeDocument/2006/relationships/printerSettings" Target="printerSettings/printerSettings1.bin"/></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605186"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defTabSz="930275" eaLnBrk="0" hangingPunct="0">
              <a:defRPr sz="1200"/>
            </a:lvl1pPr>
          </a:lstStyle>
          <a:p>
            <a:pPr>
              <a:defRPr/>
            </a:pPr>
            <a:endParaRPr lang="en-US"/>
          </a:p>
        </p:txBody>
      </p:sp>
      <p:sp>
        <p:nvSpPr>
          <p:cNvPr id="605187"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eaLnBrk="0" hangingPunct="0">
              <a:defRPr sz="1200"/>
            </a:lvl1pPr>
          </a:lstStyle>
          <a:p>
            <a:pPr>
              <a:defRPr/>
            </a:pPr>
            <a:endParaRPr lang="en-US"/>
          </a:p>
        </p:txBody>
      </p:sp>
      <p:sp>
        <p:nvSpPr>
          <p:cNvPr id="605188"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defTabSz="930275" eaLnBrk="0" hangingPunct="0">
              <a:defRPr sz="1200"/>
            </a:lvl1pPr>
          </a:lstStyle>
          <a:p>
            <a:pPr>
              <a:defRPr/>
            </a:pPr>
            <a:endParaRPr lang="en-US"/>
          </a:p>
        </p:txBody>
      </p:sp>
      <p:sp>
        <p:nvSpPr>
          <p:cNvPr id="605189"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eaLnBrk="0" hangingPunct="0">
              <a:defRPr sz="1200"/>
            </a:lvl1pPr>
          </a:lstStyle>
          <a:p>
            <a:pPr>
              <a:defRPr/>
            </a:pPr>
            <a:fld id="{0EF4AF3A-5B1B-9546-8BB0-21CE551A9EA8}"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674818"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674819" name="Rectangle 3"/>
          <p:cNvSpPr>
            <a:spLocks noGrp="1" noChangeArrowheads="1"/>
          </p:cNvSpPr>
          <p:nvPr>
            <p:ph type="dt" idx="1"/>
          </p:nvPr>
        </p:nvSpPr>
        <p:spPr bwMode="auto">
          <a:xfrm>
            <a:off x="3960813" y="0"/>
            <a:ext cx="3028950" cy="4635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p>
        </p:txBody>
      </p:sp>
      <p:sp>
        <p:nvSpPr>
          <p:cNvPr id="14340" name="Rectangle 4"/>
          <p:cNvSpPr>
            <a:spLocks noRot="1" noChangeArrowheads="1" noTextEdit="1"/>
          </p:cNvSpPr>
          <p:nvPr>
            <p:ph type="sldImg" idx="2"/>
          </p:nvPr>
        </p:nvSpPr>
        <p:spPr bwMode="auto">
          <a:xfrm>
            <a:off x="1176338" y="696913"/>
            <a:ext cx="4638675" cy="3479800"/>
          </a:xfrm>
          <a:prstGeom prst="rect">
            <a:avLst/>
          </a:prstGeom>
          <a:noFill/>
          <a:ln w="9525">
            <a:solidFill>
              <a:srgbClr val="000000"/>
            </a:solidFill>
            <a:miter lim="800000"/>
            <a:headEnd/>
            <a:tailEnd/>
          </a:ln>
        </p:spPr>
      </p:sp>
      <p:sp>
        <p:nvSpPr>
          <p:cNvPr id="674821" name="Rectangle 5"/>
          <p:cNvSpPr>
            <a:spLocks noGrp="1" noChangeArrowheads="1"/>
          </p:cNvSpPr>
          <p:nvPr>
            <p:ph type="body" sz="quarter" idx="3"/>
          </p:nvPr>
        </p:nvSpPr>
        <p:spPr bwMode="auto">
          <a:xfrm>
            <a:off x="698500" y="4408488"/>
            <a:ext cx="5594350" cy="41767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74822" name="Rectangle 6"/>
          <p:cNvSpPr>
            <a:spLocks noGrp="1" noChangeArrowheads="1"/>
          </p:cNvSpPr>
          <p:nvPr>
            <p:ph type="ftr" sz="quarter" idx="4"/>
          </p:nvPr>
        </p:nvSpPr>
        <p:spPr bwMode="auto">
          <a:xfrm>
            <a:off x="0" y="8816975"/>
            <a:ext cx="3028950" cy="4635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674823" name="Rectangle 7"/>
          <p:cNvSpPr>
            <a:spLocks noGrp="1" noChangeArrowheads="1"/>
          </p:cNvSpPr>
          <p:nvPr>
            <p:ph type="sldNum" sz="quarter" idx="5"/>
          </p:nvPr>
        </p:nvSpPr>
        <p:spPr bwMode="auto">
          <a:xfrm>
            <a:off x="3960813" y="8816975"/>
            <a:ext cx="3028950" cy="4635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B98F6AE5-5B1F-B44B-BCAE-3C31CB83AF82}"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ＭＳ Ｐゴシック" charset="-128"/>
      </a:defRPr>
    </a:lvl1pPr>
    <a:lvl2pPr marL="457200"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F248D4AB-ADE2-034E-AC8A-E483091177C0}" type="slidenum">
              <a:rPr lang="en-US"/>
              <a:pPr/>
              <a:t>27</a:t>
            </a:fld>
            <a:endParaRPr lang="en-US"/>
          </a:p>
        </p:txBody>
      </p:sp>
      <p:sp>
        <p:nvSpPr>
          <p:cNvPr id="43011" name="Rectangle 2"/>
          <p:cNvSpPr>
            <a:spLocks noRot="1" noChangeArrowheads="1" noTextEdit="1"/>
          </p:cNvSpPr>
          <p:nvPr>
            <p:ph type="sldImg"/>
          </p:nvPr>
        </p:nvSpPr>
        <p:spPr>
          <a:xfrm>
            <a:off x="1176338" y="696913"/>
            <a:ext cx="4640262" cy="3479800"/>
          </a:xfrm>
          <a:ln/>
        </p:spPr>
      </p:sp>
      <p:sp>
        <p:nvSpPr>
          <p:cNvPr id="43012" name="Rectangle 3"/>
          <p:cNvSpPr>
            <a:spLocks noGrp="1" noChangeArrowheads="1"/>
          </p:cNvSpPr>
          <p:nvPr>
            <p:ph type="body" idx="1"/>
          </p:nvPr>
        </p:nvSpPr>
        <p:spPr>
          <a:xfrm>
            <a:off x="931863" y="4408488"/>
            <a:ext cx="5127625" cy="4176712"/>
          </a:xfrm>
          <a:noFill/>
          <a:ln/>
        </p:spPr>
        <p:txBody>
          <a:bodyPr/>
          <a:lstStyle/>
          <a:p>
            <a:r>
              <a:rPr lang="en-US"/>
              <a:t>The general way this is done in Unix would be with the following code:</a:t>
            </a:r>
          </a:p>
          <a:p>
            <a:endParaRPr lang="en-US"/>
          </a:p>
          <a:p>
            <a:r>
              <a:rPr lang="en-US"/>
              <a:t>job1 &gt; /tmp/job1.out</a:t>
            </a:r>
          </a:p>
          <a:p>
            <a:r>
              <a:rPr lang="en-US"/>
              <a:t>job2 &lt; /tmp/job1.out &gt;/tmp/job2.out</a:t>
            </a:r>
          </a:p>
          <a:p>
            <a:r>
              <a:rPr lang="en-US"/>
              <a:t>job3 &lt; /tmp/job2.out &gt;/tmp/job3.out</a:t>
            </a:r>
          </a:p>
          <a:p>
            <a:r>
              <a:rPr lang="en-US"/>
              <a:t>etc.</a:t>
            </a:r>
          </a:p>
          <a:p>
            <a:endParaRPr lang="en-US"/>
          </a:p>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sp>
        <p:nvSpPr>
          <p:cNvPr id="4" name="Rectangle 2" descr="Canvas"/>
          <p:cNvSpPr>
            <a:spLocks noChangeArrowheads="1"/>
          </p:cNvSpPr>
          <p:nvPr/>
        </p:nvSpPr>
        <p:spPr bwMode="white">
          <a:xfrm>
            <a:off x="528638" y="201613"/>
            <a:ext cx="8397875" cy="6467475"/>
          </a:xfrm>
          <a:prstGeom prst="rect">
            <a:avLst/>
          </a:prstGeom>
          <a:blipFill dpi="0" rotWithShape="0">
            <a:blip r:embed="rId2"/>
            <a:srcRect/>
            <a:tile tx="0" ty="0" sx="100000" sy="100000" flip="none" algn="tl"/>
          </a:blipFill>
          <a:ln w="9525">
            <a:noFill/>
            <a:miter lim="800000"/>
            <a:headEnd/>
            <a:tailEnd/>
          </a:ln>
        </p:spPr>
        <p:txBody>
          <a:bodyPr wrap="none" anchor="ctr">
            <a:prstTxWarp prst="textNoShape">
              <a:avLst/>
            </a:prstTxWarp>
          </a:bodyPr>
          <a:lstStyle/>
          <a:p>
            <a:pPr algn="ctr">
              <a:defRPr/>
            </a:pPr>
            <a:endParaRPr kumimoji="1" lang="en-US"/>
          </a:p>
        </p:txBody>
      </p:sp>
      <p:pic>
        <p:nvPicPr>
          <p:cNvPr id="5" name="Picture 3" descr="minispir"/>
          <p:cNvPicPr>
            <a:picLocks noChangeAspect="1" noChangeArrowheads="1"/>
          </p:cNvPicPr>
          <p:nvPr/>
        </p:nvPicPr>
        <p:blipFill>
          <a:blip r:embed="rId3"/>
          <a:srcRect/>
          <a:stretch>
            <a:fillRect/>
          </a:stretch>
        </p:blipFill>
        <p:spPr bwMode="ltGray">
          <a:xfrm>
            <a:off x="0" y="50800"/>
            <a:ext cx="1181100" cy="4286250"/>
          </a:xfrm>
          <a:prstGeom prst="rect">
            <a:avLst/>
          </a:prstGeom>
          <a:noFill/>
          <a:ln w="9525">
            <a:noFill/>
            <a:miter lim="800000"/>
            <a:headEnd/>
            <a:tailEnd/>
          </a:ln>
        </p:spPr>
      </p:pic>
      <p:sp>
        <p:nvSpPr>
          <p:cNvPr id="6" name="Rectangle 4" descr="Canvas"/>
          <p:cNvSpPr>
            <a:spLocks noChangeArrowheads="1"/>
          </p:cNvSpPr>
          <p:nvPr/>
        </p:nvSpPr>
        <p:spPr bwMode="white">
          <a:xfrm>
            <a:off x="596900" y="4130675"/>
            <a:ext cx="1041400" cy="457200"/>
          </a:xfrm>
          <a:prstGeom prst="rect">
            <a:avLst/>
          </a:prstGeom>
          <a:blipFill dpi="0" rotWithShape="0">
            <a:blip r:embed="rId2"/>
            <a:srcRect/>
            <a:tile tx="0" ty="0" sx="100000" sy="100000" flip="none" algn="tl"/>
          </a:blipFill>
          <a:ln w="9525">
            <a:noFill/>
            <a:miter lim="800000"/>
            <a:headEnd/>
            <a:tailEnd/>
          </a:ln>
          <a:effectLst/>
        </p:spPr>
        <p:txBody>
          <a:bodyPr wrap="none" anchor="ctr">
            <a:prstTxWarp prst="textNoShape">
              <a:avLst/>
            </a:prstTxWarp>
          </a:bodyPr>
          <a:lstStyle/>
          <a:p>
            <a:pPr algn="ctr">
              <a:defRPr/>
            </a:pPr>
            <a:endParaRPr kumimoji="1" lang="en-US"/>
          </a:p>
        </p:txBody>
      </p:sp>
      <p:pic>
        <p:nvPicPr>
          <p:cNvPr id="7" name="Picture 5" descr="minispir"/>
          <p:cNvPicPr>
            <a:picLocks noChangeAspect="1" noChangeArrowheads="1"/>
          </p:cNvPicPr>
          <p:nvPr/>
        </p:nvPicPr>
        <p:blipFill>
          <a:blip r:embed="rId3"/>
          <a:srcRect t="39999"/>
          <a:stretch>
            <a:fillRect/>
          </a:stretch>
        </p:blipFill>
        <p:spPr bwMode="ltGray">
          <a:xfrm>
            <a:off x="0" y="4222750"/>
            <a:ext cx="1181100" cy="2571750"/>
          </a:xfrm>
          <a:prstGeom prst="rect">
            <a:avLst/>
          </a:prstGeom>
          <a:noFill/>
          <a:ln w="9525">
            <a:noFill/>
            <a:miter lim="800000"/>
            <a:headEnd/>
            <a:tailEnd/>
          </a:ln>
        </p:spPr>
      </p:pic>
      <p:sp>
        <p:nvSpPr>
          <p:cNvPr id="661510" name="Rectangle 6"/>
          <p:cNvSpPr>
            <a:spLocks noGrp="1" noChangeArrowheads="1"/>
          </p:cNvSpPr>
          <p:nvPr>
            <p:ph type="ctrTitle"/>
          </p:nvPr>
        </p:nvSpPr>
        <p:spPr>
          <a:xfrm>
            <a:off x="914400" y="2057400"/>
            <a:ext cx="7721600" cy="1143000"/>
          </a:xfrm>
        </p:spPr>
        <p:txBody>
          <a:bodyPr/>
          <a:lstStyle>
            <a:lvl1pPr>
              <a:defRPr/>
            </a:lvl1pPr>
          </a:lstStyle>
          <a:p>
            <a:r>
              <a:rPr lang="en-US"/>
              <a:t>Click to edit Master title style</a:t>
            </a:r>
          </a:p>
        </p:txBody>
      </p:sp>
      <p:sp>
        <p:nvSpPr>
          <p:cNvPr id="661511" name="Rectangle 7"/>
          <p:cNvSpPr>
            <a:spLocks noGrp="1" noChangeArrowheads="1"/>
          </p:cNvSpPr>
          <p:nvPr>
            <p:ph type="subTitle" idx="1"/>
          </p:nvPr>
        </p:nvSpPr>
        <p:spPr>
          <a:xfrm>
            <a:off x="1625600" y="3886200"/>
            <a:ext cx="6400800" cy="1771650"/>
          </a:xfrm>
        </p:spPr>
        <p:txBody>
          <a:bodyPr/>
          <a:lstStyle>
            <a:lvl1pPr marL="0" indent="0" algn="ctr">
              <a:buFontTx/>
              <a:buNone/>
              <a:defRPr/>
            </a:lvl1pPr>
          </a:lstStyle>
          <a:p>
            <a:r>
              <a:rPr lang="en-US"/>
              <a:t>Click to edit Master subtitle style</a:t>
            </a:r>
          </a:p>
        </p:txBody>
      </p:sp>
      <p:sp>
        <p:nvSpPr>
          <p:cNvPr id="8" name="Rectangle 8"/>
          <p:cNvSpPr>
            <a:spLocks noGrp="1" noChangeArrowheads="1"/>
          </p:cNvSpPr>
          <p:nvPr>
            <p:ph type="dt" sz="quarter" idx="10"/>
          </p:nvPr>
        </p:nvSpPr>
        <p:spPr>
          <a:xfrm>
            <a:off x="1084263" y="6096000"/>
            <a:ext cx="1905000" cy="457200"/>
          </a:xfrm>
        </p:spPr>
        <p:txBody>
          <a:bodyPr/>
          <a:lstStyle>
            <a:lvl1pPr>
              <a:defRPr/>
            </a:lvl1pPr>
          </a:lstStyle>
          <a:p>
            <a:pPr>
              <a:defRPr/>
            </a:pPr>
            <a:endParaRPr lang="en-US"/>
          </a:p>
        </p:txBody>
      </p:sp>
      <p:sp>
        <p:nvSpPr>
          <p:cNvPr id="9" name="Rectangle 9"/>
          <p:cNvSpPr>
            <a:spLocks noGrp="1" noChangeArrowheads="1"/>
          </p:cNvSpPr>
          <p:nvPr>
            <p:ph type="ftr" sz="quarter" idx="11"/>
          </p:nvPr>
        </p:nvSpPr>
        <p:spPr>
          <a:xfrm>
            <a:off x="3522663" y="6096000"/>
            <a:ext cx="2895600" cy="457200"/>
          </a:xfrm>
        </p:spPr>
        <p:txBody>
          <a:bodyPr/>
          <a:lstStyle>
            <a:lvl1pPr>
              <a:defRPr/>
            </a:lvl1pPr>
          </a:lstStyle>
          <a:p>
            <a:pPr>
              <a:defRPr/>
            </a:pPr>
            <a:endParaRPr lang="en-US"/>
          </a:p>
        </p:txBody>
      </p:sp>
      <p:sp>
        <p:nvSpPr>
          <p:cNvPr id="10" name="Rectangle 10"/>
          <p:cNvSpPr>
            <a:spLocks noGrp="1" noChangeArrowheads="1"/>
          </p:cNvSpPr>
          <p:nvPr>
            <p:ph type="sldNum" sz="quarter" idx="12"/>
          </p:nvPr>
        </p:nvSpPr>
        <p:spPr>
          <a:xfrm>
            <a:off x="6951663" y="6096000"/>
            <a:ext cx="1905000" cy="457200"/>
          </a:xfrm>
        </p:spPr>
        <p:txBody>
          <a:bodyPr/>
          <a:lstStyle>
            <a:lvl1pPr>
              <a:defRPr/>
            </a:lvl1pPr>
          </a:lstStyle>
          <a:p>
            <a:pPr>
              <a:defRPr/>
            </a:pPr>
            <a:fld id="{B0F3ED2E-225E-2440-A23C-C445DCEA7BD5}"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8C58C65A-0464-DD4C-93D1-2F74C71675D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66800" y="381000"/>
            <a:ext cx="55626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33EA0B2A-2F92-9942-BB39-B7DA7C9E61B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63EDF175-A3C3-F641-B9EF-215A96FFA123}"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6C358DDD-2BD1-B14B-AA42-6624B94D88D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66800" y="1752600"/>
            <a:ext cx="3733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53000" y="1752600"/>
            <a:ext cx="3733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1B90E00A-EFAD-4242-B791-1C768F99C14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dt" sz="half" idx="10"/>
          </p:nvPr>
        </p:nvSpPr>
        <p:spPr>
          <a:ln/>
        </p:spPr>
        <p:txBody>
          <a:bodyPr/>
          <a:lstStyle>
            <a:lvl1pPr>
              <a:defRPr/>
            </a:lvl1pPr>
          </a:lstStyle>
          <a:p>
            <a:pPr>
              <a:defRPr/>
            </a:pPr>
            <a:endParaRPr lang="en-US"/>
          </a:p>
        </p:txBody>
      </p:sp>
      <p:sp>
        <p:nvSpPr>
          <p:cNvPr id="8" name="Rectangle 9"/>
          <p:cNvSpPr>
            <a:spLocks noGrp="1" noChangeArrowheads="1"/>
          </p:cNvSpPr>
          <p:nvPr>
            <p:ph type="ftr" sz="quarter" idx="11"/>
          </p:nvPr>
        </p:nvSpPr>
        <p:spPr>
          <a:ln/>
        </p:spPr>
        <p:txBody>
          <a:bodyPr/>
          <a:lstStyle>
            <a:lvl1pPr>
              <a:defRPr/>
            </a:lvl1pPr>
          </a:lstStyle>
          <a:p>
            <a:pPr>
              <a:defRPr/>
            </a:pPr>
            <a:endParaRPr lang="en-US"/>
          </a:p>
        </p:txBody>
      </p:sp>
      <p:sp>
        <p:nvSpPr>
          <p:cNvPr id="9" name="Rectangle 10"/>
          <p:cNvSpPr>
            <a:spLocks noGrp="1" noChangeArrowheads="1"/>
          </p:cNvSpPr>
          <p:nvPr>
            <p:ph type="sldNum" sz="quarter" idx="12"/>
          </p:nvPr>
        </p:nvSpPr>
        <p:spPr>
          <a:ln/>
        </p:spPr>
        <p:txBody>
          <a:bodyPr/>
          <a:lstStyle>
            <a:lvl1pPr>
              <a:defRPr/>
            </a:lvl1pPr>
          </a:lstStyle>
          <a:p>
            <a:pPr>
              <a:defRPr/>
            </a:pPr>
            <a:fld id="{E68991F5-BA03-1847-B44A-885A34C43C43}"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dt" sz="half" idx="10"/>
          </p:nvPr>
        </p:nvSpPr>
        <p:spPr>
          <a:ln/>
        </p:spPr>
        <p:txBody>
          <a:bodyPr/>
          <a:lstStyle>
            <a:lvl1pPr>
              <a:defRPr/>
            </a:lvl1pPr>
          </a:lstStyle>
          <a:p>
            <a:pPr>
              <a:defRPr/>
            </a:pPr>
            <a:endParaRPr lang="en-US"/>
          </a:p>
        </p:txBody>
      </p:sp>
      <p:sp>
        <p:nvSpPr>
          <p:cNvPr id="4" name="Rectangle 9"/>
          <p:cNvSpPr>
            <a:spLocks noGrp="1" noChangeArrowheads="1"/>
          </p:cNvSpPr>
          <p:nvPr>
            <p:ph type="ftr" sz="quarter" idx="11"/>
          </p:nvPr>
        </p:nvSpPr>
        <p:spPr>
          <a:ln/>
        </p:spPr>
        <p:txBody>
          <a:bodyPr/>
          <a:lstStyle>
            <a:lvl1pPr>
              <a:defRPr/>
            </a:lvl1pPr>
          </a:lstStyle>
          <a:p>
            <a:pPr>
              <a:defRPr/>
            </a:pPr>
            <a:endParaRPr lang="en-US"/>
          </a:p>
        </p:txBody>
      </p:sp>
      <p:sp>
        <p:nvSpPr>
          <p:cNvPr id="5" name="Rectangle 10"/>
          <p:cNvSpPr>
            <a:spLocks noGrp="1" noChangeArrowheads="1"/>
          </p:cNvSpPr>
          <p:nvPr>
            <p:ph type="sldNum" sz="quarter" idx="12"/>
          </p:nvPr>
        </p:nvSpPr>
        <p:spPr>
          <a:ln/>
        </p:spPr>
        <p:txBody>
          <a:bodyPr/>
          <a:lstStyle>
            <a:lvl1pPr>
              <a:defRPr/>
            </a:lvl1pPr>
          </a:lstStyle>
          <a:p>
            <a:pPr>
              <a:defRPr/>
            </a:pPr>
            <a:fld id="{CDC44855-36CE-FE43-9038-B14BFCD7F84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pPr>
              <a:defRPr/>
            </a:pPr>
            <a:endParaRPr lang="en-US"/>
          </a:p>
        </p:txBody>
      </p:sp>
      <p:sp>
        <p:nvSpPr>
          <p:cNvPr id="3" name="Rectangle 9"/>
          <p:cNvSpPr>
            <a:spLocks noGrp="1" noChangeArrowheads="1"/>
          </p:cNvSpPr>
          <p:nvPr>
            <p:ph type="ftr" sz="quarter" idx="11"/>
          </p:nvPr>
        </p:nvSpPr>
        <p:spPr>
          <a:ln/>
        </p:spPr>
        <p:txBody>
          <a:bodyPr/>
          <a:lstStyle>
            <a:lvl1pPr>
              <a:defRPr/>
            </a:lvl1pPr>
          </a:lstStyle>
          <a:p>
            <a:pPr>
              <a:defRPr/>
            </a:pPr>
            <a:endParaRPr lang="en-US"/>
          </a:p>
        </p:txBody>
      </p:sp>
      <p:sp>
        <p:nvSpPr>
          <p:cNvPr id="4" name="Rectangle 10"/>
          <p:cNvSpPr>
            <a:spLocks noGrp="1" noChangeArrowheads="1"/>
          </p:cNvSpPr>
          <p:nvPr>
            <p:ph type="sldNum" sz="quarter" idx="12"/>
          </p:nvPr>
        </p:nvSpPr>
        <p:spPr>
          <a:ln/>
        </p:spPr>
        <p:txBody>
          <a:bodyPr/>
          <a:lstStyle>
            <a:lvl1pPr>
              <a:defRPr/>
            </a:lvl1pPr>
          </a:lstStyle>
          <a:p>
            <a:pPr>
              <a:defRPr/>
            </a:pPr>
            <a:fld id="{3875954B-E94F-C145-B77F-186DDF22CBC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32A3B221-DC83-9B45-9BE0-49705AAB6C8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B921F84F-1990-674A-B6C9-4F894578673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bwMode="ltGray">
      <p:bgPr>
        <a:solidFill>
          <a:srgbClr val="906D58"/>
        </a:solidFill>
        <a:effectLst>
          <a:outerShdw blurRad="63500" dist="107763" dir="2700000" algn="ctr" rotWithShape="0">
            <a:srgbClr val="000000">
              <a:alpha val="74998"/>
            </a:srgbClr>
          </a:outerShdw>
        </a:effectLst>
      </p:bgPr>
    </p:bg>
    <p:spTree>
      <p:nvGrpSpPr>
        <p:cNvPr id="1" name=""/>
        <p:cNvGrpSpPr/>
        <p:nvPr/>
      </p:nvGrpSpPr>
      <p:grpSpPr>
        <a:xfrm>
          <a:off x="0" y="0"/>
          <a:ext cx="0" cy="0"/>
          <a:chOff x="0" y="0"/>
          <a:chExt cx="0" cy="0"/>
        </a:xfrm>
      </p:grpSpPr>
      <p:sp>
        <p:nvSpPr>
          <p:cNvPr id="660482" name="Rectangle 2"/>
          <p:cNvSpPr>
            <a:spLocks noChangeArrowheads="1"/>
          </p:cNvSpPr>
          <p:nvPr/>
        </p:nvSpPr>
        <p:spPr bwMode="ltGray">
          <a:xfrm>
            <a:off x="609600" y="228600"/>
            <a:ext cx="8239125" cy="6391275"/>
          </a:xfrm>
          <a:prstGeom prst="rect">
            <a:avLst/>
          </a:prstGeom>
          <a:solidFill>
            <a:srgbClr val="EDE7E3"/>
          </a:solidFill>
          <a:ln w="9525">
            <a:noFill/>
            <a:miter lim="800000"/>
            <a:headEnd/>
            <a:tailEnd/>
          </a:ln>
        </p:spPr>
        <p:txBody>
          <a:bodyPr wrap="none" anchor="ctr">
            <a:prstTxWarp prst="textNoShape">
              <a:avLst/>
            </a:prstTxWarp>
          </a:bodyPr>
          <a:lstStyle/>
          <a:p>
            <a:pPr algn="ctr">
              <a:defRPr/>
            </a:pPr>
            <a:endParaRPr kumimoji="1" lang="en-US"/>
          </a:p>
        </p:txBody>
      </p:sp>
      <p:sp>
        <p:nvSpPr>
          <p:cNvPr id="660483" name="Line 3"/>
          <p:cNvSpPr>
            <a:spLocks noChangeShapeType="1"/>
          </p:cNvSpPr>
          <p:nvPr/>
        </p:nvSpPr>
        <p:spPr bwMode="ltGray">
          <a:xfrm>
            <a:off x="1016000" y="1600200"/>
            <a:ext cx="7670800" cy="0"/>
          </a:xfrm>
          <a:prstGeom prst="line">
            <a:avLst/>
          </a:prstGeom>
          <a:noFill/>
          <a:ln w="3175">
            <a:solidFill>
              <a:schemeClr val="bg2"/>
            </a:solidFill>
            <a:round/>
            <a:headEnd/>
            <a:tailEnd/>
          </a:ln>
        </p:spPr>
        <p:txBody>
          <a:bodyPr wrap="none" anchor="ctr">
            <a:prstTxWarp prst="textNoShape">
              <a:avLst/>
            </a:prstTxWarp>
          </a:bodyPr>
          <a:lstStyle/>
          <a:p>
            <a:pPr>
              <a:defRPr/>
            </a:pPr>
            <a:endParaRPr lang="en-US"/>
          </a:p>
        </p:txBody>
      </p:sp>
      <p:pic>
        <p:nvPicPr>
          <p:cNvPr id="1028" name="Picture 4" descr="minispir"/>
          <p:cNvPicPr>
            <a:picLocks noChangeAspect="1" noChangeArrowheads="1"/>
          </p:cNvPicPr>
          <p:nvPr/>
        </p:nvPicPr>
        <p:blipFill>
          <a:blip r:embed="rId13"/>
          <a:srcRect b="5333"/>
          <a:stretch>
            <a:fillRect/>
          </a:stretch>
        </p:blipFill>
        <p:spPr bwMode="ltGray">
          <a:xfrm>
            <a:off x="0" y="50800"/>
            <a:ext cx="1181100" cy="4057650"/>
          </a:xfrm>
          <a:prstGeom prst="rect">
            <a:avLst/>
          </a:prstGeom>
          <a:noFill/>
          <a:ln w="9525">
            <a:noFill/>
            <a:miter lim="800000"/>
            <a:headEnd/>
            <a:tailEnd/>
          </a:ln>
        </p:spPr>
      </p:pic>
      <p:pic>
        <p:nvPicPr>
          <p:cNvPr id="1029" name="Picture 5" descr="minispir"/>
          <p:cNvPicPr>
            <a:picLocks noChangeAspect="1" noChangeArrowheads="1"/>
          </p:cNvPicPr>
          <p:nvPr/>
        </p:nvPicPr>
        <p:blipFill>
          <a:blip r:embed="rId13"/>
          <a:srcRect t="39999"/>
          <a:stretch>
            <a:fillRect/>
          </a:stretch>
        </p:blipFill>
        <p:spPr bwMode="ltGray">
          <a:xfrm>
            <a:off x="0" y="4222750"/>
            <a:ext cx="1181100" cy="2571750"/>
          </a:xfrm>
          <a:prstGeom prst="rect">
            <a:avLst/>
          </a:prstGeom>
          <a:noFill/>
          <a:ln w="9525">
            <a:noFill/>
            <a:miter lim="800000"/>
            <a:headEnd/>
            <a:tailEnd/>
          </a:ln>
        </p:spPr>
      </p:pic>
      <p:sp>
        <p:nvSpPr>
          <p:cNvPr id="1030" name="Rectangle 6"/>
          <p:cNvSpPr>
            <a:spLocks noGrp="1" noChangeArrowheads="1"/>
          </p:cNvSpPr>
          <p:nvPr>
            <p:ph type="title"/>
          </p:nvPr>
        </p:nvSpPr>
        <p:spPr bwMode="auto">
          <a:xfrm>
            <a:off x="1066800" y="381000"/>
            <a:ext cx="7620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31" name="Rectangle 7"/>
          <p:cNvSpPr>
            <a:spLocks noGrp="1" noChangeArrowheads="1"/>
          </p:cNvSpPr>
          <p:nvPr>
            <p:ph type="body" idx="1"/>
          </p:nvPr>
        </p:nvSpPr>
        <p:spPr bwMode="auto">
          <a:xfrm>
            <a:off x="1066800" y="1752600"/>
            <a:ext cx="76200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60488" name="Rectangle 8"/>
          <p:cNvSpPr>
            <a:spLocks noGrp="1" noChangeArrowheads="1"/>
          </p:cNvSpPr>
          <p:nvPr>
            <p:ph type="dt" sz="half" idx="2"/>
          </p:nvPr>
        </p:nvSpPr>
        <p:spPr bwMode="auto">
          <a:xfrm>
            <a:off x="1014413" y="6107113"/>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660489" name="Rectangle 9"/>
          <p:cNvSpPr>
            <a:spLocks noGrp="1" noChangeArrowheads="1"/>
          </p:cNvSpPr>
          <p:nvPr>
            <p:ph type="ftr" sz="quarter" idx="3"/>
          </p:nvPr>
        </p:nvSpPr>
        <p:spPr bwMode="auto">
          <a:xfrm>
            <a:off x="3452813" y="6107113"/>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660490" name="Rectangle 10"/>
          <p:cNvSpPr>
            <a:spLocks noGrp="1" noChangeArrowheads="1"/>
          </p:cNvSpPr>
          <p:nvPr>
            <p:ph type="sldNum" sz="quarter" idx="4"/>
          </p:nvPr>
        </p:nvSpPr>
        <p:spPr bwMode="auto">
          <a:xfrm>
            <a:off x="6881813" y="6107113"/>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6FAFE55E-47EF-B942-89EE-638D2C3BA0F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6"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rtl="0" eaLnBrk="0" fontAlgn="base" hangingPunct="0">
        <a:spcBef>
          <a:spcPct val="0"/>
        </a:spcBef>
        <a:spcAft>
          <a:spcPct val="0"/>
        </a:spcAft>
        <a:defRPr sz="4400">
          <a:solidFill>
            <a:schemeClr val="tx2"/>
          </a:solidFill>
          <a:latin typeface="+mj-lt"/>
          <a:ea typeface="ＭＳ Ｐゴシック" charset="-128"/>
          <a:cs typeface="ＭＳ Ｐゴシック" charset="-128"/>
        </a:defRPr>
      </a:lvl1pPr>
      <a:lvl2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2pPr>
      <a:lvl3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3pPr>
      <a:lvl4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4pPr>
      <a:lvl5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5pPr>
      <a:lvl6pPr marL="457200" algn="ctr" rtl="0" fontAlgn="base">
        <a:spcBef>
          <a:spcPct val="0"/>
        </a:spcBef>
        <a:spcAft>
          <a:spcPct val="0"/>
        </a:spcAft>
        <a:defRPr sz="4400">
          <a:solidFill>
            <a:schemeClr val="tx2"/>
          </a:solidFill>
          <a:latin typeface="Times New Roman" charset="0"/>
        </a:defRPr>
      </a:lvl6pPr>
      <a:lvl7pPr marL="914400" algn="ctr" rtl="0" fontAlgn="base">
        <a:spcBef>
          <a:spcPct val="0"/>
        </a:spcBef>
        <a:spcAft>
          <a:spcPct val="0"/>
        </a:spcAft>
        <a:defRPr sz="4400">
          <a:solidFill>
            <a:schemeClr val="tx2"/>
          </a:solidFill>
          <a:latin typeface="Times New Roman" charset="0"/>
        </a:defRPr>
      </a:lvl7pPr>
      <a:lvl8pPr marL="1371600" algn="ctr" rtl="0" fontAlgn="base">
        <a:spcBef>
          <a:spcPct val="0"/>
        </a:spcBef>
        <a:spcAft>
          <a:spcPct val="0"/>
        </a:spcAft>
        <a:defRPr sz="4400">
          <a:solidFill>
            <a:schemeClr val="tx2"/>
          </a:solidFill>
          <a:latin typeface="Times New Roman" charset="0"/>
        </a:defRPr>
      </a:lvl8pPr>
      <a:lvl9pPr marL="1828800" algn="ctr" rtl="0" fontAlgn="base">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pdf"/><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p:txBody>
          <a:bodyPr/>
          <a:lstStyle/>
          <a:p>
            <a:pPr eaLnBrk="1" hangingPunct="1"/>
            <a:r>
              <a:rPr lang="en-US"/>
              <a:t>Lecture 5</a:t>
            </a:r>
          </a:p>
        </p:txBody>
      </p:sp>
      <p:sp>
        <p:nvSpPr>
          <p:cNvPr id="15363" name="Rectangle 3"/>
          <p:cNvSpPr>
            <a:spLocks noGrp="1" noChangeArrowheads="1"/>
          </p:cNvSpPr>
          <p:nvPr>
            <p:ph type="subTitle" idx="1"/>
          </p:nvPr>
        </p:nvSpPr>
        <p:spPr>
          <a:xfrm>
            <a:off x="1219200" y="3886200"/>
            <a:ext cx="7391400" cy="1771650"/>
          </a:xfrm>
        </p:spPr>
        <p:txBody>
          <a:bodyPr/>
          <a:lstStyle/>
          <a:p>
            <a:pPr eaLnBrk="1" hangingPunct="1"/>
            <a:r>
              <a:rPr lang="en-US"/>
              <a:t>Systems Programming:</a:t>
            </a:r>
          </a:p>
          <a:p>
            <a:pPr eaLnBrk="1" hangingPunct="1"/>
            <a:r>
              <a:rPr lang="en-US"/>
              <a:t>Unix Processes Creation:  fork &amp; exec</a:t>
            </a:r>
          </a:p>
          <a:p>
            <a:pPr eaLnBrk="1" hangingPunct="1"/>
            <a:r>
              <a:rPr lang="en-US"/>
              <a:t>Process Communication:  Pipes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t>The execv... functions</a:t>
            </a:r>
          </a:p>
        </p:txBody>
      </p:sp>
      <p:sp>
        <p:nvSpPr>
          <p:cNvPr id="24579" name="Rectangle 3"/>
          <p:cNvSpPr>
            <a:spLocks noGrp="1" noChangeArrowheads="1"/>
          </p:cNvSpPr>
          <p:nvPr>
            <p:ph type="body" idx="1"/>
          </p:nvPr>
        </p:nvSpPr>
        <p:spPr>
          <a:xfrm>
            <a:off x="990600" y="1600200"/>
            <a:ext cx="7772400" cy="5029200"/>
          </a:xfrm>
        </p:spPr>
        <p:txBody>
          <a:bodyPr/>
          <a:lstStyle/>
          <a:p>
            <a:pPr eaLnBrk="1" hangingPunct="1"/>
            <a:r>
              <a:rPr lang="en-US" sz="2800"/>
              <a:t>int execv(const char * path, char *const argv[]);</a:t>
            </a:r>
          </a:p>
          <a:p>
            <a:pPr lvl="1" eaLnBrk="1" hangingPunct="1"/>
            <a:r>
              <a:rPr lang="en-US" sz="2400"/>
              <a:t>executes the command at path, passing it the environment contained in a single argv[] </a:t>
            </a:r>
            <a:r>
              <a:rPr lang="en-US" sz="2400" i="1"/>
              <a:t>vector</a:t>
            </a:r>
          </a:p>
          <a:p>
            <a:pPr eaLnBrk="1" hangingPunct="1"/>
            <a:r>
              <a:rPr lang="en-US" sz="2800"/>
              <a:t>int execvp(const char * path, char *const argv[]); same as execv, but uses $PATH resolution for locating the program in </a:t>
            </a:r>
            <a:r>
              <a:rPr lang="en-US" sz="2800" i="1"/>
              <a:t>path</a:t>
            </a:r>
          </a:p>
          <a:p>
            <a:pPr eaLnBrk="1" hangingPunct="1"/>
            <a:r>
              <a:rPr lang="en-US" sz="2800"/>
              <a:t>int execve(const char * path, char *const argv[], char * const envp[]);</a:t>
            </a:r>
            <a:r>
              <a:rPr lang="en-US" sz="2800" i="1"/>
              <a:t> </a:t>
            </a:r>
          </a:p>
          <a:p>
            <a:pPr lvl="1" eaLnBrk="1" hangingPunct="1"/>
            <a:r>
              <a:rPr lang="en-US" sz="2400"/>
              <a:t>note that this is the only system call of the lot</a:t>
            </a:r>
          </a:p>
          <a:p>
            <a:pPr eaLnBrk="1" hangingPunct="1"/>
            <a:r>
              <a:rPr lang="en-US" sz="2800" i="1"/>
              <a:t>examples:  execv.test &amp; myecho.c</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t>fork()</a:t>
            </a:r>
          </a:p>
        </p:txBody>
      </p:sp>
      <p:sp>
        <p:nvSpPr>
          <p:cNvPr id="25603" name="Rectangle 3"/>
          <p:cNvSpPr>
            <a:spLocks noGrp="1" noChangeArrowheads="1"/>
          </p:cNvSpPr>
          <p:nvPr>
            <p:ph type="body" idx="1"/>
          </p:nvPr>
        </p:nvSpPr>
        <p:spPr>
          <a:xfrm>
            <a:off x="990600" y="1676400"/>
            <a:ext cx="7772400" cy="4953000"/>
          </a:xfrm>
        </p:spPr>
        <p:txBody>
          <a:bodyPr/>
          <a:lstStyle/>
          <a:p>
            <a:pPr eaLnBrk="1" hangingPunct="1"/>
            <a:r>
              <a:rPr lang="en-US" sz="2800"/>
              <a:t>fork() spawns a child process, the OS copies the current program into it, resets the program pointer to the start of the new program, and both processes </a:t>
            </a:r>
            <a:r>
              <a:rPr lang="en-US" sz="2800" i="1"/>
              <a:t>continue execution independently</a:t>
            </a:r>
          </a:p>
          <a:p>
            <a:pPr eaLnBrk="1" hangingPunct="1"/>
            <a:r>
              <a:rPr lang="en-US" sz="2800"/>
              <a:t>The child gets a copy of the parent’s:</a:t>
            </a:r>
          </a:p>
          <a:p>
            <a:pPr lvl="1" eaLnBrk="1" hangingPunct="1"/>
            <a:r>
              <a:rPr lang="en-US"/>
              <a:t>data segments</a:t>
            </a:r>
          </a:p>
          <a:p>
            <a:pPr lvl="1" eaLnBrk="1" hangingPunct="1"/>
            <a:r>
              <a:rPr lang="en-US"/>
              <a:t>heap segment</a:t>
            </a:r>
          </a:p>
          <a:p>
            <a:pPr lvl="1" eaLnBrk="1" hangingPunct="1"/>
            <a:r>
              <a:rPr lang="en-US"/>
              <a:t>stack segment</a:t>
            </a:r>
          </a:p>
          <a:p>
            <a:pPr lvl="1" eaLnBrk="1" hangingPunct="1"/>
            <a:r>
              <a:rPr lang="en-US"/>
              <a:t>file descriptors</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t>fork() Return Values</a:t>
            </a:r>
          </a:p>
        </p:txBody>
      </p:sp>
      <p:sp>
        <p:nvSpPr>
          <p:cNvPr id="26627" name="Rectangle 3"/>
          <p:cNvSpPr>
            <a:spLocks noGrp="1" noChangeArrowheads="1"/>
          </p:cNvSpPr>
          <p:nvPr>
            <p:ph type="body" idx="1"/>
          </p:nvPr>
        </p:nvSpPr>
        <p:spPr>
          <a:xfrm>
            <a:off x="990600" y="1676400"/>
            <a:ext cx="7772400" cy="4953000"/>
          </a:xfrm>
        </p:spPr>
        <p:txBody>
          <a:bodyPr/>
          <a:lstStyle/>
          <a:p>
            <a:pPr eaLnBrk="1" hangingPunct="1"/>
            <a:r>
              <a:rPr lang="en-US" sz="2800"/>
              <a:t>fork() is the one Unix function that is called </a:t>
            </a:r>
            <a:r>
              <a:rPr lang="en-US" sz="2800" i="1"/>
              <a:t>once</a:t>
            </a:r>
            <a:r>
              <a:rPr lang="en-US" sz="2800"/>
              <a:t> but returns </a:t>
            </a:r>
            <a:r>
              <a:rPr lang="en-US" sz="2800" i="1"/>
              <a:t>twice, into two SEPARATE processes</a:t>
            </a:r>
            <a:r>
              <a:rPr lang="en-US" sz="2800"/>
              <a:t>:</a:t>
            </a:r>
          </a:p>
          <a:p>
            <a:pPr eaLnBrk="1" hangingPunct="1"/>
            <a:r>
              <a:rPr lang="en-US" sz="2800"/>
              <a:t>If fork() returns 0:</a:t>
            </a:r>
          </a:p>
          <a:p>
            <a:pPr lvl="1" eaLnBrk="1" hangingPunct="1"/>
            <a:r>
              <a:rPr lang="en-US"/>
              <a:t>you’re in the </a:t>
            </a:r>
            <a:r>
              <a:rPr lang="en-US" i="1"/>
              <a:t>new</a:t>
            </a:r>
            <a:r>
              <a:rPr lang="en-US"/>
              <a:t> child process</a:t>
            </a:r>
          </a:p>
          <a:p>
            <a:pPr eaLnBrk="1" hangingPunct="1"/>
            <a:r>
              <a:rPr lang="en-US" sz="2800"/>
              <a:t>If fork() returns &gt; 1 (i.e., the pid of the new child process)</a:t>
            </a:r>
          </a:p>
          <a:p>
            <a:pPr lvl="1" eaLnBrk="1" hangingPunct="1"/>
            <a:r>
              <a:rPr lang="en-US"/>
              <a:t>you’re back in the parent process</a:t>
            </a:r>
          </a:p>
          <a:p>
            <a:pPr eaLnBrk="1" hangingPunct="1"/>
            <a:r>
              <a:rPr lang="en-US" sz="2800" i="1"/>
              <a:t>examples:  fork1.c, forkio.c</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t>Waiting on Our Children</a:t>
            </a:r>
          </a:p>
        </p:txBody>
      </p:sp>
      <p:sp>
        <p:nvSpPr>
          <p:cNvPr id="27651" name="Rectangle 3"/>
          <p:cNvSpPr>
            <a:spLocks noGrp="1" noChangeArrowheads="1"/>
          </p:cNvSpPr>
          <p:nvPr>
            <p:ph type="body" idx="1"/>
          </p:nvPr>
        </p:nvSpPr>
        <p:spPr>
          <a:xfrm>
            <a:off x="990600" y="1600200"/>
            <a:ext cx="7772400" cy="5029200"/>
          </a:xfrm>
        </p:spPr>
        <p:txBody>
          <a:bodyPr/>
          <a:lstStyle/>
          <a:p>
            <a:pPr eaLnBrk="1" hangingPunct="1">
              <a:lnSpc>
                <a:spcPct val="90000"/>
              </a:lnSpc>
            </a:pPr>
            <a:r>
              <a:rPr lang="en-US" sz="2400"/>
              <a:t>Unlike life, parents should always hang around for their children’s lives (runtimes) to end, that is to say:</a:t>
            </a:r>
          </a:p>
          <a:p>
            <a:pPr lvl="1" eaLnBrk="1" hangingPunct="1">
              <a:lnSpc>
                <a:spcPct val="90000"/>
              </a:lnSpc>
            </a:pPr>
            <a:r>
              <a:rPr lang="en-US" sz="2400"/>
              <a:t>Parent processes should always wait for their child processes to end</a:t>
            </a:r>
          </a:p>
          <a:p>
            <a:pPr eaLnBrk="1" hangingPunct="1">
              <a:lnSpc>
                <a:spcPct val="90000"/>
              </a:lnSpc>
            </a:pPr>
            <a:r>
              <a:rPr lang="en-US" sz="2400"/>
              <a:t>When a child process dies, a SIGCHLD signal is sent to the parent as notification </a:t>
            </a:r>
          </a:p>
          <a:p>
            <a:pPr eaLnBrk="1" hangingPunct="1">
              <a:lnSpc>
                <a:spcPct val="90000"/>
              </a:lnSpc>
            </a:pPr>
            <a:r>
              <a:rPr lang="en-US" sz="2400"/>
              <a:t>The SIGCHLD signal’s default disposition is to ignore the signal</a:t>
            </a:r>
          </a:p>
          <a:p>
            <a:pPr eaLnBrk="1" hangingPunct="1">
              <a:lnSpc>
                <a:spcPct val="90000"/>
              </a:lnSpc>
            </a:pPr>
            <a:r>
              <a:rPr lang="en-US" sz="2400"/>
              <a:t>A parent can find out the exit status of a child process by calling one of the wait() functions…</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t>Waiting on Our Children</a:t>
            </a:r>
          </a:p>
        </p:txBody>
      </p:sp>
      <p:sp>
        <p:nvSpPr>
          <p:cNvPr id="28675" name="Rectangle 3"/>
          <p:cNvSpPr>
            <a:spLocks noGrp="1" noChangeArrowheads="1"/>
          </p:cNvSpPr>
          <p:nvPr>
            <p:ph type="body" idx="1"/>
          </p:nvPr>
        </p:nvSpPr>
        <p:spPr>
          <a:xfrm>
            <a:off x="990600" y="1600200"/>
            <a:ext cx="7772400" cy="5029200"/>
          </a:xfrm>
        </p:spPr>
        <p:txBody>
          <a:bodyPr/>
          <a:lstStyle/>
          <a:p>
            <a:pPr eaLnBrk="1" hangingPunct="1">
              <a:lnSpc>
                <a:spcPct val="90000"/>
              </a:lnSpc>
            </a:pPr>
            <a:r>
              <a:rPr lang="en-US" sz="2400"/>
              <a:t>Parent processes find out the exit status of their children by executing a wait() call:</a:t>
            </a:r>
          </a:p>
          <a:p>
            <a:pPr lvl="1" eaLnBrk="1" hangingPunct="1">
              <a:lnSpc>
                <a:spcPct val="90000"/>
              </a:lnSpc>
            </a:pPr>
            <a:r>
              <a:rPr lang="en-US" sz="2400">
                <a:solidFill>
                  <a:srgbClr val="0000FF"/>
                </a:solidFill>
              </a:rPr>
              <a:t>pid_t wait(int * status);</a:t>
            </a:r>
          </a:p>
          <a:p>
            <a:pPr lvl="1" eaLnBrk="1" hangingPunct="1">
              <a:lnSpc>
                <a:spcPct val="90000"/>
              </a:lnSpc>
            </a:pPr>
            <a:r>
              <a:rPr lang="en-US" sz="2400">
                <a:solidFill>
                  <a:srgbClr val="0000FF"/>
                </a:solidFill>
              </a:rPr>
              <a:t>pid_t waitpid(pid_t pid, int * status, int options);</a:t>
            </a:r>
          </a:p>
          <a:p>
            <a:pPr eaLnBrk="1" hangingPunct="1">
              <a:lnSpc>
                <a:spcPct val="90000"/>
              </a:lnSpc>
            </a:pPr>
            <a:r>
              <a:rPr lang="en-US" sz="2400"/>
              <a:t>wait() blocks until it receives the exit status</a:t>
            </a:r>
          </a:p>
          <a:p>
            <a:pPr eaLnBrk="1" hangingPunct="1">
              <a:lnSpc>
                <a:spcPct val="90000"/>
              </a:lnSpc>
            </a:pPr>
            <a:r>
              <a:rPr lang="en-US" sz="2400"/>
              <a:t>Waitpid() can wait on a specific child, and doesn’t block</a:t>
            </a:r>
          </a:p>
          <a:p>
            <a:pPr eaLnBrk="1" hangingPunct="1">
              <a:lnSpc>
                <a:spcPct val="90000"/>
              </a:lnSpc>
            </a:pPr>
            <a:r>
              <a:rPr lang="en-US" sz="2400"/>
              <a:t>Waiting allows the parent to obtain the </a:t>
            </a:r>
            <a:r>
              <a:rPr lang="en-US" sz="2400" i="1"/>
              <a:t>return value</a:t>
            </a:r>
            <a:r>
              <a:rPr lang="en-US" sz="2400"/>
              <a:t> from the child’s process</a:t>
            </a:r>
          </a:p>
          <a:p>
            <a:pPr eaLnBrk="1" hangingPunct="1">
              <a:lnSpc>
                <a:spcPct val="90000"/>
              </a:lnSpc>
            </a:pPr>
            <a:r>
              <a:rPr lang="en-US" sz="2400" i="1"/>
              <a:t>examples:</a:t>
            </a:r>
          </a:p>
          <a:p>
            <a:pPr lvl="1" eaLnBrk="1" hangingPunct="1">
              <a:lnSpc>
                <a:spcPct val="90000"/>
              </a:lnSpc>
            </a:pPr>
            <a:r>
              <a:rPr lang="en-US" sz="2400" i="1"/>
              <a:t>childdeath echo hi; childdeath false; childdeath true</a:t>
            </a:r>
          </a:p>
          <a:p>
            <a:pPr lvl="1" eaLnBrk="1" hangingPunct="1">
              <a:lnSpc>
                <a:spcPct val="90000"/>
              </a:lnSpc>
            </a:pPr>
            <a:r>
              <a:rPr lang="en-US" sz="2400" i="1"/>
              <a:t>forkandwait echo hello world</a:t>
            </a:r>
          </a:p>
          <a:p>
            <a:pPr lvl="1" eaLnBrk="1" hangingPunct="1">
              <a:lnSpc>
                <a:spcPct val="90000"/>
              </a:lnSpc>
            </a:pPr>
            <a:r>
              <a:rPr lang="en-US" sz="2400" i="1"/>
              <a:t>forkandwait sleep 10</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t>waitpid()</a:t>
            </a:r>
          </a:p>
        </p:txBody>
      </p:sp>
      <p:sp>
        <p:nvSpPr>
          <p:cNvPr id="29699" name="Rectangle 3"/>
          <p:cNvSpPr>
            <a:spLocks noGrp="1" noChangeArrowheads="1"/>
          </p:cNvSpPr>
          <p:nvPr>
            <p:ph type="body" idx="1"/>
          </p:nvPr>
        </p:nvSpPr>
        <p:spPr>
          <a:xfrm>
            <a:off x="990600" y="1600200"/>
            <a:ext cx="7772400" cy="5029200"/>
          </a:xfrm>
        </p:spPr>
        <p:txBody>
          <a:bodyPr/>
          <a:lstStyle/>
          <a:p>
            <a:pPr eaLnBrk="1" hangingPunct="1">
              <a:lnSpc>
                <a:spcPct val="90000"/>
              </a:lnSpc>
              <a:buFontTx/>
              <a:buNone/>
            </a:pPr>
            <a:r>
              <a:rPr lang="en-US" sz="2400">
                <a:solidFill>
                  <a:srgbClr val="0000FF"/>
                </a:solidFill>
                <a:latin typeface="Courier (PCL6)" pitchFamily="49" charset="0"/>
              </a:rPr>
              <a:t>pid_t waitpid(pid_t pid, int * status, int options);</a:t>
            </a:r>
          </a:p>
          <a:p>
            <a:pPr eaLnBrk="1" hangingPunct="1">
              <a:lnSpc>
                <a:spcPct val="90000"/>
              </a:lnSpc>
            </a:pPr>
            <a:r>
              <a:rPr lang="en-US" sz="2400"/>
              <a:t>pid can be any of 4 values:</a:t>
            </a:r>
          </a:p>
          <a:p>
            <a:pPr lvl="1" eaLnBrk="1" hangingPunct="1">
              <a:lnSpc>
                <a:spcPct val="90000"/>
              </a:lnSpc>
              <a:buFontTx/>
              <a:buNone/>
            </a:pPr>
            <a:r>
              <a:rPr lang="en-US" sz="2400"/>
              <a:t>&lt; -1:	wait for any child whose gpid is the </a:t>
            </a:r>
            <a:br>
              <a:rPr lang="en-US" sz="2400"/>
            </a:br>
            <a:r>
              <a:rPr lang="en-US" sz="2400"/>
              <a:t>		same as pid</a:t>
            </a:r>
          </a:p>
          <a:p>
            <a:pPr lvl="1" eaLnBrk="1" hangingPunct="1">
              <a:lnSpc>
                <a:spcPct val="90000"/>
              </a:lnSpc>
              <a:buFontTx/>
              <a:buNone/>
            </a:pPr>
            <a:r>
              <a:rPr lang="en-US" sz="2400"/>
              <a:t>== -1:	waits for any child to terminate</a:t>
            </a:r>
          </a:p>
          <a:p>
            <a:pPr lvl="1" eaLnBrk="1" hangingPunct="1">
              <a:lnSpc>
                <a:spcPct val="90000"/>
              </a:lnSpc>
              <a:buFontTx/>
              <a:buNone/>
            </a:pPr>
            <a:r>
              <a:rPr lang="en-US" sz="2400"/>
              <a:t>== 0:	waits for a child in the same process</a:t>
            </a:r>
            <a:br>
              <a:rPr lang="en-US" sz="2400"/>
            </a:br>
            <a:r>
              <a:rPr lang="en-US" sz="2400"/>
              <a:t>		group as the current process</a:t>
            </a:r>
          </a:p>
          <a:p>
            <a:pPr lvl="1" eaLnBrk="1" hangingPunct="1">
              <a:lnSpc>
                <a:spcPct val="90000"/>
              </a:lnSpc>
              <a:buFontTx/>
              <a:buNone/>
            </a:pPr>
            <a:r>
              <a:rPr lang="en-US" sz="2400"/>
              <a:t>&gt; 0:	waits for process </a:t>
            </a:r>
            <a:r>
              <a:rPr lang="en-US" sz="2400" i="1"/>
              <a:t>pid</a:t>
            </a:r>
            <a:r>
              <a:rPr lang="en-US" sz="2400"/>
              <a:t> to exit</a:t>
            </a:r>
          </a:p>
          <a:p>
            <a:pPr eaLnBrk="1" hangingPunct="1">
              <a:lnSpc>
                <a:spcPct val="90000"/>
              </a:lnSpc>
            </a:pPr>
            <a:r>
              <a:rPr lang="en-US" sz="2400"/>
              <a:t>The following macros work on status:</a:t>
            </a:r>
          </a:p>
          <a:p>
            <a:pPr lvl="1" eaLnBrk="1" hangingPunct="1">
              <a:lnSpc>
                <a:spcPct val="90000"/>
              </a:lnSpc>
            </a:pPr>
            <a:r>
              <a:rPr lang="en-US" sz="2000"/>
              <a:t>WIFEXITED(status):	true if process exited normally</a:t>
            </a:r>
          </a:p>
          <a:p>
            <a:pPr lvl="1" eaLnBrk="1" hangingPunct="1">
              <a:lnSpc>
                <a:spcPct val="90000"/>
              </a:lnSpc>
            </a:pPr>
            <a:r>
              <a:rPr lang="en-US" sz="2000"/>
              <a:t>WIFSIGNALED(status):	true if process was killed by a signal</a:t>
            </a:r>
          </a:p>
          <a:p>
            <a:pPr lvl="1" eaLnBrk="1" hangingPunct="1">
              <a:lnSpc>
                <a:spcPct val="90000"/>
              </a:lnSpc>
            </a:pPr>
            <a:r>
              <a:rPr lang="en-US" sz="2000" i="1">
                <a:solidFill>
                  <a:srgbClr val="000000"/>
                </a:solidFill>
              </a:rPr>
              <a:t>examples: forkandwait2 sleep 15</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t>vfork() and Copy On Write</a:t>
            </a:r>
          </a:p>
        </p:txBody>
      </p:sp>
      <p:sp>
        <p:nvSpPr>
          <p:cNvPr id="30723" name="Rectangle 3"/>
          <p:cNvSpPr>
            <a:spLocks noGrp="1" noChangeArrowheads="1"/>
          </p:cNvSpPr>
          <p:nvPr>
            <p:ph type="body" idx="1"/>
          </p:nvPr>
        </p:nvSpPr>
        <p:spPr>
          <a:xfrm>
            <a:off x="990600" y="1600200"/>
            <a:ext cx="7772400" cy="4953000"/>
          </a:xfrm>
        </p:spPr>
        <p:txBody>
          <a:bodyPr/>
          <a:lstStyle/>
          <a:p>
            <a:pPr eaLnBrk="1" hangingPunct="1">
              <a:lnSpc>
                <a:spcPct val="90000"/>
              </a:lnSpc>
            </a:pPr>
            <a:r>
              <a:rPr lang="en-US" sz="2800"/>
              <a:t>When a process forks, the entire current process (plus segments, environment, etc.) is copied over to the new process</a:t>
            </a:r>
          </a:p>
          <a:p>
            <a:pPr eaLnBrk="1" hangingPunct="1">
              <a:lnSpc>
                <a:spcPct val="90000"/>
              </a:lnSpc>
            </a:pPr>
            <a:r>
              <a:rPr lang="en-US" sz="2800"/>
              <a:t>When that new process called exec(), the entire address space is replaced (overlaid) with the new environment of the exec’ing program</a:t>
            </a:r>
          </a:p>
          <a:p>
            <a:pPr eaLnBrk="1" hangingPunct="1">
              <a:lnSpc>
                <a:spcPct val="90000"/>
              </a:lnSpc>
            </a:pPr>
            <a:r>
              <a:rPr lang="en-US" sz="2800"/>
              <a:t>Efficiency question:  If you know you’re going to call exec immediately after fork, why have fork spend time copying the entire address space over when we know it’s just going to get overwritten immediately on the exec() call?</a:t>
            </a:r>
          </a:p>
          <a:p>
            <a:pPr eaLnBrk="1" hangingPunct="1">
              <a:lnSpc>
                <a:spcPct val="90000"/>
              </a:lnSpc>
            </a:pPr>
            <a:r>
              <a:rPr lang="en-US" sz="2800"/>
              <a:t>Answer:  vfork() doesn’t copy entire address space</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t>system()</a:t>
            </a:r>
          </a:p>
        </p:txBody>
      </p:sp>
      <p:sp>
        <p:nvSpPr>
          <p:cNvPr id="31747" name="Rectangle 3"/>
          <p:cNvSpPr>
            <a:spLocks noGrp="1" noChangeArrowheads="1"/>
          </p:cNvSpPr>
          <p:nvPr>
            <p:ph type="body" idx="1"/>
          </p:nvPr>
        </p:nvSpPr>
        <p:spPr>
          <a:xfrm>
            <a:off x="990600" y="1676400"/>
            <a:ext cx="7772400" cy="4953000"/>
          </a:xfrm>
        </p:spPr>
        <p:txBody>
          <a:bodyPr/>
          <a:lstStyle/>
          <a:p>
            <a:pPr eaLnBrk="1" hangingPunct="1"/>
            <a:r>
              <a:rPr lang="en-US" sz="2800"/>
              <a:t>int system(const char * cmd)</a:t>
            </a:r>
          </a:p>
          <a:p>
            <a:pPr eaLnBrk="1" hangingPunct="1"/>
            <a:r>
              <a:rPr lang="en-US" sz="2800"/>
              <a:t>system() forks a child process that exec’s /bin/sh, which in turn runs the command cmd</a:t>
            </a:r>
          </a:p>
          <a:p>
            <a:pPr eaLnBrk="1" hangingPunct="1"/>
            <a:r>
              <a:rPr lang="en-US" sz="2800"/>
              <a:t>As such, it has the following qualities:</a:t>
            </a:r>
          </a:p>
          <a:p>
            <a:pPr lvl="1" eaLnBrk="1" hangingPunct="1"/>
            <a:r>
              <a:rPr lang="en-US" sz="2400"/>
              <a:t>it’s easy and familiar to use</a:t>
            </a:r>
          </a:p>
          <a:p>
            <a:pPr lvl="1" eaLnBrk="1" hangingPunct="1"/>
            <a:r>
              <a:rPr lang="en-US" sz="2400"/>
              <a:t>it’s inefficient</a:t>
            </a:r>
          </a:p>
          <a:p>
            <a:pPr lvl="1" eaLnBrk="1" hangingPunct="1"/>
            <a:r>
              <a:rPr lang="en-US" sz="2400"/>
              <a:t>because it uses system variables and executes from a shell, it can be a security risk if the command is setuid or setgid</a:t>
            </a:r>
          </a:p>
          <a:p>
            <a:pPr eaLnBrk="1" hangingPunct="1"/>
            <a:r>
              <a:rPr lang="en-US" sz="2800"/>
              <a:t>example:  system(“ls –la /usr/bin”);</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t>Sessions and Process Groups</a:t>
            </a:r>
          </a:p>
        </p:txBody>
      </p:sp>
      <p:sp>
        <p:nvSpPr>
          <p:cNvPr id="32771" name="Rectangle 3"/>
          <p:cNvSpPr>
            <a:spLocks noGrp="1" noChangeArrowheads="1"/>
          </p:cNvSpPr>
          <p:nvPr>
            <p:ph type="body" idx="1"/>
          </p:nvPr>
        </p:nvSpPr>
        <p:spPr>
          <a:xfrm>
            <a:off x="990600" y="1600200"/>
            <a:ext cx="7772400" cy="5029200"/>
          </a:xfrm>
        </p:spPr>
        <p:txBody>
          <a:bodyPr/>
          <a:lstStyle/>
          <a:p>
            <a:pPr eaLnBrk="1" hangingPunct="1"/>
            <a:r>
              <a:rPr lang="en-US" sz="2800"/>
              <a:t>A process group is a group of related processes, that share some common interest, as all the processes in a pipeline do:</a:t>
            </a:r>
          </a:p>
          <a:p>
            <a:pPr lvl="1" eaLnBrk="1" hangingPunct="1"/>
            <a:r>
              <a:rPr lang="en-US" sz="2400"/>
              <a:t>ls –l | sort | wc –l</a:t>
            </a:r>
          </a:p>
          <a:p>
            <a:pPr eaLnBrk="1" hangingPunct="1"/>
            <a:r>
              <a:rPr lang="en-US" sz="2800"/>
              <a:t>A session is a further abstracted group of related process groups or individual processes, such as all the jobs in a given terminal shell session</a:t>
            </a:r>
          </a:p>
          <a:p>
            <a:pPr eaLnBrk="1" hangingPunct="1"/>
            <a:r>
              <a:rPr lang="en-US" sz="2800"/>
              <a:t>Sessions are generally created during login, and process groups are managed by the job processing capabilities of a given shell</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t>Priorities and Being Nice</a:t>
            </a:r>
          </a:p>
        </p:txBody>
      </p:sp>
      <p:sp>
        <p:nvSpPr>
          <p:cNvPr id="33795" name="Rectangle 3"/>
          <p:cNvSpPr>
            <a:spLocks noGrp="1" noChangeArrowheads="1"/>
          </p:cNvSpPr>
          <p:nvPr>
            <p:ph type="body" idx="1"/>
          </p:nvPr>
        </p:nvSpPr>
        <p:spPr>
          <a:xfrm>
            <a:off x="990600" y="1600200"/>
            <a:ext cx="7772400" cy="5105400"/>
          </a:xfrm>
        </p:spPr>
        <p:txBody>
          <a:bodyPr/>
          <a:lstStyle/>
          <a:p>
            <a:pPr eaLnBrk="1" hangingPunct="1">
              <a:lnSpc>
                <a:spcPct val="90000"/>
              </a:lnSpc>
            </a:pPr>
            <a:r>
              <a:rPr lang="en-US" sz="2800"/>
              <a:t>The scheduler recognizes processes of three different scheduling policies:</a:t>
            </a:r>
          </a:p>
          <a:p>
            <a:pPr lvl="1" eaLnBrk="1" hangingPunct="1">
              <a:lnSpc>
                <a:spcPct val="90000"/>
              </a:lnSpc>
            </a:pPr>
            <a:r>
              <a:rPr lang="en-US" sz="2400"/>
              <a:t>SCHED_FIFO (unalterable real-time processes)</a:t>
            </a:r>
          </a:p>
          <a:p>
            <a:pPr lvl="1" eaLnBrk="1" hangingPunct="1">
              <a:lnSpc>
                <a:spcPct val="90000"/>
              </a:lnSpc>
            </a:pPr>
            <a:r>
              <a:rPr lang="en-US" sz="2400"/>
              <a:t>SCHED_RR (alterable real-time processes)</a:t>
            </a:r>
          </a:p>
          <a:p>
            <a:pPr lvl="1" eaLnBrk="1" hangingPunct="1">
              <a:lnSpc>
                <a:spcPct val="90000"/>
              </a:lnSpc>
            </a:pPr>
            <a:r>
              <a:rPr lang="en-US" sz="2400"/>
              <a:t>SCHED_OTHER (conventional, time-shared)</a:t>
            </a:r>
          </a:p>
          <a:p>
            <a:pPr eaLnBrk="1" hangingPunct="1">
              <a:lnSpc>
                <a:spcPct val="90000"/>
              </a:lnSpc>
            </a:pPr>
            <a:r>
              <a:rPr lang="en-US" sz="2800"/>
              <a:t>Processes with SCHED_OTHER policy are assigned a default dynamic priority of 0, and can voluntarily lower their priority by incrementally raising their “niceness” value, up to 40</a:t>
            </a:r>
          </a:p>
          <a:p>
            <a:pPr eaLnBrk="1" hangingPunct="1">
              <a:lnSpc>
                <a:spcPct val="90000"/>
              </a:lnSpc>
            </a:pPr>
            <a:r>
              <a:rPr lang="en-US" sz="2800" i="1"/>
              <a:t>example:  mynice.c</a:t>
            </a:r>
          </a:p>
          <a:p>
            <a:pPr eaLnBrk="1" hangingPunct="1">
              <a:lnSpc>
                <a:spcPct val="90000"/>
              </a:lnSpc>
            </a:pPr>
            <a:r>
              <a:rPr lang="en-US" sz="2800" i="1"/>
              <a:t>gcc –O0 –g –o mynice mynice.c</a:t>
            </a:r>
          </a:p>
          <a:p>
            <a:pPr eaLnBrk="1" hangingPunct="1">
              <a:lnSpc>
                <a:spcPct val="90000"/>
              </a:lnSpc>
            </a:pPr>
            <a:r>
              <a:rPr lang="en-US" sz="2800" i="1"/>
              <a:t>mynice [nice]</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p:txBody>
          <a:bodyPr/>
          <a:lstStyle/>
          <a:p>
            <a:pPr eaLnBrk="1" hangingPunct="1"/>
            <a:r>
              <a:rPr lang="en-US"/>
              <a:t>Unix Process Creation</a:t>
            </a:r>
          </a:p>
        </p:txBody>
      </p:sp>
      <p:sp>
        <p:nvSpPr>
          <p:cNvPr id="16387" name="Rectangle 3"/>
          <p:cNvSpPr>
            <a:spLocks noGrp="1" noChangeArrowheads="1"/>
          </p:cNvSpPr>
          <p:nvPr>
            <p:ph type="subTitle" idx="1"/>
          </p:nvPr>
        </p:nvSpPr>
        <p:spPr/>
        <p:txBody>
          <a:bodyPr/>
          <a:lstStyle/>
          <a:p>
            <a:pPr eaLnBrk="1" hangingPunct="1"/>
            <a:r>
              <a:rPr lang="en-US"/>
              <a:t>Creation</a:t>
            </a:r>
          </a:p>
          <a:p>
            <a:pPr eaLnBrk="1" hangingPunct="1"/>
            <a:r>
              <a:rPr lang="en-US"/>
              <a:t>Management</a:t>
            </a:r>
          </a:p>
          <a:p>
            <a:pPr eaLnBrk="1" hangingPunct="1"/>
            <a:r>
              <a:rPr lang="en-US"/>
              <a:t>Destruction</a:t>
            </a:r>
          </a:p>
          <a:p>
            <a:pPr eaLnBrk="1" hangingPunct="1"/>
            <a:r>
              <a:rPr lang="en-US"/>
              <a:t>examples are in ~mark/pub/51081/processes</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t>Debugging Multiple Processes</a:t>
            </a:r>
          </a:p>
        </p:txBody>
      </p:sp>
      <p:sp>
        <p:nvSpPr>
          <p:cNvPr id="34819" name="Rectangle 3"/>
          <p:cNvSpPr>
            <a:spLocks noGrp="1" noChangeArrowheads="1"/>
          </p:cNvSpPr>
          <p:nvPr>
            <p:ph type="body" idx="1"/>
          </p:nvPr>
        </p:nvSpPr>
        <p:spPr>
          <a:xfrm>
            <a:off x="990600" y="1676400"/>
            <a:ext cx="7772400" cy="4953000"/>
          </a:xfrm>
        </p:spPr>
        <p:txBody>
          <a:bodyPr/>
          <a:lstStyle/>
          <a:p>
            <a:pPr eaLnBrk="1" hangingPunct="1">
              <a:lnSpc>
                <a:spcPct val="90000"/>
              </a:lnSpc>
            </a:pPr>
            <a:r>
              <a:rPr lang="en-US" sz="2400"/>
              <a:t>Debugging processes that fork can be a little tricky, because whereas once you had one process, now you have two.  </a:t>
            </a:r>
          </a:p>
          <a:p>
            <a:pPr eaLnBrk="1" hangingPunct="1">
              <a:lnSpc>
                <a:spcPct val="90000"/>
              </a:lnSpc>
            </a:pPr>
            <a:r>
              <a:rPr lang="en-US" sz="2400"/>
              <a:t>Which process will gdb debug?  Answer:  the parent</a:t>
            </a:r>
          </a:p>
          <a:p>
            <a:pPr eaLnBrk="1" hangingPunct="1">
              <a:lnSpc>
                <a:spcPct val="90000"/>
              </a:lnSpc>
            </a:pPr>
            <a:r>
              <a:rPr lang="en-US" sz="2400"/>
              <a:t>How do you debug the child process?</a:t>
            </a:r>
          </a:p>
          <a:p>
            <a:pPr lvl="1" eaLnBrk="1" hangingPunct="1">
              <a:lnSpc>
                <a:spcPct val="90000"/>
              </a:lnSpc>
            </a:pPr>
            <a:r>
              <a:rPr lang="en-US" sz="2400"/>
              <a:t>With another gdb (ddd) session:</a:t>
            </a:r>
          </a:p>
          <a:p>
            <a:pPr lvl="1" eaLnBrk="1" hangingPunct="1">
              <a:lnSpc>
                <a:spcPct val="90000"/>
              </a:lnSpc>
            </a:pPr>
            <a:r>
              <a:rPr lang="en-US" sz="2400"/>
              <a:t>Add a sleep() call at the start of the child code</a:t>
            </a:r>
          </a:p>
          <a:p>
            <a:pPr lvl="1" eaLnBrk="1" hangingPunct="1">
              <a:lnSpc>
                <a:spcPct val="90000"/>
              </a:lnSpc>
            </a:pPr>
            <a:r>
              <a:rPr lang="en-US" sz="2400"/>
              <a:t>run gdb (ddd) on the program, and set a breakpoint right after the sleep() call in the child section</a:t>
            </a:r>
          </a:p>
          <a:p>
            <a:pPr lvl="1" eaLnBrk="1" hangingPunct="1">
              <a:lnSpc>
                <a:spcPct val="90000"/>
              </a:lnSpc>
            </a:pPr>
            <a:r>
              <a:rPr lang="en-US" sz="2400"/>
              <a:t>run the first gdb session on the parent</a:t>
            </a:r>
          </a:p>
          <a:p>
            <a:pPr lvl="1" eaLnBrk="1" hangingPunct="1">
              <a:lnSpc>
                <a:spcPct val="90000"/>
              </a:lnSpc>
            </a:pPr>
            <a:r>
              <a:rPr lang="en-US" sz="2400"/>
              <a:t>after the fork(), attach to the child process and then issue the “continue” call in the child gdb session</a:t>
            </a:r>
          </a:p>
          <a:p>
            <a:pPr eaLnBrk="1" hangingPunct="1">
              <a:lnSpc>
                <a:spcPct val="90000"/>
              </a:lnSpc>
            </a:pPr>
            <a:r>
              <a:rPr lang="en-US" sz="2400" i="1"/>
              <a:t>example:  forkdebug.c</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z="4000"/>
              <a:t>Beginner’s Guide to Writing a Shell</a:t>
            </a:r>
          </a:p>
        </p:txBody>
      </p:sp>
      <p:sp>
        <p:nvSpPr>
          <p:cNvPr id="35843" name="Rectangle 3"/>
          <p:cNvSpPr>
            <a:spLocks noGrp="1" noChangeArrowheads="1"/>
          </p:cNvSpPr>
          <p:nvPr>
            <p:ph type="body" idx="1"/>
          </p:nvPr>
        </p:nvSpPr>
        <p:spPr>
          <a:xfrm>
            <a:off x="1066800" y="1600200"/>
            <a:ext cx="7620000" cy="5029200"/>
          </a:xfrm>
        </p:spPr>
        <p:txBody>
          <a:bodyPr/>
          <a:lstStyle/>
          <a:p>
            <a:pPr eaLnBrk="1" hangingPunct="1">
              <a:lnSpc>
                <a:spcPct val="90000"/>
              </a:lnSpc>
            </a:pPr>
            <a:r>
              <a:rPr lang="en-US" sz="2800"/>
              <a:t>Define a buffer to hold a command entered from the command line</a:t>
            </a:r>
          </a:p>
          <a:p>
            <a:pPr eaLnBrk="1" hangingPunct="1">
              <a:lnSpc>
                <a:spcPct val="90000"/>
              </a:lnSpc>
            </a:pPr>
            <a:r>
              <a:rPr lang="en-US" sz="2800"/>
              <a:t>Create a forever loop that forever prompts for a new command</a:t>
            </a:r>
          </a:p>
          <a:p>
            <a:pPr eaLnBrk="1" hangingPunct="1">
              <a:lnSpc>
                <a:spcPct val="90000"/>
              </a:lnSpc>
            </a:pPr>
            <a:r>
              <a:rPr lang="en-US" sz="2800"/>
              <a:t>Block on a read (fgets, etc.) and allow the user to enter a command</a:t>
            </a:r>
          </a:p>
          <a:p>
            <a:pPr eaLnBrk="1" hangingPunct="1">
              <a:lnSpc>
                <a:spcPct val="90000"/>
              </a:lnSpc>
            </a:pPr>
            <a:r>
              <a:rPr lang="en-US" sz="2800"/>
              <a:t>Parse the command into parameters for exec</a:t>
            </a:r>
          </a:p>
          <a:p>
            <a:pPr eaLnBrk="1" hangingPunct="1">
              <a:lnSpc>
                <a:spcPct val="90000"/>
              </a:lnSpc>
            </a:pPr>
            <a:r>
              <a:rPr lang="en-US" sz="2800"/>
              <a:t>fork() a child process</a:t>
            </a:r>
          </a:p>
          <a:p>
            <a:pPr eaLnBrk="1" hangingPunct="1">
              <a:lnSpc>
                <a:spcPct val="90000"/>
              </a:lnSpc>
            </a:pPr>
            <a:r>
              <a:rPr lang="en-US" sz="2800"/>
              <a:t>have the child process exec() the parsed command</a:t>
            </a:r>
          </a:p>
          <a:p>
            <a:pPr eaLnBrk="1" hangingPunct="1">
              <a:lnSpc>
                <a:spcPct val="90000"/>
              </a:lnSpc>
            </a:pPr>
            <a:r>
              <a:rPr lang="en-US" sz="2800"/>
              <a:t>have the parent wait on the child process to finish</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6" name="Rectangle 2"/>
          <p:cNvSpPr>
            <a:spLocks noGrp="1" noChangeArrowheads="1"/>
          </p:cNvSpPr>
          <p:nvPr>
            <p:ph type="ctrTitle"/>
          </p:nvPr>
        </p:nvSpPr>
        <p:spPr/>
        <p:txBody>
          <a:bodyPr/>
          <a:lstStyle/>
          <a:p>
            <a:pPr eaLnBrk="1" hangingPunct="1"/>
            <a:r>
              <a:rPr lang="en-US" smtClean="0"/>
              <a:t>Problem Children:</a:t>
            </a:r>
          </a:p>
        </p:txBody>
      </p:sp>
      <p:sp>
        <p:nvSpPr>
          <p:cNvPr id="36867" name="Rectangle 3"/>
          <p:cNvSpPr>
            <a:spLocks noGrp="1" noChangeArrowheads="1"/>
          </p:cNvSpPr>
          <p:nvPr>
            <p:ph type="subTitle" idx="1"/>
          </p:nvPr>
        </p:nvSpPr>
        <p:spPr/>
        <p:txBody>
          <a:bodyPr/>
          <a:lstStyle/>
          <a:p>
            <a:pPr eaLnBrk="1" hangingPunct="1"/>
            <a:r>
              <a:rPr lang="en-US" smtClean="0"/>
              <a:t>Orphans</a:t>
            </a:r>
          </a:p>
          <a:p>
            <a:pPr eaLnBrk="1" hangingPunct="1"/>
            <a:r>
              <a:rPr lang="en-US" smtClean="0"/>
              <a:t>Zombies</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z="3600"/>
              <a:t>Problem Children:</a:t>
            </a:r>
            <a:br>
              <a:rPr lang="en-US" sz="3600"/>
            </a:br>
            <a:r>
              <a:rPr lang="en-US" sz="3600"/>
              <a:t>Orphans and Zombies</a:t>
            </a:r>
          </a:p>
        </p:txBody>
      </p:sp>
      <p:sp>
        <p:nvSpPr>
          <p:cNvPr id="37891" name="Rectangle 3"/>
          <p:cNvSpPr>
            <a:spLocks noGrp="1" noChangeArrowheads="1"/>
          </p:cNvSpPr>
          <p:nvPr>
            <p:ph type="body" idx="1"/>
          </p:nvPr>
        </p:nvSpPr>
        <p:spPr>
          <a:xfrm>
            <a:off x="990600" y="1676400"/>
            <a:ext cx="7772400" cy="4953000"/>
          </a:xfrm>
        </p:spPr>
        <p:txBody>
          <a:bodyPr/>
          <a:lstStyle/>
          <a:p>
            <a:pPr eaLnBrk="1" hangingPunct="1"/>
            <a:r>
              <a:rPr lang="en-US" sz="2400"/>
              <a:t>If a child process exits before it’s parent has called wait(), it would be inefficient to keep the entire child process around, since all the parent is going to want to know about is the exit status:</a:t>
            </a:r>
          </a:p>
          <a:p>
            <a:pPr lvl="1" eaLnBrk="1" hangingPunct="1"/>
            <a:r>
              <a:rPr lang="en-US" sz="2400"/>
              <a:t>A </a:t>
            </a:r>
            <a:r>
              <a:rPr lang="en-US" sz="2400" i="1"/>
              <a:t>zombie</a:t>
            </a:r>
            <a:r>
              <a:rPr lang="en-US" sz="2400"/>
              <a:t> is a child process that that has exited before it’s parent’s has called wait() for the child’s exit status</a:t>
            </a:r>
          </a:p>
          <a:p>
            <a:pPr lvl="1" eaLnBrk="1" hangingPunct="1"/>
            <a:r>
              <a:rPr lang="en-US" sz="2400"/>
              <a:t>A zombie holds nothing but the child’s exit status (held in the program control block)</a:t>
            </a:r>
          </a:p>
          <a:p>
            <a:pPr lvl="1" eaLnBrk="1" hangingPunct="1"/>
            <a:r>
              <a:rPr lang="en-US" sz="2400"/>
              <a:t>Modern Unix systems have init (pid == 1) adopt zombies after their parents die, so that zombies do not hang around forever as they used to</a:t>
            </a:r>
          </a:p>
          <a:p>
            <a:pPr lvl="1" eaLnBrk="1" hangingPunct="1"/>
            <a:r>
              <a:rPr lang="en-US" sz="2400"/>
              <a:t>Zombies often show up in process tables as &lt;defunct&gt;</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z="3600"/>
              <a:t>Problem Children:</a:t>
            </a:r>
            <a:br>
              <a:rPr lang="en-US" sz="3600"/>
            </a:br>
            <a:r>
              <a:rPr lang="en-US" sz="3600"/>
              <a:t>Orphans and Zombies</a:t>
            </a:r>
          </a:p>
        </p:txBody>
      </p:sp>
      <p:sp>
        <p:nvSpPr>
          <p:cNvPr id="38915" name="Rectangle 3"/>
          <p:cNvSpPr>
            <a:spLocks noGrp="1" noChangeArrowheads="1"/>
          </p:cNvSpPr>
          <p:nvPr>
            <p:ph type="body" idx="1"/>
          </p:nvPr>
        </p:nvSpPr>
        <p:spPr>
          <a:xfrm>
            <a:off x="990600" y="1676400"/>
            <a:ext cx="7772400" cy="4953000"/>
          </a:xfrm>
        </p:spPr>
        <p:txBody>
          <a:bodyPr/>
          <a:lstStyle/>
          <a:p>
            <a:pPr eaLnBrk="1" hangingPunct="1"/>
            <a:r>
              <a:rPr lang="en-US" sz="2400"/>
              <a:t>On the other hand, if a parent process dies </a:t>
            </a:r>
            <a:r>
              <a:rPr lang="en-US" sz="2400" i="1"/>
              <a:t>before</a:t>
            </a:r>
            <a:r>
              <a:rPr lang="en-US" sz="2400"/>
              <a:t> it’s child, WHO is the child’s exit status going to be returned </a:t>
            </a:r>
            <a:r>
              <a:rPr lang="en-US" sz="2400" i="1"/>
              <a:t>to</a:t>
            </a:r>
            <a:r>
              <a:rPr lang="en-US" sz="2400"/>
              <a:t>?  Obviously, not the parent, the parent is dead.</a:t>
            </a:r>
          </a:p>
          <a:p>
            <a:pPr eaLnBrk="1" hangingPunct="1"/>
            <a:r>
              <a:rPr lang="en-US" sz="2400"/>
              <a:t>In the case where the parent dies first before the child has finished, the child process becomes an </a:t>
            </a:r>
            <a:r>
              <a:rPr lang="en-US" sz="2400" i="1"/>
              <a:t>orphan</a:t>
            </a:r>
          </a:p>
          <a:p>
            <a:pPr lvl="1" eaLnBrk="1" hangingPunct="1"/>
            <a:r>
              <a:rPr lang="en-US" sz="2400"/>
              <a:t>An </a:t>
            </a:r>
            <a:r>
              <a:rPr lang="en-US" sz="2400" i="1"/>
              <a:t>orphan</a:t>
            </a:r>
            <a:r>
              <a:rPr lang="en-US" sz="2400"/>
              <a:t> is immediately “adopted” by the init process (pid == 1), who will call wait() on behalf of the deceased parent when the child dies</a:t>
            </a:r>
          </a:p>
          <a:p>
            <a:pPr eaLnBrk="1" hangingPunct="1"/>
            <a:r>
              <a:rPr lang="en-US" sz="2400" i="1"/>
              <a:t>examples: myzombie.c, myorphan.c</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t>Mnemonics</a:t>
            </a:r>
          </a:p>
        </p:txBody>
      </p:sp>
      <p:sp>
        <p:nvSpPr>
          <p:cNvPr id="39939" name="Rectangle 3"/>
          <p:cNvSpPr>
            <a:spLocks noGrp="1" noChangeArrowheads="1"/>
          </p:cNvSpPr>
          <p:nvPr>
            <p:ph type="body" idx="1"/>
          </p:nvPr>
        </p:nvSpPr>
        <p:spPr/>
        <p:txBody>
          <a:bodyPr/>
          <a:lstStyle/>
          <a:p>
            <a:pPr eaLnBrk="1" hangingPunct="1"/>
            <a:r>
              <a:rPr lang="en-US">
                <a:solidFill>
                  <a:srgbClr val="0000FF"/>
                </a:solidFill>
              </a:rPr>
              <a:t>Children</a:t>
            </a:r>
            <a:r>
              <a:rPr lang="en-US"/>
              <a:t> turn into Zombies when </a:t>
            </a:r>
            <a:r>
              <a:rPr lang="en-US">
                <a:solidFill>
                  <a:srgbClr val="800080"/>
                </a:solidFill>
              </a:rPr>
              <a:t>the child</a:t>
            </a:r>
            <a:r>
              <a:rPr lang="en-US"/>
              <a:t> dies </a:t>
            </a:r>
            <a:r>
              <a:rPr lang="en-US" i="1"/>
              <a:t>before</a:t>
            </a:r>
            <a:r>
              <a:rPr lang="en-US"/>
              <a:t> its parent calls </a:t>
            </a:r>
            <a:r>
              <a:rPr lang="en-US" b="1"/>
              <a:t>wait</a:t>
            </a:r>
            <a:r>
              <a:rPr lang="en-US"/>
              <a:t>()</a:t>
            </a:r>
          </a:p>
          <a:p>
            <a:pPr eaLnBrk="1" hangingPunct="1"/>
            <a:r>
              <a:rPr lang="en-US">
                <a:solidFill>
                  <a:srgbClr val="0000FF"/>
                </a:solidFill>
              </a:rPr>
              <a:t>Children</a:t>
            </a:r>
            <a:r>
              <a:rPr lang="en-US"/>
              <a:t> become Orphans when their </a:t>
            </a:r>
            <a:r>
              <a:rPr lang="en-US">
                <a:solidFill>
                  <a:srgbClr val="800080"/>
                </a:solidFill>
              </a:rPr>
              <a:t>parents</a:t>
            </a:r>
            <a:r>
              <a:rPr lang="en-US"/>
              <a:t> die </a:t>
            </a:r>
            <a:r>
              <a:rPr lang="en-US" i="1"/>
              <a:t>without</a:t>
            </a:r>
            <a:r>
              <a:rPr lang="en-US"/>
              <a:t> calling </a:t>
            </a:r>
            <a:r>
              <a:rPr lang="en-US" b="1"/>
              <a:t>wait</a:t>
            </a:r>
            <a:r>
              <a:rPr lang="en-US"/>
              <a:t>()</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62" name="Rectangle 2"/>
          <p:cNvSpPr>
            <a:spLocks noGrp="1" noChangeArrowheads="1"/>
          </p:cNvSpPr>
          <p:nvPr>
            <p:ph type="ctrTitle"/>
          </p:nvPr>
        </p:nvSpPr>
        <p:spPr/>
        <p:txBody>
          <a:bodyPr/>
          <a:lstStyle/>
          <a:p>
            <a:pPr eaLnBrk="1" hangingPunct="1"/>
            <a:r>
              <a:rPr lang="en-US"/>
              <a:t>Pipes</a:t>
            </a:r>
          </a:p>
        </p:txBody>
      </p:sp>
      <p:sp>
        <p:nvSpPr>
          <p:cNvPr id="40963" name="Rectangle 3"/>
          <p:cNvSpPr>
            <a:spLocks noGrp="1" noChangeArrowheads="1"/>
          </p:cNvSpPr>
          <p:nvPr>
            <p:ph type="subTitle" idx="1"/>
          </p:nvPr>
        </p:nvSpPr>
        <p:spPr/>
        <p:txBody>
          <a:bodyPr/>
          <a:lstStyle/>
          <a:p>
            <a:pPr eaLnBrk="1" hangingPunct="1"/>
            <a:r>
              <a:rPr lang="en-US"/>
              <a:t>Interprocess Communication using pipes</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sz="3600"/>
              <a:t>Motivation:</a:t>
            </a:r>
            <a:br>
              <a:rPr lang="en-US" sz="3600"/>
            </a:br>
            <a:r>
              <a:rPr lang="en-US" sz="3600"/>
              <a:t>Batch Sequential Data Processing</a:t>
            </a:r>
          </a:p>
        </p:txBody>
      </p:sp>
      <p:sp>
        <p:nvSpPr>
          <p:cNvPr id="41987" name="Rectangle 3"/>
          <p:cNvSpPr>
            <a:spLocks noGrp="1" noChangeArrowheads="1"/>
          </p:cNvSpPr>
          <p:nvPr>
            <p:ph type="body" idx="1"/>
          </p:nvPr>
        </p:nvSpPr>
        <p:spPr>
          <a:xfrm>
            <a:off x="1066800" y="1752600"/>
            <a:ext cx="7620000" cy="762000"/>
          </a:xfrm>
        </p:spPr>
        <p:txBody>
          <a:bodyPr/>
          <a:lstStyle/>
          <a:p>
            <a:pPr eaLnBrk="1" hangingPunct="1"/>
            <a:r>
              <a:rPr lang="en-US"/>
              <a:t>In the beginning, there was a void...</a:t>
            </a:r>
          </a:p>
        </p:txBody>
      </p:sp>
      <p:pic>
        <p:nvPicPr>
          <p:cNvPr id="41988" name="Picture 4"/>
          <p:cNvPicPr>
            <a:picLocks noChangeAspect="1" noChangeArrowheads="1"/>
          </p:cNvPicPr>
          <p:nvPr/>
        </p:nvPicPr>
        <mc:AlternateContent>
          <mc:Choice xmlns:ma="http://schemas.microsoft.com/office/mac/drawingml/2008/main" Requires="ma">
            <p:blipFill>
              <a:blip r:embed="rId3"/>
              <a:srcRect/>
              <a:stretch>
                <a:fillRect/>
              </a:stretch>
            </p:blipFill>
          </mc:Choice>
          <mc:Fallback>
            <p:blipFill>
              <a:blip r:embed="rId4"/>
              <a:srcRect/>
              <a:stretch>
                <a:fillRect/>
              </a:stretch>
            </p:blipFill>
          </mc:Fallback>
        </mc:AlternateContent>
        <p:spPr bwMode="auto">
          <a:xfrm>
            <a:off x="1676400" y="2286000"/>
            <a:ext cx="5105400" cy="4435475"/>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z="4000"/>
              <a:t>Batch Sequential Data Processing</a:t>
            </a:r>
          </a:p>
        </p:txBody>
      </p:sp>
      <p:sp>
        <p:nvSpPr>
          <p:cNvPr id="44035" name="Rectangle 3"/>
          <p:cNvSpPr>
            <a:spLocks noGrp="1" noChangeArrowheads="1"/>
          </p:cNvSpPr>
          <p:nvPr>
            <p:ph type="body" idx="1"/>
          </p:nvPr>
        </p:nvSpPr>
        <p:spPr>
          <a:xfrm>
            <a:off x="1066800" y="1600200"/>
            <a:ext cx="7620000" cy="4953000"/>
          </a:xfrm>
        </p:spPr>
        <p:txBody>
          <a:bodyPr/>
          <a:lstStyle/>
          <a:p>
            <a:pPr eaLnBrk="1" hangingPunct="1">
              <a:lnSpc>
                <a:spcPct val="90000"/>
              </a:lnSpc>
            </a:pPr>
            <a:r>
              <a:rPr lang="en-US" sz="2800"/>
              <a:t>Stand-alone programs would operate on data, producing a file as output</a:t>
            </a:r>
          </a:p>
          <a:p>
            <a:pPr eaLnBrk="1" hangingPunct="1">
              <a:lnSpc>
                <a:spcPct val="90000"/>
              </a:lnSpc>
            </a:pPr>
            <a:r>
              <a:rPr lang="en-US" sz="2800"/>
              <a:t>This file would stand as input to another stand-alone program, which would read the file in, process it, and write another file out</a:t>
            </a:r>
          </a:p>
          <a:p>
            <a:pPr eaLnBrk="1" hangingPunct="1">
              <a:lnSpc>
                <a:spcPct val="90000"/>
              </a:lnSpc>
            </a:pPr>
            <a:r>
              <a:rPr lang="en-US" sz="2800"/>
              <a:t>Each program was dependent on its version of input before it could begin processing</a:t>
            </a:r>
          </a:p>
          <a:p>
            <a:pPr eaLnBrk="1" hangingPunct="1">
              <a:lnSpc>
                <a:spcPct val="90000"/>
              </a:lnSpc>
            </a:pPr>
            <a:r>
              <a:rPr lang="en-US" sz="2800"/>
              <a:t>Therefore processing took place sequentially, where each process in a fixed sequence would run to completion, producing an output file in some new format, and then the next step would begin</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t>Pipes and Filters Features</a:t>
            </a:r>
          </a:p>
        </p:txBody>
      </p:sp>
      <p:sp>
        <p:nvSpPr>
          <p:cNvPr id="45059" name="Rectangle 3"/>
          <p:cNvSpPr>
            <a:spLocks noGrp="1" noChangeArrowheads="1"/>
          </p:cNvSpPr>
          <p:nvPr>
            <p:ph type="body" idx="1"/>
          </p:nvPr>
        </p:nvSpPr>
        <p:spPr>
          <a:xfrm>
            <a:off x="1066800" y="1752600"/>
            <a:ext cx="7620000" cy="4800600"/>
          </a:xfrm>
        </p:spPr>
        <p:txBody>
          <a:bodyPr/>
          <a:lstStyle/>
          <a:p>
            <a:pPr eaLnBrk="1" hangingPunct="1">
              <a:lnSpc>
                <a:spcPct val="90000"/>
              </a:lnSpc>
            </a:pPr>
            <a:r>
              <a:rPr lang="en-US" sz="2400"/>
              <a:t>Incremental delivery:  data is output as work is conducted</a:t>
            </a:r>
          </a:p>
          <a:p>
            <a:pPr eaLnBrk="1" hangingPunct="1">
              <a:lnSpc>
                <a:spcPct val="90000"/>
              </a:lnSpc>
            </a:pPr>
            <a:r>
              <a:rPr lang="en-US" sz="2400"/>
              <a:t>Concurrent (non-sequential) processing, data </a:t>
            </a:r>
            <a:r>
              <a:rPr lang="en-US" sz="2400" i="1"/>
              <a:t>flows</a:t>
            </a:r>
            <a:r>
              <a:rPr lang="en-US" sz="2400"/>
              <a:t> through the pipeline in a stream, so multiple filters can be working on different parts of the data stream simultaneously (in different processes or threads)</a:t>
            </a:r>
          </a:p>
          <a:p>
            <a:pPr eaLnBrk="1" hangingPunct="1">
              <a:lnSpc>
                <a:spcPct val="90000"/>
              </a:lnSpc>
            </a:pPr>
            <a:r>
              <a:rPr lang="en-US" sz="2400"/>
              <a:t>Filters work </a:t>
            </a:r>
            <a:r>
              <a:rPr lang="en-US" sz="2400" i="1"/>
              <a:t>independently and ignorantly</a:t>
            </a:r>
            <a:r>
              <a:rPr lang="en-US" sz="2400"/>
              <a:t> of one another, and therefore are plug-and-play</a:t>
            </a:r>
          </a:p>
          <a:p>
            <a:pPr eaLnBrk="1" hangingPunct="1">
              <a:lnSpc>
                <a:spcPct val="90000"/>
              </a:lnSpc>
            </a:pPr>
            <a:r>
              <a:rPr lang="en-US" sz="2400"/>
              <a:t>Filters are ignorant of other filters in the pipeline</a:t>
            </a:r>
            <a:br>
              <a:rPr lang="en-US" sz="2400"/>
            </a:br>
            <a:r>
              <a:rPr lang="en-US" sz="2400"/>
              <a:t>--there are no filter-filter interdependencies</a:t>
            </a:r>
          </a:p>
          <a:p>
            <a:pPr eaLnBrk="1" hangingPunct="1">
              <a:lnSpc>
                <a:spcPct val="90000"/>
              </a:lnSpc>
            </a:pPr>
            <a:r>
              <a:rPr lang="en-US" sz="2400"/>
              <a:t>Maintenance is again isolated to individual filters, which are loosely coupled</a:t>
            </a:r>
          </a:p>
          <a:p>
            <a:pPr eaLnBrk="1" hangingPunct="1">
              <a:lnSpc>
                <a:spcPct val="90000"/>
              </a:lnSpc>
            </a:pPr>
            <a:r>
              <a:rPr lang="en-US" sz="2400"/>
              <a:t>Very good at supporting producer-consumer mechanisms</a:t>
            </a:r>
          </a:p>
          <a:p>
            <a:pPr eaLnBrk="1" hangingPunct="1">
              <a:lnSpc>
                <a:spcPct val="90000"/>
              </a:lnSpc>
            </a:pPr>
            <a:r>
              <a:rPr lang="en-US" sz="2400"/>
              <a:t>Multiple readers and writers are possible</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t>Process Attributes</a:t>
            </a:r>
          </a:p>
        </p:txBody>
      </p:sp>
      <p:sp>
        <p:nvSpPr>
          <p:cNvPr id="17411" name="Rectangle 3"/>
          <p:cNvSpPr>
            <a:spLocks noGrp="1" noChangeArrowheads="1"/>
          </p:cNvSpPr>
          <p:nvPr>
            <p:ph type="body" idx="1"/>
          </p:nvPr>
        </p:nvSpPr>
        <p:spPr/>
        <p:txBody>
          <a:bodyPr/>
          <a:lstStyle/>
          <a:p>
            <a:pPr eaLnBrk="1" hangingPunct="1">
              <a:lnSpc>
                <a:spcPct val="90000"/>
              </a:lnSpc>
            </a:pPr>
            <a:r>
              <a:rPr lang="en-US" sz="2800"/>
              <a:t>Process ID:  </a:t>
            </a:r>
            <a:br>
              <a:rPr lang="en-US" sz="2800"/>
            </a:br>
            <a:r>
              <a:rPr lang="en-US" sz="2800"/>
              <a:t>	</a:t>
            </a:r>
            <a:r>
              <a:rPr lang="en-US" sz="2800">
                <a:solidFill>
                  <a:srgbClr val="0000FF"/>
                </a:solidFill>
              </a:rPr>
              <a:t>#include &lt;sys/types.h&gt;</a:t>
            </a:r>
            <a:br>
              <a:rPr lang="en-US" sz="2800">
                <a:solidFill>
                  <a:srgbClr val="0000FF"/>
                </a:solidFill>
              </a:rPr>
            </a:br>
            <a:r>
              <a:rPr lang="en-US" sz="2800">
                <a:solidFill>
                  <a:srgbClr val="0000FF"/>
                </a:solidFill>
              </a:rPr>
              <a:t>	#include &lt;unistd.h&gt;</a:t>
            </a:r>
            <a:br>
              <a:rPr lang="en-US" sz="2800">
                <a:solidFill>
                  <a:srgbClr val="0000FF"/>
                </a:solidFill>
              </a:rPr>
            </a:br>
            <a:r>
              <a:rPr lang="en-US" sz="2800">
                <a:solidFill>
                  <a:srgbClr val="0000FF"/>
                </a:solidFill>
              </a:rPr>
              <a:t>	pid_t getpid(void);</a:t>
            </a:r>
          </a:p>
          <a:p>
            <a:pPr lvl="1" eaLnBrk="1" hangingPunct="1">
              <a:lnSpc>
                <a:spcPct val="90000"/>
              </a:lnSpc>
            </a:pPr>
            <a:r>
              <a:rPr lang="en-US" sz="2400"/>
              <a:t>Every unix process has an associated process id (pid)</a:t>
            </a:r>
          </a:p>
          <a:p>
            <a:pPr lvl="1" eaLnBrk="1" hangingPunct="1">
              <a:lnSpc>
                <a:spcPct val="90000"/>
              </a:lnSpc>
            </a:pPr>
            <a:r>
              <a:rPr lang="en-US" sz="2400"/>
              <a:t>each new process is assigned a new unique unused pid</a:t>
            </a:r>
          </a:p>
          <a:p>
            <a:pPr lvl="1" eaLnBrk="1" hangingPunct="1">
              <a:lnSpc>
                <a:spcPct val="90000"/>
              </a:lnSpc>
            </a:pPr>
            <a:r>
              <a:rPr lang="en-US" sz="2400"/>
              <a:t>The pid is a 32bit unsigned integer, which usually ranges from 0 to 32767</a:t>
            </a:r>
          </a:p>
          <a:p>
            <a:pPr lvl="1" eaLnBrk="1" hangingPunct="1">
              <a:lnSpc>
                <a:spcPct val="90000"/>
              </a:lnSpc>
            </a:pPr>
            <a:r>
              <a:rPr lang="en-US" sz="2400"/>
              <a:t>pids roll over after 32767 and assignment begins again at 0, issuing </a:t>
            </a:r>
            <a:r>
              <a:rPr lang="en-US" sz="2400" i="1"/>
              <a:t>unused</a:t>
            </a:r>
            <a:r>
              <a:rPr lang="en-US" sz="2400"/>
              <a:t> pids</a:t>
            </a:r>
          </a:p>
          <a:p>
            <a:pPr lvl="1" eaLnBrk="1" hangingPunct="1">
              <a:lnSpc>
                <a:spcPct val="90000"/>
              </a:lnSpc>
            </a:pPr>
            <a:endParaRPr lang="en-US" sz="2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t>What is a pipe?</a:t>
            </a:r>
          </a:p>
        </p:txBody>
      </p:sp>
      <p:sp>
        <p:nvSpPr>
          <p:cNvPr id="46083" name="Rectangle 3"/>
          <p:cNvSpPr>
            <a:spLocks noGrp="1" noChangeArrowheads="1"/>
          </p:cNvSpPr>
          <p:nvPr>
            <p:ph type="body" idx="1"/>
          </p:nvPr>
        </p:nvSpPr>
        <p:spPr>
          <a:xfrm>
            <a:off x="1066800" y="1600200"/>
            <a:ext cx="7620000" cy="4953000"/>
          </a:xfrm>
        </p:spPr>
        <p:txBody>
          <a:bodyPr/>
          <a:lstStyle/>
          <a:p>
            <a:pPr eaLnBrk="1" hangingPunct="1">
              <a:lnSpc>
                <a:spcPct val="90000"/>
              </a:lnSpc>
            </a:pPr>
            <a:r>
              <a:rPr lang="en-US" sz="2400"/>
              <a:t>A pipe is an interface between two processes that allows those two processes to communicate (i.e., pass data back and forth)</a:t>
            </a:r>
          </a:p>
          <a:p>
            <a:pPr eaLnBrk="1" hangingPunct="1">
              <a:lnSpc>
                <a:spcPct val="90000"/>
              </a:lnSpc>
            </a:pPr>
            <a:r>
              <a:rPr lang="en-US" sz="2400"/>
              <a:t>A pipe connects the STDOUT of one process (writer) and the STDIN of another (reader)</a:t>
            </a:r>
          </a:p>
          <a:p>
            <a:pPr eaLnBrk="1" hangingPunct="1">
              <a:lnSpc>
                <a:spcPct val="90000"/>
              </a:lnSpc>
            </a:pPr>
            <a:r>
              <a:rPr lang="en-US" sz="2400"/>
              <a:t>A pipe is represented by an array of two file descriptors, each of which, instead of referencing a normal disk file, represent input and output paths for interprocess communication</a:t>
            </a:r>
          </a:p>
          <a:p>
            <a:pPr eaLnBrk="1" hangingPunct="1">
              <a:lnSpc>
                <a:spcPct val="90000"/>
              </a:lnSpc>
            </a:pPr>
            <a:r>
              <a:rPr lang="en-US" sz="2400"/>
              <a:t>Examples:</a:t>
            </a:r>
          </a:p>
          <a:p>
            <a:pPr lvl="1" eaLnBrk="1" hangingPunct="1">
              <a:lnSpc>
                <a:spcPct val="90000"/>
              </a:lnSpc>
            </a:pPr>
            <a:r>
              <a:rPr lang="en-US" sz="2400"/>
              <a:t>ls | sort</a:t>
            </a:r>
          </a:p>
          <a:p>
            <a:pPr lvl="1" eaLnBrk="1" hangingPunct="1">
              <a:lnSpc>
                <a:spcPct val="90000"/>
              </a:lnSpc>
            </a:pPr>
            <a:r>
              <a:rPr lang="en-US" sz="2400"/>
              <a:t>ypcat passwd | awk –F: ‘{print $1}’ | sort</a:t>
            </a:r>
          </a:p>
          <a:p>
            <a:pPr lvl="1" eaLnBrk="1" hangingPunct="1">
              <a:lnSpc>
                <a:spcPct val="90000"/>
              </a:lnSpc>
            </a:pPr>
            <a:r>
              <a:rPr lang="en-US" sz="2400"/>
              <a:t>echo "2 + 2" | bc</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t>How to create a pipe (lowlevel)</a:t>
            </a:r>
          </a:p>
        </p:txBody>
      </p:sp>
      <p:sp>
        <p:nvSpPr>
          <p:cNvPr id="47107" name="Rectangle 3"/>
          <p:cNvSpPr>
            <a:spLocks noGrp="1" noChangeArrowheads="1"/>
          </p:cNvSpPr>
          <p:nvPr>
            <p:ph type="body" idx="1"/>
          </p:nvPr>
        </p:nvSpPr>
        <p:spPr>
          <a:xfrm>
            <a:off x="1066800" y="1600200"/>
            <a:ext cx="7620000" cy="4800600"/>
          </a:xfrm>
        </p:spPr>
        <p:txBody>
          <a:bodyPr/>
          <a:lstStyle/>
          <a:p>
            <a:pPr eaLnBrk="1" hangingPunct="1">
              <a:lnSpc>
                <a:spcPct val="80000"/>
              </a:lnSpc>
            </a:pPr>
            <a:r>
              <a:rPr lang="en-US" sz="2800"/>
              <a:t>#include &lt;unistd.h&gt;</a:t>
            </a:r>
          </a:p>
          <a:p>
            <a:pPr eaLnBrk="1" hangingPunct="1">
              <a:lnSpc>
                <a:spcPct val="80000"/>
              </a:lnSpc>
            </a:pPr>
            <a:r>
              <a:rPr lang="en-US" sz="2800">
                <a:solidFill>
                  <a:srgbClr val="2529C7"/>
                </a:solidFill>
              </a:rPr>
              <a:t>int pipe(int pipefd[2]);</a:t>
            </a:r>
          </a:p>
          <a:p>
            <a:pPr eaLnBrk="1" hangingPunct="1">
              <a:lnSpc>
                <a:spcPct val="80000"/>
              </a:lnSpc>
            </a:pPr>
            <a:r>
              <a:rPr lang="en-US" sz="2800"/>
              <a:t>pipefd represents the pipe, and data written to pipefd[1] can be read from pipefd[0]</a:t>
            </a:r>
          </a:p>
          <a:p>
            <a:pPr eaLnBrk="1" hangingPunct="1">
              <a:lnSpc>
                <a:spcPct val="80000"/>
              </a:lnSpc>
            </a:pPr>
            <a:r>
              <a:rPr lang="en-US" sz="2800"/>
              <a:t>pipe returns 0 if successful</a:t>
            </a:r>
          </a:p>
          <a:p>
            <a:pPr eaLnBrk="1" hangingPunct="1">
              <a:lnSpc>
                <a:spcPct val="80000"/>
              </a:lnSpc>
            </a:pPr>
            <a:r>
              <a:rPr lang="en-US" sz="2800"/>
              <a:t>pipe returns –1 if unsuccessful, and sets the reason for failure in errno (accessible through perror())</a:t>
            </a:r>
          </a:p>
          <a:p>
            <a:pPr eaLnBrk="1" hangingPunct="1">
              <a:lnSpc>
                <a:spcPct val="80000"/>
              </a:lnSpc>
            </a:pPr>
            <a:r>
              <a:rPr lang="en-US" sz="2800" i="1"/>
              <a:t>examples:  pipe2.c</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t>Pipe One-Niner, Come in</a:t>
            </a:r>
          </a:p>
        </p:txBody>
      </p:sp>
      <p:sp>
        <p:nvSpPr>
          <p:cNvPr id="48131" name="Rectangle 3"/>
          <p:cNvSpPr>
            <a:spLocks noGrp="1" noChangeArrowheads="1"/>
          </p:cNvSpPr>
          <p:nvPr>
            <p:ph type="body" idx="1"/>
          </p:nvPr>
        </p:nvSpPr>
        <p:spPr>
          <a:xfrm>
            <a:off x="1066800" y="1600200"/>
            <a:ext cx="7620000" cy="5029200"/>
          </a:xfrm>
        </p:spPr>
        <p:txBody>
          <a:bodyPr/>
          <a:lstStyle/>
          <a:p>
            <a:pPr eaLnBrk="1" hangingPunct="1">
              <a:lnSpc>
                <a:spcPct val="80000"/>
              </a:lnSpc>
            </a:pPr>
            <a:r>
              <a:rPr lang="en-US" sz="2800"/>
              <a:t>Pipes are half duplex by default, meaning that one pipe is opened specifically for unidirectional writing, and the other is opened for unidirectional reading (i.e., there is a specific “read” end and “write” end of the pipe)</a:t>
            </a:r>
          </a:p>
          <a:p>
            <a:pPr eaLnBrk="1" hangingPunct="1">
              <a:lnSpc>
                <a:spcPct val="80000"/>
              </a:lnSpc>
            </a:pPr>
            <a:r>
              <a:rPr lang="en-US" sz="2800"/>
              <a:t>The net effect of this is that across a given pipe, only one process does the writing (the “writer”), and the other does the reading (the “reader”)</a:t>
            </a:r>
          </a:p>
          <a:p>
            <a:pPr eaLnBrk="1" hangingPunct="1">
              <a:lnSpc>
                <a:spcPct val="80000"/>
              </a:lnSpc>
            </a:pPr>
            <a:r>
              <a:rPr lang="en-US" sz="2800"/>
              <a:t>If two way communication is necessary, two separate pipe() calls must be made, or, use SVR5’s full duplex capability (stream pipes)</a:t>
            </a:r>
          </a:p>
          <a:p>
            <a:pPr eaLnBrk="1" hangingPunct="1">
              <a:lnSpc>
                <a:spcPct val="80000"/>
              </a:lnSpc>
            </a:pPr>
            <a:r>
              <a:rPr lang="en-US" sz="2800" i="1"/>
              <a:t>examples:  fullduplex.c (compile and run on linux and solaris (SVR5--solaris.fullduplex))</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t>The Business End</a:t>
            </a:r>
          </a:p>
        </p:txBody>
      </p:sp>
      <p:sp>
        <p:nvSpPr>
          <p:cNvPr id="49155" name="Rectangle 3"/>
          <p:cNvSpPr>
            <a:spLocks noGrp="1" noChangeArrowheads="1"/>
          </p:cNvSpPr>
          <p:nvPr>
            <p:ph type="body" idx="1"/>
          </p:nvPr>
        </p:nvSpPr>
        <p:spPr/>
        <p:txBody>
          <a:bodyPr/>
          <a:lstStyle/>
          <a:p>
            <a:pPr eaLnBrk="1" hangingPunct="1"/>
            <a:r>
              <a:rPr lang="en-US"/>
              <a:t>You read from fd[0] (think STDIN==0)</a:t>
            </a:r>
          </a:p>
          <a:p>
            <a:pPr eaLnBrk="1" hangingPunct="1"/>
            <a:r>
              <a:rPr lang="en-US"/>
              <a:t>You write to fd[1] (think STDOUT=1)</a:t>
            </a:r>
          </a:p>
          <a:p>
            <a:pPr eaLnBrk="1" hangingPunct="1">
              <a:buFontTx/>
              <a:buNone/>
            </a:pP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t>Redirecting STDIN</a:t>
            </a:r>
          </a:p>
        </p:txBody>
      </p:sp>
      <p:sp>
        <p:nvSpPr>
          <p:cNvPr id="50179" name="Rectangle 3"/>
          <p:cNvSpPr>
            <a:spLocks noGrp="1" noChangeArrowheads="1"/>
          </p:cNvSpPr>
          <p:nvPr>
            <p:ph type="body" idx="1"/>
          </p:nvPr>
        </p:nvSpPr>
        <p:spPr/>
        <p:txBody>
          <a:bodyPr/>
          <a:lstStyle/>
          <a:p>
            <a:pPr eaLnBrk="1" hangingPunct="1">
              <a:lnSpc>
                <a:spcPct val="90000"/>
              </a:lnSpc>
            </a:pPr>
            <a:r>
              <a:rPr lang="en-US"/>
              <a:t>Lessons in redirecting STDIN:  </a:t>
            </a:r>
          </a:p>
          <a:p>
            <a:pPr lvl="1" eaLnBrk="1" hangingPunct="1">
              <a:lnSpc>
                <a:spcPct val="90000"/>
              </a:lnSpc>
            </a:pPr>
            <a:r>
              <a:rPr lang="en-US"/>
              <a:t>stdin.redirect.c</a:t>
            </a:r>
          </a:p>
          <a:p>
            <a:pPr eaLnBrk="1" hangingPunct="1">
              <a:lnSpc>
                <a:spcPct val="90000"/>
              </a:lnSpc>
            </a:pPr>
            <a:r>
              <a:rPr lang="en-US"/>
              <a:t>Key 1:  Every call to open() gives the next-open file descriptor from the file descriptor table.</a:t>
            </a:r>
          </a:p>
          <a:p>
            <a:pPr eaLnBrk="1" hangingPunct="1">
              <a:lnSpc>
                <a:spcPct val="90000"/>
              </a:lnSpc>
            </a:pPr>
            <a:r>
              <a:rPr lang="en-US"/>
              <a:t>Key 2:  The next-open file descriptor is always the lowest numbered descriptor in the array</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t>dup()</a:t>
            </a:r>
          </a:p>
        </p:txBody>
      </p:sp>
      <p:sp>
        <p:nvSpPr>
          <p:cNvPr id="51203" name="Rectangle 3"/>
          <p:cNvSpPr>
            <a:spLocks noGrp="1" noChangeArrowheads="1"/>
          </p:cNvSpPr>
          <p:nvPr>
            <p:ph type="body" idx="1"/>
          </p:nvPr>
        </p:nvSpPr>
        <p:spPr>
          <a:xfrm>
            <a:off x="1066800" y="1752600"/>
            <a:ext cx="7620000" cy="4724400"/>
          </a:xfrm>
        </p:spPr>
        <p:txBody>
          <a:bodyPr/>
          <a:lstStyle/>
          <a:p>
            <a:pPr eaLnBrk="1" hangingPunct="1">
              <a:lnSpc>
                <a:spcPct val="90000"/>
              </a:lnSpc>
            </a:pPr>
            <a:r>
              <a:rPr lang="en-US"/>
              <a:t>#include &lt;unistd.h&gt;</a:t>
            </a:r>
          </a:p>
          <a:p>
            <a:pPr eaLnBrk="1" hangingPunct="1">
              <a:lnSpc>
                <a:spcPct val="90000"/>
              </a:lnSpc>
            </a:pPr>
            <a:r>
              <a:rPr lang="en-US"/>
              <a:t>int dup(int oldfd);  //call close() manually</a:t>
            </a:r>
          </a:p>
          <a:p>
            <a:pPr eaLnBrk="1" hangingPunct="1">
              <a:lnSpc>
                <a:spcPct val="90000"/>
              </a:lnSpc>
            </a:pPr>
            <a:r>
              <a:rPr lang="en-US"/>
              <a:t>Int dup2(int oldfd, int newfd); //dup2() automatically closes oldfd and open() on newfd</a:t>
            </a:r>
          </a:p>
          <a:p>
            <a:pPr eaLnBrk="1" hangingPunct="1">
              <a:lnSpc>
                <a:spcPct val="90000"/>
              </a:lnSpc>
            </a:pPr>
            <a:r>
              <a:rPr lang="en-US"/>
              <a:t>Key takeaway, after the call to dup(), old and new fd’s can be used interchangeably…they point to the same file</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a:t>Traditional Pipes</a:t>
            </a:r>
          </a:p>
        </p:txBody>
      </p:sp>
      <p:sp>
        <p:nvSpPr>
          <p:cNvPr id="52227" name="Rectangle 3"/>
          <p:cNvSpPr>
            <a:spLocks noGrp="1" noChangeArrowheads="1"/>
          </p:cNvSpPr>
          <p:nvPr>
            <p:ph type="body" idx="1"/>
          </p:nvPr>
        </p:nvSpPr>
        <p:spPr>
          <a:xfrm>
            <a:off x="1066800" y="1752600"/>
            <a:ext cx="7620000" cy="4800600"/>
          </a:xfrm>
        </p:spPr>
        <p:txBody>
          <a:bodyPr/>
          <a:lstStyle/>
          <a:p>
            <a:pPr eaLnBrk="1" hangingPunct="1"/>
            <a:r>
              <a:rPr lang="en-US" sz="2400"/>
              <a:t>How would you mimic the following command in a program:</a:t>
            </a:r>
          </a:p>
          <a:p>
            <a:pPr lvl="1" eaLnBrk="1" hangingPunct="1"/>
            <a:r>
              <a:rPr lang="en-US" sz="2400"/>
              <a:t>$ ls /usr/bin | sort</a:t>
            </a:r>
          </a:p>
          <a:p>
            <a:pPr lvl="2" eaLnBrk="1" hangingPunct="1"/>
            <a:r>
              <a:rPr lang="en-US"/>
              <a:t>Create the pipe</a:t>
            </a:r>
          </a:p>
          <a:p>
            <a:pPr lvl="2" eaLnBrk="1" hangingPunct="1"/>
            <a:r>
              <a:rPr lang="en-US"/>
              <a:t>Associate stdin and stdout with the proper read/write pipes via dup2() call</a:t>
            </a:r>
          </a:p>
          <a:p>
            <a:pPr lvl="2" eaLnBrk="1" hangingPunct="1"/>
            <a:r>
              <a:rPr lang="en-US"/>
              <a:t>Close unneeded ends of the pipe</a:t>
            </a:r>
          </a:p>
          <a:p>
            <a:pPr lvl="2" eaLnBrk="1" hangingPunct="1"/>
            <a:r>
              <a:rPr lang="en-US"/>
              <a:t>Call exec()</a:t>
            </a:r>
          </a:p>
          <a:p>
            <a:pPr eaLnBrk="1" hangingPunct="1"/>
            <a:r>
              <a:rPr lang="en-US" sz="2400" i="1"/>
              <a:t>example:  ls_sort.c</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t>Pipes the easy way: popen()</a:t>
            </a:r>
          </a:p>
        </p:txBody>
      </p:sp>
      <p:sp>
        <p:nvSpPr>
          <p:cNvPr id="53251" name="Rectangle 3"/>
          <p:cNvSpPr>
            <a:spLocks noGrp="1" noChangeArrowheads="1"/>
          </p:cNvSpPr>
          <p:nvPr>
            <p:ph type="body" idx="1"/>
          </p:nvPr>
        </p:nvSpPr>
        <p:spPr>
          <a:xfrm>
            <a:off x="1066800" y="1600200"/>
            <a:ext cx="7620000" cy="5029200"/>
          </a:xfrm>
        </p:spPr>
        <p:txBody>
          <a:bodyPr/>
          <a:lstStyle/>
          <a:p>
            <a:pPr eaLnBrk="1" hangingPunct="1"/>
            <a:r>
              <a:rPr lang="en-US" sz="2800"/>
              <a:t>The simplest way (and like system() vs. fork(), the most expensive way) to create a pipe is to use popen():</a:t>
            </a:r>
          </a:p>
          <a:p>
            <a:pPr lvl="1" eaLnBrk="1" hangingPunct="1"/>
            <a:r>
              <a:rPr lang="en-US">
                <a:solidFill>
                  <a:srgbClr val="2529C7"/>
                </a:solidFill>
              </a:rPr>
              <a:t>#include &lt;stdio.h&gt;</a:t>
            </a:r>
          </a:p>
          <a:p>
            <a:pPr lvl="1" eaLnBrk="1" hangingPunct="1"/>
            <a:r>
              <a:rPr lang="en-US">
                <a:solidFill>
                  <a:srgbClr val="2529C7"/>
                </a:solidFill>
              </a:rPr>
              <a:t>FILE * popen(const char * cmd, const char * type);</a:t>
            </a:r>
          </a:p>
          <a:p>
            <a:pPr lvl="1" eaLnBrk="1" hangingPunct="1"/>
            <a:r>
              <a:rPr lang="en-US">
                <a:solidFill>
                  <a:srgbClr val="2529C7"/>
                </a:solidFill>
              </a:rPr>
              <a:t>ptr = popen(“/usr/bin/ls”, “r”);</a:t>
            </a:r>
          </a:p>
          <a:p>
            <a:pPr eaLnBrk="1" hangingPunct="1"/>
            <a:r>
              <a:rPr lang="en-US" sz="2800"/>
              <a:t>popen() is similar to fopen(), except popen() returns a pipe via a FILE *</a:t>
            </a:r>
          </a:p>
          <a:p>
            <a:pPr eaLnBrk="1" hangingPunct="1"/>
            <a:r>
              <a:rPr lang="en-US" sz="2800"/>
              <a:t>you close the pipe via pclose(FILE *);</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t>popen()</a:t>
            </a:r>
          </a:p>
        </p:txBody>
      </p:sp>
      <p:sp>
        <p:nvSpPr>
          <p:cNvPr id="54275" name="Rectangle 3"/>
          <p:cNvSpPr>
            <a:spLocks noGrp="1" noChangeArrowheads="1"/>
          </p:cNvSpPr>
          <p:nvPr>
            <p:ph type="body" idx="1"/>
          </p:nvPr>
        </p:nvSpPr>
        <p:spPr>
          <a:xfrm>
            <a:off x="1066800" y="1600200"/>
            <a:ext cx="7620000" cy="5029200"/>
          </a:xfrm>
        </p:spPr>
        <p:txBody>
          <a:bodyPr/>
          <a:lstStyle/>
          <a:p>
            <a:pPr eaLnBrk="1" hangingPunct="1">
              <a:lnSpc>
                <a:spcPct val="90000"/>
              </a:lnSpc>
            </a:pPr>
            <a:r>
              <a:rPr lang="en-US" sz="2800"/>
              <a:t>When called, popen() does the following:</a:t>
            </a:r>
          </a:p>
          <a:p>
            <a:pPr lvl="1" eaLnBrk="1" hangingPunct="1">
              <a:lnSpc>
                <a:spcPct val="90000"/>
              </a:lnSpc>
            </a:pPr>
            <a:r>
              <a:rPr lang="en-US"/>
              <a:t>creates a new process</a:t>
            </a:r>
          </a:p>
          <a:p>
            <a:pPr lvl="1" eaLnBrk="1" hangingPunct="1">
              <a:lnSpc>
                <a:spcPct val="90000"/>
              </a:lnSpc>
            </a:pPr>
            <a:r>
              <a:rPr lang="en-US"/>
              <a:t>creates a pipe to the new process, and assigns it to either stdin or stdout (depending on char * type)</a:t>
            </a:r>
          </a:p>
          <a:p>
            <a:pPr lvl="2" eaLnBrk="1" hangingPunct="1">
              <a:lnSpc>
                <a:spcPct val="90000"/>
              </a:lnSpc>
            </a:pPr>
            <a:r>
              <a:rPr lang="en-US" sz="2800"/>
              <a:t>“r”:  you will be reading </a:t>
            </a:r>
            <a:r>
              <a:rPr lang="en-US" sz="2800" i="1"/>
              <a:t>from</a:t>
            </a:r>
            <a:r>
              <a:rPr lang="en-US" sz="2800"/>
              <a:t> the executing command</a:t>
            </a:r>
          </a:p>
          <a:p>
            <a:pPr lvl="2" eaLnBrk="1" hangingPunct="1">
              <a:lnSpc>
                <a:spcPct val="90000"/>
              </a:lnSpc>
            </a:pPr>
            <a:r>
              <a:rPr lang="en-US" sz="2800"/>
              <a:t>“w”: you will be writing </a:t>
            </a:r>
            <a:r>
              <a:rPr lang="en-US" sz="2800" i="1"/>
              <a:t>to</a:t>
            </a:r>
            <a:r>
              <a:rPr lang="en-US" sz="2800"/>
              <a:t> the executing command</a:t>
            </a:r>
          </a:p>
          <a:p>
            <a:pPr lvl="1" eaLnBrk="1" hangingPunct="1">
              <a:lnSpc>
                <a:spcPct val="90000"/>
              </a:lnSpc>
            </a:pPr>
            <a:r>
              <a:rPr lang="en-US"/>
              <a:t>executes the command cmd via a bourne shell</a:t>
            </a:r>
          </a:p>
          <a:p>
            <a:pPr eaLnBrk="1" hangingPunct="1">
              <a:lnSpc>
                <a:spcPct val="90000"/>
              </a:lnSpc>
            </a:pPr>
            <a:r>
              <a:rPr lang="en-US" sz="2800" i="1"/>
              <a:t>example: popen_test.c, pipe_echo.c</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t>Meanwhile, back at the ranch...</a:t>
            </a:r>
          </a:p>
        </p:txBody>
      </p:sp>
      <p:sp>
        <p:nvSpPr>
          <p:cNvPr id="55299" name="Rectangle 3"/>
          <p:cNvSpPr>
            <a:spLocks noGrp="1" noChangeArrowheads="1"/>
          </p:cNvSpPr>
          <p:nvPr>
            <p:ph type="body" idx="1"/>
          </p:nvPr>
        </p:nvSpPr>
        <p:spPr>
          <a:xfrm>
            <a:off x="1066800" y="1752600"/>
            <a:ext cx="7620000" cy="4800600"/>
          </a:xfrm>
        </p:spPr>
        <p:txBody>
          <a:bodyPr/>
          <a:lstStyle/>
          <a:p>
            <a:pPr eaLnBrk="1" hangingPunct="1"/>
            <a:r>
              <a:rPr lang="en-US" sz="2800"/>
              <a:t>One thing is in common between all the examples we’ve seen so far:</a:t>
            </a:r>
          </a:p>
          <a:p>
            <a:pPr lvl="1" eaLnBrk="1" hangingPunct="1"/>
            <a:r>
              <a:rPr lang="en-US"/>
              <a:t>All our examples have had </a:t>
            </a:r>
            <a:r>
              <a:rPr lang="en-US" i="1"/>
              <a:t>shared file descriptors</a:t>
            </a:r>
            <a:r>
              <a:rPr lang="en-US"/>
              <a:t>, shared from a parent processes forking a child process, which </a:t>
            </a:r>
            <a:r>
              <a:rPr lang="en-US" i="1"/>
              <a:t>inherits</a:t>
            </a:r>
            <a:r>
              <a:rPr lang="en-US"/>
              <a:t> the open file descriptors as part of the parent’s environment for the pipe</a:t>
            </a:r>
          </a:p>
          <a:p>
            <a:pPr eaLnBrk="1" hangingPunct="1"/>
            <a:r>
              <a:rPr lang="en-US" sz="2800"/>
              <a:t>Question:  How do two entirely </a:t>
            </a:r>
            <a:r>
              <a:rPr lang="en-US" sz="2800" i="1"/>
              <a:t>unrelated</a:t>
            </a:r>
            <a:r>
              <a:rPr lang="en-US" sz="2800"/>
              <a:t> processes communicate via a pipe?</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t>Process Ids and init</a:t>
            </a:r>
          </a:p>
        </p:txBody>
      </p:sp>
      <p:sp>
        <p:nvSpPr>
          <p:cNvPr id="18435" name="Rectangle 3"/>
          <p:cNvSpPr>
            <a:spLocks noGrp="1" noChangeArrowheads="1"/>
          </p:cNvSpPr>
          <p:nvPr>
            <p:ph type="body" idx="1"/>
          </p:nvPr>
        </p:nvSpPr>
        <p:spPr>
          <a:xfrm>
            <a:off x="990600" y="1600200"/>
            <a:ext cx="7772400" cy="5029200"/>
          </a:xfrm>
        </p:spPr>
        <p:txBody>
          <a:bodyPr/>
          <a:lstStyle/>
          <a:p>
            <a:pPr eaLnBrk="1" hangingPunct="1"/>
            <a:r>
              <a:rPr lang="en-US" sz="2400"/>
              <a:t>Every process on the system has a parent, with the exception of pid 1:  init</a:t>
            </a:r>
          </a:p>
          <a:p>
            <a:pPr lvl="1" eaLnBrk="1" hangingPunct="1"/>
            <a:r>
              <a:rPr lang="en-US" sz="2400"/>
              <a:t>the init process “hangs around”, it is responsible for the initialization and booting of the system, and for running any new programs, like the login program, and your shell</a:t>
            </a:r>
          </a:p>
          <a:p>
            <a:pPr lvl="1" eaLnBrk="1" hangingPunct="1"/>
            <a:r>
              <a:rPr lang="en-US" sz="2400"/>
              <a:t>Init executes /etc/rc* files during initialization, and is the ultimate parent of every subsequent process in the system</a:t>
            </a:r>
          </a:p>
          <a:p>
            <a:pPr lvl="1" eaLnBrk="1" hangingPunct="1"/>
            <a:r>
              <a:rPr lang="en-US" sz="2400"/>
              <a:t>If init is killed, the system shuts down</a:t>
            </a:r>
          </a:p>
          <a:p>
            <a:pPr eaLnBrk="1" hangingPunct="1"/>
            <a:r>
              <a:rPr lang="en-US" sz="2400"/>
              <a:t>Any process’s parent id (ppid) can be obtained with the pid_t getppid(void) call.</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a:t>FIFOs:  Named Pipes</a:t>
            </a:r>
          </a:p>
        </p:txBody>
      </p:sp>
      <p:sp>
        <p:nvSpPr>
          <p:cNvPr id="56323" name="Rectangle 3"/>
          <p:cNvSpPr>
            <a:spLocks noGrp="1" noChangeArrowheads="1"/>
          </p:cNvSpPr>
          <p:nvPr>
            <p:ph type="body" idx="1"/>
          </p:nvPr>
        </p:nvSpPr>
        <p:spPr/>
        <p:txBody>
          <a:bodyPr/>
          <a:lstStyle/>
          <a:p>
            <a:pPr eaLnBrk="1" hangingPunct="1">
              <a:lnSpc>
                <a:spcPct val="90000"/>
              </a:lnSpc>
            </a:pPr>
            <a:r>
              <a:rPr lang="en-US" sz="2800"/>
              <a:t>FIFOs are “named” in the sense that they have a name in the filesystem</a:t>
            </a:r>
          </a:p>
          <a:p>
            <a:pPr eaLnBrk="1" hangingPunct="1">
              <a:lnSpc>
                <a:spcPct val="90000"/>
              </a:lnSpc>
            </a:pPr>
            <a:r>
              <a:rPr lang="en-US" sz="2800"/>
              <a:t>This common name is used by two separate processes to communicate over a pipe</a:t>
            </a:r>
          </a:p>
          <a:p>
            <a:pPr eaLnBrk="1" hangingPunct="1">
              <a:lnSpc>
                <a:spcPct val="90000"/>
              </a:lnSpc>
            </a:pPr>
            <a:r>
              <a:rPr lang="en-US" sz="2800"/>
              <a:t>The command mknod can be used to create a FIFO:</a:t>
            </a:r>
          </a:p>
          <a:p>
            <a:pPr lvl="1" eaLnBrk="1" hangingPunct="1">
              <a:lnSpc>
                <a:spcPct val="90000"/>
              </a:lnSpc>
            </a:pPr>
            <a:r>
              <a:rPr lang="en-US" sz="2400"/>
              <a:t>mkfifo MYFIFO (or “mknod MYFIFO p”)</a:t>
            </a:r>
          </a:p>
          <a:p>
            <a:pPr lvl="1" eaLnBrk="1" hangingPunct="1">
              <a:lnSpc>
                <a:spcPct val="90000"/>
              </a:lnSpc>
            </a:pPr>
            <a:r>
              <a:rPr lang="en-US" sz="2400"/>
              <a:t>ls –l </a:t>
            </a:r>
          </a:p>
          <a:p>
            <a:pPr lvl="1" eaLnBrk="1" hangingPunct="1">
              <a:lnSpc>
                <a:spcPct val="90000"/>
              </a:lnSpc>
            </a:pPr>
            <a:r>
              <a:rPr lang="en-US" sz="2400"/>
              <a:t>echo “hello world” &gt;MYFIFO &amp;</a:t>
            </a:r>
          </a:p>
          <a:p>
            <a:pPr lvl="1" eaLnBrk="1" hangingPunct="1">
              <a:lnSpc>
                <a:spcPct val="90000"/>
              </a:lnSpc>
            </a:pPr>
            <a:r>
              <a:rPr lang="en-US" sz="2400"/>
              <a:t>ls –l</a:t>
            </a:r>
          </a:p>
          <a:p>
            <a:pPr lvl="1" eaLnBrk="1" hangingPunct="1">
              <a:lnSpc>
                <a:spcPct val="90000"/>
              </a:lnSpc>
            </a:pPr>
            <a:r>
              <a:rPr lang="en-US" sz="2400"/>
              <a:t>cat &lt;MYFIFO</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t>Creating FIFOs in code</a:t>
            </a:r>
          </a:p>
        </p:txBody>
      </p:sp>
      <p:sp>
        <p:nvSpPr>
          <p:cNvPr id="57347" name="Rectangle 3"/>
          <p:cNvSpPr>
            <a:spLocks noGrp="1" noChangeArrowheads="1"/>
          </p:cNvSpPr>
          <p:nvPr>
            <p:ph type="body" idx="1"/>
          </p:nvPr>
        </p:nvSpPr>
        <p:spPr/>
        <p:txBody>
          <a:bodyPr/>
          <a:lstStyle/>
          <a:p>
            <a:pPr eaLnBrk="1" hangingPunct="1">
              <a:lnSpc>
                <a:spcPct val="90000"/>
              </a:lnSpc>
            </a:pPr>
            <a:r>
              <a:rPr lang="en-US" sz="2800"/>
              <a:t>#include &lt;sys/types.h&gt;</a:t>
            </a:r>
          </a:p>
          <a:p>
            <a:pPr eaLnBrk="1" hangingPunct="1">
              <a:lnSpc>
                <a:spcPct val="90000"/>
              </a:lnSpc>
            </a:pPr>
            <a:r>
              <a:rPr lang="en-US" sz="2800"/>
              <a:t>#include &lt;sys/stat.h&gt;</a:t>
            </a:r>
          </a:p>
          <a:p>
            <a:pPr eaLnBrk="1" hangingPunct="1">
              <a:lnSpc>
                <a:spcPct val="90000"/>
              </a:lnSpc>
            </a:pPr>
            <a:r>
              <a:rPr lang="en-US" sz="2800"/>
              <a:t>int mkfifo(const char * path, mode_t mode);</a:t>
            </a:r>
          </a:p>
          <a:p>
            <a:pPr lvl="1" eaLnBrk="1" hangingPunct="1">
              <a:lnSpc>
                <a:spcPct val="90000"/>
              </a:lnSpc>
            </a:pPr>
            <a:r>
              <a:rPr lang="en-US" sz="2400"/>
              <a:t>path is the pathname to the FIFO to be created on the filesystem</a:t>
            </a:r>
          </a:p>
          <a:p>
            <a:pPr lvl="1" eaLnBrk="1" hangingPunct="1">
              <a:lnSpc>
                <a:spcPct val="90000"/>
              </a:lnSpc>
            </a:pPr>
            <a:r>
              <a:rPr lang="en-US" sz="2400"/>
              <a:t>mode is a bitmask of permissions for the file, modified by the default umask</a:t>
            </a:r>
          </a:p>
          <a:p>
            <a:pPr eaLnBrk="1" hangingPunct="1">
              <a:lnSpc>
                <a:spcPct val="90000"/>
              </a:lnSpc>
            </a:pPr>
            <a:r>
              <a:rPr lang="en-US" sz="2800"/>
              <a:t>mkfifo returns 0 on success, -1 on failure and sets errno (perror())</a:t>
            </a:r>
          </a:p>
          <a:p>
            <a:pPr eaLnBrk="1" hangingPunct="1">
              <a:lnSpc>
                <a:spcPct val="90000"/>
              </a:lnSpc>
            </a:pPr>
            <a:r>
              <a:rPr lang="en-US" sz="2800"/>
              <a:t>mkfifo(“MYFIFO”, 0666);</a:t>
            </a:r>
          </a:p>
          <a:p>
            <a:pPr eaLnBrk="1" hangingPunct="1">
              <a:lnSpc>
                <a:spcPct val="90000"/>
              </a:lnSpc>
            </a:pPr>
            <a:r>
              <a:rPr lang="en-US" sz="2800" i="1"/>
              <a:t>examples:  reader.c, writer.c</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t>Death and Destruction</a:t>
            </a:r>
          </a:p>
        </p:txBody>
      </p:sp>
      <p:sp>
        <p:nvSpPr>
          <p:cNvPr id="19459" name="Rectangle 3"/>
          <p:cNvSpPr>
            <a:spLocks noGrp="1" noChangeArrowheads="1"/>
          </p:cNvSpPr>
          <p:nvPr>
            <p:ph type="body" idx="1"/>
          </p:nvPr>
        </p:nvSpPr>
        <p:spPr>
          <a:xfrm>
            <a:off x="990600" y="1600200"/>
            <a:ext cx="7772400" cy="5029200"/>
          </a:xfrm>
        </p:spPr>
        <p:txBody>
          <a:bodyPr/>
          <a:lstStyle/>
          <a:p>
            <a:pPr eaLnBrk="1" hangingPunct="1"/>
            <a:r>
              <a:rPr lang="en-US" sz="2400"/>
              <a:t>All processes usually end at some time during runtime (with the exception of init)</a:t>
            </a:r>
          </a:p>
          <a:p>
            <a:pPr eaLnBrk="1" hangingPunct="1"/>
            <a:r>
              <a:rPr lang="en-US" sz="2400"/>
              <a:t>Processes may end either by the program:</a:t>
            </a:r>
          </a:p>
          <a:p>
            <a:pPr lvl="1" eaLnBrk="1" hangingPunct="1"/>
            <a:r>
              <a:rPr lang="en-US" sz="2400"/>
              <a:t>executing a </a:t>
            </a:r>
            <a:r>
              <a:rPr lang="en-US" sz="2400">
                <a:latin typeface="Courier (PCL6)" pitchFamily="49" charset="0"/>
              </a:rPr>
              <a:t>return</a:t>
            </a:r>
            <a:r>
              <a:rPr lang="en-US" sz="2400"/>
              <a:t> from the main function</a:t>
            </a:r>
          </a:p>
          <a:p>
            <a:pPr lvl="1" eaLnBrk="1" hangingPunct="1"/>
            <a:r>
              <a:rPr lang="en-US" sz="2400"/>
              <a:t>calling the exit(int) function</a:t>
            </a:r>
          </a:p>
          <a:p>
            <a:pPr lvl="1" eaLnBrk="1" hangingPunct="1"/>
            <a:r>
              <a:rPr lang="en-US" sz="2400"/>
              <a:t>calling the _exit(int) function</a:t>
            </a:r>
          </a:p>
          <a:p>
            <a:pPr lvl="1" eaLnBrk="1" hangingPunct="1"/>
            <a:r>
              <a:rPr lang="en-US" sz="2400"/>
              <a:t>calling the abort(void) function </a:t>
            </a:r>
          </a:p>
          <a:p>
            <a:pPr lvl="2" eaLnBrk="1" hangingPunct="1"/>
            <a:r>
              <a:rPr lang="en-US"/>
              <a:t>generates SIGABRT signal, core dumps and then exits</a:t>
            </a:r>
          </a:p>
          <a:p>
            <a:pPr eaLnBrk="1" hangingPunct="1"/>
            <a:r>
              <a:rPr lang="en-US" sz="2400"/>
              <a:t>When a process exits, the OS delivers a termination status to the parent process of the recently deceased process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t>Environments</a:t>
            </a:r>
          </a:p>
        </p:txBody>
      </p:sp>
      <p:sp>
        <p:nvSpPr>
          <p:cNvPr id="20483" name="Rectangle 3"/>
          <p:cNvSpPr>
            <a:spLocks noGrp="1" noChangeArrowheads="1"/>
          </p:cNvSpPr>
          <p:nvPr>
            <p:ph type="body" idx="1"/>
          </p:nvPr>
        </p:nvSpPr>
        <p:spPr/>
        <p:txBody>
          <a:bodyPr/>
          <a:lstStyle/>
          <a:p>
            <a:pPr eaLnBrk="1" hangingPunct="1">
              <a:lnSpc>
                <a:spcPct val="90000"/>
              </a:lnSpc>
            </a:pPr>
            <a:r>
              <a:rPr lang="en-US" sz="2800"/>
              <a:t>All processes by default inherit the environment of their parent process</a:t>
            </a:r>
          </a:p>
          <a:p>
            <a:pPr eaLnBrk="1" hangingPunct="1">
              <a:lnSpc>
                <a:spcPct val="90000"/>
              </a:lnSpc>
            </a:pPr>
            <a:r>
              <a:rPr lang="en-US" sz="2800"/>
              <a:t>The environment can be obtained through the char * environ[] variable.</a:t>
            </a:r>
          </a:p>
          <a:p>
            <a:pPr eaLnBrk="1" hangingPunct="1">
              <a:lnSpc>
                <a:spcPct val="90000"/>
              </a:lnSpc>
            </a:pPr>
            <a:r>
              <a:rPr lang="en-US" sz="2800"/>
              <a:t>char * getenv(const char * name) will return the associated value for the </a:t>
            </a:r>
            <a:r>
              <a:rPr lang="en-US" sz="2800" i="1"/>
              <a:t>name</a:t>
            </a:r>
            <a:r>
              <a:rPr lang="en-US" sz="2800"/>
              <a:t> passed in:</a:t>
            </a:r>
          </a:p>
          <a:p>
            <a:pPr lvl="1" eaLnBrk="1" hangingPunct="1">
              <a:lnSpc>
                <a:spcPct val="90000"/>
              </a:lnSpc>
            </a:pPr>
            <a:r>
              <a:rPr lang="en-US" sz="2400"/>
              <a:t>char * path = getenv(“PATH”);</a:t>
            </a:r>
          </a:p>
          <a:p>
            <a:pPr eaLnBrk="1" hangingPunct="1">
              <a:lnSpc>
                <a:spcPct val="90000"/>
              </a:lnSpc>
            </a:pPr>
            <a:r>
              <a:rPr lang="en-US" sz="2800"/>
              <a:t>int setenv(const char * name, const char * value, int overwrite) will set an environment variable</a:t>
            </a:r>
          </a:p>
          <a:p>
            <a:pPr eaLnBrk="1" hangingPunct="1">
              <a:lnSpc>
                <a:spcPct val="90000"/>
              </a:lnSpc>
            </a:pPr>
            <a:r>
              <a:rPr lang="en-US" sz="2800" i="1"/>
              <a:t>examples: environ.c</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t>The Spawn</a:t>
            </a:r>
          </a:p>
        </p:txBody>
      </p:sp>
      <p:sp>
        <p:nvSpPr>
          <p:cNvPr id="21507" name="Rectangle 3"/>
          <p:cNvSpPr>
            <a:spLocks noGrp="1" noChangeArrowheads="1"/>
          </p:cNvSpPr>
          <p:nvPr>
            <p:ph type="body" idx="1"/>
          </p:nvPr>
        </p:nvSpPr>
        <p:spPr/>
        <p:txBody>
          <a:bodyPr/>
          <a:lstStyle/>
          <a:p>
            <a:pPr eaLnBrk="1" hangingPunct="1"/>
            <a:r>
              <a:rPr lang="en-US"/>
              <a:t>exec()</a:t>
            </a:r>
          </a:p>
          <a:p>
            <a:pPr eaLnBrk="1" hangingPunct="1"/>
            <a:r>
              <a:rPr lang="en-US"/>
              <a:t>fork()</a:t>
            </a:r>
          </a:p>
          <a:p>
            <a:pPr eaLnBrk="1" hangingPunct="1"/>
            <a:r>
              <a:rPr lang="en-US"/>
              <a:t>system()</a:t>
            </a:r>
          </a:p>
          <a:p>
            <a:pPr eaLnBrk="1" hangingPunct="1"/>
            <a:r>
              <a:rPr lang="en-US"/>
              <a:t>clone()</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z="3600"/>
              <a:t>The exec() Functions:</a:t>
            </a:r>
            <a:br>
              <a:rPr lang="en-US" sz="3600"/>
            </a:br>
            <a:r>
              <a:rPr lang="en-US" sz="3600"/>
              <a:t>Out with the old, in with the new</a:t>
            </a:r>
          </a:p>
        </p:txBody>
      </p:sp>
      <p:sp>
        <p:nvSpPr>
          <p:cNvPr id="22531" name="Rectangle 3"/>
          <p:cNvSpPr>
            <a:spLocks noGrp="1" noChangeArrowheads="1"/>
          </p:cNvSpPr>
          <p:nvPr>
            <p:ph type="body" idx="1"/>
          </p:nvPr>
        </p:nvSpPr>
        <p:spPr>
          <a:xfrm>
            <a:off x="990600" y="1676400"/>
            <a:ext cx="7772400" cy="4876800"/>
          </a:xfrm>
        </p:spPr>
        <p:txBody>
          <a:bodyPr/>
          <a:lstStyle/>
          <a:p>
            <a:pPr eaLnBrk="1" hangingPunct="1">
              <a:lnSpc>
                <a:spcPct val="90000"/>
              </a:lnSpc>
            </a:pPr>
            <a:r>
              <a:rPr lang="en-US" sz="2400"/>
              <a:t>The exec() functions all </a:t>
            </a:r>
            <a:r>
              <a:rPr lang="en-US" sz="2400" i="1"/>
              <a:t>replace</a:t>
            </a:r>
            <a:r>
              <a:rPr lang="en-US" sz="2400"/>
              <a:t> the current program running within the process with </a:t>
            </a:r>
            <a:r>
              <a:rPr lang="en-US" sz="2400" i="1"/>
              <a:t>another</a:t>
            </a:r>
            <a:r>
              <a:rPr lang="en-US" sz="2400"/>
              <a:t> program</a:t>
            </a:r>
          </a:p>
          <a:p>
            <a:pPr eaLnBrk="1" hangingPunct="1">
              <a:lnSpc>
                <a:spcPct val="90000"/>
              </a:lnSpc>
            </a:pPr>
            <a:r>
              <a:rPr lang="en-US" sz="2400"/>
              <a:t>bring up an xterm:</a:t>
            </a:r>
          </a:p>
          <a:p>
            <a:pPr lvl="1" eaLnBrk="1" hangingPunct="1">
              <a:lnSpc>
                <a:spcPct val="90000"/>
              </a:lnSpc>
            </a:pPr>
            <a:r>
              <a:rPr lang="en-US" sz="2400"/>
              <a:t>exec sleep 5	#what happens and </a:t>
            </a:r>
            <a:r>
              <a:rPr lang="en-US" sz="2400" i="1"/>
              <a:t>why</a:t>
            </a:r>
            <a:r>
              <a:rPr lang="en-US" sz="2400"/>
              <a:t>?</a:t>
            </a:r>
          </a:p>
          <a:p>
            <a:pPr eaLnBrk="1" hangingPunct="1">
              <a:lnSpc>
                <a:spcPct val="90000"/>
              </a:lnSpc>
            </a:pPr>
            <a:r>
              <a:rPr lang="en-US" sz="2400"/>
              <a:t>There are two families of exec() functions, the “l” family (list), and the “v” family (vector)</a:t>
            </a:r>
          </a:p>
          <a:p>
            <a:pPr eaLnBrk="1" hangingPunct="1">
              <a:lnSpc>
                <a:spcPct val="90000"/>
              </a:lnSpc>
            </a:pPr>
            <a:r>
              <a:rPr lang="en-US" sz="2400"/>
              <a:t>Each exec() call can choose different ways of finding the executable and whether the environment is delivered in a list or an array (vector)</a:t>
            </a:r>
          </a:p>
          <a:p>
            <a:pPr eaLnBrk="1" hangingPunct="1">
              <a:lnSpc>
                <a:spcPct val="90000"/>
              </a:lnSpc>
            </a:pPr>
            <a:r>
              <a:rPr lang="en-US" sz="2400"/>
              <a:t>The environment, open file handles, etc. are passed into the exec’d program</a:t>
            </a:r>
          </a:p>
          <a:p>
            <a:pPr eaLnBrk="1" hangingPunct="1">
              <a:lnSpc>
                <a:spcPct val="90000"/>
              </a:lnSpc>
            </a:pPr>
            <a:r>
              <a:rPr lang="en-US" sz="2400"/>
              <a:t>What is the return value of an exec() call? </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t>The execl... functions</a:t>
            </a:r>
          </a:p>
        </p:txBody>
      </p:sp>
      <p:sp>
        <p:nvSpPr>
          <p:cNvPr id="23555" name="Rectangle 3"/>
          <p:cNvSpPr>
            <a:spLocks noGrp="1" noChangeArrowheads="1"/>
          </p:cNvSpPr>
          <p:nvPr>
            <p:ph type="body" idx="1"/>
          </p:nvPr>
        </p:nvSpPr>
        <p:spPr>
          <a:xfrm>
            <a:off x="990600" y="1600200"/>
            <a:ext cx="7772400" cy="5029200"/>
          </a:xfrm>
        </p:spPr>
        <p:txBody>
          <a:bodyPr/>
          <a:lstStyle/>
          <a:p>
            <a:pPr eaLnBrk="1" hangingPunct="1">
              <a:lnSpc>
                <a:spcPct val="80000"/>
              </a:lnSpc>
            </a:pPr>
            <a:r>
              <a:rPr lang="en-US" sz="2400"/>
              <a:t>int execl(const char * path, const char * arg0, ...);</a:t>
            </a:r>
          </a:p>
          <a:p>
            <a:pPr lvl="1" eaLnBrk="1" hangingPunct="1">
              <a:lnSpc>
                <a:spcPct val="80000"/>
              </a:lnSpc>
            </a:pPr>
            <a:r>
              <a:rPr lang="en-US" sz="2400"/>
              <a:t>executes the command at path, passing it the environment as a </a:t>
            </a:r>
            <a:r>
              <a:rPr lang="en-US" sz="2400" i="1"/>
              <a:t>list:</a:t>
            </a:r>
            <a:r>
              <a:rPr lang="en-US" sz="2400"/>
              <a:t> arg</a:t>
            </a:r>
            <a:r>
              <a:rPr lang="en-US" sz="2400" baseline="-25000"/>
              <a:t>0</a:t>
            </a:r>
            <a:r>
              <a:rPr lang="en-US" sz="2400"/>
              <a:t> ... arg</a:t>
            </a:r>
            <a:r>
              <a:rPr lang="en-US" sz="2400" i="1" baseline="-25000"/>
              <a:t>n</a:t>
            </a:r>
          </a:p>
          <a:p>
            <a:pPr lvl="1" eaLnBrk="1" hangingPunct="1">
              <a:lnSpc>
                <a:spcPct val="80000"/>
              </a:lnSpc>
            </a:pPr>
            <a:r>
              <a:rPr lang="en-US" sz="2400"/>
              <a:t>thus, the execl family breaks down argv into its individual constituents, and then passes them as a </a:t>
            </a:r>
            <a:r>
              <a:rPr lang="en-US" sz="2400" i="1"/>
              <a:t>list</a:t>
            </a:r>
            <a:r>
              <a:rPr lang="en-US" sz="2400"/>
              <a:t> to the execl? function (the </a:t>
            </a:r>
            <a:r>
              <a:rPr lang="en-US" sz="2400" i="1"/>
              <a:t>l</a:t>
            </a:r>
            <a:r>
              <a:rPr lang="en-US" sz="2400"/>
              <a:t> stands for </a:t>
            </a:r>
            <a:r>
              <a:rPr lang="en-US" sz="2400" i="1"/>
              <a:t>l</a:t>
            </a:r>
            <a:r>
              <a:rPr lang="en-US" sz="2400"/>
              <a:t>ist)</a:t>
            </a:r>
          </a:p>
          <a:p>
            <a:pPr eaLnBrk="1" hangingPunct="1">
              <a:lnSpc>
                <a:spcPct val="80000"/>
              </a:lnSpc>
            </a:pPr>
            <a:r>
              <a:rPr lang="en-US" sz="2400"/>
              <a:t>int execlp(const char * path, const char * arg0, ...);</a:t>
            </a:r>
          </a:p>
          <a:p>
            <a:pPr lvl="1" eaLnBrk="1" hangingPunct="1">
              <a:lnSpc>
                <a:spcPct val="80000"/>
              </a:lnSpc>
            </a:pPr>
            <a:r>
              <a:rPr lang="en-US" sz="2400"/>
              <a:t>same as execl, but uses $PATH resolution for locating the program in </a:t>
            </a:r>
            <a:r>
              <a:rPr lang="en-US" sz="2400" i="1"/>
              <a:t>path</a:t>
            </a:r>
          </a:p>
          <a:p>
            <a:pPr eaLnBrk="1" hangingPunct="1">
              <a:lnSpc>
                <a:spcPct val="80000"/>
              </a:lnSpc>
            </a:pPr>
            <a:r>
              <a:rPr lang="en-US" sz="2400"/>
              <a:t>int execle(const char * path, const char * arg0, ... char * envp[]);</a:t>
            </a:r>
          </a:p>
          <a:p>
            <a:pPr lvl="1" eaLnBrk="1" hangingPunct="1">
              <a:lnSpc>
                <a:spcPct val="80000"/>
              </a:lnSpc>
            </a:pPr>
            <a:r>
              <a:rPr lang="en-US" sz="2400"/>
              <a:t>allows you to specifically set the new process’s environment</a:t>
            </a:r>
          </a:p>
          <a:p>
            <a:pPr eaLnBrk="1" hangingPunct="1">
              <a:lnSpc>
                <a:spcPct val="80000"/>
              </a:lnSpc>
            </a:pPr>
            <a:r>
              <a:rPr lang="en-US" sz="2400" i="1"/>
              <a:t>examples:  params.c, execl.test.c, execle.test.c, execlp.test.c, sash.c</a:t>
            </a:r>
          </a:p>
        </p:txBody>
      </p:sp>
    </p:spTree>
  </p:cSld>
  <p:clrMapOvr>
    <a:masterClrMapping/>
  </p:clrMapOvr>
</p:sld>
</file>

<file path=ppt/theme/theme1.xml><?xml version="1.0" encoding="utf-8"?>
<a:theme xmlns:a="http://schemas.openxmlformats.org/drawingml/2006/main" name="Notebook">
  <a:themeElements>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fontScheme name="Notebook">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defRPr>
        </a:defPPr>
      </a:lstStyle>
    </a:lnDef>
  </a:objectDefaults>
  <a:extraClrSchemeLst>
    <a:extraClrScheme>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2">
        <a:dk1>
          <a:srgbClr val="000000"/>
        </a:dk1>
        <a:lt1>
          <a:srgbClr val="FFFFFF"/>
        </a:lt1>
        <a:dk2>
          <a:srgbClr val="221304"/>
        </a:dk2>
        <a:lt2>
          <a:srgbClr val="CBBD83"/>
        </a:lt2>
        <a:accent1>
          <a:srgbClr val="A1BD69"/>
        </a:accent1>
        <a:accent2>
          <a:srgbClr val="3694B6"/>
        </a:accent2>
        <a:accent3>
          <a:srgbClr val="FFFFF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3">
        <a:dk1>
          <a:srgbClr val="000000"/>
        </a:dk1>
        <a:lt1>
          <a:srgbClr val="FFFFFF"/>
        </a:lt1>
        <a:dk2>
          <a:srgbClr val="000000"/>
        </a:dk2>
        <a:lt2>
          <a:srgbClr val="DDDDDD"/>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E:\Office\Templates\Presentation Designs\Notebook.pot</Template>
  <TotalTime>9280</TotalTime>
  <Words>3297</Words>
  <Application>Microsoft Macintosh PowerPoint</Application>
  <PresentationFormat>On-screen Show (4:3)</PresentationFormat>
  <Paragraphs>272</Paragraphs>
  <Slides>41</Slides>
  <Notes>1</Notes>
  <HiddenSlides>0</HiddenSlides>
  <MMClips>0</MMClips>
  <ScaleCrop>false</ScaleCrop>
  <HeadingPairs>
    <vt:vector size="6" baseType="variant">
      <vt:variant>
        <vt:lpstr>Fonts Used</vt:lpstr>
      </vt:variant>
      <vt:variant>
        <vt:i4>4</vt:i4>
      </vt:variant>
      <vt:variant>
        <vt:lpstr>Design Template</vt:lpstr>
      </vt:variant>
      <vt:variant>
        <vt:i4>1</vt:i4>
      </vt:variant>
      <vt:variant>
        <vt:lpstr>Slide Titles</vt:lpstr>
      </vt:variant>
      <vt:variant>
        <vt:i4>41</vt:i4>
      </vt:variant>
    </vt:vector>
  </HeadingPairs>
  <TitlesOfParts>
    <vt:vector size="46" baseType="lpstr">
      <vt:lpstr>Times New Roman</vt:lpstr>
      <vt:lpstr>ＭＳ Ｐゴシック</vt:lpstr>
      <vt:lpstr>Arial</vt:lpstr>
      <vt:lpstr>Courier (PCL6)</vt:lpstr>
      <vt:lpstr>Notebook</vt:lpstr>
      <vt:lpstr>Lecture 5</vt:lpstr>
      <vt:lpstr>Unix Process Creation</vt:lpstr>
      <vt:lpstr>Process Attributes</vt:lpstr>
      <vt:lpstr>Process Ids and init</vt:lpstr>
      <vt:lpstr>Death and Destruction</vt:lpstr>
      <vt:lpstr>Environments</vt:lpstr>
      <vt:lpstr>The Spawn</vt:lpstr>
      <vt:lpstr>The exec() Functions: Out with the old, in with the new</vt:lpstr>
      <vt:lpstr>The execl... functions</vt:lpstr>
      <vt:lpstr>The execv... functions</vt:lpstr>
      <vt:lpstr>fork()</vt:lpstr>
      <vt:lpstr>fork() Return Values</vt:lpstr>
      <vt:lpstr>Waiting on Our Children</vt:lpstr>
      <vt:lpstr>Waiting on Our Children</vt:lpstr>
      <vt:lpstr>waitpid()</vt:lpstr>
      <vt:lpstr>vfork() and Copy On Write</vt:lpstr>
      <vt:lpstr>system()</vt:lpstr>
      <vt:lpstr>Sessions and Process Groups</vt:lpstr>
      <vt:lpstr>Priorities and Being Nice</vt:lpstr>
      <vt:lpstr>Debugging Multiple Processes</vt:lpstr>
      <vt:lpstr>Beginner’s Guide to Writing a Shell</vt:lpstr>
      <vt:lpstr>Problem Children:</vt:lpstr>
      <vt:lpstr>Problem Children: Orphans and Zombies</vt:lpstr>
      <vt:lpstr>Problem Children: Orphans and Zombies</vt:lpstr>
      <vt:lpstr>Mnemonics</vt:lpstr>
      <vt:lpstr>Pipes</vt:lpstr>
      <vt:lpstr>Motivation: Batch Sequential Data Processing</vt:lpstr>
      <vt:lpstr>Batch Sequential Data Processing</vt:lpstr>
      <vt:lpstr>Pipes and Filters Features</vt:lpstr>
      <vt:lpstr>What is a pipe?</vt:lpstr>
      <vt:lpstr>How to create a pipe (lowlevel)</vt:lpstr>
      <vt:lpstr>Pipe One-Niner, Come in</vt:lpstr>
      <vt:lpstr>The Business End</vt:lpstr>
      <vt:lpstr>Redirecting STDIN</vt:lpstr>
      <vt:lpstr>dup()</vt:lpstr>
      <vt:lpstr>Traditional Pipes</vt:lpstr>
      <vt:lpstr>Pipes the easy way: popen()</vt:lpstr>
      <vt:lpstr>popen()</vt:lpstr>
      <vt:lpstr>Meanwhile, back at the ranch...</vt:lpstr>
      <vt:lpstr>FIFOs:  Named Pipes</vt:lpstr>
      <vt:lpstr>Creating FIFOs in code</vt:lpstr>
    </vt:vector>
  </TitlesOfParts>
  <Company>University of Chicago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Mark Shacklette</dc:creator>
  <cp:lastModifiedBy>Mark</cp:lastModifiedBy>
  <cp:revision>609</cp:revision>
  <dcterms:created xsi:type="dcterms:W3CDTF">2010-10-07T12:38:34Z</dcterms:created>
  <dcterms:modified xsi:type="dcterms:W3CDTF">2010-10-07T12:38:45Z</dcterms:modified>
</cp:coreProperties>
</file>