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1" r:id="rId1"/>
  </p:sldMasterIdLst>
  <p:sldIdLst>
    <p:sldId id="257" r:id="rId2"/>
    <p:sldId id="295" r:id="rId3"/>
    <p:sldId id="271" r:id="rId4"/>
    <p:sldId id="272" r:id="rId5"/>
    <p:sldId id="286" r:id="rId6"/>
    <p:sldId id="273" r:id="rId7"/>
    <p:sldId id="274" r:id="rId8"/>
    <p:sldId id="293" r:id="rId9"/>
    <p:sldId id="291" r:id="rId10"/>
    <p:sldId id="279" r:id="rId11"/>
    <p:sldId id="275" r:id="rId12"/>
    <p:sldId id="277" r:id="rId13"/>
    <p:sldId id="280" r:id="rId14"/>
    <p:sldId id="288" r:id="rId15"/>
    <p:sldId id="294" r:id="rId16"/>
    <p:sldId id="289" r:id="rId17"/>
    <p:sldId id="290" r:id="rId18"/>
    <p:sldId id="278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84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28.xml"/><Relationship Id="rId20" Type="http://schemas.openxmlformats.org/officeDocument/2006/relationships/slide" Target="slides/slide40.xml"/><Relationship Id="rId10" Type="http://schemas.openxmlformats.org/officeDocument/2006/relationships/slide" Target="slides/slide29.xml"/><Relationship Id="rId11" Type="http://schemas.openxmlformats.org/officeDocument/2006/relationships/slide" Target="slides/slide30.xml"/><Relationship Id="rId12" Type="http://schemas.openxmlformats.org/officeDocument/2006/relationships/slide" Target="slides/slide31.xml"/><Relationship Id="rId13" Type="http://schemas.openxmlformats.org/officeDocument/2006/relationships/slide" Target="slides/slide32.xml"/><Relationship Id="rId14" Type="http://schemas.openxmlformats.org/officeDocument/2006/relationships/slide" Target="slides/slide33.xml"/><Relationship Id="rId15" Type="http://schemas.openxmlformats.org/officeDocument/2006/relationships/slide" Target="slides/slide34.xml"/><Relationship Id="rId16" Type="http://schemas.openxmlformats.org/officeDocument/2006/relationships/slide" Target="slides/slide36.xml"/><Relationship Id="rId17" Type="http://schemas.openxmlformats.org/officeDocument/2006/relationships/slide" Target="slides/slide37.xml"/><Relationship Id="rId18" Type="http://schemas.openxmlformats.org/officeDocument/2006/relationships/slide" Target="slides/slide38.xml"/><Relationship Id="rId19" Type="http://schemas.openxmlformats.org/officeDocument/2006/relationships/slide" Target="slides/slide39.xml"/><Relationship Id="rId1" Type="http://schemas.openxmlformats.org/officeDocument/2006/relationships/slide" Target="slides/slide19.xml"/><Relationship Id="rId2" Type="http://schemas.openxmlformats.org/officeDocument/2006/relationships/slide" Target="slides/slide20.xml"/><Relationship Id="rId3" Type="http://schemas.openxmlformats.org/officeDocument/2006/relationships/slide" Target="slides/slide21.xml"/><Relationship Id="rId4" Type="http://schemas.openxmlformats.org/officeDocument/2006/relationships/slide" Target="slides/slide22.xml"/><Relationship Id="rId5" Type="http://schemas.openxmlformats.org/officeDocument/2006/relationships/slide" Target="slides/slide24.xml"/><Relationship Id="rId6" Type="http://schemas.openxmlformats.org/officeDocument/2006/relationships/slide" Target="slides/slide25.xml"/><Relationship Id="rId7" Type="http://schemas.openxmlformats.org/officeDocument/2006/relationships/slide" Target="slides/slide26.xml"/><Relationship Id="rId8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kumimoji="1" lang="en-US"/>
          </a:p>
        </p:txBody>
      </p:sp>
      <p:pic>
        <p:nvPicPr>
          <p:cNvPr id="5" name="Picture 3" descr="minispi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kumimoji="1" lang="en-US"/>
          </a:p>
        </p:txBody>
      </p:sp>
      <p:pic>
        <p:nvPicPr>
          <p:cNvPr id="7" name="Picture 5" descr="minispir"/>
          <p:cNvPicPr>
            <a:picLocks noChangeAspect="1" noChangeArrowheads="1"/>
          </p:cNvPicPr>
          <p:nvPr/>
        </p:nvPicPr>
        <p:blipFill>
          <a:blip r:embed="rId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7738-57F7-214F-A824-76DE3F9F0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BB822-0A65-6B4F-B47E-093264EB9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14186-A100-7049-AE81-5B0E2C63A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A04F1-20E0-714D-9C7F-7D4F247E2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72D36-3065-1046-8DAD-9B1C75C9F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74D6E-E892-0140-894D-54006881E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07436-829C-034E-A8EE-AA743BA9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B18B7-07A4-9D4E-B1FA-98411CFC1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6D905-C46C-3B41-9176-583584BDA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0469F-81F5-004B-A004-A7F94492E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E3CB8-6691-E94B-934F-51F0B68D0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Pr>
        <a:solidFill>
          <a:srgbClr val="906D58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3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D9B0746-1551-7646-8E08-5FB076E31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ldp.org/HOWTO/Program-Library-HOWTO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Lecture 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Awk</a:t>
            </a:r>
          </a:p>
          <a:p>
            <a:pPr eaLnBrk="1" hangingPunct="1"/>
            <a:r>
              <a:rPr lang="en-US" smtClean="0"/>
              <a:t>C Compiler:  Tools and Compilation</a:t>
            </a:r>
          </a:p>
          <a:p>
            <a:pPr eaLnBrk="1" hangingPunct="1"/>
            <a:r>
              <a:rPr lang="en-US" smtClean="0"/>
              <a:t>C Libraries:  Static and Dynamic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Example Blocks</a:t>
            </a:r>
            <a:br>
              <a:rPr lang="en-US" sz="3200"/>
            </a:br>
            <a:r>
              <a:rPr lang="en-US" sz="3200"/>
              <a:t>What do the following do?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awk ‘$4 &gt; 0 {print $1,”from”,$6}’ some.data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awk ‘{print}’ some.data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awk ‘{print}’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awk ‘NF &gt; 0’ some.data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awk '/n/; /e/' five.lines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awk ‘/text/ {print}’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awk ‘BEGIN {print “Hello World”}’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awk '{ $1 = "THE LINE"; print}' five.lines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ypcat passwd | awk -F: ‘$1 ~ /mark/ { print $1,"is a bozo"}‘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awk ‘BEGIN {print $3-$4 }’ some.data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awk '{print "Balance for",$1,"from",$6,"is:",$3-$4}' some.data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Sample Program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/>
              <a:t>ypcat passwd |</a:t>
            </a:r>
          </a:p>
          <a:p>
            <a:pPr eaLnBrk="1" hangingPunct="1">
              <a:buFontTx/>
              <a:buNone/>
            </a:pPr>
            <a:r>
              <a:rPr lang="en-US" sz="2400"/>
              <a:t>awk 'BEGIN{FS=":"}    #could use –F”:” on comand line</a:t>
            </a:r>
          </a:p>
          <a:p>
            <a:pPr eaLnBrk="1" hangingPunct="1">
              <a:buFontTx/>
              <a:buNone/>
            </a:pPr>
            <a:r>
              <a:rPr lang="en-US" sz="2400"/>
              <a:t>{print "Login id:", $1; </a:t>
            </a:r>
          </a:p>
          <a:p>
            <a:pPr eaLnBrk="1" hangingPunct="1">
              <a:buFontTx/>
              <a:buNone/>
            </a:pPr>
            <a:r>
              <a:rPr lang="en-US" sz="2400"/>
              <a:t>print "userid:", $3; </a:t>
            </a:r>
          </a:p>
          <a:p>
            <a:pPr eaLnBrk="1" hangingPunct="1">
              <a:buFontTx/>
              <a:buNone/>
            </a:pPr>
            <a:r>
              <a:rPr lang="en-US" sz="2400"/>
              <a:t>print "group id:", $4; </a:t>
            </a:r>
          </a:p>
          <a:p>
            <a:pPr eaLnBrk="1" hangingPunct="1">
              <a:buFontTx/>
              <a:buNone/>
            </a:pPr>
            <a:r>
              <a:rPr lang="en-US" sz="2400"/>
              <a:t>print "Full Name:", $5; </a:t>
            </a:r>
          </a:p>
          <a:p>
            <a:pPr eaLnBrk="1" hangingPunct="1">
              <a:buFontTx/>
              <a:buNone/>
            </a:pPr>
            <a:r>
              <a:rPr lang="en-US" sz="2400"/>
              <a:t>print "default shell:", $7; </a:t>
            </a:r>
          </a:p>
          <a:p>
            <a:pPr eaLnBrk="1" hangingPunct="1">
              <a:buFontTx/>
              <a:buNone/>
            </a:pPr>
            <a:r>
              <a:rPr lang="en-US" sz="2400"/>
              <a:t>print " " ;}'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String-Matching Patterns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029200"/>
          </a:xfrm>
        </p:spPr>
        <p:txBody>
          <a:bodyPr/>
          <a:lstStyle/>
          <a:p>
            <a:pPr eaLnBrk="1" hangingPunct="1"/>
            <a:r>
              <a:rPr lang="en-US" sz="2000"/>
              <a:t>/</a:t>
            </a:r>
            <a:r>
              <a:rPr lang="en-US" sz="2000" i="1"/>
              <a:t>regex</a:t>
            </a:r>
            <a:r>
              <a:rPr lang="en-US" sz="2000"/>
              <a:t>/</a:t>
            </a:r>
          </a:p>
          <a:p>
            <a:pPr lvl="1" eaLnBrk="1" hangingPunct="1"/>
            <a:r>
              <a:rPr lang="en-US" sz="2000"/>
              <a:t>matches when the current record </a:t>
            </a:r>
            <a:r>
              <a:rPr lang="en-US" sz="2000" i="1"/>
              <a:t>contains</a:t>
            </a:r>
            <a:r>
              <a:rPr lang="en-US" sz="2000"/>
              <a:t> a </a:t>
            </a:r>
            <a:r>
              <a:rPr lang="en-US" sz="2000" i="1"/>
              <a:t>substring</a:t>
            </a:r>
            <a:r>
              <a:rPr lang="en-US" sz="2000"/>
              <a:t> matched by </a:t>
            </a:r>
            <a:r>
              <a:rPr lang="en-US" sz="2000" i="1"/>
              <a:t>regex</a:t>
            </a:r>
          </a:p>
          <a:p>
            <a:pPr lvl="1" eaLnBrk="1" hangingPunct="1"/>
            <a:r>
              <a:rPr lang="en-US" sz="2000"/>
              <a:t>/ksh/ { ... } # process lines that contain the letters ‘ksh’</a:t>
            </a:r>
          </a:p>
          <a:p>
            <a:pPr eaLnBrk="1" hangingPunct="1"/>
            <a:r>
              <a:rPr lang="en-US" sz="2000" i="1"/>
              <a:t>expression</a:t>
            </a:r>
            <a:r>
              <a:rPr lang="en-US" sz="2000"/>
              <a:t> ~ /</a:t>
            </a:r>
            <a:r>
              <a:rPr lang="en-US" sz="2000" i="1"/>
              <a:t>regex</a:t>
            </a:r>
            <a:r>
              <a:rPr lang="en-US" sz="2000"/>
              <a:t>/</a:t>
            </a:r>
          </a:p>
          <a:p>
            <a:pPr lvl="1" eaLnBrk="1" hangingPunct="1"/>
            <a:r>
              <a:rPr lang="en-US" sz="2000"/>
              <a:t>matches if the string value of </a:t>
            </a:r>
            <a:r>
              <a:rPr lang="en-US" sz="2000" i="1"/>
              <a:t>expression</a:t>
            </a:r>
            <a:r>
              <a:rPr lang="en-US" sz="2000"/>
              <a:t> (can be a field like $3) </a:t>
            </a:r>
            <a:r>
              <a:rPr lang="en-US" sz="2000" i="1"/>
              <a:t>contains</a:t>
            </a:r>
            <a:r>
              <a:rPr lang="en-US" sz="2000"/>
              <a:t> a </a:t>
            </a:r>
            <a:r>
              <a:rPr lang="en-US" sz="2000" i="1"/>
              <a:t>substring</a:t>
            </a:r>
            <a:r>
              <a:rPr lang="en-US" sz="2000"/>
              <a:t> matched by </a:t>
            </a:r>
            <a:r>
              <a:rPr lang="en-US" sz="2000" i="1"/>
              <a:t>regex</a:t>
            </a:r>
          </a:p>
          <a:p>
            <a:pPr lvl="1" eaLnBrk="1" hangingPunct="1"/>
            <a:r>
              <a:rPr lang="en-US" sz="2000"/>
              <a:t>$7 ~ /ksh/ { ... }  # process records whose 7</a:t>
            </a:r>
            <a:r>
              <a:rPr lang="en-US" sz="2000" baseline="30000"/>
              <a:t>th</a:t>
            </a:r>
            <a:r>
              <a:rPr lang="en-US" sz="2000"/>
              <a:t> field contains the letters ‘ksh’</a:t>
            </a:r>
          </a:p>
          <a:p>
            <a:pPr eaLnBrk="1" hangingPunct="1"/>
            <a:r>
              <a:rPr lang="en-US" sz="2000" i="1"/>
              <a:t>expression</a:t>
            </a:r>
            <a:r>
              <a:rPr lang="en-US" sz="2000"/>
              <a:t> !~ /</a:t>
            </a:r>
            <a:r>
              <a:rPr lang="en-US" sz="2000" i="1"/>
              <a:t>regex</a:t>
            </a:r>
            <a:r>
              <a:rPr lang="en-US" sz="2000"/>
              <a:t>/</a:t>
            </a:r>
          </a:p>
          <a:p>
            <a:pPr lvl="1" eaLnBrk="1" hangingPunct="1"/>
            <a:r>
              <a:rPr lang="en-US" sz="2000"/>
              <a:t>matches if the string value of </a:t>
            </a:r>
            <a:r>
              <a:rPr lang="en-US" sz="2000" i="1"/>
              <a:t>expression</a:t>
            </a:r>
            <a:r>
              <a:rPr lang="en-US" sz="2000"/>
              <a:t> (can be a field like $3) </a:t>
            </a:r>
            <a:r>
              <a:rPr lang="en-US" sz="2000" i="1"/>
              <a:t>does NOT</a:t>
            </a:r>
            <a:r>
              <a:rPr lang="en-US" sz="2000"/>
              <a:t> </a:t>
            </a:r>
            <a:r>
              <a:rPr lang="en-US" sz="2000" i="1"/>
              <a:t>contain</a:t>
            </a:r>
            <a:r>
              <a:rPr lang="en-US" sz="2000"/>
              <a:t> a </a:t>
            </a:r>
            <a:r>
              <a:rPr lang="en-US" sz="2000" i="1"/>
              <a:t>substring</a:t>
            </a:r>
            <a:r>
              <a:rPr lang="en-US" sz="2000"/>
              <a:t> matched by </a:t>
            </a:r>
            <a:r>
              <a:rPr lang="en-US" sz="2000" i="1"/>
              <a:t>regex</a:t>
            </a:r>
          </a:p>
          <a:p>
            <a:pPr lvl="1" eaLnBrk="1" hangingPunct="1"/>
            <a:r>
              <a:rPr lang="en-US" sz="2000"/>
              <a:t>$3 !~ /[4-6]/ { ... }  # process records whose 3rd field does not contain a 4, 5, or a 6</a:t>
            </a:r>
          </a:p>
          <a:p>
            <a:pPr eaLnBrk="1" hangingPunct="1"/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awk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sz="2000"/>
              <a:t>math functions: cos, int, log, sin, sqrt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sz="2000"/>
              <a:t>length(s)		returns length of string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sz="2000"/>
              <a:t>index(s,t)		returns pos of substr s in string t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sz="2000"/>
              <a:t>substr(s,p,m)	returns substring of string s beginning</a:t>
            </a:r>
            <a:br>
              <a:rPr lang="en-US" sz="2000"/>
            </a:br>
            <a:r>
              <a:rPr lang="en-US" sz="2000"/>
              <a:t>			at p, going length of m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sz="2000"/>
              <a:t>split(string, arrayname[, fieldsep])</a:t>
            </a:r>
            <a:br>
              <a:rPr lang="en-US" sz="2000"/>
            </a:br>
            <a:r>
              <a:rPr lang="en-US" sz="2000"/>
              <a:t>			split splits </a:t>
            </a:r>
            <a:r>
              <a:rPr lang="en-US" sz="2000" i="1"/>
              <a:t>string</a:t>
            </a:r>
            <a:r>
              <a:rPr lang="en-US" sz="2000"/>
              <a:t> into tokens separated</a:t>
            </a:r>
            <a:br>
              <a:rPr lang="en-US" sz="2000"/>
            </a:br>
            <a:r>
              <a:rPr lang="en-US" sz="2000"/>
              <a:t>			by the optional </a:t>
            </a:r>
            <a:r>
              <a:rPr lang="en-US" sz="2000" i="1"/>
              <a:t>fieldsep</a:t>
            </a:r>
            <a:r>
              <a:rPr lang="en-US" sz="2000"/>
              <a:t> and stores the</a:t>
            </a:r>
            <a:br>
              <a:rPr lang="en-US" sz="2000"/>
            </a:br>
            <a:r>
              <a:rPr lang="en-US" sz="2000"/>
              <a:t>			tokens in the array </a:t>
            </a:r>
            <a:r>
              <a:rPr lang="en-US" sz="2000" i="1"/>
              <a:t>arrayname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sz="2000"/>
              <a:t>gawk C-like extensions: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sz="2000"/>
              <a:t>toupper()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sz="2000"/>
              <a:t>tolower()		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sz="2000"/>
              <a:t>sprintf("fmt",expr)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sz="2000"/>
              <a:t>Example (what is my regex matching, revisited):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sz="2000"/>
              <a:t>echo '111111' | awk '{sub (/1/, "X"); print }'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awk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105400"/>
          </a:xfrm>
        </p:spPr>
        <p:txBody>
          <a:bodyPr/>
          <a:lstStyle/>
          <a:p>
            <a:pPr eaLnBrk="1" hangingPunct="1"/>
            <a:r>
              <a:rPr lang="en-US" sz="2800"/>
              <a:t>awk provides functionality for one-dimensional arrays (and by extension, multidimensional arrays)</a:t>
            </a:r>
          </a:p>
          <a:p>
            <a:pPr eaLnBrk="1" hangingPunct="1"/>
            <a:r>
              <a:rPr lang="en-US" sz="2800"/>
              <a:t>Arrays are associative in awk, meaning that a </a:t>
            </a:r>
            <a:r>
              <a:rPr lang="en-US" sz="2800" i="1"/>
              <a:t>value</a:t>
            </a:r>
            <a:r>
              <a:rPr lang="en-US" sz="2800"/>
              <a:t> is </a:t>
            </a:r>
            <a:r>
              <a:rPr lang="en-US" sz="2800" i="1"/>
              <a:t>associated</a:t>
            </a:r>
            <a:r>
              <a:rPr lang="en-US" sz="2800"/>
              <a:t> with an </a:t>
            </a:r>
            <a:r>
              <a:rPr lang="en-US" sz="2800" i="1"/>
              <a:t>index</a:t>
            </a:r>
            <a:r>
              <a:rPr lang="en-US" sz="2800"/>
              <a:t> (as opposed to a memory-based non-associated array scheme in C for example)</a:t>
            </a:r>
          </a:p>
          <a:p>
            <a:pPr eaLnBrk="1" hangingPunct="1"/>
            <a:r>
              <a:rPr lang="en-US" sz="2800"/>
              <a:t>By default, array indices begin at 0 as in 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awk Arrays continued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105400"/>
          </a:xfrm>
        </p:spPr>
        <p:txBody>
          <a:bodyPr/>
          <a:lstStyle/>
          <a:p>
            <a:pPr eaLnBrk="1" hangingPunct="1"/>
            <a:r>
              <a:rPr lang="en-US" sz="2800"/>
              <a:t>This means that indexes (which are always converted to strings) may either be integral or textual (i.e., a string)</a:t>
            </a:r>
          </a:p>
          <a:p>
            <a:pPr lvl="1" eaLnBrk="1" hangingPunct="1"/>
            <a:r>
              <a:rPr lang="en-US"/>
              <a:t>array[1] may return “un”</a:t>
            </a:r>
          </a:p>
          <a:p>
            <a:pPr lvl="1" eaLnBrk="1" hangingPunct="1"/>
            <a:r>
              <a:rPr lang="en-US"/>
              <a:t>array[three] may return “trois”</a:t>
            </a:r>
          </a:p>
          <a:p>
            <a:pPr lvl="1" eaLnBrk="1" hangingPunct="1">
              <a:buFontTx/>
              <a:buNone/>
            </a:pPr>
            <a:r>
              <a:rPr lang="en-US"/>
              <a:t>awk ‘BEGIN{</a:t>
            </a:r>
          </a:p>
          <a:p>
            <a:pPr lvl="1" eaLnBrk="1" hangingPunct="1">
              <a:buFontTx/>
              <a:buNone/>
            </a:pPr>
            <a:r>
              <a:rPr lang="en-US"/>
              <a:t>for (i in ARGV)</a:t>
            </a:r>
          </a:p>
          <a:p>
            <a:pPr lvl="1" eaLnBrk="1" hangingPunct="1">
              <a:buFontTx/>
              <a:buNone/>
            </a:pPr>
            <a:r>
              <a:rPr lang="en-US"/>
              <a:t>print “Item”,i,“is:”,ARGV[i]</a:t>
            </a:r>
          </a:p>
          <a:p>
            <a:pPr lvl="1" eaLnBrk="1" hangingPunct="1">
              <a:buFontTx/>
              <a:buNone/>
            </a:pPr>
            <a:r>
              <a:rPr lang="en-US"/>
              <a:t>}’ one two three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Syntax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105400"/>
          </a:xfrm>
        </p:spPr>
        <p:txBody>
          <a:bodyPr/>
          <a:lstStyle/>
          <a:p>
            <a:pPr eaLnBrk="1" hangingPunct="1"/>
            <a:r>
              <a:rPr lang="en-US"/>
              <a:t>To reference an array element:</a:t>
            </a:r>
          </a:p>
          <a:p>
            <a:pPr lvl="1" eaLnBrk="1" hangingPunct="1"/>
            <a:r>
              <a:rPr lang="en-US"/>
              <a:t>array[</a:t>
            </a:r>
            <a:r>
              <a:rPr lang="en-US" i="1"/>
              <a:t>index</a:t>
            </a:r>
            <a:r>
              <a:rPr lang="en-US"/>
              <a:t>]</a:t>
            </a:r>
          </a:p>
          <a:p>
            <a:pPr eaLnBrk="1" hangingPunct="1"/>
            <a:r>
              <a:rPr lang="en-US"/>
              <a:t>To discover if an index exists in an array:</a:t>
            </a:r>
          </a:p>
          <a:p>
            <a:pPr lvl="1" eaLnBrk="1" hangingPunct="1"/>
            <a:r>
              <a:rPr lang="en-US"/>
              <a:t>if ( three in array )</a:t>
            </a:r>
          </a:p>
          <a:p>
            <a:pPr lvl="2" eaLnBrk="1" hangingPunct="1"/>
            <a:r>
              <a:rPr lang="en-US"/>
              <a:t>print “three in French is”,array[three]</a:t>
            </a:r>
          </a:p>
          <a:p>
            <a:pPr eaLnBrk="1" hangingPunct="1"/>
            <a:r>
              <a:rPr lang="en-US"/>
              <a:t>To walk through an array:</a:t>
            </a:r>
          </a:p>
          <a:p>
            <a:pPr lvl="1" eaLnBrk="1" hangingPunct="1"/>
            <a:r>
              <a:rPr lang="en-US"/>
              <a:t>for( x in array ) print array[x]</a:t>
            </a:r>
          </a:p>
          <a:p>
            <a:pPr eaLnBrk="1" hangingPunct="1"/>
            <a:r>
              <a:rPr lang="en-US"/>
              <a:t>To delete an individual element at an index:</a:t>
            </a:r>
          </a:p>
          <a:p>
            <a:pPr lvl="1" eaLnBrk="1" hangingPunct="1"/>
            <a:r>
              <a:rPr lang="en-US"/>
              <a:t>delete array[index]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an Array using split()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split1.sh: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echo 'un deux trois quatre' |awk '{split($0,array)}END{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for (x in array) print "index:",x":",array[x];}‘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split2.sh: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echo 'un deux trois quatre' |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awk '{split($0,array)}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END{if ( 3 in array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print "three in French is",array[3]}'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 World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from Aho, Kernighan, Weinberger, </a:t>
            </a:r>
            <a:r>
              <a:rPr lang="en-US" i="1"/>
              <a:t>The AWK Programming Lanugage</a:t>
            </a:r>
            <a:r>
              <a:rPr lang="en-US"/>
              <a:t>, chap. 4:</a:t>
            </a:r>
          </a:p>
          <a:p>
            <a:pPr eaLnBrk="1" hangingPunct="1"/>
            <a:r>
              <a:rPr lang="en-US"/>
              <a:t>cat countries</a:t>
            </a:r>
          </a:p>
          <a:p>
            <a:pPr eaLnBrk="1" hangingPunct="1"/>
            <a:r>
              <a:rPr lang="en-US"/>
              <a:t>cat prep.3</a:t>
            </a:r>
          </a:p>
          <a:p>
            <a:pPr eaLnBrk="1" hangingPunct="1"/>
            <a:r>
              <a:rPr lang="en-US"/>
              <a:t>cat form.3</a:t>
            </a:r>
          </a:p>
          <a:p>
            <a:pPr eaLnBrk="1" hangingPunct="1"/>
            <a:r>
              <a:rPr lang="en-US"/>
              <a:t>awk -f prep.3 countries countries | awk -f form.3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Review of C Programming Tools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3124200"/>
          </a:xfrm>
        </p:spPr>
        <p:txBody>
          <a:bodyPr/>
          <a:lstStyle/>
          <a:p>
            <a:pPr eaLnBrk="1" hangingPunct="1"/>
            <a:r>
              <a:rPr lang="en-US"/>
              <a:t>Compilation</a:t>
            </a:r>
          </a:p>
          <a:p>
            <a:pPr eaLnBrk="1" hangingPunct="1"/>
            <a:r>
              <a:rPr lang="en-US"/>
              <a:t>Linkage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AWK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000000"/>
                </a:solidFill>
              </a:rPr>
              <a:t>The Four Stages of Compilation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preprocessing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compilation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assembly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linking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000000"/>
                </a:solidFill>
              </a:rPr>
              <a:t>gcc driver program (toplev.c)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cpp: C PreProcessor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cc1: RTL (Register Transfer Language) processor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as: assembler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ld: loader (linker)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000000"/>
                </a:solidFill>
              </a:rPr>
              <a:t>The GNU CC Compilation Process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0292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GCC is portable: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multiplatform (intel, MIPS, RISC, Sparc, Motorola, etc.)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multiOS (BSD,AIX, Linux, HPUX, mach, IRIX, minix, msdos, Solaris, Windoze, etc.)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Multilingual (C, Objective C, C++, Fortran, etc.)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Single first parsing pass that generates a parsing tree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000000"/>
                </a:solidFill>
              </a:rPr>
              <a:t>The GNU CC Compilation Process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FF"/>
                </a:solidFill>
              </a:rPr>
              <a:t>Register Transfer Language</a:t>
            </a:r>
            <a:r>
              <a:rPr lang="en-US" sz="2400" smtClean="0">
                <a:solidFill>
                  <a:srgbClr val="000000"/>
                </a:solidFill>
              </a:rPr>
              <a:t> generation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00"/>
                </a:solidFill>
              </a:rPr>
              <a:t>close to 30 additional passes operate on RTL Expressions (RTXs), constructed from partial syntax trees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00"/>
                </a:solidFill>
              </a:rPr>
              <a:t>gcc –c –dr </a:t>
            </a:r>
            <a:r>
              <a:rPr lang="en-US" sz="2400" i="1" smtClean="0">
                <a:solidFill>
                  <a:srgbClr val="000000"/>
                </a:solidFill>
              </a:rPr>
              <a:t>filename.c</a:t>
            </a:r>
            <a:endParaRPr lang="en-US" sz="240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00"/>
                </a:solidFill>
              </a:rPr>
              <a:t>RTL is Lisp-like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cond(if_then_else </a:t>
            </a:r>
            <a:r>
              <a:rPr lang="en-US" i="1" smtClean="0">
                <a:solidFill>
                  <a:srgbClr val="000000"/>
                </a:solidFill>
              </a:rPr>
              <a:t>cond then else</a:t>
            </a:r>
            <a:r>
              <a:rPr lang="en-US" smtClean="0">
                <a:solidFill>
                  <a:srgbClr val="000000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(eq: </a:t>
            </a:r>
            <a:r>
              <a:rPr lang="en-US" i="1" smtClean="0">
                <a:solidFill>
                  <a:srgbClr val="000000"/>
                </a:solidFill>
              </a:rPr>
              <a:t>m x y</a:t>
            </a:r>
            <a:r>
              <a:rPr lang="en-US" smtClean="0">
                <a:solidFill>
                  <a:srgbClr val="000000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(set </a:t>
            </a:r>
            <a:r>
              <a:rPr lang="en-US" i="1" smtClean="0">
                <a:solidFill>
                  <a:srgbClr val="000000"/>
                </a:solidFill>
              </a:rPr>
              <a:t>lval x</a:t>
            </a:r>
            <a:r>
              <a:rPr lang="en-US" smtClean="0">
                <a:solidFill>
                  <a:srgbClr val="000000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(call </a:t>
            </a:r>
            <a:r>
              <a:rPr lang="en-US" i="1" smtClean="0">
                <a:solidFill>
                  <a:srgbClr val="000000"/>
                </a:solidFill>
              </a:rPr>
              <a:t>function numargs</a:t>
            </a:r>
            <a:r>
              <a:rPr lang="en-US" smtClean="0">
                <a:solidFill>
                  <a:srgbClr val="000000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(parallel [</a:t>
            </a:r>
            <a:r>
              <a:rPr lang="en-US" i="1" smtClean="0">
                <a:solidFill>
                  <a:srgbClr val="000000"/>
                </a:solidFill>
              </a:rPr>
              <a:t>x0 x1 x2 xn</a:t>
            </a:r>
            <a:r>
              <a:rPr lang="en-US" smtClean="0">
                <a:solidFill>
                  <a:srgbClr val="000000"/>
                </a:solidFill>
              </a:rPr>
              <a:t>])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00"/>
                </a:solidFill>
              </a:rPr>
              <a:t>Final output is assembly language, obtained by mapping RTX to a machine dependency dictionary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~/mark/pub/51081/compiler/i386.md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000000"/>
                </a:solidFill>
              </a:rPr>
              <a:t>Assembler Tasks</a:t>
            </a:r>
            <a:r>
              <a:rPr lang="en-US" sz="4000" smtClean="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converts assembly source code into machine instructions, producing an “object” file (called “.o”)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000000"/>
                </a:solidFill>
              </a:rPr>
              <a:t>Loader (Linker) tasks</a:t>
            </a:r>
            <a:r>
              <a:rPr lang="en-US" sz="400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The Loader (linker) creates an executable process image within a file, and makes sure that any functions or subprocesses needed are available or known. Library functions that are used by the code are linked in, either statically or dynamically.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000000"/>
                </a:solidFill>
              </a:rPr>
              <a:t>Preprocessor Options</a:t>
            </a:r>
            <a:r>
              <a:rPr lang="en-US" sz="4000" smtClean="0"/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0292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0000FF"/>
                </a:solidFill>
              </a:rPr>
              <a:t>-E</a:t>
            </a:r>
            <a:r>
              <a:rPr lang="en-US" sz="2400" smtClean="0">
                <a:solidFill>
                  <a:srgbClr val="000000"/>
                </a:solidFill>
              </a:rPr>
              <a:t> preprocess only: send preprocessed output to standard out--no compile</a:t>
            </a:r>
          </a:p>
          <a:p>
            <a:pPr lvl="1" eaLnBrk="1" hangingPunct="1"/>
            <a:r>
              <a:rPr lang="en-US" sz="2400" smtClean="0">
                <a:solidFill>
                  <a:srgbClr val="000000"/>
                </a:solidFill>
              </a:rPr>
              <a:t>output file: file.c -&gt; file.i file.cpp -&gt; file.ii</a:t>
            </a:r>
          </a:p>
          <a:p>
            <a:pPr eaLnBrk="1" hangingPunct="1"/>
            <a:r>
              <a:rPr lang="en-US" sz="2400" smtClean="0">
                <a:solidFill>
                  <a:srgbClr val="0000FF"/>
                </a:solidFill>
              </a:rPr>
              <a:t>-M</a:t>
            </a:r>
            <a:r>
              <a:rPr lang="en-US" sz="2400" smtClean="0">
                <a:solidFill>
                  <a:srgbClr val="000000"/>
                </a:solidFill>
              </a:rPr>
              <a:t> produce dependencies for make to stdout (voluble)</a:t>
            </a:r>
          </a:p>
          <a:p>
            <a:pPr eaLnBrk="1" hangingPunct="1"/>
            <a:r>
              <a:rPr lang="en-US" sz="2400" smtClean="0">
                <a:solidFill>
                  <a:srgbClr val="0000FF"/>
                </a:solidFill>
              </a:rPr>
              <a:t>-C</a:t>
            </a:r>
            <a:r>
              <a:rPr lang="en-US" sz="2400" smtClean="0">
                <a:solidFill>
                  <a:srgbClr val="000000"/>
                </a:solidFill>
              </a:rPr>
              <a:t> keep comments in output (used with -E above):</a:t>
            </a:r>
          </a:p>
          <a:p>
            <a:pPr lvl="1" eaLnBrk="1" hangingPunct="1"/>
            <a:r>
              <a:rPr lang="en-US" sz="2000" smtClean="0">
                <a:solidFill>
                  <a:srgbClr val="000000"/>
                </a:solidFill>
              </a:rPr>
              <a:t>-E -C</a:t>
            </a:r>
          </a:p>
          <a:p>
            <a:pPr eaLnBrk="1" hangingPunct="1"/>
            <a:r>
              <a:rPr lang="en-US" sz="2400" smtClean="0">
                <a:solidFill>
                  <a:srgbClr val="0000FF"/>
                </a:solidFill>
              </a:rPr>
              <a:t>-H</a:t>
            </a:r>
            <a:r>
              <a:rPr lang="en-US" sz="2400" smtClean="0">
                <a:solidFill>
                  <a:srgbClr val="000000"/>
                </a:solidFill>
              </a:rPr>
              <a:t> printer Header dependency tree</a:t>
            </a:r>
          </a:p>
          <a:p>
            <a:pPr eaLnBrk="1" hangingPunct="1"/>
            <a:r>
              <a:rPr lang="en-US" sz="2400" smtClean="0">
                <a:solidFill>
                  <a:srgbClr val="0000FF"/>
                </a:solidFill>
              </a:rPr>
              <a:t>-dM</a:t>
            </a:r>
            <a:r>
              <a:rPr lang="en-US" sz="2400" smtClean="0">
                <a:solidFill>
                  <a:srgbClr val="000000"/>
                </a:solidFill>
              </a:rPr>
              <a:t> Tell preprocessor to output only a list of macro defs in effect at end of preprocessing. (used with -E above)</a:t>
            </a:r>
          </a:p>
          <a:p>
            <a:pPr lvl="1" eaLnBrk="1" hangingPunct="1"/>
            <a:r>
              <a:rPr lang="en-US" sz="2400" smtClean="0">
                <a:solidFill>
                  <a:srgbClr val="000000"/>
                </a:solidFill>
              </a:rPr>
              <a:t>gcc -E -dM funcs.c |grep MAX</a:t>
            </a:r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000000"/>
                </a:solidFill>
              </a:rPr>
              <a:t>Compiler Options</a:t>
            </a:r>
            <a:r>
              <a:rPr lang="en-US" sz="4000" smtClean="0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0292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-c</a:t>
            </a:r>
            <a:r>
              <a:rPr lang="en-US" sz="2800" smtClean="0">
                <a:solidFill>
                  <a:srgbClr val="000000"/>
                </a:solidFill>
              </a:rPr>
              <a:t> compile only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-S</a:t>
            </a:r>
            <a:r>
              <a:rPr lang="en-US" sz="2800" smtClean="0">
                <a:solidFill>
                  <a:srgbClr val="000000"/>
                </a:solidFill>
              </a:rPr>
              <a:t> send assembler output source to *.s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output file: file.c -&gt; file.s 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-w</a:t>
            </a:r>
            <a:r>
              <a:rPr lang="en-US" sz="2800" smtClean="0">
                <a:solidFill>
                  <a:srgbClr val="000000"/>
                </a:solidFill>
              </a:rPr>
              <a:t> Suppress All Warnings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gcc warnings.c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gcc -w warnings.c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-W</a:t>
            </a:r>
            <a:r>
              <a:rPr lang="en-US" sz="2800" smtClean="0">
                <a:solidFill>
                  <a:srgbClr val="000000"/>
                </a:solidFill>
              </a:rPr>
              <a:t> Produce warnings about side-effects (falling out of a function)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gcc -W warnings.c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000000"/>
                </a:solidFill>
              </a:rPr>
              <a:t>Compiler Options (cont)</a:t>
            </a:r>
            <a:endParaRPr lang="en-US" sz="40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9530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-I</a:t>
            </a:r>
            <a:r>
              <a:rPr lang="en-US" sz="2800" smtClean="0"/>
              <a:t> Specify additional include file paths</a:t>
            </a:r>
            <a:endParaRPr lang="en-US" sz="28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-Wall</a:t>
            </a:r>
            <a:r>
              <a:rPr lang="en-US" sz="2800" smtClean="0">
                <a:solidFill>
                  <a:srgbClr val="000000"/>
                </a:solidFill>
              </a:rPr>
              <a:t> Produce many warnings about questionable practices; implicit declarations, newlines in comments, questionable lack of parentheses, uninitialized variable usage, unused variables, etc.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gcc -Wall warnings.c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-pedantic</a:t>
            </a:r>
            <a:r>
              <a:rPr lang="en-US" sz="2800" smtClean="0">
                <a:solidFill>
                  <a:srgbClr val="000000"/>
                </a:solidFill>
              </a:rPr>
              <a:t> Warn on violations from ANSI compatibility (only reports violations required by ANSI spec).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gcc -pedantic warnings.c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000000"/>
                </a:solidFill>
              </a:rPr>
              <a:t>Compiler Options (cont)</a:t>
            </a:r>
            <a:endParaRPr lang="en-US" sz="40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-O</a:t>
            </a:r>
            <a:r>
              <a:rPr lang="en-US" sz="2400" smtClean="0">
                <a:solidFill>
                  <a:srgbClr val="000000"/>
                </a:solidFill>
              </a:rPr>
              <a:t> optimize (1,2,3,0)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-O,-O1 base optimizations, no auto inlines, no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-O2 performs additional optimizations except inline-functions optimization and loop optimization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-O3 also turns on inline-functions and loop optimization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-O1 default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-g</a:t>
            </a:r>
            <a:r>
              <a:rPr lang="en-US" sz="2400" smtClean="0">
                <a:solidFill>
                  <a:srgbClr val="000000"/>
                </a:solidFill>
              </a:rPr>
              <a:t> include debug info (can tell it what debugger):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-gcoff COFF format for sdb (System V &lt; Release 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-gstabs for dbx on BSD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-gxcoff for dbx on IBM RS/6000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-gdwarf for sdb on System V Release 4</a:t>
            </a:r>
            <a:endParaRPr lang="en-US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AWK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5029200"/>
          </a:xfrm>
        </p:spPr>
        <p:txBody>
          <a:bodyPr/>
          <a:lstStyle/>
          <a:p>
            <a:pPr eaLnBrk="1" hangingPunct="1"/>
            <a:r>
              <a:rPr lang="en-US" sz="2800"/>
              <a:t>Written by Alfred </a:t>
            </a:r>
            <a:r>
              <a:rPr lang="en-US" sz="2800" b="1"/>
              <a:t>A</a:t>
            </a:r>
            <a:r>
              <a:rPr lang="en-US" sz="2800"/>
              <a:t>ho, Peter </a:t>
            </a:r>
            <a:r>
              <a:rPr lang="en-US" sz="2800" b="1"/>
              <a:t>W</a:t>
            </a:r>
            <a:r>
              <a:rPr lang="en-US" sz="2800"/>
              <a:t>einberger, Brian </a:t>
            </a:r>
            <a:r>
              <a:rPr lang="en-US" sz="2800" b="1"/>
              <a:t>K</a:t>
            </a:r>
            <a:r>
              <a:rPr lang="en-US" sz="2800"/>
              <a:t>ernighan in 1977.</a:t>
            </a:r>
          </a:p>
          <a:p>
            <a:pPr eaLnBrk="1" hangingPunct="1"/>
            <a:r>
              <a:rPr lang="en-US" sz="2800"/>
              <a:t>awk is primarily a filter that provides a rich language in which to display and minipulate incoming data</a:t>
            </a:r>
          </a:p>
          <a:p>
            <a:pPr eaLnBrk="1" hangingPunct="1"/>
            <a:r>
              <a:rPr lang="en-US" sz="2800"/>
              <a:t>Whereas grep &amp; Co. allows you to search through a text file and look for something, awk lets you search through a text file and </a:t>
            </a:r>
            <a:r>
              <a:rPr lang="en-US" sz="2800" i="1"/>
              <a:t>actually</a:t>
            </a:r>
            <a:r>
              <a:rPr lang="en-US" sz="2800"/>
              <a:t> </a:t>
            </a:r>
            <a:r>
              <a:rPr lang="en-US" sz="2800" i="1"/>
              <a:t>do something</a:t>
            </a:r>
            <a:r>
              <a:rPr lang="en-US" sz="2800"/>
              <a:t> once you’ve found what you’re looking for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000000"/>
                </a:solidFill>
              </a:rPr>
              <a:t>Compiler Options (cont)</a:t>
            </a:r>
            <a:endParaRPr lang="en-US" sz="40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9530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-save-temps</a:t>
            </a:r>
            <a:r>
              <a:rPr lang="en-US" sz="2800" smtClean="0">
                <a:solidFill>
                  <a:srgbClr val="000000"/>
                </a:solidFill>
              </a:rPr>
              <a:t> save temp files (foo.i, foo.s, foo.o)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-print-search-dirs</a:t>
            </a:r>
            <a:r>
              <a:rPr lang="en-US" sz="2800" smtClean="0">
                <a:solidFill>
                  <a:srgbClr val="000000"/>
                </a:solidFill>
              </a:rPr>
              <a:t> print the install, program, and libraries paths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-gprof</a:t>
            </a:r>
            <a:r>
              <a:rPr lang="en-US" sz="2800" smtClean="0">
                <a:solidFill>
                  <a:srgbClr val="000000"/>
                </a:solidFill>
              </a:rPr>
              <a:t> create profiling output for gprof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-v</a:t>
            </a:r>
            <a:r>
              <a:rPr lang="en-US" sz="2800" smtClean="0">
                <a:solidFill>
                  <a:srgbClr val="000000"/>
                </a:solidFill>
              </a:rPr>
              <a:t> verbose output (useful at times)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-nostartfiles</a:t>
            </a:r>
            <a:r>
              <a:rPr lang="en-US" sz="2800" smtClean="0">
                <a:solidFill>
                  <a:srgbClr val="000000"/>
                </a:solidFill>
              </a:rPr>
              <a:t> skip linking of standard start files, like /usr/lib/crt[0,1].o, /usr/lib/crti.o, etc.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-static</a:t>
            </a:r>
            <a:r>
              <a:rPr lang="en-US" sz="2800" smtClean="0">
                <a:solidFill>
                  <a:srgbClr val="000000"/>
                </a:solidFill>
              </a:rPr>
              <a:t> link only to static (.a=archive) libraries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-shared</a:t>
            </a:r>
            <a:r>
              <a:rPr lang="en-US" sz="2800" smtClean="0">
                <a:solidFill>
                  <a:srgbClr val="000000"/>
                </a:solidFill>
              </a:rPr>
              <a:t> if possible, prefer shared libraries over static</a:t>
            </a:r>
            <a:endParaRPr lang="en-US" sz="28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000000"/>
                </a:solidFill>
              </a:rPr>
              <a:t>Assembler Options (use gcc -Wa,</a:t>
            </a:r>
            <a:r>
              <a:rPr lang="en-US" sz="3600" i="1" smtClean="0">
                <a:solidFill>
                  <a:srgbClr val="000000"/>
                </a:solidFill>
              </a:rPr>
              <a:t>-options</a:t>
            </a:r>
            <a:r>
              <a:rPr lang="en-US" sz="3600" smtClean="0">
                <a:solidFill>
                  <a:srgbClr val="000000"/>
                </a:solidFill>
              </a:rPr>
              <a:t> to pass options to assembler)</a:t>
            </a:r>
            <a:r>
              <a:rPr lang="en-US" sz="3600" smtClean="0"/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4800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-ahl</a:t>
            </a:r>
            <a:r>
              <a:rPr lang="en-US" sz="2800" smtClean="0">
                <a:solidFill>
                  <a:srgbClr val="000000"/>
                </a:solidFill>
              </a:rPr>
              <a:t> generate high level assembly language source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gcc -Wa,-ahl warnings.c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-as</a:t>
            </a:r>
            <a:r>
              <a:rPr lang="en-US" sz="2800" smtClean="0">
                <a:solidFill>
                  <a:srgbClr val="000000"/>
                </a:solidFill>
              </a:rPr>
              <a:t> generate a listing of the symbol table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gcc -Wa,-as warnings.c</a:t>
            </a:r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000000"/>
                </a:solidFill>
              </a:rPr>
              <a:t>Linker Options (use gcc -Wl,</a:t>
            </a:r>
            <a:r>
              <a:rPr lang="en-US" sz="3600" i="1" smtClean="0">
                <a:solidFill>
                  <a:srgbClr val="000000"/>
                </a:solidFill>
              </a:rPr>
              <a:t>-options</a:t>
            </a:r>
            <a:r>
              <a:rPr lang="en-US" sz="3600" smtClean="0">
                <a:solidFill>
                  <a:srgbClr val="000000"/>
                </a:solidFill>
              </a:rPr>
              <a:t> to pass options to the loader)</a:t>
            </a:r>
            <a:r>
              <a:rPr lang="en-US" sz="3600" smtClean="0"/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7244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gcc passes any unknown options to the linker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-l</a:t>
            </a:r>
            <a:r>
              <a:rPr lang="en-US" sz="2800" smtClean="0">
                <a:solidFill>
                  <a:srgbClr val="000000"/>
                </a:solidFill>
              </a:rPr>
              <a:t> lib (default naming convention lib</a:t>
            </a:r>
            <a:r>
              <a:rPr lang="en-US" sz="2800" i="1" smtClean="0">
                <a:solidFill>
                  <a:srgbClr val="000000"/>
                </a:solidFill>
              </a:rPr>
              <a:t>lib</a:t>
            </a:r>
            <a:r>
              <a:rPr lang="en-US" sz="2800" smtClean="0">
                <a:solidFill>
                  <a:srgbClr val="000000"/>
                </a:solidFill>
              </a:rPr>
              <a:t>.a)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-L</a:t>
            </a:r>
            <a:r>
              <a:rPr lang="en-US" sz="2800" smtClean="0">
                <a:solidFill>
                  <a:srgbClr val="000000"/>
                </a:solidFill>
              </a:rPr>
              <a:t> lib path (in addition to default /usr/lib and /lib)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-s</a:t>
            </a:r>
            <a:r>
              <a:rPr lang="en-US" sz="2800" smtClean="0">
                <a:solidFill>
                  <a:srgbClr val="000000"/>
                </a:solidFill>
              </a:rPr>
              <a:t> strip final executable code of symbol and relocation tables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gcc -w –g warnings.c ; ls -l a.out ; gcc -w -Wl,-s warnings.c ; ls -l a.out</a:t>
            </a: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-M</a:t>
            </a:r>
            <a:r>
              <a:rPr lang="en-US" sz="2800" smtClean="0">
                <a:solidFill>
                  <a:srgbClr val="000000"/>
                </a:solidFill>
              </a:rPr>
              <a:t> create load Map to stdout</a:t>
            </a:r>
            <a:endParaRPr lang="en-US" sz="28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Review of C Programming Tools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3124200"/>
          </a:xfrm>
        </p:spPr>
        <p:txBody>
          <a:bodyPr/>
          <a:lstStyle/>
          <a:p>
            <a:pPr eaLnBrk="1" hangingPunct="1"/>
            <a:r>
              <a:rPr lang="en-US" smtClean="0"/>
              <a:t>Building Static and Dynamic Libraries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Static Libraries and ar</a:t>
            </a:r>
            <a:br>
              <a:rPr lang="en-US" sz="3600" smtClean="0"/>
            </a:br>
            <a:r>
              <a:rPr lang="en-US" sz="3600" smtClean="0"/>
              <a:t> </a:t>
            </a:r>
            <a:r>
              <a:rPr lang="en-US" sz="3600" smtClean="0">
                <a:solidFill>
                  <a:srgbClr val="000000"/>
                </a:solidFill>
              </a:rPr>
              <a:t>(cd /pub/51081/static.library)</a:t>
            </a:r>
            <a:r>
              <a:rPr lang="en-US" sz="3200" smtClean="0"/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Create a static library: the ar command: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ar [rcdusx] libname objectfiles ...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rcs: add new files to the library and create an index (ranlib) (c == create the library if it doesn’t exist)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rus: update the object files in the library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ds: delete one or more object files from a library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x: extract (copy) an object file from a library (remains in library)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v: verbose output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Steps in Creating a Static Library</a:t>
            </a:r>
            <a:br>
              <a:rPr lang="en-US" sz="3600" smtClean="0"/>
            </a:br>
            <a:r>
              <a:rPr lang="en-US" sz="3600" smtClean="0"/>
              <a:t>(cd ~mark/pub/51081/static.library)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First, compile (-c) the library source code: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gcc -Wall -g -c libhello.c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Next, create the static library (libhello.a)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ar rcs libhello.a libhello.o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Next, compile the file that will </a:t>
            </a:r>
            <a:r>
              <a:rPr lang="en-US" sz="2800" i="1" smtClean="0"/>
              <a:t>use</a:t>
            </a:r>
            <a:r>
              <a:rPr lang="en-US" sz="2800" smtClean="0"/>
              <a:t> the library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gcc -Wall -g -c hello.c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Finally, link the user of the library to the static library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gcc  hello.o -lc -L. -lhello -o hello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Execute:  ./hello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000000"/>
                </a:solidFill>
              </a:rPr>
              <a:t>Shared Libraries </a:t>
            </a:r>
            <a:br>
              <a:rPr lang="en-US" sz="3600" smtClean="0">
                <a:solidFill>
                  <a:srgbClr val="000000"/>
                </a:solidFill>
              </a:rPr>
            </a:br>
            <a:r>
              <a:rPr lang="en-US" sz="3600" smtClean="0">
                <a:solidFill>
                  <a:srgbClr val="000000"/>
                </a:solidFill>
              </a:rPr>
              <a:t>(cd /pub/51081/shared.library)</a:t>
            </a:r>
            <a:r>
              <a:rPr lang="en-US" sz="4000" smtClean="0"/>
              <a:t>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00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Benefits of using shared libraries over static libraries: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saves disk space—library code is in library, not each executable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fixing a bug in the library doesn't require recompile of dependent executables.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saves RAM—only one copy of the library sits in memory, and all dependent executables running share that same code.</a:t>
            </a:r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Shared Library Naming Structure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00"/>
                </a:solidFill>
              </a:rPr>
              <a:t>soname: libc.so.5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minor </a:t>
            </a:r>
            <a:r>
              <a:rPr lang="en-US" i="1" smtClean="0">
                <a:solidFill>
                  <a:srgbClr val="000000"/>
                </a:solidFill>
              </a:rPr>
              <a:t>v</a:t>
            </a:r>
            <a:r>
              <a:rPr lang="en-US" smtClean="0">
                <a:solidFill>
                  <a:srgbClr val="000000"/>
                </a:solidFill>
              </a:rPr>
              <a:t>ersion and </a:t>
            </a:r>
            <a:r>
              <a:rPr lang="en-US" i="1" smtClean="0">
                <a:solidFill>
                  <a:srgbClr val="000000"/>
                </a:solidFill>
              </a:rPr>
              <a:t>r</a:t>
            </a:r>
            <a:r>
              <a:rPr lang="en-US" smtClean="0">
                <a:solidFill>
                  <a:srgbClr val="000000"/>
                </a:solidFill>
              </a:rPr>
              <a:t>elease number: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00"/>
                </a:solidFill>
              </a:rPr>
              <a:t>libc.so.5.</a:t>
            </a:r>
            <a:r>
              <a:rPr lang="en-US" sz="2800" i="1" smtClean="0">
                <a:solidFill>
                  <a:srgbClr val="000000"/>
                </a:solidFill>
              </a:rPr>
              <a:t>v</a:t>
            </a:r>
            <a:r>
              <a:rPr lang="en-US" sz="2800" smtClean="0">
                <a:solidFill>
                  <a:srgbClr val="000000"/>
                </a:solidFill>
              </a:rPr>
              <a:t>.</a:t>
            </a:r>
            <a:r>
              <a:rPr lang="en-US" sz="2800" i="1" smtClean="0">
                <a:solidFill>
                  <a:srgbClr val="000000"/>
                </a:solidFill>
              </a:rPr>
              <a:t>r</a:t>
            </a:r>
            <a:r>
              <a:rPr lang="en-US" sz="2800" smtClean="0">
                <a:solidFill>
                  <a:srgbClr val="000000"/>
                </a:solidFill>
              </a:rPr>
              <a:t> eg: libc.so.5.3.1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</a:rPr>
              <a:t>a soft link libc.so.5 exists and points to the </a:t>
            </a:r>
            <a:r>
              <a:rPr lang="en-US" i="1" smtClean="0">
                <a:solidFill>
                  <a:srgbClr val="000000"/>
                </a:solidFill>
              </a:rPr>
              <a:t>real</a:t>
            </a:r>
            <a:r>
              <a:rPr lang="en-US" smtClean="0">
                <a:solidFill>
                  <a:srgbClr val="000000"/>
                </a:solidFill>
              </a:rPr>
              <a:t> library libc.so.5.3.1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00"/>
                </a:solidFill>
              </a:rPr>
              <a:t>that way, a program can be linked to look for libc.so.5, and upgrading from release to libc.so.5.3.2 just involves resetting the symbolic link libc.so.5 from libc.so.5.3.1 to libc.so.5.3.2.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00"/>
                </a:solidFill>
              </a:rPr>
              <a:t>ldconfig does this automatically for system libraries (man ldconfig, /etc/ld.so.conf)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000000"/>
                </a:solidFill>
              </a:rPr>
              <a:t>Building a shared library</a:t>
            </a:r>
            <a:r>
              <a:rPr lang="en-US" sz="3600" smtClean="0"/>
              <a:t>:</a:t>
            </a:r>
            <a:br>
              <a:rPr lang="en-US" sz="3600" smtClean="0"/>
            </a:br>
            <a:r>
              <a:rPr lang="en-US" sz="3600" smtClean="0"/>
              <a:t>Stage 1:  Compile the library source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Compile library sources with -fPIC (Position Independent Code):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gcc -fPIC -Wall -g -c libhello.c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This creates a new shared object file called libhello.o, the object file representation of the new library you just compiled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Create the </a:t>
            </a:r>
            <a:r>
              <a:rPr lang="en-US" sz="2400" i="1" smtClean="0">
                <a:solidFill>
                  <a:srgbClr val="000000"/>
                </a:solidFill>
              </a:rPr>
              <a:t>release</a:t>
            </a:r>
            <a:r>
              <a:rPr lang="en-US" sz="2400" smtClean="0">
                <a:solidFill>
                  <a:srgbClr val="000000"/>
                </a:solidFill>
              </a:rPr>
              <a:t> shared library by linking the library code against the C library for best results on all systems: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gcc -g -shared –Wl,-soname,libhello.so.1 -o libhello.so.1.0.1 libhello.o –lc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This creates a new release shared library called libhello.so.1.0.1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000000"/>
                </a:solidFill>
              </a:rPr>
              <a:t>Building a shared library</a:t>
            </a:r>
            <a:r>
              <a:rPr lang="en-US" sz="3600" smtClean="0"/>
              <a:t>:</a:t>
            </a:r>
            <a:br>
              <a:rPr lang="en-US" sz="3600" smtClean="0"/>
            </a:br>
            <a:r>
              <a:rPr lang="en-US" sz="3600" smtClean="0"/>
              <a:t>Stage 2:  Create Links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9530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Create a soft link from the </a:t>
            </a:r>
            <a:r>
              <a:rPr lang="en-US" sz="2800" i="1" smtClean="0">
                <a:solidFill>
                  <a:srgbClr val="000000"/>
                </a:solidFill>
              </a:rPr>
              <a:t>minor</a:t>
            </a:r>
            <a:r>
              <a:rPr lang="en-US" sz="2800" smtClean="0">
                <a:solidFill>
                  <a:srgbClr val="000000"/>
                </a:solidFill>
              </a:rPr>
              <a:t> version to the release library: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ln -sf libhello.so.1.0.1 libhello.so.1.0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Create a soft link from the </a:t>
            </a:r>
            <a:r>
              <a:rPr lang="en-US" sz="2800" i="1" smtClean="0">
                <a:solidFill>
                  <a:srgbClr val="000000"/>
                </a:solidFill>
              </a:rPr>
              <a:t>major</a:t>
            </a:r>
            <a:r>
              <a:rPr lang="en-US" sz="2800" smtClean="0">
                <a:solidFill>
                  <a:srgbClr val="000000"/>
                </a:solidFill>
              </a:rPr>
              <a:t> version to the </a:t>
            </a:r>
            <a:r>
              <a:rPr lang="en-US" sz="2800" i="1" smtClean="0">
                <a:solidFill>
                  <a:srgbClr val="000000"/>
                </a:solidFill>
              </a:rPr>
              <a:t>minor</a:t>
            </a:r>
            <a:r>
              <a:rPr lang="en-US" sz="2800" smtClean="0">
                <a:solidFill>
                  <a:srgbClr val="000000"/>
                </a:solidFill>
              </a:rPr>
              <a:t> version of the library: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ln -sf libhello.so.1.0 libhello.so.1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Create a soft link for the </a:t>
            </a:r>
            <a:r>
              <a:rPr lang="en-US" sz="2800" i="1" smtClean="0">
                <a:solidFill>
                  <a:srgbClr val="000000"/>
                </a:solidFill>
              </a:rPr>
              <a:t>linker</a:t>
            </a:r>
            <a:r>
              <a:rPr lang="en-US" sz="2800" smtClean="0">
                <a:solidFill>
                  <a:srgbClr val="000000"/>
                </a:solidFill>
              </a:rPr>
              <a:t> to use when linking applications against the new release library: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ln -sf libhello.so.1.0.1 libhello.so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awk and 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awk shares many syntactic similarities with the C programming language (Kernighan was heavily involved in both)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Whereas a C program requires the program author to open and close files, and move from one line to the next in the input, find and isolate the tokens within a given line, keep track of the total number of lines and the current number of tokens, awk does all this for you automatically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Therefore, we say that awk is “input-driven”, it must work on lines of input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000000"/>
                </a:solidFill>
              </a:rPr>
              <a:t>Building a shared library</a:t>
            </a:r>
            <a:r>
              <a:rPr lang="en-US" sz="3600" smtClean="0"/>
              <a:t>:</a:t>
            </a:r>
            <a:br>
              <a:rPr lang="en-US" sz="3600" smtClean="0"/>
            </a:br>
            <a:r>
              <a:rPr lang="en-US" sz="3600" smtClean="0"/>
              <a:t>Stage 3:  Link Client Code and Run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9530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Compile (-c) the client code that will </a:t>
            </a:r>
            <a:r>
              <a:rPr lang="en-US" sz="2800" i="1" smtClean="0">
                <a:solidFill>
                  <a:srgbClr val="000000"/>
                </a:solidFill>
              </a:rPr>
              <a:t>use</a:t>
            </a:r>
            <a:r>
              <a:rPr lang="en-US" sz="2800" smtClean="0">
                <a:solidFill>
                  <a:srgbClr val="000000"/>
                </a:solidFill>
              </a:rPr>
              <a:t> the release library:</a:t>
            </a:r>
          </a:p>
          <a:p>
            <a:pPr lvl="1" eaLnBrk="1" hangingPunct="1"/>
            <a:r>
              <a:rPr lang="en-US" smtClean="0"/>
              <a:t>gcc -Wall -g -c hello.c</a:t>
            </a:r>
            <a:endParaRPr 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Create the dependent executable by using -L to tell the linker where to look for the library (i.e., in the current directory) and to link against the shared library (-lhello == libhello.so):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gcc -Wall -g -o hello hello.c -L. -lhello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Run the app: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LD_LIBRARY_PATH=. ./hello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do Shared Libraries Work?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00600"/>
          </a:xfrm>
        </p:spPr>
        <p:txBody>
          <a:bodyPr/>
          <a:lstStyle/>
          <a:p>
            <a:pPr eaLnBrk="1" hangingPunct="1"/>
            <a:r>
              <a:rPr lang="en-US" sz="2800" smtClean="0"/>
              <a:t>When a program runs that depends on a shared library (discover with ldd progname), the dynamic linker will attempt to find the shared library referenced by the soname</a:t>
            </a:r>
          </a:p>
          <a:p>
            <a:pPr eaLnBrk="1" hangingPunct="1"/>
            <a:r>
              <a:rPr lang="en-US" sz="2800" smtClean="0"/>
              <a:t>Once all libraries are found, the dependent code is dynamically linked to your program, which is then executed</a:t>
            </a:r>
          </a:p>
          <a:p>
            <a:pPr eaLnBrk="1" hangingPunct="1"/>
            <a:r>
              <a:rPr lang="en-US" sz="2800" smtClean="0"/>
              <a:t>Reference:  </a:t>
            </a:r>
            <a:r>
              <a:rPr lang="en-US" sz="2800" smtClean="0">
                <a:hlinkClick r:id="rId2"/>
              </a:rPr>
              <a:t>The Linux Program-Library HOWTO</a:t>
            </a:r>
            <a:endParaRPr lang="en-US" sz="2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awk Processing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620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awk processes incoming text according to lines which are called </a:t>
            </a:r>
            <a:r>
              <a:rPr lang="en-US" sz="2400" i="1"/>
              <a:t>records</a:t>
            </a:r>
            <a:r>
              <a:rPr lang="en-US" sz="2400"/>
              <a:t> and elements within those lines called </a:t>
            </a:r>
            <a:r>
              <a:rPr lang="en-US" sz="2400" i="1"/>
              <a:t>fields</a:t>
            </a:r>
            <a:r>
              <a:rPr 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awk processes commands called pattern-actions, or rules.  If a pattern matches, the associated action is performed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Actions are enclosed in braces {}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Patterns, if present, are stated before actions outside of braces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 an awk rule, either the pattern or the action may be missing, but not both: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the pattern is missing, the action is performed on </a:t>
            </a:r>
            <a:r>
              <a:rPr lang="en-US" sz="2400" i="1"/>
              <a:t>every</a:t>
            </a:r>
            <a:r>
              <a:rPr lang="en-US" sz="2400"/>
              <a:t> line of the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the action is missing, the default action is to print the line out to stdout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awk program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Multiple BEGIN sections (optional)</a:t>
            </a:r>
          </a:p>
          <a:p>
            <a:pPr eaLnBrk="1" hangingPunct="1"/>
            <a:r>
              <a:rPr lang="en-US" sz="2800"/>
              <a:t>Multiple END sections (optional)</a:t>
            </a:r>
          </a:p>
          <a:p>
            <a:pPr eaLnBrk="1" hangingPunct="1"/>
            <a:r>
              <a:rPr lang="en-US" sz="2800"/>
              <a:t>Multiple recursive blocks which will operate on </a:t>
            </a:r>
            <a:r>
              <a:rPr lang="en-US" sz="2800" i="1"/>
              <a:t>each</a:t>
            </a:r>
            <a:r>
              <a:rPr lang="en-US" sz="2800"/>
              <a:t> record (line) of the input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awk Program Flow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Process optional BEGIN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Open the file (either specified during invocation or from STDIN)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Read each line (record) of the input file and parse records into fields referenced by $</a:t>
            </a:r>
            <a:r>
              <a:rPr lang="en-US" sz="2400" i="1"/>
              <a:t>n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$0 denotes the entire record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each field is demarked by $1, $2, $3, $4,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Execute each block defined in the awk program on each record (input line)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Execute optional END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Close the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awk Patterns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Patterns may be composed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/regular expressions/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/>
              <a:t>awk '/[2-3]/' five.lines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/>
              <a:t>awk '$2 ~ /[2-3]/' five.lines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 single expression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/>
              <a:t>awk ‘$2 &gt; 3’ five.lines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 pair of patterns, separated by a comma indicating a range of records: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/>
              <a:t>awk ‘$2 == “2”, $2 == “4”’ five.lines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awk Built-in Variables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00600"/>
          </a:xfrm>
        </p:spPr>
        <p:txBody>
          <a:bodyPr/>
          <a:lstStyle/>
          <a:p>
            <a:pPr eaLnBrk="1" hangingPunct="1"/>
            <a:r>
              <a:rPr lang="en-US" sz="2800"/>
              <a:t>FS:		Input field separator (default ‘ ’)</a:t>
            </a:r>
          </a:p>
          <a:p>
            <a:pPr eaLnBrk="1" hangingPunct="1"/>
            <a:r>
              <a:rPr lang="en-US" sz="2800"/>
              <a:t>OFS:	Output field separator (default ‘ ’)</a:t>
            </a:r>
          </a:p>
          <a:p>
            <a:pPr eaLnBrk="1" hangingPunct="1"/>
            <a:r>
              <a:rPr lang="en-US" sz="2800"/>
              <a:t>RS:		Record Separator (default ‘\n’)</a:t>
            </a:r>
          </a:p>
          <a:p>
            <a:pPr eaLnBrk="1" hangingPunct="1"/>
            <a:r>
              <a:rPr lang="en-US" sz="2800"/>
              <a:t>ARGC:	C-style arg count</a:t>
            </a:r>
          </a:p>
          <a:p>
            <a:pPr eaLnBrk="1" hangingPunct="1"/>
            <a:r>
              <a:rPr lang="en-US" sz="2800"/>
              <a:t>ARGV:	C-style arg vector (offset 0)</a:t>
            </a:r>
          </a:p>
          <a:p>
            <a:pPr eaLnBrk="1" hangingPunct="1"/>
            <a:r>
              <a:rPr lang="en-US" sz="2800"/>
              <a:t>NF:		number of fields in current record</a:t>
            </a:r>
          </a:p>
          <a:p>
            <a:pPr eaLnBrk="1" hangingPunct="1"/>
            <a:r>
              <a:rPr lang="en-US" sz="2800"/>
              <a:t>NR:	number of records processed so far</a:t>
            </a:r>
          </a:p>
          <a:p>
            <a:pPr eaLnBrk="1" hangingPunct="1"/>
            <a:r>
              <a:rPr lang="en-US" sz="2800"/>
              <a:t>NOTE: 	Do NOT put a $ in front of these variables (i.e., don’t say “$NR” but just “NR”)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E:\Office\Templates\Presentation Designs\Notebook.pot</Template>
  <TotalTime>2156</TotalTime>
  <Words>3117</Words>
  <Application>Microsoft Macintosh PowerPoint</Application>
  <PresentationFormat>On-screen Show (4:3)</PresentationFormat>
  <Paragraphs>280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Times New Roman</vt:lpstr>
      <vt:lpstr>ＭＳ Ｐゴシック</vt:lpstr>
      <vt:lpstr>Arial</vt:lpstr>
      <vt:lpstr>Calibri</vt:lpstr>
      <vt:lpstr>Wingdings</vt:lpstr>
      <vt:lpstr>Notebook</vt:lpstr>
      <vt:lpstr>Lecture 2</vt:lpstr>
      <vt:lpstr>AWK</vt:lpstr>
      <vt:lpstr>Introduction to AWK</vt:lpstr>
      <vt:lpstr>awk and C</vt:lpstr>
      <vt:lpstr>awk Processing</vt:lpstr>
      <vt:lpstr>awk program structure</vt:lpstr>
      <vt:lpstr>awk Program Flow</vt:lpstr>
      <vt:lpstr>awk Patterns</vt:lpstr>
      <vt:lpstr>awk Built-in Variables</vt:lpstr>
      <vt:lpstr>Example Blocks What do the following do?</vt:lpstr>
      <vt:lpstr>A Sample Program</vt:lpstr>
      <vt:lpstr>String-Matching Patterns</vt:lpstr>
      <vt:lpstr>awk Functions</vt:lpstr>
      <vt:lpstr>awk Arrays</vt:lpstr>
      <vt:lpstr>awk Arrays continued</vt:lpstr>
      <vt:lpstr>Array Syntax</vt:lpstr>
      <vt:lpstr>Creating an Array using split()</vt:lpstr>
      <vt:lpstr>Real World Example</vt:lpstr>
      <vt:lpstr>Review of C Programming Tools</vt:lpstr>
      <vt:lpstr>The Four Stages of Compilation</vt:lpstr>
      <vt:lpstr>gcc driver program (toplev.c)</vt:lpstr>
      <vt:lpstr>The GNU CC Compilation Process</vt:lpstr>
      <vt:lpstr>The GNU CC Compilation Process</vt:lpstr>
      <vt:lpstr>Assembler Tasks </vt:lpstr>
      <vt:lpstr>Loader (Linker) tasks </vt:lpstr>
      <vt:lpstr>Preprocessor Options </vt:lpstr>
      <vt:lpstr>Compiler Options </vt:lpstr>
      <vt:lpstr>Compiler Options (cont)</vt:lpstr>
      <vt:lpstr>Compiler Options (cont)</vt:lpstr>
      <vt:lpstr>Compiler Options (cont)</vt:lpstr>
      <vt:lpstr>Assembler Options (use gcc -Wa,-options to pass options to assembler) </vt:lpstr>
      <vt:lpstr>Linker Options (use gcc -Wl,-options to pass options to the loader) </vt:lpstr>
      <vt:lpstr>Review of C Programming Tools</vt:lpstr>
      <vt:lpstr>Static Libraries and ar  (cd /pub/51081/static.library) </vt:lpstr>
      <vt:lpstr>Steps in Creating a Static Library (cd ~mark/pub/51081/static.library)</vt:lpstr>
      <vt:lpstr>Shared Libraries  (cd /pub/51081/shared.library) </vt:lpstr>
      <vt:lpstr>Shared Library Naming Structure</vt:lpstr>
      <vt:lpstr>Building a shared library: Stage 1:  Compile the library source</vt:lpstr>
      <vt:lpstr>Building a shared library: Stage 2:  Create Links</vt:lpstr>
      <vt:lpstr>Building a shared library: Stage 3:  Link Client Code and Run</vt:lpstr>
      <vt:lpstr>How do Shared Libraries Work?</vt:lpstr>
    </vt:vector>
  </TitlesOfParts>
  <Company>University of Chicago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Mark Shacklette</dc:creator>
  <cp:lastModifiedBy>Mark</cp:lastModifiedBy>
  <cp:revision>189</cp:revision>
  <dcterms:created xsi:type="dcterms:W3CDTF">2010-10-07T12:36:27Z</dcterms:created>
  <dcterms:modified xsi:type="dcterms:W3CDTF">2010-10-07T12:36:37Z</dcterms:modified>
</cp:coreProperties>
</file>