
<file path=[Content_Types].xml><?xml version="1.0" encoding="utf-8"?>
<Types xmlns="http://schemas.openxmlformats.org/package/2006/content-types">
  <Override PartName="/ppt/slides/slide45.xml" ContentType="application/vnd.openxmlformats-officedocument.presentationml.slide+xml"/>
  <Override PartName="/ppt/slides/slide53.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slides/slide54.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Lst>
  <p:sldIdLst>
    <p:sldId id="256" r:id="rId2"/>
    <p:sldId id="292" r:id="rId3"/>
    <p:sldId id="307" r:id="rId4"/>
    <p:sldId id="308" r:id="rId5"/>
    <p:sldId id="309" r:id="rId6"/>
    <p:sldId id="293" r:id="rId7"/>
    <p:sldId id="294" r:id="rId8"/>
    <p:sldId id="310" r:id="rId9"/>
    <p:sldId id="295" r:id="rId10"/>
    <p:sldId id="296" r:id="rId11"/>
    <p:sldId id="297" r:id="rId12"/>
    <p:sldId id="298" r:id="rId13"/>
    <p:sldId id="299" r:id="rId14"/>
    <p:sldId id="311" r:id="rId15"/>
    <p:sldId id="312" r:id="rId16"/>
    <p:sldId id="314" r:id="rId17"/>
    <p:sldId id="313" r:id="rId18"/>
    <p:sldId id="325" r:id="rId19"/>
    <p:sldId id="316" r:id="rId20"/>
    <p:sldId id="334" r:id="rId21"/>
    <p:sldId id="317" r:id="rId22"/>
    <p:sldId id="318" r:id="rId23"/>
    <p:sldId id="315" r:id="rId24"/>
    <p:sldId id="319" r:id="rId25"/>
    <p:sldId id="320" r:id="rId26"/>
    <p:sldId id="352" r:id="rId27"/>
    <p:sldId id="321" r:id="rId28"/>
    <p:sldId id="322" r:id="rId29"/>
    <p:sldId id="335" r:id="rId30"/>
    <p:sldId id="323" r:id="rId31"/>
    <p:sldId id="337" r:id="rId32"/>
    <p:sldId id="324" r:id="rId33"/>
    <p:sldId id="336" r:id="rId34"/>
    <p:sldId id="326" r:id="rId35"/>
    <p:sldId id="327" r:id="rId36"/>
    <p:sldId id="328" r:id="rId37"/>
    <p:sldId id="329" r:id="rId38"/>
    <p:sldId id="330" r:id="rId39"/>
    <p:sldId id="332" r:id="rId40"/>
    <p:sldId id="340" r:id="rId41"/>
    <p:sldId id="341" r:id="rId42"/>
    <p:sldId id="342" r:id="rId43"/>
    <p:sldId id="343" r:id="rId44"/>
    <p:sldId id="344" r:id="rId45"/>
    <p:sldId id="345" r:id="rId46"/>
    <p:sldId id="346" r:id="rId47"/>
    <p:sldId id="347" r:id="rId48"/>
    <p:sldId id="348" r:id="rId49"/>
    <p:sldId id="331" r:id="rId50"/>
    <p:sldId id="338" r:id="rId51"/>
    <p:sldId id="339" r:id="rId52"/>
    <p:sldId id="349" r:id="rId53"/>
    <p:sldId id="350" r:id="rId54"/>
    <p:sldId id="351"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E3DBD3"/>
    <a:srgbClr val="E6E3D0"/>
    <a:srgbClr val="E1DEC5"/>
    <a:srgbClr val="8F6D58"/>
    <a:srgbClr val="3FDF3B"/>
    <a:srgbClr val="FC062F"/>
    <a:srgbClr val="FEE4E8"/>
    <a:srgbClr val="1F1FC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23" d="100"/>
          <a:sy n="123" d="100"/>
        </p:scale>
        <p:origin x="-18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4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prstTxWarp prst="textNoShape">
              <a:avLst/>
            </a:prstTxWarp>
          </a:bodyPr>
          <a:lstStyle/>
          <a:p>
            <a:pPr algn="ctr">
              <a:defRPr/>
            </a:pPr>
            <a:endParaRPr kumimoji="1" lang="en-US"/>
          </a:p>
        </p:txBody>
      </p:sp>
      <p:pic>
        <p:nvPicPr>
          <p:cNvPr id="5" name="Picture 3" descr="A:\minispir.GIF"/>
          <p:cNvPicPr>
            <a:picLocks noChangeAspect="1" noChangeArrowheads="1"/>
          </p:cNvPicPr>
          <p:nvPr/>
        </p:nvPicPr>
        <p:blipFill>
          <a:blip r:embed="rId3"/>
          <a:srcRect/>
          <a:stretch>
            <a:fillRect/>
          </a:stretch>
        </p:blipFill>
        <p:spPr bwMode="ltGray">
          <a:xfrm>
            <a:off x="0" y="50800"/>
            <a:ext cx="1181100" cy="4286250"/>
          </a:xfrm>
          <a:prstGeom prst="rect">
            <a:avLst/>
          </a:prstGeom>
          <a:noFill/>
          <a:ln w="9525">
            <a:noFill/>
            <a:miter lim="800000"/>
            <a:headEnd/>
            <a:tailEnd/>
          </a:ln>
        </p:spPr>
      </p:pic>
      <p:sp>
        <p:nvSpPr>
          <p:cNvPr id="6"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prstTxWarp prst="textNoShape">
              <a:avLst/>
            </a:prstTxWarp>
          </a:bodyPr>
          <a:lstStyle/>
          <a:p>
            <a:pPr algn="ctr">
              <a:defRPr/>
            </a:pPr>
            <a:endParaRPr kumimoji="1" lang="en-US"/>
          </a:p>
        </p:txBody>
      </p:sp>
      <p:pic>
        <p:nvPicPr>
          <p:cNvPr id="7" name="Picture 5" descr="A:\minispir.GIF"/>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a:ln w="9525">
            <a:noFill/>
            <a:miter lim="800000"/>
            <a:headEnd/>
            <a:tailEnd/>
          </a:ln>
        </p:spPr>
      </p:pic>
      <p:sp>
        <p:nvSpPr>
          <p:cNvPr id="3078"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3079"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8" name="Rectangle 11"/>
          <p:cNvSpPr>
            <a:spLocks noGrp="1" noChangeArrowheads="1"/>
          </p:cNvSpPr>
          <p:nvPr>
            <p:ph type="dt" sz="quarter" idx="10"/>
          </p:nvPr>
        </p:nvSpPr>
        <p:spPr>
          <a:xfrm>
            <a:off x="1084263" y="6096000"/>
            <a:ext cx="1905000" cy="457200"/>
          </a:xfrm>
        </p:spPr>
        <p:txBody>
          <a:bodyPr/>
          <a:lstStyle>
            <a:lvl1pPr>
              <a:defRPr/>
            </a:lvl1pPr>
          </a:lstStyle>
          <a:p>
            <a:pPr>
              <a:defRPr/>
            </a:pPr>
            <a:endParaRPr lang="en-US"/>
          </a:p>
        </p:txBody>
      </p:sp>
      <p:sp>
        <p:nvSpPr>
          <p:cNvPr id="9" name="Rectangle 12"/>
          <p:cNvSpPr>
            <a:spLocks noGrp="1" noChangeArrowheads="1"/>
          </p:cNvSpPr>
          <p:nvPr>
            <p:ph type="ftr" sz="quarter" idx="11"/>
          </p:nvPr>
        </p:nvSpPr>
        <p:spPr>
          <a:xfrm>
            <a:off x="3522663" y="6096000"/>
            <a:ext cx="2895600" cy="457200"/>
          </a:xfrm>
        </p:spPr>
        <p:txBody>
          <a:bodyPr/>
          <a:lstStyle>
            <a:lvl1pPr>
              <a:defRPr/>
            </a:lvl1pPr>
          </a:lstStyle>
          <a:p>
            <a:pPr>
              <a:defRPr/>
            </a:pPr>
            <a:endParaRPr lang="en-US"/>
          </a:p>
        </p:txBody>
      </p:sp>
      <p:sp>
        <p:nvSpPr>
          <p:cNvPr id="10" name="Rectangle 13"/>
          <p:cNvSpPr>
            <a:spLocks noGrp="1" noChangeArrowheads="1"/>
          </p:cNvSpPr>
          <p:nvPr>
            <p:ph type="sldNum" sz="quarter" idx="12"/>
          </p:nvPr>
        </p:nvSpPr>
        <p:spPr>
          <a:xfrm>
            <a:off x="6951663" y="6096000"/>
            <a:ext cx="1905000" cy="457200"/>
          </a:xfrm>
        </p:spPr>
        <p:txBody>
          <a:bodyPr/>
          <a:lstStyle>
            <a:lvl1pPr>
              <a:defRPr/>
            </a:lvl1pPr>
          </a:lstStyle>
          <a:p>
            <a:pPr>
              <a:defRPr/>
            </a:pPr>
            <a:fld id="{299389BC-4293-D640-9CF5-860D9B682EF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827A2A1F-86DA-9B42-8A13-DB2B05495B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F18819AA-577E-3E44-BE2C-8A125C3EED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BE22F313-DD3A-9F4E-949D-7CD80F6698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0A2DF611-2A5C-5349-8699-69F7DF6B894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6A757E65-B024-4841-AC80-8A02FD4826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p>
        </p:txBody>
      </p:sp>
      <p:sp>
        <p:nvSpPr>
          <p:cNvPr id="8" name="Rectangle 48"/>
          <p:cNvSpPr>
            <a:spLocks noGrp="1" noChangeArrowheads="1"/>
          </p:cNvSpPr>
          <p:nvPr>
            <p:ph type="ftr" sz="quarter" idx="11"/>
          </p:nvPr>
        </p:nvSpPr>
        <p:spPr>
          <a:ln/>
        </p:spPr>
        <p:txBody>
          <a:bodyPr/>
          <a:lstStyle>
            <a:lvl1pPr>
              <a:defRPr/>
            </a:lvl1pPr>
          </a:lstStyle>
          <a:p>
            <a:pPr>
              <a:defRPr/>
            </a:pPr>
            <a:endParaRPr lang="en-US"/>
          </a:p>
        </p:txBody>
      </p:sp>
      <p:sp>
        <p:nvSpPr>
          <p:cNvPr id="9" name="Rectangle 49"/>
          <p:cNvSpPr>
            <a:spLocks noGrp="1" noChangeArrowheads="1"/>
          </p:cNvSpPr>
          <p:nvPr>
            <p:ph type="sldNum" sz="quarter" idx="12"/>
          </p:nvPr>
        </p:nvSpPr>
        <p:spPr>
          <a:ln/>
        </p:spPr>
        <p:txBody>
          <a:bodyPr/>
          <a:lstStyle>
            <a:lvl1pPr>
              <a:defRPr/>
            </a:lvl1pPr>
          </a:lstStyle>
          <a:p>
            <a:pPr>
              <a:defRPr/>
            </a:pPr>
            <a:fld id="{B3BC0AAC-46EB-FE43-96B3-E36FA389C9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p>
        </p:txBody>
      </p:sp>
      <p:sp>
        <p:nvSpPr>
          <p:cNvPr id="4" name="Rectangle 48"/>
          <p:cNvSpPr>
            <a:spLocks noGrp="1" noChangeArrowheads="1"/>
          </p:cNvSpPr>
          <p:nvPr>
            <p:ph type="ftr" sz="quarter" idx="11"/>
          </p:nvPr>
        </p:nvSpPr>
        <p:spPr>
          <a:ln/>
        </p:spPr>
        <p:txBody>
          <a:bodyPr/>
          <a:lstStyle>
            <a:lvl1pPr>
              <a:defRPr/>
            </a:lvl1pPr>
          </a:lstStyle>
          <a:p>
            <a:pPr>
              <a:defRPr/>
            </a:pPr>
            <a:endParaRPr lang="en-US"/>
          </a:p>
        </p:txBody>
      </p:sp>
      <p:sp>
        <p:nvSpPr>
          <p:cNvPr id="5" name="Rectangle 49"/>
          <p:cNvSpPr>
            <a:spLocks noGrp="1" noChangeArrowheads="1"/>
          </p:cNvSpPr>
          <p:nvPr>
            <p:ph type="sldNum" sz="quarter" idx="12"/>
          </p:nvPr>
        </p:nvSpPr>
        <p:spPr>
          <a:ln/>
        </p:spPr>
        <p:txBody>
          <a:bodyPr/>
          <a:lstStyle>
            <a:lvl1pPr>
              <a:defRPr/>
            </a:lvl1pPr>
          </a:lstStyle>
          <a:p>
            <a:pPr>
              <a:defRPr/>
            </a:pPr>
            <a:fld id="{43A2342B-6E27-0F42-9F3B-87D625BEF1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p>
        </p:txBody>
      </p:sp>
      <p:sp>
        <p:nvSpPr>
          <p:cNvPr id="3" name="Rectangle 48"/>
          <p:cNvSpPr>
            <a:spLocks noGrp="1" noChangeArrowheads="1"/>
          </p:cNvSpPr>
          <p:nvPr>
            <p:ph type="ftr" sz="quarter" idx="11"/>
          </p:nvPr>
        </p:nvSpPr>
        <p:spPr>
          <a:ln/>
        </p:spPr>
        <p:txBody>
          <a:bodyPr/>
          <a:lstStyle>
            <a:lvl1pPr>
              <a:defRPr/>
            </a:lvl1pPr>
          </a:lstStyle>
          <a:p>
            <a:pPr>
              <a:defRPr/>
            </a:pPr>
            <a:endParaRPr lang="en-US"/>
          </a:p>
        </p:txBody>
      </p:sp>
      <p:sp>
        <p:nvSpPr>
          <p:cNvPr id="4" name="Rectangle 49"/>
          <p:cNvSpPr>
            <a:spLocks noGrp="1" noChangeArrowheads="1"/>
          </p:cNvSpPr>
          <p:nvPr>
            <p:ph type="sldNum" sz="quarter" idx="12"/>
          </p:nvPr>
        </p:nvSpPr>
        <p:spPr>
          <a:ln/>
        </p:spPr>
        <p:txBody>
          <a:bodyPr/>
          <a:lstStyle>
            <a:lvl1pPr>
              <a:defRPr/>
            </a:lvl1pPr>
          </a:lstStyle>
          <a:p>
            <a:pPr>
              <a:defRPr/>
            </a:pPr>
            <a:fld id="{D289DBA9-6E0A-7E48-8435-F1C43E6714F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F5517975-4D04-C845-8DC4-58A470CB10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3FCF543B-3E65-F34F-9FD9-CC16EBA9589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bwMode="ltGray">
      <p:bgPr>
        <a:solidFill>
          <a:srgbClr val="906D58"/>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2085" name="Rectangle 37"/>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prstTxWarp prst="textNoShape">
              <a:avLst/>
            </a:prstTxWarp>
          </a:bodyPr>
          <a:lstStyle/>
          <a:p>
            <a:pPr algn="ctr">
              <a:defRPr/>
            </a:pPr>
            <a:endParaRPr kumimoji="1" lang="en-US"/>
          </a:p>
        </p:txBody>
      </p:sp>
      <p:sp>
        <p:nvSpPr>
          <p:cNvPr id="2087" name="Line 39"/>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prstTxWarp prst="textNoShape">
              <a:avLst/>
            </a:prstTxWarp>
          </a:bodyPr>
          <a:lstStyle/>
          <a:p>
            <a:pPr>
              <a:defRPr/>
            </a:pPr>
            <a:endParaRPr lang="en-US"/>
          </a:p>
        </p:txBody>
      </p:sp>
      <p:pic>
        <p:nvPicPr>
          <p:cNvPr id="1028" name="Picture 42" descr="A:\minispir.GIF"/>
          <p:cNvPicPr>
            <a:picLocks noChangeAspect="1" noChangeArrowheads="1"/>
          </p:cNvPicPr>
          <p:nvPr/>
        </p:nvPicPr>
        <p:blipFill>
          <a:blip r:embed="rId13"/>
          <a:srcRect b="5333"/>
          <a:stretch>
            <a:fillRect/>
          </a:stretch>
        </p:blipFill>
        <p:spPr bwMode="ltGray">
          <a:xfrm>
            <a:off x="0" y="50800"/>
            <a:ext cx="1181100" cy="4057650"/>
          </a:xfrm>
          <a:prstGeom prst="rect">
            <a:avLst/>
          </a:prstGeom>
          <a:noFill/>
          <a:ln w="9525">
            <a:noFill/>
            <a:miter lim="800000"/>
            <a:headEnd/>
            <a:tailEnd/>
          </a:ln>
        </p:spPr>
      </p:pic>
      <p:pic>
        <p:nvPicPr>
          <p:cNvPr id="1029" name="Picture 43" descr="A:\minispir.GIF"/>
          <p:cNvPicPr>
            <a:picLocks noChangeAspect="1" noChangeArrowheads="1"/>
          </p:cNvPicPr>
          <p:nvPr/>
        </p:nvPicPr>
        <p:blipFill>
          <a:blip r:embed="rId13"/>
          <a:srcRect t="39999"/>
          <a:stretch>
            <a:fillRect/>
          </a:stretch>
        </p:blipFill>
        <p:spPr bwMode="ltGray">
          <a:xfrm>
            <a:off x="0" y="4222750"/>
            <a:ext cx="1181100" cy="2571750"/>
          </a:xfrm>
          <a:prstGeom prst="rect">
            <a:avLst/>
          </a:prstGeom>
          <a:noFill/>
          <a:ln w="9525">
            <a:noFill/>
            <a:miter lim="800000"/>
            <a:headEnd/>
            <a:tailEnd/>
          </a:ln>
        </p:spPr>
      </p:pic>
      <p:sp>
        <p:nvSpPr>
          <p:cNvPr id="1030" name="Rectangle 45"/>
          <p:cNvSpPr>
            <a:spLocks noGrp="1" noChangeArrowheads="1"/>
          </p:cNvSpPr>
          <p:nvPr>
            <p:ph type="title"/>
          </p:nvPr>
        </p:nvSpPr>
        <p:spPr bwMode="auto">
          <a:xfrm>
            <a:off x="1066800" y="381000"/>
            <a:ext cx="7620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1" name="Rectangle 46"/>
          <p:cNvSpPr>
            <a:spLocks noGrp="1" noChangeArrowheads="1"/>
          </p:cNvSpPr>
          <p:nvPr>
            <p:ph type="body" idx="1"/>
          </p:nvPr>
        </p:nvSpPr>
        <p:spPr bwMode="auto">
          <a:xfrm>
            <a:off x="1066800" y="1752600"/>
            <a:ext cx="76200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95" name="Rectangle 47"/>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096" name="Rectangle 48"/>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097" name="Rectangle 49"/>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972D74B-0DC2-044B-A48A-49675BB107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erpentine.com/~bos/threads-faq" TargetMode="External"/><Relationship Id="rId4" Type="http://schemas.openxmlformats.org/officeDocument/2006/relationships/hyperlink" Target="http://dis.cs.umass.edu/~wagner/threads_html/tutorial.html" TargetMode="External"/><Relationship Id="rId5" Type="http://schemas.openxmlformats.org/officeDocument/2006/relationships/hyperlink" Target="http://www.humanfactor.com/pthreads/" TargetMode="External"/><Relationship Id="rId1" Type="http://schemas.openxmlformats.org/officeDocument/2006/relationships/slideLayout" Target="../slideLayouts/slideLayout1.xml"/><Relationship Id="rId2" Type="http://schemas.openxmlformats.org/officeDocument/2006/relationships/hyperlink" Target="http://www.cs.ucr.edu/~sshah/pthre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s.arizona.edu/computer.help/policy/DIGITAL_unix/AA-Q0R5B-TET1_html/TOC.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US"/>
              <a:t>Lecture 9</a:t>
            </a:r>
          </a:p>
        </p:txBody>
      </p:sp>
      <p:sp>
        <p:nvSpPr>
          <p:cNvPr id="13315" name="Rectangle 3"/>
          <p:cNvSpPr>
            <a:spLocks noGrp="1" noChangeArrowheads="1"/>
          </p:cNvSpPr>
          <p:nvPr>
            <p:ph type="subTitle" idx="1"/>
          </p:nvPr>
        </p:nvSpPr>
        <p:spPr/>
        <p:txBody>
          <a:bodyPr/>
          <a:lstStyle/>
          <a:p>
            <a:pPr eaLnBrk="1" hangingPunct="1"/>
            <a:r>
              <a:rPr lang="en-US"/>
              <a:t>Remote Procedure Calls</a:t>
            </a:r>
          </a:p>
          <a:p>
            <a:pPr eaLnBrk="1" hangingPunct="1"/>
            <a:r>
              <a:rPr lang="en-US"/>
              <a:t>Introduction to Multithreaded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RPC Under the Hood</a:t>
            </a:r>
          </a:p>
        </p:txBody>
      </p:sp>
      <p:sp>
        <p:nvSpPr>
          <p:cNvPr id="22531" name="Rectangle 3"/>
          <p:cNvSpPr>
            <a:spLocks noGrp="1" noChangeArrowheads="1"/>
          </p:cNvSpPr>
          <p:nvPr>
            <p:ph type="body" idx="1"/>
          </p:nvPr>
        </p:nvSpPr>
        <p:spPr/>
        <p:txBody>
          <a:bodyPr/>
          <a:lstStyle/>
          <a:p>
            <a:pPr eaLnBrk="1" hangingPunct="1">
              <a:lnSpc>
                <a:spcPct val="90000"/>
              </a:lnSpc>
            </a:pPr>
            <a:r>
              <a:rPr lang="en-US"/>
              <a:t>RPC is important because it handles network details for you:</a:t>
            </a:r>
          </a:p>
          <a:p>
            <a:pPr lvl="1" eaLnBrk="1" hangingPunct="1">
              <a:lnSpc>
                <a:spcPct val="90000"/>
              </a:lnSpc>
            </a:pPr>
            <a:r>
              <a:rPr lang="en-US"/>
              <a:t>Network Details</a:t>
            </a:r>
          </a:p>
          <a:p>
            <a:pPr lvl="2" eaLnBrk="1" hangingPunct="1">
              <a:lnSpc>
                <a:spcPct val="90000"/>
              </a:lnSpc>
            </a:pPr>
            <a:r>
              <a:rPr lang="en-US"/>
              <a:t>Byte Ordering (Big Endian, Little Endian)</a:t>
            </a:r>
          </a:p>
          <a:p>
            <a:pPr lvl="1" eaLnBrk="1" hangingPunct="1">
              <a:lnSpc>
                <a:spcPct val="90000"/>
              </a:lnSpc>
            </a:pPr>
            <a:r>
              <a:rPr lang="en-US"/>
              <a:t>Alignment Details</a:t>
            </a:r>
          </a:p>
          <a:p>
            <a:pPr lvl="2" eaLnBrk="1" hangingPunct="1">
              <a:lnSpc>
                <a:spcPct val="90000"/>
              </a:lnSpc>
            </a:pPr>
            <a:r>
              <a:rPr lang="en-US"/>
              <a:t>2/4 Byte alignment</a:t>
            </a:r>
          </a:p>
          <a:p>
            <a:pPr lvl="1" eaLnBrk="1" hangingPunct="1">
              <a:lnSpc>
                <a:spcPct val="90000"/>
              </a:lnSpc>
            </a:pPr>
            <a:r>
              <a:rPr lang="en-US"/>
              <a:t>String Termination (NULL ?)</a:t>
            </a:r>
          </a:p>
          <a:p>
            <a:pPr lvl="1" eaLnBrk="1" hangingPunct="1">
              <a:lnSpc>
                <a:spcPct val="90000"/>
              </a:lnSpc>
            </a:pPr>
            <a:r>
              <a:rPr lang="en-US"/>
              <a:t>Pointers (how to handle migration of pointers?)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RPC eXternal Data Representation</a:t>
            </a:r>
          </a:p>
        </p:txBody>
      </p:sp>
      <p:sp>
        <p:nvSpPr>
          <p:cNvPr id="23555" name="Rectangle 3"/>
          <p:cNvSpPr>
            <a:spLocks noGrp="1" noChangeArrowheads="1"/>
          </p:cNvSpPr>
          <p:nvPr>
            <p:ph type="body" idx="1"/>
          </p:nvPr>
        </p:nvSpPr>
        <p:spPr/>
        <p:txBody>
          <a:bodyPr/>
          <a:lstStyle/>
          <a:p>
            <a:pPr eaLnBrk="1" hangingPunct="1"/>
            <a:r>
              <a:rPr lang="en-US"/>
              <a:t>XDR provides:</a:t>
            </a:r>
          </a:p>
          <a:p>
            <a:pPr lvl="1" eaLnBrk="1" hangingPunct="1"/>
            <a:r>
              <a:rPr lang="en-US"/>
              <a:t>Network Transparency</a:t>
            </a:r>
          </a:p>
          <a:p>
            <a:pPr lvl="2" eaLnBrk="1" hangingPunct="1"/>
            <a:r>
              <a:rPr lang="en-US"/>
              <a:t>Single Canonical Form using Big-Endian</a:t>
            </a:r>
          </a:p>
          <a:p>
            <a:pPr lvl="2" eaLnBrk="1" hangingPunct="1"/>
            <a:r>
              <a:rPr lang="en-US"/>
              <a:t>4-Byte alignment</a:t>
            </a:r>
          </a:p>
          <a:p>
            <a:pPr lvl="2" eaLnBrk="1" hangingPunct="1"/>
            <a:r>
              <a:rPr lang="en-US"/>
              <a:t>XDR passes all data across the wire in a byte stream</a:t>
            </a:r>
          </a:p>
          <a:p>
            <a:pPr lvl="1" eaLnBrk="1" hangingPunct="1"/>
            <a:r>
              <a:rPr lang="en-US"/>
              <a:t>Filters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XDR Filters</a:t>
            </a:r>
          </a:p>
        </p:txBody>
      </p:sp>
      <p:sp>
        <p:nvSpPr>
          <p:cNvPr id="24579" name="Rectangle 3"/>
          <p:cNvSpPr>
            <a:spLocks noGrp="1" noChangeArrowheads="1"/>
          </p:cNvSpPr>
          <p:nvPr>
            <p:ph type="body" idx="1"/>
          </p:nvPr>
        </p:nvSpPr>
        <p:spPr/>
        <p:txBody>
          <a:bodyPr/>
          <a:lstStyle/>
          <a:p>
            <a:pPr eaLnBrk="1" hangingPunct="1"/>
            <a:r>
              <a:rPr lang="en-US" sz="2800"/>
              <a:t>Integer:  int (4 bytes)</a:t>
            </a:r>
          </a:p>
          <a:p>
            <a:pPr eaLnBrk="1" hangingPunct="1"/>
            <a:r>
              <a:rPr lang="en-US" sz="2800"/>
              <a:t>Unsigned Integer:  unsigned int (4 bytes)</a:t>
            </a:r>
          </a:p>
          <a:p>
            <a:pPr eaLnBrk="1" hangingPunct="1"/>
            <a:r>
              <a:rPr lang="en-US" sz="2800"/>
              <a:t>char:  int (4 byte signed integer)</a:t>
            </a:r>
          </a:p>
          <a:p>
            <a:pPr eaLnBrk="1" hangingPunct="1"/>
            <a:r>
              <a:rPr lang="en-US" sz="2800"/>
              <a:t>Double: double (8 bytes IEEE754 FP)</a:t>
            </a:r>
          </a:p>
          <a:p>
            <a:pPr eaLnBrk="1" hangingPunct="1"/>
            <a:r>
              <a:rPr lang="en-US" sz="2800"/>
              <a:t>Float: float (4 bytes IEEE754 FP)</a:t>
            </a:r>
          </a:p>
          <a:p>
            <a:pPr eaLnBrk="1" hangingPunct="1"/>
            <a:r>
              <a:rPr lang="en-US" sz="2800"/>
              <a:t>int week[7]</a:t>
            </a:r>
          </a:p>
          <a:p>
            <a:pPr eaLnBrk="1" hangingPunct="1"/>
            <a:r>
              <a:rPr lang="en-US" sz="2800"/>
              <a:t>int orders &lt;50&gt; (variable length array)</a:t>
            </a:r>
          </a:p>
          <a:p>
            <a:pPr eaLnBrk="1" hangingPunct="1"/>
            <a:r>
              <a:rPr lang="en-US" sz="2800"/>
              <a:t>opaque data&lt;1000&gt; any data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Building an RPC Application</a:t>
            </a:r>
          </a:p>
        </p:txBody>
      </p:sp>
      <p:sp>
        <p:nvSpPr>
          <p:cNvPr id="25603"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Create XDR file (~mark/pub/518/rpc/[linux|sun]/numdisp.x)</a:t>
            </a:r>
          </a:p>
          <a:p>
            <a:pPr eaLnBrk="1" hangingPunct="1">
              <a:lnSpc>
                <a:spcPct val="90000"/>
              </a:lnSpc>
            </a:pPr>
            <a:r>
              <a:rPr lang="en-US" sz="2800"/>
              <a:t>run rpcgen to create</a:t>
            </a:r>
          </a:p>
          <a:p>
            <a:pPr lvl="1" eaLnBrk="1" hangingPunct="1">
              <a:lnSpc>
                <a:spcPct val="90000"/>
              </a:lnSpc>
            </a:pPr>
            <a:r>
              <a:rPr lang="en-US" sz="2400"/>
              <a:t>client stub: numdisp_clnt.c</a:t>
            </a:r>
          </a:p>
          <a:p>
            <a:pPr lvl="1" eaLnBrk="1" hangingPunct="1">
              <a:lnSpc>
                <a:spcPct val="90000"/>
              </a:lnSpc>
            </a:pPr>
            <a:r>
              <a:rPr lang="en-US" sz="2400"/>
              <a:t>server skeleton: numdisp_svc.c</a:t>
            </a:r>
          </a:p>
          <a:p>
            <a:pPr lvl="1" eaLnBrk="1" hangingPunct="1">
              <a:lnSpc>
                <a:spcPct val="90000"/>
              </a:lnSpc>
            </a:pPr>
            <a:r>
              <a:rPr lang="en-US" sz="2400"/>
              <a:t>common header: numdisp.h</a:t>
            </a:r>
          </a:p>
          <a:p>
            <a:pPr eaLnBrk="1" hangingPunct="1">
              <a:lnSpc>
                <a:spcPct val="90000"/>
              </a:lnSpc>
            </a:pPr>
            <a:r>
              <a:rPr lang="en-US" sz="2800"/>
              <a:t>write client.c and numdisp_proc.c</a:t>
            </a:r>
          </a:p>
          <a:p>
            <a:pPr eaLnBrk="1" hangingPunct="1">
              <a:lnSpc>
                <a:spcPct val="90000"/>
              </a:lnSpc>
            </a:pPr>
            <a:r>
              <a:rPr lang="en-US" sz="2800"/>
              <a:t>compile client and server (in subdirs)</a:t>
            </a:r>
          </a:p>
          <a:p>
            <a:pPr eaLnBrk="1" hangingPunct="1">
              <a:lnSpc>
                <a:spcPct val="90000"/>
              </a:lnSpc>
            </a:pPr>
            <a:r>
              <a:rPr lang="en-US" sz="2800"/>
              <a:t>run (client on devon, server on orcus)</a:t>
            </a:r>
          </a:p>
          <a:p>
            <a:pPr eaLnBrk="1" hangingPunct="1">
              <a:lnSpc>
                <a:spcPct val="90000"/>
              </a:lnSpc>
            </a:pPr>
            <a:r>
              <a:rPr lang="en-US" sz="2800" i="1"/>
              <a:t>example:  ~mark/pub/518/rpc/linux, ~mark/pub/518/rpc/sun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990600" y="990600"/>
            <a:ext cx="7721600" cy="1905000"/>
          </a:xfrm>
        </p:spPr>
        <p:txBody>
          <a:bodyPr/>
          <a:lstStyle/>
          <a:p>
            <a:pPr eaLnBrk="1" hangingPunct="1"/>
            <a:r>
              <a:rPr lang="en-US"/>
              <a:t>Introduction to Multithreaded Programming with POSIX Pthreads</a:t>
            </a:r>
          </a:p>
        </p:txBody>
      </p:sp>
      <p:sp>
        <p:nvSpPr>
          <p:cNvPr id="26627" name="Rectangle 3"/>
          <p:cNvSpPr>
            <a:spLocks noGrp="1" noChangeArrowheads="1"/>
          </p:cNvSpPr>
          <p:nvPr>
            <p:ph type="subTitle" idx="1"/>
          </p:nvPr>
        </p:nvSpPr>
        <p:spPr>
          <a:xfrm>
            <a:off x="1625600" y="3886200"/>
            <a:ext cx="6400800" cy="2438400"/>
          </a:xfrm>
        </p:spPr>
        <p:txBody>
          <a:bodyPr/>
          <a:lstStyle/>
          <a:p>
            <a:pPr eaLnBrk="1" hangingPunct="1"/>
            <a:r>
              <a:rPr lang="en-US">
                <a:hlinkClick r:id="rId2"/>
              </a:rPr>
              <a:t>Pthreads Information</a:t>
            </a:r>
            <a:endParaRPr lang="en-US"/>
          </a:p>
          <a:p>
            <a:pPr eaLnBrk="1" hangingPunct="1"/>
            <a:r>
              <a:rPr lang="en-US">
                <a:hlinkClick r:id="rId3"/>
              </a:rPr>
              <a:t>Threads FAQ</a:t>
            </a:r>
            <a:endParaRPr lang="en-US"/>
          </a:p>
          <a:p>
            <a:pPr eaLnBrk="1" hangingPunct="1"/>
            <a:r>
              <a:rPr lang="en-US">
                <a:hlinkClick r:id="rId4"/>
              </a:rPr>
              <a:t>Pthread Tutorial at Amherst</a:t>
            </a:r>
            <a:endParaRPr lang="en-US"/>
          </a:p>
          <a:p>
            <a:pPr eaLnBrk="1" hangingPunct="1"/>
            <a:r>
              <a:rPr lang="en-US">
                <a:hlinkClick r:id="rId5"/>
              </a:rPr>
              <a:t>Pthreads Programming Bouncepoint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Processes Revisited</a:t>
            </a:r>
          </a:p>
        </p:txBody>
      </p:sp>
      <p:sp>
        <p:nvSpPr>
          <p:cNvPr id="27651"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A process is an active runtime environment that cradles a running program, providing an execution state along with certain resources, including file handles and registers, along with:</a:t>
            </a:r>
          </a:p>
          <a:p>
            <a:pPr lvl="1" eaLnBrk="1" hangingPunct="1">
              <a:lnSpc>
                <a:spcPct val="90000"/>
              </a:lnSpc>
            </a:pPr>
            <a:r>
              <a:rPr lang="en-US" sz="2400"/>
              <a:t>a program counter (Instruction Pointer)</a:t>
            </a:r>
          </a:p>
          <a:p>
            <a:pPr lvl="1" eaLnBrk="1" hangingPunct="1">
              <a:lnSpc>
                <a:spcPct val="90000"/>
              </a:lnSpc>
            </a:pPr>
            <a:r>
              <a:rPr lang="en-US" sz="2400"/>
              <a:t>a process id, a process group id, etc.</a:t>
            </a:r>
          </a:p>
          <a:p>
            <a:pPr lvl="1" eaLnBrk="1" hangingPunct="1">
              <a:lnSpc>
                <a:spcPct val="90000"/>
              </a:lnSpc>
            </a:pPr>
            <a:r>
              <a:rPr lang="en-US" sz="2400"/>
              <a:t>a process stack</a:t>
            </a:r>
          </a:p>
          <a:p>
            <a:pPr lvl="1" eaLnBrk="1" hangingPunct="1">
              <a:lnSpc>
                <a:spcPct val="90000"/>
              </a:lnSpc>
            </a:pPr>
            <a:r>
              <a:rPr lang="en-US" sz="2400"/>
              <a:t>one or more data segments</a:t>
            </a:r>
          </a:p>
          <a:p>
            <a:pPr lvl="1" eaLnBrk="1" hangingPunct="1">
              <a:lnSpc>
                <a:spcPct val="90000"/>
              </a:lnSpc>
            </a:pPr>
            <a:r>
              <a:rPr lang="en-US" sz="2400"/>
              <a:t>a heap for dynamic memory allocation</a:t>
            </a:r>
          </a:p>
          <a:p>
            <a:pPr lvl="1" eaLnBrk="1" hangingPunct="1">
              <a:lnSpc>
                <a:spcPct val="90000"/>
              </a:lnSpc>
            </a:pPr>
            <a:r>
              <a:rPr lang="en-US" sz="2400"/>
              <a:t>a process state (running, ready, waiting, etc.)</a:t>
            </a:r>
          </a:p>
          <a:p>
            <a:pPr eaLnBrk="1" hangingPunct="1">
              <a:lnSpc>
                <a:spcPct val="90000"/>
              </a:lnSpc>
            </a:pPr>
            <a:r>
              <a:rPr lang="en-US" sz="2800"/>
              <a:t>Informally, a process is </a:t>
            </a:r>
            <a:r>
              <a:rPr lang="en-US" sz="2800" i="1"/>
              <a:t>an executing program</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Multiprocessing Revisited</a:t>
            </a:r>
          </a:p>
        </p:txBody>
      </p:sp>
      <p:sp>
        <p:nvSpPr>
          <p:cNvPr id="28675"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A multiprocessing or multitasking operating system (like Unix, as opposed to DOS) can have more than one process executing at any given time</a:t>
            </a:r>
          </a:p>
          <a:p>
            <a:pPr eaLnBrk="1" hangingPunct="1">
              <a:lnSpc>
                <a:spcPct val="90000"/>
              </a:lnSpc>
            </a:pPr>
            <a:r>
              <a:rPr lang="en-US" sz="2800"/>
              <a:t>This simultaneous execution may either be </a:t>
            </a:r>
          </a:p>
          <a:p>
            <a:pPr lvl="1" eaLnBrk="1" hangingPunct="1">
              <a:lnSpc>
                <a:spcPct val="90000"/>
              </a:lnSpc>
            </a:pPr>
            <a:r>
              <a:rPr lang="en-US"/>
              <a:t> concurrent, meaning that multiple processes in a run state can be swapped in and out by the OS</a:t>
            </a:r>
          </a:p>
          <a:p>
            <a:pPr lvl="1" eaLnBrk="1" hangingPunct="1">
              <a:lnSpc>
                <a:spcPct val="90000"/>
              </a:lnSpc>
            </a:pPr>
            <a:r>
              <a:rPr lang="en-US"/>
              <a:t>parallel, meaning that multiple processes are actually running </a:t>
            </a:r>
            <a:r>
              <a:rPr lang="en-US" i="1"/>
              <a:t>at the same time</a:t>
            </a:r>
            <a:r>
              <a:rPr lang="en-US"/>
              <a:t> on multiple processors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What is a Thread?</a:t>
            </a:r>
          </a:p>
        </p:txBody>
      </p:sp>
      <p:sp>
        <p:nvSpPr>
          <p:cNvPr id="29699" name="Rectangle 3"/>
          <p:cNvSpPr>
            <a:spLocks noGrp="1" noChangeArrowheads="1"/>
          </p:cNvSpPr>
          <p:nvPr>
            <p:ph type="body" idx="1"/>
          </p:nvPr>
        </p:nvSpPr>
        <p:spPr>
          <a:xfrm>
            <a:off x="1066800" y="1752600"/>
            <a:ext cx="7620000" cy="4800600"/>
          </a:xfrm>
        </p:spPr>
        <p:txBody>
          <a:bodyPr/>
          <a:lstStyle/>
          <a:p>
            <a:pPr eaLnBrk="1" hangingPunct="1"/>
            <a:r>
              <a:rPr lang="en-US" sz="2400"/>
              <a:t>A thread is an encapsulation of some flow of control in a program, that can be </a:t>
            </a:r>
            <a:r>
              <a:rPr lang="en-US" sz="2400" i="1"/>
              <a:t>independently</a:t>
            </a:r>
            <a:r>
              <a:rPr lang="en-US" sz="2400"/>
              <a:t> scheduled </a:t>
            </a:r>
          </a:p>
          <a:p>
            <a:pPr eaLnBrk="1" hangingPunct="1"/>
            <a:r>
              <a:rPr lang="en-US" sz="2400"/>
              <a:t>Each process is given a single thread by default</a:t>
            </a:r>
          </a:p>
          <a:p>
            <a:pPr eaLnBrk="1" hangingPunct="1"/>
            <a:r>
              <a:rPr lang="en-US" sz="2400"/>
              <a:t>A thread is sometimes called a </a:t>
            </a:r>
            <a:r>
              <a:rPr lang="en-US" sz="2400" i="1"/>
              <a:t>lightweight</a:t>
            </a:r>
            <a:r>
              <a:rPr lang="en-US" sz="2400"/>
              <a:t> process, because it is similar to a process in that it has its own thread id, stack, stack pointer, a signal mask, program counter, registers, etc.</a:t>
            </a:r>
          </a:p>
          <a:p>
            <a:pPr eaLnBrk="1" hangingPunct="1"/>
            <a:r>
              <a:rPr lang="en-US" sz="2400"/>
              <a:t>All threads within a given process </a:t>
            </a:r>
            <a:r>
              <a:rPr lang="en-US" sz="2400" i="1"/>
              <a:t>share</a:t>
            </a:r>
            <a:r>
              <a:rPr lang="en-US" sz="2400"/>
              <a:t> resource handles, memory segments (heap and data segments), and code.  THEREFORE HEAR THIS:</a:t>
            </a:r>
          </a:p>
          <a:p>
            <a:pPr lvl="1" eaLnBrk="1" hangingPunct="1"/>
            <a:r>
              <a:rPr lang="en-US" sz="2400" i="1"/>
              <a:t>All threads share the same data segments and code segments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4000"/>
              <a:t>What’s POSIX Got To Do With It?</a:t>
            </a:r>
          </a:p>
        </p:txBody>
      </p:sp>
      <p:sp>
        <p:nvSpPr>
          <p:cNvPr id="30723" name="Rectangle 3"/>
          <p:cNvSpPr>
            <a:spLocks noGrp="1" noChangeArrowheads="1"/>
          </p:cNvSpPr>
          <p:nvPr>
            <p:ph type="body" idx="1"/>
          </p:nvPr>
        </p:nvSpPr>
        <p:spPr>
          <a:xfrm>
            <a:off x="1066800" y="1676400"/>
            <a:ext cx="7620000" cy="4953000"/>
          </a:xfrm>
        </p:spPr>
        <p:txBody>
          <a:bodyPr/>
          <a:lstStyle/>
          <a:p>
            <a:pPr eaLnBrk="1" hangingPunct="1"/>
            <a:r>
              <a:rPr lang="en-US" sz="2400"/>
              <a:t>Each OS had it’s own thread library and style</a:t>
            </a:r>
          </a:p>
          <a:p>
            <a:pPr eaLnBrk="1" hangingPunct="1"/>
            <a:r>
              <a:rPr lang="en-US" sz="2400"/>
              <a:t>That made writing multithreaded programs difficult because:</a:t>
            </a:r>
          </a:p>
          <a:p>
            <a:pPr lvl="1" eaLnBrk="1" hangingPunct="1"/>
            <a:r>
              <a:rPr lang="en-US" sz="2400"/>
              <a:t>you had to learn a new API with each new OS</a:t>
            </a:r>
          </a:p>
          <a:p>
            <a:pPr lvl="1" eaLnBrk="1" hangingPunct="1"/>
            <a:r>
              <a:rPr lang="en-US" sz="2400"/>
              <a:t>you had to </a:t>
            </a:r>
            <a:r>
              <a:rPr lang="en-US" sz="2400" i="1"/>
              <a:t>modify your code</a:t>
            </a:r>
            <a:r>
              <a:rPr lang="en-US" sz="2400"/>
              <a:t> with each port to a new OS</a:t>
            </a:r>
          </a:p>
          <a:p>
            <a:pPr eaLnBrk="1" hangingPunct="1"/>
            <a:r>
              <a:rPr lang="en-US" sz="2400"/>
              <a:t>POSIX (IEEE 1003.1c-1995) provided a standard known as Pthreads</a:t>
            </a:r>
          </a:p>
          <a:p>
            <a:pPr eaLnBrk="1" hangingPunct="1"/>
            <a:r>
              <a:rPr lang="en-US" sz="2400"/>
              <a:t>DCE threads were based on an early 4</a:t>
            </a:r>
            <a:r>
              <a:rPr lang="en-US" sz="2400" baseline="30000"/>
              <a:t>th</a:t>
            </a:r>
            <a:r>
              <a:rPr lang="en-US" sz="2400"/>
              <a:t> draft of the POSIX Pthreads standard (immature)</a:t>
            </a:r>
          </a:p>
          <a:p>
            <a:pPr eaLnBrk="1" hangingPunct="1"/>
            <a:r>
              <a:rPr lang="en-US" sz="2400"/>
              <a:t>Unix International (UI) threads (Solaris threads) are available on Solaris (which also supports POSIX threads)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Once Again....</a:t>
            </a:r>
          </a:p>
        </p:txBody>
      </p:sp>
      <p:pic>
        <p:nvPicPr>
          <p:cNvPr id="31747" name="Picture 5"/>
          <p:cNvPicPr>
            <a:picLocks noChangeAspect="1" noChangeArrowheads="1"/>
          </p:cNvPicPr>
          <p:nvPr/>
        </p:nvPicPr>
        <p:blipFill>
          <a:blip r:embed="rId2"/>
          <a:srcRect/>
          <a:stretch>
            <a:fillRect/>
          </a:stretch>
        </p:blipFill>
        <p:spPr bwMode="auto">
          <a:xfrm>
            <a:off x="2895600" y="1447800"/>
            <a:ext cx="3803650" cy="518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a:t>Remote Procedure Calls</a:t>
            </a:r>
          </a:p>
        </p:txBody>
      </p:sp>
      <p:sp>
        <p:nvSpPr>
          <p:cNvPr id="14339" name="Rectangle 3"/>
          <p:cNvSpPr>
            <a:spLocks noGrp="1" noChangeArrowheads="1"/>
          </p:cNvSpPr>
          <p:nvPr>
            <p:ph type="subTitle" idx="1"/>
          </p:nvPr>
        </p:nvSpPr>
        <p:spPr/>
        <p:txBody>
          <a:bodyPr/>
          <a:lstStyle/>
          <a:p>
            <a:pPr eaLnBrk="1" hangingPunct="1"/>
            <a:r>
              <a:rPr lang="en-US">
                <a:hlinkClick r:id="rId2"/>
              </a:rPr>
              <a:t>Digital ONC RPC</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The Big Kahuna</a:t>
            </a:r>
          </a:p>
        </p:txBody>
      </p:sp>
      <p:pic>
        <p:nvPicPr>
          <p:cNvPr id="32771" name="Picture 6"/>
          <p:cNvPicPr>
            <a:picLocks noChangeAspect="1" noChangeArrowheads="1"/>
          </p:cNvPicPr>
          <p:nvPr/>
        </p:nvPicPr>
        <p:blipFill>
          <a:blip r:embed="rId2"/>
          <a:srcRect/>
          <a:stretch>
            <a:fillRect/>
          </a:stretch>
        </p:blipFill>
        <p:spPr bwMode="auto">
          <a:xfrm>
            <a:off x="1600200" y="1600200"/>
            <a:ext cx="6629400" cy="49387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4000"/>
              <a:t>Processes and Threads:</a:t>
            </a:r>
            <a:br>
              <a:rPr lang="en-US" sz="4000"/>
            </a:br>
            <a:r>
              <a:rPr lang="en-US" sz="4000"/>
              <a:t>Creation Times</a:t>
            </a:r>
          </a:p>
        </p:txBody>
      </p:sp>
      <p:sp>
        <p:nvSpPr>
          <p:cNvPr id="33795"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000"/>
              <a:t>Because threads are by definition </a:t>
            </a:r>
            <a:r>
              <a:rPr lang="en-US" sz="2000" i="1"/>
              <a:t>lightweight</a:t>
            </a:r>
            <a:r>
              <a:rPr lang="en-US" sz="2000"/>
              <a:t>, they can be created more quickly that “heavy” processes:</a:t>
            </a:r>
            <a:br>
              <a:rPr lang="en-US" sz="2000"/>
            </a:br>
            <a:endParaRPr lang="en-US" sz="2000"/>
          </a:p>
          <a:p>
            <a:pPr lvl="1" eaLnBrk="1" hangingPunct="1">
              <a:lnSpc>
                <a:spcPct val="90000"/>
              </a:lnSpc>
            </a:pPr>
            <a:r>
              <a:rPr lang="en-US" sz="2000"/>
              <a:t>Sun Ultra5, 320 Meg Ram, 1 CPU</a:t>
            </a:r>
          </a:p>
          <a:p>
            <a:pPr lvl="2" eaLnBrk="1" hangingPunct="1">
              <a:lnSpc>
                <a:spcPct val="90000"/>
              </a:lnSpc>
            </a:pPr>
            <a:r>
              <a:rPr lang="en-US" sz="2000"/>
              <a:t>94 forks()/second</a:t>
            </a:r>
          </a:p>
          <a:p>
            <a:pPr lvl="2" eaLnBrk="1" hangingPunct="1">
              <a:lnSpc>
                <a:spcPct val="90000"/>
              </a:lnSpc>
            </a:pPr>
            <a:r>
              <a:rPr lang="en-US" sz="2000"/>
              <a:t>1,737 threads/second (18x faster)</a:t>
            </a:r>
          </a:p>
          <a:p>
            <a:pPr lvl="1" eaLnBrk="1" hangingPunct="1">
              <a:lnSpc>
                <a:spcPct val="90000"/>
              </a:lnSpc>
            </a:pPr>
            <a:r>
              <a:rPr lang="en-US" sz="2000"/>
              <a:t>Sun Sparc Ultra 1, 256 Meg Ram , 1 CPU</a:t>
            </a:r>
          </a:p>
          <a:p>
            <a:pPr lvl="2" eaLnBrk="1" hangingPunct="1">
              <a:lnSpc>
                <a:spcPct val="90000"/>
              </a:lnSpc>
            </a:pPr>
            <a:r>
              <a:rPr lang="en-US" sz="2000"/>
              <a:t>67 forks()/second</a:t>
            </a:r>
          </a:p>
          <a:p>
            <a:pPr lvl="2" eaLnBrk="1" hangingPunct="1">
              <a:lnSpc>
                <a:spcPct val="90000"/>
              </a:lnSpc>
            </a:pPr>
            <a:r>
              <a:rPr lang="en-US" sz="2000"/>
              <a:t>1,359 threads/second (20x faster)</a:t>
            </a:r>
          </a:p>
          <a:p>
            <a:pPr lvl="1" eaLnBrk="1" hangingPunct="1">
              <a:lnSpc>
                <a:spcPct val="90000"/>
              </a:lnSpc>
            </a:pPr>
            <a:r>
              <a:rPr lang="en-US" sz="2000"/>
              <a:t>Sun Enterprise 420R, 5 Gig Ram, 4 CPUs</a:t>
            </a:r>
          </a:p>
          <a:p>
            <a:pPr lvl="2" eaLnBrk="1" hangingPunct="1">
              <a:lnSpc>
                <a:spcPct val="90000"/>
              </a:lnSpc>
            </a:pPr>
            <a:r>
              <a:rPr lang="en-US" sz="2000"/>
              <a:t>146 forks()/second</a:t>
            </a:r>
          </a:p>
          <a:p>
            <a:pPr lvl="2" eaLnBrk="1" hangingPunct="1">
              <a:lnSpc>
                <a:spcPct val="90000"/>
              </a:lnSpc>
            </a:pPr>
            <a:r>
              <a:rPr lang="en-US" sz="2000"/>
              <a:t>35,640 threads/second (244x faster)</a:t>
            </a:r>
          </a:p>
          <a:p>
            <a:pPr lvl="1" eaLnBrk="1" hangingPunct="1">
              <a:lnSpc>
                <a:spcPct val="90000"/>
              </a:lnSpc>
            </a:pPr>
            <a:r>
              <a:rPr lang="en-US" sz="2000"/>
              <a:t>Linux 2.4 Kernel, .5 Gig Ram, 2 CPUs</a:t>
            </a:r>
          </a:p>
          <a:p>
            <a:pPr lvl="2" eaLnBrk="1" hangingPunct="1">
              <a:lnSpc>
                <a:spcPct val="90000"/>
              </a:lnSpc>
            </a:pPr>
            <a:r>
              <a:rPr lang="en-US" sz="2000"/>
              <a:t>1,811 forks()/second</a:t>
            </a:r>
          </a:p>
          <a:p>
            <a:pPr lvl="2" eaLnBrk="1" hangingPunct="1">
              <a:lnSpc>
                <a:spcPct val="90000"/>
              </a:lnSpc>
            </a:pPr>
            <a:r>
              <a:rPr lang="en-US" sz="2000"/>
              <a:t>227,611 threads/second (125x faster)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Say What?</a:t>
            </a:r>
          </a:p>
        </p:txBody>
      </p:sp>
      <p:sp>
        <p:nvSpPr>
          <p:cNvPr id="34819" name="Rectangle 3"/>
          <p:cNvSpPr>
            <a:spLocks noGrp="1" noChangeArrowheads="1"/>
          </p:cNvSpPr>
          <p:nvPr>
            <p:ph type="body" idx="1"/>
          </p:nvPr>
        </p:nvSpPr>
        <p:spPr>
          <a:xfrm>
            <a:off x="1066800" y="1752600"/>
            <a:ext cx="7620000" cy="4800600"/>
          </a:xfrm>
        </p:spPr>
        <p:txBody>
          <a:bodyPr/>
          <a:lstStyle/>
          <a:p>
            <a:pPr eaLnBrk="1" hangingPunct="1"/>
            <a:r>
              <a:rPr lang="en-US"/>
              <a:t>Threads can be created and managed more quickly than processes because:</a:t>
            </a:r>
          </a:p>
          <a:p>
            <a:pPr lvl="1" eaLnBrk="1" hangingPunct="1"/>
            <a:r>
              <a:rPr lang="en-US"/>
              <a:t>Threads have less overhead than processes, for example, threads </a:t>
            </a:r>
            <a:r>
              <a:rPr lang="en-US" i="1"/>
              <a:t>share</a:t>
            </a:r>
            <a:r>
              <a:rPr lang="en-US"/>
              <a:t> the process heap, all data and code segments</a:t>
            </a:r>
          </a:p>
          <a:p>
            <a:pPr lvl="1" eaLnBrk="1" hangingPunct="1"/>
            <a:r>
              <a:rPr lang="en-US"/>
              <a:t>Threads can live entirely in </a:t>
            </a:r>
            <a:r>
              <a:rPr lang="en-US" i="1"/>
              <a:t>user</a:t>
            </a:r>
            <a:r>
              <a:rPr lang="en-US"/>
              <a:t> space, so that no kernel mode switch needs to be made to create a new thread</a:t>
            </a:r>
          </a:p>
          <a:p>
            <a:pPr lvl="1" eaLnBrk="1" hangingPunct="1"/>
            <a:r>
              <a:rPr lang="en-US"/>
              <a:t>Processes don’t need to be swapped to create a thread</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Analogies</a:t>
            </a:r>
          </a:p>
        </p:txBody>
      </p:sp>
      <p:sp>
        <p:nvSpPr>
          <p:cNvPr id="35843" name="Rectangle 3"/>
          <p:cNvSpPr>
            <a:spLocks noGrp="1" noChangeArrowheads="1"/>
          </p:cNvSpPr>
          <p:nvPr>
            <p:ph type="body" idx="1"/>
          </p:nvPr>
        </p:nvSpPr>
        <p:spPr>
          <a:xfrm>
            <a:off x="1066800" y="1752600"/>
            <a:ext cx="7620000" cy="4800600"/>
          </a:xfrm>
        </p:spPr>
        <p:txBody>
          <a:bodyPr/>
          <a:lstStyle/>
          <a:p>
            <a:pPr eaLnBrk="1" hangingPunct="1"/>
            <a:r>
              <a:rPr lang="en-US" sz="2800"/>
              <a:t>Just as a multitasking operating system can have multiple processes executing concurrently or in parallel, so a single process can have multiple threads that are executing concurrently or in parallel</a:t>
            </a:r>
          </a:p>
          <a:p>
            <a:pPr eaLnBrk="1" hangingPunct="1"/>
            <a:r>
              <a:rPr lang="en-US" sz="2800"/>
              <a:t>These multiple threads can be taskswapped by a scheduler onto a single processor (via a LWP), or can run in parallel on separate processors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Benefits of Multithreading</a:t>
            </a:r>
          </a:p>
        </p:txBody>
      </p:sp>
      <p:sp>
        <p:nvSpPr>
          <p:cNvPr id="36867" name="Rectangle 3"/>
          <p:cNvSpPr>
            <a:spLocks noGrp="1" noChangeArrowheads="1"/>
          </p:cNvSpPr>
          <p:nvPr>
            <p:ph type="body" idx="1"/>
          </p:nvPr>
        </p:nvSpPr>
        <p:spPr>
          <a:xfrm>
            <a:off x="1066800" y="1676400"/>
            <a:ext cx="7620000" cy="4800600"/>
          </a:xfrm>
        </p:spPr>
        <p:txBody>
          <a:bodyPr/>
          <a:lstStyle/>
          <a:p>
            <a:pPr eaLnBrk="1" hangingPunct="1">
              <a:lnSpc>
                <a:spcPct val="90000"/>
              </a:lnSpc>
            </a:pPr>
            <a:r>
              <a:rPr lang="en-US" sz="2400"/>
              <a:t>Performance gains</a:t>
            </a:r>
          </a:p>
          <a:p>
            <a:pPr lvl="1" eaLnBrk="1" hangingPunct="1">
              <a:lnSpc>
                <a:spcPct val="90000"/>
              </a:lnSpc>
            </a:pPr>
            <a:r>
              <a:rPr lang="en-US" sz="2400"/>
              <a:t>Amdahl’s Law:   </a:t>
            </a:r>
            <a:r>
              <a:rPr lang="en-US" sz="2400">
                <a:ea typeface="Times New Roman" charset="0"/>
                <a:cs typeface="Times New Roman" charset="0"/>
              </a:rPr>
              <a:t>speedup = 1 / (1 – </a:t>
            </a:r>
            <a:r>
              <a:rPr lang="en-US" sz="2400" i="1">
                <a:ea typeface="Times New Roman" charset="0"/>
                <a:cs typeface="Times New Roman" charset="0"/>
              </a:rPr>
              <a:t>p</a:t>
            </a:r>
            <a:r>
              <a:rPr lang="en-US" sz="2400">
                <a:ea typeface="Times New Roman" charset="0"/>
                <a:cs typeface="Times New Roman" charset="0"/>
              </a:rPr>
              <a:t>) + (</a:t>
            </a:r>
            <a:r>
              <a:rPr lang="en-US" sz="2400" i="1">
                <a:ea typeface="Times New Roman" charset="0"/>
                <a:cs typeface="Times New Roman" charset="0"/>
              </a:rPr>
              <a:t>p</a:t>
            </a:r>
            <a:r>
              <a:rPr lang="en-US" sz="2400">
                <a:ea typeface="Times New Roman" charset="0"/>
                <a:cs typeface="Times New Roman" charset="0"/>
              </a:rPr>
              <a:t>/</a:t>
            </a:r>
            <a:r>
              <a:rPr lang="en-US" sz="2400" i="1">
                <a:ea typeface="Times New Roman" charset="0"/>
                <a:cs typeface="Times New Roman" charset="0"/>
              </a:rPr>
              <a:t>n</a:t>
            </a:r>
            <a:r>
              <a:rPr lang="en-US" sz="2400">
                <a:ea typeface="Times New Roman" charset="0"/>
                <a:cs typeface="Times New Roman" charset="0"/>
              </a:rPr>
              <a:t>)</a:t>
            </a:r>
            <a:endParaRPr lang="en-US" sz="2400"/>
          </a:p>
          <a:p>
            <a:pPr lvl="1" eaLnBrk="1" hangingPunct="1">
              <a:lnSpc>
                <a:spcPct val="90000"/>
              </a:lnSpc>
            </a:pPr>
            <a:r>
              <a:rPr lang="en-US" sz="2400"/>
              <a:t>the speedup generated from parallelizing code is the time executing the parallelizable work (</a:t>
            </a:r>
            <a:r>
              <a:rPr lang="en-US" sz="2400" i="1">
                <a:ea typeface="Times New Roman" charset="0"/>
                <a:cs typeface="Times New Roman" charset="0"/>
              </a:rPr>
              <a:t>p</a:t>
            </a:r>
            <a:r>
              <a:rPr lang="en-US" sz="2400"/>
              <a:t>) divided by the number of processors (</a:t>
            </a:r>
            <a:r>
              <a:rPr lang="en-US" sz="2400" i="1"/>
              <a:t>n</a:t>
            </a:r>
            <a:r>
              <a:rPr lang="en-US" sz="2400"/>
              <a:t>) plus 1 minus the parallelizable work (1-</a:t>
            </a:r>
            <a:r>
              <a:rPr lang="en-US" sz="2400" i="1">
                <a:ea typeface="Times New Roman" charset="0"/>
                <a:cs typeface="Times New Roman" charset="0"/>
              </a:rPr>
              <a:t>p</a:t>
            </a:r>
            <a:r>
              <a:rPr lang="en-US" sz="2400"/>
              <a:t>)</a:t>
            </a:r>
          </a:p>
          <a:p>
            <a:pPr lvl="1" eaLnBrk="1" hangingPunct="1">
              <a:lnSpc>
                <a:spcPct val="90000"/>
              </a:lnSpc>
            </a:pPr>
            <a:r>
              <a:rPr lang="en-US" sz="2400"/>
              <a:t>The more code that can run in parallel, the faster the overall program will run</a:t>
            </a:r>
          </a:p>
          <a:p>
            <a:pPr lvl="1" eaLnBrk="1" hangingPunct="1">
              <a:lnSpc>
                <a:spcPct val="90000"/>
              </a:lnSpc>
            </a:pPr>
            <a:r>
              <a:rPr lang="en-US" sz="2400"/>
              <a:t>If you can apply multiple processors for 75% of your program’s execution time, and you’re running on a dual processor box:</a:t>
            </a:r>
          </a:p>
          <a:p>
            <a:pPr lvl="2" eaLnBrk="1" hangingPunct="1">
              <a:lnSpc>
                <a:spcPct val="90000"/>
              </a:lnSpc>
            </a:pPr>
            <a:r>
              <a:rPr lang="en-US"/>
              <a:t>1 / ((1 - .75) + (.75 / 2)) = 60% improvement</a:t>
            </a:r>
          </a:p>
          <a:p>
            <a:pPr lvl="1" eaLnBrk="1" hangingPunct="1">
              <a:lnSpc>
                <a:spcPct val="90000"/>
              </a:lnSpc>
            </a:pPr>
            <a:r>
              <a:rPr lang="en-US" sz="2400"/>
              <a:t>Why is it not strictly linear?  How do you calculate p?</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a:t>Benefits of Multithreading (continued)</a:t>
            </a:r>
          </a:p>
        </p:txBody>
      </p:sp>
      <p:sp>
        <p:nvSpPr>
          <p:cNvPr id="37891"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Increased </a:t>
            </a:r>
            <a:r>
              <a:rPr lang="en-US" sz="2800" i="1"/>
              <a:t>throughput</a:t>
            </a:r>
            <a:endParaRPr lang="en-US" sz="2800"/>
          </a:p>
          <a:p>
            <a:pPr eaLnBrk="1" hangingPunct="1">
              <a:lnSpc>
                <a:spcPct val="90000"/>
              </a:lnSpc>
            </a:pPr>
            <a:r>
              <a:rPr lang="en-US" sz="2800"/>
              <a:t>Increased application </a:t>
            </a:r>
            <a:r>
              <a:rPr lang="en-US" sz="2800" i="1"/>
              <a:t>responsiveness</a:t>
            </a:r>
            <a:r>
              <a:rPr lang="en-US" sz="2800"/>
              <a:t> (no more hourglasses)</a:t>
            </a:r>
          </a:p>
          <a:p>
            <a:pPr eaLnBrk="1" hangingPunct="1">
              <a:lnSpc>
                <a:spcPct val="90000"/>
              </a:lnSpc>
            </a:pPr>
            <a:r>
              <a:rPr lang="en-US" sz="2800"/>
              <a:t>Replacing interprocess communications (you’re in </a:t>
            </a:r>
            <a:r>
              <a:rPr lang="en-US" sz="2800" i="1"/>
              <a:t>one</a:t>
            </a:r>
            <a:r>
              <a:rPr lang="en-US" sz="2800"/>
              <a:t> process)</a:t>
            </a:r>
          </a:p>
          <a:p>
            <a:pPr eaLnBrk="1" hangingPunct="1">
              <a:lnSpc>
                <a:spcPct val="90000"/>
              </a:lnSpc>
            </a:pPr>
            <a:r>
              <a:rPr lang="en-US" sz="2800"/>
              <a:t>Single binary executable runs on </a:t>
            </a:r>
            <a:r>
              <a:rPr lang="en-US" sz="2800" i="1"/>
              <a:t>both</a:t>
            </a:r>
            <a:r>
              <a:rPr lang="en-US" sz="2800"/>
              <a:t> multiprocessors as well as single processors (processor transparency)</a:t>
            </a:r>
          </a:p>
          <a:p>
            <a:pPr eaLnBrk="1" hangingPunct="1">
              <a:lnSpc>
                <a:spcPct val="90000"/>
              </a:lnSpc>
            </a:pPr>
            <a:r>
              <a:rPr lang="en-US" sz="2800"/>
              <a:t>Gains can be seen even on single processor machines, because blocking calls no longer have to </a:t>
            </a:r>
            <a:r>
              <a:rPr lang="en-US" sz="2800" i="1"/>
              <a:t>stop</a:t>
            </a:r>
            <a:r>
              <a:rPr lang="en-US" sz="2800"/>
              <a:t> you.</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On the Scheduling of Threads</a:t>
            </a:r>
          </a:p>
        </p:txBody>
      </p:sp>
      <p:sp>
        <p:nvSpPr>
          <p:cNvPr id="38915" name="Rectangle 3"/>
          <p:cNvSpPr>
            <a:spLocks noGrp="1" noChangeArrowheads="1"/>
          </p:cNvSpPr>
          <p:nvPr>
            <p:ph type="body" idx="1"/>
          </p:nvPr>
        </p:nvSpPr>
        <p:spPr>
          <a:xfrm>
            <a:off x="1066800" y="1752600"/>
            <a:ext cx="7620000" cy="4800600"/>
          </a:xfrm>
        </p:spPr>
        <p:txBody>
          <a:bodyPr/>
          <a:lstStyle/>
          <a:p>
            <a:pPr eaLnBrk="1" hangingPunct="1"/>
            <a:r>
              <a:rPr lang="en-US" sz="2400"/>
              <a:t>Threads may be scheduled by the system scheduler (OS) or by a scheduler in the thread library (depending on the threading model).  </a:t>
            </a:r>
          </a:p>
          <a:p>
            <a:pPr eaLnBrk="1" hangingPunct="1"/>
            <a:r>
              <a:rPr lang="en-US" sz="2400"/>
              <a:t>The scheduler in the thread library:</a:t>
            </a:r>
          </a:p>
          <a:p>
            <a:pPr lvl="1" eaLnBrk="1" hangingPunct="1"/>
            <a:r>
              <a:rPr lang="en-US" sz="2400"/>
              <a:t>will preempt currently running threads on the basis of priority</a:t>
            </a:r>
          </a:p>
          <a:p>
            <a:pPr lvl="1" eaLnBrk="1" hangingPunct="1"/>
            <a:r>
              <a:rPr lang="en-US" sz="2400"/>
              <a:t>does </a:t>
            </a:r>
            <a:r>
              <a:rPr lang="en-US" sz="2400" i="1"/>
              <a:t>NOT</a:t>
            </a:r>
            <a:r>
              <a:rPr lang="en-US" sz="2400"/>
              <a:t> time-slice (i.e., is not fair).  A running thread will </a:t>
            </a:r>
            <a:r>
              <a:rPr lang="en-US" sz="2400" i="1"/>
              <a:t>continue to run forever</a:t>
            </a:r>
            <a:r>
              <a:rPr lang="en-US" sz="2400"/>
              <a:t> unless:</a:t>
            </a:r>
          </a:p>
          <a:p>
            <a:pPr lvl="2" eaLnBrk="1" hangingPunct="1"/>
            <a:r>
              <a:rPr lang="en-US"/>
              <a:t>a thread call is made into the thread library</a:t>
            </a:r>
          </a:p>
          <a:p>
            <a:pPr lvl="2" eaLnBrk="1" hangingPunct="1"/>
            <a:r>
              <a:rPr lang="en-US"/>
              <a:t>a blocking call is made</a:t>
            </a:r>
          </a:p>
          <a:p>
            <a:pPr lvl="2" eaLnBrk="1" hangingPunct="1"/>
            <a:r>
              <a:rPr lang="en-US"/>
              <a:t>the running thread calls sched_yield()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Models</a:t>
            </a:r>
          </a:p>
        </p:txBody>
      </p:sp>
      <p:sp>
        <p:nvSpPr>
          <p:cNvPr id="39939" name="Rectangle 3"/>
          <p:cNvSpPr>
            <a:spLocks noGrp="1" noChangeArrowheads="1"/>
          </p:cNvSpPr>
          <p:nvPr>
            <p:ph type="body" idx="1"/>
          </p:nvPr>
        </p:nvSpPr>
        <p:spPr/>
        <p:txBody>
          <a:bodyPr/>
          <a:lstStyle/>
          <a:p>
            <a:pPr eaLnBrk="1" hangingPunct="1"/>
            <a:r>
              <a:rPr lang="en-US"/>
              <a:t>Many Threads to One LWP</a:t>
            </a:r>
          </a:p>
          <a:p>
            <a:pPr lvl="1" eaLnBrk="1" hangingPunct="1"/>
            <a:r>
              <a:rPr lang="en-US"/>
              <a:t>DCE threads on HPUX 10.20</a:t>
            </a:r>
          </a:p>
          <a:p>
            <a:pPr eaLnBrk="1" hangingPunct="1"/>
            <a:r>
              <a:rPr lang="en-US"/>
              <a:t>One Thread to One LWP</a:t>
            </a:r>
          </a:p>
          <a:p>
            <a:pPr lvl="1" eaLnBrk="1" hangingPunct="1"/>
            <a:r>
              <a:rPr lang="en-US"/>
              <a:t>Windows NT</a:t>
            </a:r>
          </a:p>
          <a:p>
            <a:pPr lvl="1" eaLnBrk="1" hangingPunct="1"/>
            <a:r>
              <a:rPr lang="en-US"/>
              <a:t>Linux (clone() function)</a:t>
            </a:r>
          </a:p>
          <a:p>
            <a:pPr eaLnBrk="1" hangingPunct="1"/>
            <a:r>
              <a:rPr lang="en-US"/>
              <a:t>Many Threads to Many LWPs</a:t>
            </a:r>
          </a:p>
          <a:p>
            <a:pPr lvl="1" eaLnBrk="1" hangingPunct="1"/>
            <a:r>
              <a:rPr lang="en-US"/>
              <a:t>Solaris, Digital UNIX, IRIX, HPUX 11.0)</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4000"/>
              <a:t>Many Threads to One LWP</a:t>
            </a:r>
            <a:br>
              <a:rPr lang="en-US" sz="4000"/>
            </a:br>
            <a:r>
              <a:rPr lang="en-US" sz="4000"/>
              <a:t>DCE threads on HPUX 10.20</a:t>
            </a:r>
          </a:p>
        </p:txBody>
      </p:sp>
      <p:pic>
        <p:nvPicPr>
          <p:cNvPr id="40963" name="Picture 5"/>
          <p:cNvPicPr>
            <a:picLocks noChangeAspect="1" noChangeArrowheads="1"/>
          </p:cNvPicPr>
          <p:nvPr/>
        </p:nvPicPr>
        <p:blipFill>
          <a:blip r:embed="rId2"/>
          <a:srcRect/>
          <a:stretch>
            <a:fillRect/>
          </a:stretch>
        </p:blipFill>
        <p:spPr bwMode="auto">
          <a:xfrm>
            <a:off x="1066800" y="1600200"/>
            <a:ext cx="7543800" cy="50593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Mx1 Variances</a:t>
            </a:r>
          </a:p>
        </p:txBody>
      </p:sp>
      <p:sp>
        <p:nvSpPr>
          <p:cNvPr id="41987" name="Rectangle 3"/>
          <p:cNvSpPr>
            <a:spLocks noGrp="1" noChangeArrowheads="1"/>
          </p:cNvSpPr>
          <p:nvPr>
            <p:ph type="body" idx="1"/>
          </p:nvPr>
        </p:nvSpPr>
        <p:spPr>
          <a:xfrm>
            <a:off x="1066800" y="1600200"/>
            <a:ext cx="7620000" cy="4953000"/>
          </a:xfrm>
        </p:spPr>
        <p:txBody>
          <a:bodyPr/>
          <a:lstStyle/>
          <a:p>
            <a:pPr eaLnBrk="1" hangingPunct="1"/>
            <a:r>
              <a:rPr lang="en-US" sz="2400"/>
              <a:t>very fast context switches between threads is executed entirely in user space by the threads library</a:t>
            </a:r>
          </a:p>
          <a:p>
            <a:pPr eaLnBrk="1" hangingPunct="1"/>
            <a:r>
              <a:rPr lang="en-US" sz="2400"/>
              <a:t>unlimited number of user threads (memory limit) can support logical concurrency model only</a:t>
            </a:r>
          </a:p>
          <a:p>
            <a:pPr eaLnBrk="1" hangingPunct="1"/>
            <a:r>
              <a:rPr lang="en-US" sz="2400"/>
              <a:t>parallelism is not possible, because all user threads map to a single kernel-schedulable entity (LWP), which can only be mapped on to a single processor</a:t>
            </a:r>
          </a:p>
          <a:p>
            <a:pPr eaLnBrk="1" hangingPunct="1"/>
            <a:r>
              <a:rPr lang="en-US" sz="2400"/>
              <a:t>Since the kernel sees only a </a:t>
            </a:r>
            <a:r>
              <a:rPr lang="en-US" sz="2400" i="1"/>
              <a:t>single</a:t>
            </a:r>
            <a:r>
              <a:rPr lang="en-US" sz="2400"/>
              <a:t> process, when one user space thread blocks, the </a:t>
            </a:r>
            <a:r>
              <a:rPr lang="en-US" sz="2400" i="1"/>
              <a:t>entire</a:t>
            </a:r>
            <a:r>
              <a:rPr lang="en-US" sz="2400"/>
              <a:t> process is blocked, effectively block all other user threads in the process as well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The Point</a:t>
            </a:r>
          </a:p>
        </p:txBody>
      </p:sp>
      <p:sp>
        <p:nvSpPr>
          <p:cNvPr id="15363" name="Rectangle 3"/>
          <p:cNvSpPr>
            <a:spLocks noGrp="1" noChangeArrowheads="1"/>
          </p:cNvSpPr>
          <p:nvPr>
            <p:ph type="body" idx="1"/>
          </p:nvPr>
        </p:nvSpPr>
        <p:spPr/>
        <p:txBody>
          <a:bodyPr/>
          <a:lstStyle/>
          <a:p>
            <a:pPr eaLnBrk="1" hangingPunct="1"/>
            <a:r>
              <a:rPr lang="en-US"/>
              <a:t>“What’s the difference between local and remote procedure calling?”</a:t>
            </a:r>
          </a:p>
          <a:p>
            <a:pPr lvl="1" eaLnBrk="1" hangingPunct="1"/>
            <a:r>
              <a:rPr lang="en-US"/>
              <a:t>“Very little—that’s the point”</a:t>
            </a:r>
          </a:p>
          <a:p>
            <a:pPr eaLnBrk="1" hangingPunct="1"/>
            <a:r>
              <a:rPr lang="en-US"/>
              <a:t>Remote Procedures generally accept and return </a:t>
            </a:r>
            <a:r>
              <a:rPr lang="en-US" i="1"/>
              <a:t>pointers</a:t>
            </a:r>
            <a:r>
              <a:rPr lang="en-US"/>
              <a:t> to data</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2800"/>
              <a:t>One Thread to One LWP( Windows NT, Linux) </a:t>
            </a:r>
            <a:br>
              <a:rPr lang="en-US" sz="2800"/>
            </a:br>
            <a:r>
              <a:rPr lang="en-US" sz="2800"/>
              <a:t>(there may be no real distinction between a thread and LWP)</a:t>
            </a:r>
          </a:p>
        </p:txBody>
      </p:sp>
      <p:pic>
        <p:nvPicPr>
          <p:cNvPr id="43011" name="Picture 5"/>
          <p:cNvPicPr>
            <a:picLocks noChangeAspect="1" noChangeArrowheads="1"/>
          </p:cNvPicPr>
          <p:nvPr/>
        </p:nvPicPr>
        <p:blipFill>
          <a:blip r:embed="rId2"/>
          <a:srcRect/>
          <a:stretch>
            <a:fillRect/>
          </a:stretch>
        </p:blipFill>
        <p:spPr bwMode="auto">
          <a:xfrm>
            <a:off x="1066800" y="1600200"/>
            <a:ext cx="7543800" cy="49958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1x1 Model Variances</a:t>
            </a:r>
          </a:p>
        </p:txBody>
      </p:sp>
      <p:sp>
        <p:nvSpPr>
          <p:cNvPr id="44035" name="Rectangle 3"/>
          <p:cNvSpPr>
            <a:spLocks noGrp="1" noChangeArrowheads="1"/>
          </p:cNvSpPr>
          <p:nvPr>
            <p:ph type="body" idx="1"/>
          </p:nvPr>
        </p:nvSpPr>
        <p:spPr>
          <a:xfrm>
            <a:off x="1066800" y="1676400"/>
            <a:ext cx="7620000" cy="4876800"/>
          </a:xfrm>
        </p:spPr>
        <p:txBody>
          <a:bodyPr/>
          <a:lstStyle/>
          <a:p>
            <a:pPr eaLnBrk="1" hangingPunct="1">
              <a:lnSpc>
                <a:spcPct val="90000"/>
              </a:lnSpc>
            </a:pPr>
            <a:r>
              <a:rPr lang="en-US" sz="2400"/>
              <a:t>Parallel execution is supported, as each user thread is directly associated with a single kernel thread which is scheduled by the OS scheduler</a:t>
            </a:r>
          </a:p>
          <a:p>
            <a:pPr eaLnBrk="1" hangingPunct="1">
              <a:lnSpc>
                <a:spcPct val="90000"/>
              </a:lnSpc>
            </a:pPr>
            <a:r>
              <a:rPr lang="en-US" sz="2400"/>
              <a:t>slower context switches, as kernel is involved</a:t>
            </a:r>
          </a:p>
          <a:p>
            <a:pPr eaLnBrk="1" hangingPunct="1">
              <a:lnSpc>
                <a:spcPct val="90000"/>
              </a:lnSpc>
            </a:pPr>
            <a:r>
              <a:rPr lang="en-US" sz="2400"/>
              <a:t>number of threads is </a:t>
            </a:r>
            <a:r>
              <a:rPr lang="en-US" sz="2400" i="1"/>
              <a:t>limited</a:t>
            </a:r>
            <a:r>
              <a:rPr lang="en-US" sz="2400"/>
              <a:t> because each user thread is directly associated with a single kernel thread (in some instances threads take up an entry in the process table)</a:t>
            </a:r>
          </a:p>
          <a:p>
            <a:pPr eaLnBrk="1" hangingPunct="1">
              <a:lnSpc>
                <a:spcPct val="90000"/>
              </a:lnSpc>
            </a:pPr>
            <a:r>
              <a:rPr lang="en-US" sz="2400"/>
              <a:t>scheduling of threads is handled by the OS’s scheduler, threads are seldom starved</a:t>
            </a:r>
          </a:p>
          <a:p>
            <a:pPr eaLnBrk="1" hangingPunct="1">
              <a:lnSpc>
                <a:spcPct val="90000"/>
              </a:lnSpc>
            </a:pPr>
            <a:r>
              <a:rPr lang="en-US" sz="2400"/>
              <a:t>Because threads are essentially kernel entities, swapping involves the kernel and is less efficient than a pure user-space scheduler</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3200"/>
              <a:t>Many Threads to Many LWPs</a:t>
            </a:r>
            <a:br>
              <a:rPr lang="en-US" sz="3200"/>
            </a:br>
            <a:r>
              <a:rPr lang="en-US" sz="3200"/>
              <a:t>Solaris, Digital UNIX, IRIX, HPUX 11.0</a:t>
            </a:r>
          </a:p>
        </p:txBody>
      </p:sp>
      <p:pic>
        <p:nvPicPr>
          <p:cNvPr id="45059" name="Picture 8"/>
          <p:cNvPicPr>
            <a:picLocks noChangeAspect="1" noChangeArrowheads="1"/>
          </p:cNvPicPr>
          <p:nvPr/>
        </p:nvPicPr>
        <p:blipFill>
          <a:blip r:embed="rId2"/>
          <a:srcRect/>
          <a:stretch>
            <a:fillRect/>
          </a:stretch>
        </p:blipFill>
        <p:spPr bwMode="auto">
          <a:xfrm>
            <a:off x="1066800" y="1676400"/>
            <a:ext cx="7543800" cy="48720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MxN Model Variances</a:t>
            </a:r>
          </a:p>
        </p:txBody>
      </p:sp>
      <p:sp>
        <p:nvSpPr>
          <p:cNvPr id="46083"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400"/>
              <a:t>Extraordinarily flexible, bound threads can be used to handle important events, like a mouse handler</a:t>
            </a:r>
          </a:p>
          <a:p>
            <a:pPr eaLnBrk="1" hangingPunct="1">
              <a:lnSpc>
                <a:spcPct val="90000"/>
              </a:lnSpc>
            </a:pPr>
            <a:r>
              <a:rPr lang="en-US" sz="2400"/>
              <a:t>Parallel execution is fully supported</a:t>
            </a:r>
          </a:p>
          <a:p>
            <a:pPr eaLnBrk="1" hangingPunct="1">
              <a:lnSpc>
                <a:spcPct val="90000"/>
              </a:lnSpc>
            </a:pPr>
            <a:r>
              <a:rPr lang="en-US" sz="2400"/>
              <a:t>Implemented in both user and kernel space</a:t>
            </a:r>
          </a:p>
          <a:p>
            <a:pPr eaLnBrk="1" hangingPunct="1">
              <a:lnSpc>
                <a:spcPct val="90000"/>
              </a:lnSpc>
            </a:pPr>
            <a:r>
              <a:rPr lang="en-US" sz="2400"/>
              <a:t>Slower context switches, as kernel is often involved</a:t>
            </a:r>
          </a:p>
          <a:p>
            <a:pPr eaLnBrk="1" hangingPunct="1">
              <a:lnSpc>
                <a:spcPct val="90000"/>
              </a:lnSpc>
            </a:pPr>
            <a:r>
              <a:rPr lang="en-US" sz="2400"/>
              <a:t>Number of user threads is virtually unlimited (by available memory)</a:t>
            </a:r>
          </a:p>
          <a:p>
            <a:pPr eaLnBrk="1" hangingPunct="1">
              <a:lnSpc>
                <a:spcPct val="90000"/>
              </a:lnSpc>
            </a:pPr>
            <a:r>
              <a:rPr lang="en-US" sz="2400"/>
              <a:t>Scheduling of threads is handled by both the kernel scheduler (for LWPs) and a user space scheduler (for user threads).  User threads can be starved as the thread library’s scheduler does not preempt threads of equal priority (not RR)</a:t>
            </a:r>
          </a:p>
          <a:p>
            <a:pPr eaLnBrk="1" hangingPunct="1">
              <a:lnSpc>
                <a:spcPct val="90000"/>
              </a:lnSpc>
            </a:pPr>
            <a:r>
              <a:rPr lang="en-US" sz="2800"/>
              <a:t>The kernel sees LWPs.  It does NOT see threads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4000"/>
              <a:t>Creating a POSIX Thread: </a:t>
            </a:r>
            <a:br>
              <a:rPr lang="en-US" sz="4000"/>
            </a:br>
            <a:r>
              <a:rPr lang="en-US" sz="4000"/>
              <a:t>pthread_create()</a:t>
            </a:r>
          </a:p>
        </p:txBody>
      </p:sp>
      <p:sp>
        <p:nvSpPr>
          <p:cNvPr id="47107" name="Rectangle 3"/>
          <p:cNvSpPr>
            <a:spLocks noGrp="1" noChangeArrowheads="1"/>
          </p:cNvSpPr>
          <p:nvPr>
            <p:ph type="body" idx="1"/>
          </p:nvPr>
        </p:nvSpPr>
        <p:spPr>
          <a:xfrm>
            <a:off x="1066800" y="1752600"/>
            <a:ext cx="7620000" cy="4876800"/>
          </a:xfrm>
        </p:spPr>
        <p:txBody>
          <a:bodyPr/>
          <a:lstStyle/>
          <a:p>
            <a:pPr eaLnBrk="1" hangingPunct="1">
              <a:lnSpc>
                <a:spcPct val="90000"/>
              </a:lnSpc>
              <a:buFontTx/>
              <a:buNone/>
            </a:pPr>
            <a:r>
              <a:rPr lang="en-US" sz="2000">
                <a:solidFill>
                  <a:srgbClr val="1F1FCD"/>
                </a:solidFill>
                <a:latin typeface="Courier (PCL6)" pitchFamily="49" charset="0"/>
              </a:rPr>
              <a:t>#include &lt;pthread.h&gt;</a:t>
            </a:r>
          </a:p>
          <a:p>
            <a:pPr eaLnBrk="1" hangingPunct="1">
              <a:lnSpc>
                <a:spcPct val="90000"/>
              </a:lnSpc>
              <a:buFontTx/>
              <a:buNone/>
            </a:pPr>
            <a:r>
              <a:rPr lang="en-US" sz="2000">
                <a:solidFill>
                  <a:srgbClr val="1F1FCD"/>
                </a:solidFill>
                <a:latin typeface="Courier (PCL6)" pitchFamily="49" charset="0"/>
              </a:rPr>
              <a:t>void * pthread_create(pthread_t *thread, const pthread_attr_t attr, void *(*thrfunc)(void *), void *args);</a:t>
            </a:r>
          </a:p>
          <a:p>
            <a:pPr eaLnBrk="1" hangingPunct="1">
              <a:lnSpc>
                <a:spcPct val="90000"/>
              </a:lnSpc>
            </a:pPr>
            <a:r>
              <a:rPr lang="en-US" sz="2800"/>
              <a:t>Each thread is represented by an identifier, of type pthread_t</a:t>
            </a:r>
          </a:p>
          <a:p>
            <a:pPr eaLnBrk="1" hangingPunct="1">
              <a:lnSpc>
                <a:spcPct val="90000"/>
              </a:lnSpc>
            </a:pPr>
            <a:r>
              <a:rPr lang="en-US" sz="2800"/>
              <a:t>Code is encapsulated in a thread by creating a thread function (cf. “signal handlers”)</a:t>
            </a:r>
          </a:p>
          <a:p>
            <a:pPr eaLnBrk="1" hangingPunct="1">
              <a:lnSpc>
                <a:spcPct val="90000"/>
              </a:lnSpc>
            </a:pPr>
            <a:r>
              <a:rPr lang="en-US" sz="2800"/>
              <a:t>Attributes may be set on a thread (priority, etc.).  Can be set to NULL.</a:t>
            </a:r>
          </a:p>
          <a:p>
            <a:pPr eaLnBrk="1" hangingPunct="1">
              <a:lnSpc>
                <a:spcPct val="90000"/>
              </a:lnSpc>
            </a:pPr>
            <a:r>
              <a:rPr lang="en-US" sz="2800"/>
              <a:t>An argument may be passed to the thread function as a void **</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Detaching a Thread</a:t>
            </a:r>
          </a:p>
        </p:txBody>
      </p:sp>
      <p:sp>
        <p:nvSpPr>
          <p:cNvPr id="48131" name="Rectangle 3"/>
          <p:cNvSpPr>
            <a:spLocks noGrp="1" noChangeArrowheads="1"/>
          </p:cNvSpPr>
          <p:nvPr>
            <p:ph type="body" idx="1"/>
          </p:nvPr>
        </p:nvSpPr>
        <p:spPr>
          <a:xfrm>
            <a:off x="1066800" y="1752600"/>
            <a:ext cx="7620000" cy="4800600"/>
          </a:xfrm>
        </p:spPr>
        <p:txBody>
          <a:bodyPr/>
          <a:lstStyle/>
          <a:p>
            <a:pPr eaLnBrk="1" hangingPunct="1">
              <a:buFontTx/>
              <a:buNone/>
            </a:pPr>
            <a:r>
              <a:rPr lang="en-US" sz="2400">
                <a:solidFill>
                  <a:srgbClr val="1F1FCD"/>
                </a:solidFill>
                <a:latin typeface="Courier (PCL6)" pitchFamily="49" charset="0"/>
              </a:rPr>
              <a:t>int pthread_detach(pthread_t threadid);</a:t>
            </a:r>
          </a:p>
          <a:p>
            <a:pPr eaLnBrk="1" hangingPunct="1"/>
            <a:r>
              <a:rPr lang="en-US" sz="2400"/>
              <a:t>Detach a thread when you want to inform the operating system that the threads return result is unneeded</a:t>
            </a:r>
          </a:p>
          <a:p>
            <a:pPr eaLnBrk="1" hangingPunct="1"/>
            <a:r>
              <a:rPr lang="en-US" sz="2400"/>
              <a:t>Detaching a thread tells the system that the thread (</a:t>
            </a:r>
            <a:r>
              <a:rPr lang="en-US" sz="2400" i="1"/>
              <a:t>including </a:t>
            </a:r>
            <a:r>
              <a:rPr lang="en-US" sz="2400"/>
              <a:t>its resources—like a 1Meg default stack on Solaris!) is no longer being used, and can be recycled</a:t>
            </a:r>
          </a:p>
          <a:p>
            <a:pPr eaLnBrk="1" hangingPunct="1"/>
            <a:r>
              <a:rPr lang="en-US" sz="2400"/>
              <a:t>A detached thread’s thread ID is </a:t>
            </a:r>
            <a:r>
              <a:rPr lang="en-US" sz="2400" i="1"/>
              <a:t>undetermined</a:t>
            </a:r>
            <a:r>
              <a:rPr lang="en-US" sz="2400"/>
              <a:t>.</a:t>
            </a:r>
            <a:endParaRPr lang="en-US" sz="2400" i="1"/>
          </a:p>
          <a:p>
            <a:pPr eaLnBrk="1" hangingPunct="1"/>
            <a:r>
              <a:rPr lang="en-US" sz="2400"/>
              <a:t>Threads are detached after a pthread_detach() call, after a pthread_join() call, and if a thread terminates and the PTHREAD_CREATE_DETACHED attribute was set on creation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4000"/>
              <a:t>“Wating” on a Thread:</a:t>
            </a:r>
            <a:br>
              <a:rPr lang="en-US" sz="4000"/>
            </a:br>
            <a:r>
              <a:rPr lang="en-US" sz="4000"/>
              <a:t>pthread_join()</a:t>
            </a:r>
          </a:p>
        </p:txBody>
      </p:sp>
      <p:sp>
        <p:nvSpPr>
          <p:cNvPr id="49155" name="Rectangle 3"/>
          <p:cNvSpPr>
            <a:spLocks noGrp="1" noChangeArrowheads="1"/>
          </p:cNvSpPr>
          <p:nvPr>
            <p:ph type="body" idx="1"/>
          </p:nvPr>
        </p:nvSpPr>
        <p:spPr>
          <a:xfrm>
            <a:off x="1066800" y="1752600"/>
            <a:ext cx="7620000" cy="4724400"/>
          </a:xfrm>
        </p:spPr>
        <p:txBody>
          <a:bodyPr/>
          <a:lstStyle/>
          <a:p>
            <a:pPr eaLnBrk="1" hangingPunct="1">
              <a:buFontTx/>
              <a:buNone/>
            </a:pPr>
            <a:r>
              <a:rPr lang="en-US" sz="2400">
                <a:solidFill>
                  <a:srgbClr val="1F1FCD"/>
                </a:solidFill>
                <a:latin typeface="Courier (PCL6)" pitchFamily="49" charset="0"/>
              </a:rPr>
              <a:t>int pthread_join(pthread_t thread, void** retval);</a:t>
            </a:r>
          </a:p>
          <a:p>
            <a:pPr eaLnBrk="1" hangingPunct="1"/>
            <a:r>
              <a:rPr lang="en-US" sz="2800"/>
              <a:t>pthread_join() is a blocking call on non-detached threads</a:t>
            </a:r>
          </a:p>
          <a:p>
            <a:pPr eaLnBrk="1" hangingPunct="1"/>
            <a:r>
              <a:rPr lang="en-US" sz="2800"/>
              <a:t>It indicates that the caller wishes to block until the thread being joined exits</a:t>
            </a:r>
          </a:p>
          <a:p>
            <a:pPr eaLnBrk="1" hangingPunct="1"/>
            <a:r>
              <a:rPr lang="en-US" sz="2800"/>
              <a:t>You cannot join on a detached thread, only non-detached threads (detaching means you are NOT interested in knowing about the threads exit)</a:t>
            </a:r>
          </a:p>
          <a:p>
            <a:pPr eaLnBrk="1" hangingPunct="1"/>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Exiting from a Thread Function</a:t>
            </a:r>
          </a:p>
        </p:txBody>
      </p:sp>
      <p:sp>
        <p:nvSpPr>
          <p:cNvPr id="50179" name="Rectangle 3"/>
          <p:cNvSpPr>
            <a:spLocks noGrp="1" noChangeArrowheads="1"/>
          </p:cNvSpPr>
          <p:nvPr>
            <p:ph type="body" idx="1"/>
          </p:nvPr>
        </p:nvSpPr>
        <p:spPr>
          <a:xfrm>
            <a:off x="1066800" y="1752600"/>
            <a:ext cx="7620000" cy="4724400"/>
          </a:xfrm>
        </p:spPr>
        <p:txBody>
          <a:bodyPr/>
          <a:lstStyle/>
          <a:p>
            <a:pPr eaLnBrk="1" hangingPunct="1">
              <a:buFontTx/>
              <a:buNone/>
            </a:pPr>
            <a:r>
              <a:rPr lang="en-US" sz="2400">
                <a:solidFill>
                  <a:srgbClr val="1F1FCD"/>
                </a:solidFill>
                <a:latin typeface="Courier (PCL6)" pitchFamily="49" charset="0"/>
              </a:rPr>
              <a:t>int pthread_exit(void * retval);</a:t>
            </a:r>
          </a:p>
          <a:p>
            <a:pPr eaLnBrk="1" hangingPunct="1"/>
            <a:r>
              <a:rPr lang="en-US" sz="2800"/>
              <a:t>A thread ends when it returns from (falls out of) its thread function encapsulation</a:t>
            </a:r>
          </a:p>
          <a:p>
            <a:pPr eaLnBrk="1" hangingPunct="1"/>
            <a:r>
              <a:rPr lang="en-US" sz="2800"/>
              <a:t>A detached thread that ends will immediately relinquish its resources to the OS</a:t>
            </a:r>
          </a:p>
          <a:p>
            <a:pPr eaLnBrk="1" hangingPunct="1"/>
            <a:r>
              <a:rPr lang="en-US" sz="2800"/>
              <a:t>A non-detached thread that exists will release some resources but the thread id and exit status will hang around in a </a:t>
            </a:r>
            <a:r>
              <a:rPr lang="en-US" sz="2800" i="1"/>
              <a:t>zombie-like</a:t>
            </a:r>
            <a:r>
              <a:rPr lang="en-US" sz="2800"/>
              <a:t> state until some other thread requests its exit status via pthread_join()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Miscellaneous Functions</a:t>
            </a:r>
          </a:p>
        </p:txBody>
      </p:sp>
      <p:sp>
        <p:nvSpPr>
          <p:cNvPr id="51203" name="Rectangle 3"/>
          <p:cNvSpPr>
            <a:spLocks noGrp="1" noChangeArrowheads="1"/>
          </p:cNvSpPr>
          <p:nvPr>
            <p:ph type="body" idx="1"/>
          </p:nvPr>
        </p:nvSpPr>
        <p:spPr>
          <a:xfrm>
            <a:off x="1066800" y="1752600"/>
            <a:ext cx="7620000" cy="4800600"/>
          </a:xfrm>
        </p:spPr>
        <p:txBody>
          <a:bodyPr/>
          <a:lstStyle/>
          <a:p>
            <a:pPr eaLnBrk="1" hangingPunct="1">
              <a:lnSpc>
                <a:spcPct val="90000"/>
              </a:lnSpc>
              <a:buFontTx/>
              <a:buNone/>
            </a:pPr>
            <a:r>
              <a:rPr lang="en-US" sz="2000">
                <a:solidFill>
                  <a:srgbClr val="1F1FCD"/>
                </a:solidFill>
                <a:latin typeface="Courier (PCL6)" pitchFamily="49" charset="0"/>
              </a:rPr>
              <a:t>pthread_t pthread_self(void);</a:t>
            </a:r>
          </a:p>
          <a:p>
            <a:pPr lvl="1" eaLnBrk="1" hangingPunct="1">
              <a:lnSpc>
                <a:spcPct val="90000"/>
              </a:lnSpc>
            </a:pPr>
            <a:r>
              <a:rPr lang="en-US" sz="2400"/>
              <a:t>pthread_self() returns the </a:t>
            </a:r>
            <a:r>
              <a:rPr lang="en-US" sz="2400" i="1"/>
              <a:t>currently executing</a:t>
            </a:r>
            <a:r>
              <a:rPr lang="en-US" sz="2400"/>
              <a:t> thread’s ID</a:t>
            </a:r>
          </a:p>
          <a:p>
            <a:pPr eaLnBrk="1" hangingPunct="1">
              <a:lnSpc>
                <a:spcPct val="90000"/>
              </a:lnSpc>
              <a:buFontTx/>
              <a:buNone/>
            </a:pPr>
            <a:r>
              <a:rPr lang="en-US" sz="2000">
                <a:solidFill>
                  <a:srgbClr val="1F1FCD"/>
                </a:solidFill>
                <a:latin typeface="Courier (PCL6)" pitchFamily="49" charset="0"/>
              </a:rPr>
              <a:t>int sched_yield(void);</a:t>
            </a:r>
          </a:p>
          <a:p>
            <a:pPr lvl="1" eaLnBrk="1" hangingPunct="1">
              <a:lnSpc>
                <a:spcPct val="90000"/>
              </a:lnSpc>
            </a:pPr>
            <a:r>
              <a:rPr lang="en-US" sz="2400"/>
              <a:t>sched_yield() politely informs the thread scheduler that your thread will willingly release the processor if any thread of equal or lower priority is waiting</a:t>
            </a:r>
          </a:p>
          <a:p>
            <a:pPr eaLnBrk="1" hangingPunct="1">
              <a:lnSpc>
                <a:spcPct val="90000"/>
              </a:lnSpc>
              <a:buFontTx/>
              <a:buNone/>
            </a:pPr>
            <a:r>
              <a:rPr lang="en-US" sz="2000">
                <a:solidFill>
                  <a:srgbClr val="1F1FCD"/>
                </a:solidFill>
                <a:latin typeface="Courier (PCL6)" pitchFamily="49" charset="0"/>
              </a:rPr>
              <a:t>int pthread_setconcurrency(int threads);</a:t>
            </a:r>
          </a:p>
          <a:p>
            <a:pPr lvl="1" eaLnBrk="1" hangingPunct="1">
              <a:lnSpc>
                <a:spcPct val="90000"/>
              </a:lnSpc>
            </a:pPr>
            <a:r>
              <a:rPr lang="en-US" sz="2400"/>
              <a:t>pthread_setconcurrency() allows the process to </a:t>
            </a:r>
            <a:r>
              <a:rPr lang="en-US" sz="2400" i="1"/>
              <a:t>request</a:t>
            </a:r>
            <a:r>
              <a:rPr lang="en-US" sz="2400"/>
              <a:t> a fixed minimum number of light weight processes to be allocated for the process.  This can, in some architectures, allow for more efficient scheduling of threads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a:t>Managing Dependencies and Protecting Critical Sections</a:t>
            </a:r>
          </a:p>
        </p:txBody>
      </p:sp>
      <p:sp>
        <p:nvSpPr>
          <p:cNvPr id="52227" name="Rectangle 3"/>
          <p:cNvSpPr>
            <a:spLocks noGrp="1" noChangeArrowheads="1"/>
          </p:cNvSpPr>
          <p:nvPr>
            <p:ph type="body" idx="1"/>
          </p:nvPr>
        </p:nvSpPr>
        <p:spPr/>
        <p:txBody>
          <a:bodyPr/>
          <a:lstStyle/>
          <a:p>
            <a:pPr eaLnBrk="1" hangingPunct="1"/>
            <a:r>
              <a:rPr lang="en-US"/>
              <a:t>Mutexes</a:t>
            </a:r>
          </a:p>
          <a:p>
            <a:pPr eaLnBrk="1" hangingPunct="1"/>
            <a:r>
              <a:rPr lang="en-US"/>
              <a:t>Condition Variables</a:t>
            </a:r>
          </a:p>
          <a:p>
            <a:pPr eaLnBrk="1" hangingPunct="1"/>
            <a:r>
              <a:rPr lang="en-US"/>
              <a:t>Reader/Writer Locks</a:t>
            </a:r>
          </a:p>
          <a:p>
            <a:pPr eaLnBrk="1" hangingPunct="1"/>
            <a:r>
              <a:rPr lang="en-US"/>
              <a:t>Semaphores</a:t>
            </a:r>
          </a:p>
          <a:p>
            <a:pPr eaLnBrk="1" hangingPunct="1"/>
            <a:r>
              <a:rPr lang="en-US"/>
              <a:t>Barriers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The Process</a:t>
            </a:r>
          </a:p>
        </p:txBody>
      </p:sp>
      <p:pic>
        <p:nvPicPr>
          <p:cNvPr id="16387" name="Picture 6"/>
          <p:cNvPicPr>
            <a:picLocks noChangeAspect="1" noChangeArrowheads="1"/>
          </p:cNvPicPr>
          <p:nvPr/>
        </p:nvPicPr>
        <p:blipFill>
          <a:blip r:embed="rId2"/>
          <a:srcRect/>
          <a:stretch>
            <a:fillRect/>
          </a:stretch>
        </p:blipFill>
        <p:spPr bwMode="auto">
          <a:xfrm>
            <a:off x="1752600" y="1676400"/>
            <a:ext cx="6172200" cy="49164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Mutexes</a:t>
            </a:r>
          </a:p>
        </p:txBody>
      </p:sp>
      <p:sp>
        <p:nvSpPr>
          <p:cNvPr id="53251" name="Rectangle 3"/>
          <p:cNvSpPr>
            <a:spLocks noGrp="1" noChangeArrowheads="1"/>
          </p:cNvSpPr>
          <p:nvPr>
            <p:ph type="body" idx="1"/>
          </p:nvPr>
        </p:nvSpPr>
        <p:spPr>
          <a:xfrm>
            <a:off x="1066800" y="1752600"/>
            <a:ext cx="7620000" cy="4800600"/>
          </a:xfrm>
        </p:spPr>
        <p:txBody>
          <a:bodyPr/>
          <a:lstStyle/>
          <a:p>
            <a:pPr eaLnBrk="1" hangingPunct="1">
              <a:lnSpc>
                <a:spcPct val="90000"/>
              </a:lnSpc>
            </a:pPr>
            <a:r>
              <a:rPr lang="en-US" sz="2800"/>
              <a:t>A Mutex (</a:t>
            </a:r>
            <a:r>
              <a:rPr lang="en-US" sz="2800" i="1"/>
              <a:t>Mut</a:t>
            </a:r>
            <a:r>
              <a:rPr lang="en-US" sz="2800"/>
              <a:t>ual </a:t>
            </a:r>
            <a:r>
              <a:rPr lang="en-US" sz="2800" i="1"/>
              <a:t>Ex</a:t>
            </a:r>
            <a:r>
              <a:rPr lang="en-US" sz="2800"/>
              <a:t>clusion) is a data element that allows multiple threads to synchronize their access to shared resources</a:t>
            </a:r>
          </a:p>
          <a:p>
            <a:pPr eaLnBrk="1" hangingPunct="1">
              <a:lnSpc>
                <a:spcPct val="90000"/>
              </a:lnSpc>
            </a:pPr>
            <a:r>
              <a:rPr lang="en-US" sz="2800"/>
              <a:t>Like a binary semaphore, a mutex has two states, </a:t>
            </a:r>
            <a:r>
              <a:rPr lang="en-US" sz="2800" i="1"/>
              <a:t>locked</a:t>
            </a:r>
            <a:r>
              <a:rPr lang="en-US" sz="2800"/>
              <a:t> and </a:t>
            </a:r>
            <a:r>
              <a:rPr lang="en-US" sz="2800" i="1"/>
              <a:t>unlocked</a:t>
            </a:r>
          </a:p>
          <a:p>
            <a:pPr eaLnBrk="1" hangingPunct="1">
              <a:lnSpc>
                <a:spcPct val="90000"/>
              </a:lnSpc>
            </a:pPr>
            <a:r>
              <a:rPr lang="en-US" sz="2800"/>
              <a:t>Only one thread can lock a mutex</a:t>
            </a:r>
          </a:p>
          <a:p>
            <a:pPr eaLnBrk="1" hangingPunct="1">
              <a:lnSpc>
                <a:spcPct val="90000"/>
              </a:lnSpc>
            </a:pPr>
            <a:r>
              <a:rPr lang="en-US" sz="2800"/>
              <a:t>Once a mutex is locked, other threads will </a:t>
            </a:r>
            <a:r>
              <a:rPr lang="en-US" sz="2800" i="1"/>
              <a:t>block</a:t>
            </a:r>
            <a:r>
              <a:rPr lang="en-US" sz="2800"/>
              <a:t> when they try to lock the same mutex, until the locking mutex unlocks the mutex, at which point one of the waiting thread’s lock will succeed, and the process begins again</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Statically Initialized Mutexes</a:t>
            </a:r>
          </a:p>
        </p:txBody>
      </p:sp>
      <p:sp>
        <p:nvSpPr>
          <p:cNvPr id="54275" name="Rectangle 3"/>
          <p:cNvSpPr>
            <a:spLocks noGrp="1" noChangeArrowheads="1"/>
          </p:cNvSpPr>
          <p:nvPr>
            <p:ph type="body" idx="1"/>
          </p:nvPr>
        </p:nvSpPr>
        <p:spPr>
          <a:xfrm>
            <a:off x="1066800" y="1752600"/>
            <a:ext cx="7620000" cy="4800600"/>
          </a:xfrm>
        </p:spPr>
        <p:txBody>
          <a:bodyPr/>
          <a:lstStyle/>
          <a:p>
            <a:pPr eaLnBrk="1" hangingPunct="1"/>
            <a:r>
              <a:rPr lang="en-US"/>
              <a:t>Declare and statically initialize a mutex:</a:t>
            </a:r>
          </a:p>
          <a:p>
            <a:pPr eaLnBrk="1" hangingPunct="1">
              <a:buFontTx/>
              <a:buNone/>
            </a:pPr>
            <a:r>
              <a:rPr lang="en-US" sz="2800">
                <a:solidFill>
                  <a:srgbClr val="1F1FCD"/>
                </a:solidFill>
                <a:latin typeface="Courier (PCL6)" pitchFamily="49" charset="0"/>
              </a:rPr>
              <a:t>pthread_mutex_t mymutex = PTHREAD_MUTEX_INITIALIZER;</a:t>
            </a:r>
          </a:p>
          <a:p>
            <a:pPr eaLnBrk="1" hangingPunct="1"/>
            <a:r>
              <a:rPr lang="en-US"/>
              <a:t>Then, lock the mutex:</a:t>
            </a:r>
          </a:p>
          <a:p>
            <a:pPr eaLnBrk="1" hangingPunct="1">
              <a:buFontTx/>
              <a:buNone/>
            </a:pPr>
            <a:r>
              <a:rPr lang="en-US" sz="2800">
                <a:solidFill>
                  <a:srgbClr val="1F1FCD"/>
                </a:solidFill>
                <a:latin typeface="Courier (PCL6)" pitchFamily="49" charset="0"/>
              </a:rPr>
              <a:t>pthread_mutex_lock(&amp;mymutex);</a:t>
            </a:r>
          </a:p>
          <a:p>
            <a:pPr eaLnBrk="1" hangingPunct="1"/>
            <a:r>
              <a:rPr lang="en-US"/>
              <a:t>Then, unlock the mutex when done:</a:t>
            </a:r>
          </a:p>
          <a:p>
            <a:pPr eaLnBrk="1" hangingPunct="1">
              <a:buFontTx/>
              <a:buNone/>
            </a:pPr>
            <a:r>
              <a:rPr lang="en-US" sz="2800">
                <a:solidFill>
                  <a:srgbClr val="1F1FCD"/>
                </a:solidFill>
                <a:latin typeface="Courier (PCL6)" pitchFamily="49" charset="0"/>
              </a:rPr>
              <a:t>pthread_mutex_unlock(&amp;mymutex); </a:t>
            </a:r>
          </a:p>
          <a:p>
            <a:pPr eaLnBrk="1" hangingPunct="1">
              <a:buFontTx/>
              <a:buNone/>
            </a:pPr>
            <a:endParaRPr lang="en-US" sz="2800">
              <a:solidFill>
                <a:srgbClr val="1F1FCD"/>
              </a:solidFill>
              <a:latin typeface="Courier (PCL6)"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a:t>NonStatically Initialized Mutexes</a:t>
            </a:r>
          </a:p>
        </p:txBody>
      </p:sp>
      <p:sp>
        <p:nvSpPr>
          <p:cNvPr id="55299" name="Rectangle 3"/>
          <p:cNvSpPr>
            <a:spLocks noGrp="1" noChangeArrowheads="1"/>
          </p:cNvSpPr>
          <p:nvPr>
            <p:ph type="body" idx="1"/>
          </p:nvPr>
        </p:nvSpPr>
        <p:spPr>
          <a:xfrm>
            <a:off x="1066800" y="1752600"/>
            <a:ext cx="7620000" cy="4800600"/>
          </a:xfrm>
        </p:spPr>
        <p:txBody>
          <a:bodyPr/>
          <a:lstStyle/>
          <a:p>
            <a:pPr eaLnBrk="1" hangingPunct="1"/>
            <a:r>
              <a:rPr lang="en-US"/>
              <a:t>Declare a mutex:</a:t>
            </a:r>
          </a:p>
          <a:p>
            <a:pPr eaLnBrk="1" hangingPunct="1">
              <a:buFontTx/>
              <a:buNone/>
            </a:pPr>
            <a:r>
              <a:rPr lang="en-US" sz="2400">
                <a:solidFill>
                  <a:srgbClr val="1F1FCD"/>
                </a:solidFill>
                <a:latin typeface="Courier (PCL6)" pitchFamily="49" charset="0"/>
              </a:rPr>
              <a:t>pthread_mutex_t mymutex;</a:t>
            </a:r>
          </a:p>
          <a:p>
            <a:pPr eaLnBrk="1" hangingPunct="1"/>
            <a:r>
              <a:rPr lang="en-US"/>
              <a:t>Initialize the mutex:</a:t>
            </a:r>
          </a:p>
          <a:p>
            <a:pPr eaLnBrk="1" hangingPunct="1">
              <a:buFontTx/>
              <a:buNone/>
            </a:pPr>
            <a:r>
              <a:rPr lang="en-US" sz="2400">
                <a:solidFill>
                  <a:srgbClr val="1F1FCD"/>
                </a:solidFill>
                <a:latin typeface="Courier (PCL6)" pitchFamily="49" charset="0"/>
              </a:rPr>
              <a:t>pthread_mutex_init(&amp;mymutex, (pthread_mutexattr_t *)NULL );</a:t>
            </a:r>
          </a:p>
          <a:p>
            <a:pPr eaLnBrk="1" hangingPunct="1"/>
            <a:r>
              <a:rPr lang="en-US"/>
              <a:t>Lock the mutex</a:t>
            </a:r>
          </a:p>
          <a:p>
            <a:pPr eaLnBrk="1" hangingPunct="1">
              <a:buFontTx/>
              <a:buNone/>
            </a:pPr>
            <a:r>
              <a:rPr lang="en-US" sz="2400">
                <a:solidFill>
                  <a:srgbClr val="1F1FCD"/>
                </a:solidFill>
                <a:latin typeface="Courier (PCL6)" pitchFamily="49" charset="0"/>
              </a:rPr>
              <a:t>pthread_mutex_lock(&amp;mymutex);</a:t>
            </a:r>
          </a:p>
          <a:p>
            <a:pPr eaLnBrk="1" hangingPunct="1"/>
            <a:r>
              <a:rPr lang="en-US"/>
              <a:t>Unlock the mutex:</a:t>
            </a:r>
          </a:p>
          <a:p>
            <a:pPr eaLnBrk="1" hangingPunct="1">
              <a:buFontTx/>
              <a:buNone/>
            </a:pPr>
            <a:r>
              <a:rPr lang="en-US" sz="2400">
                <a:solidFill>
                  <a:srgbClr val="1F1FCD"/>
                </a:solidFill>
                <a:latin typeface="Courier (PCL6)" pitchFamily="49" charset="0"/>
              </a:rPr>
              <a:t>pthread_mutex_unlock(&amp;mymutex);</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Dynamic Mutexes</a:t>
            </a:r>
          </a:p>
        </p:txBody>
      </p:sp>
      <p:sp>
        <p:nvSpPr>
          <p:cNvPr id="56323"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Declare a mutex pointer:</a:t>
            </a:r>
          </a:p>
          <a:p>
            <a:pPr eaLnBrk="1" hangingPunct="1">
              <a:lnSpc>
                <a:spcPct val="90000"/>
              </a:lnSpc>
              <a:buFontTx/>
              <a:buNone/>
            </a:pPr>
            <a:r>
              <a:rPr lang="en-US" sz="2000">
                <a:solidFill>
                  <a:srgbClr val="1F1FCD"/>
                </a:solidFill>
                <a:latin typeface="Courier New" charset="0"/>
              </a:rPr>
              <a:t>pthread_mutex_t * mymutex;</a:t>
            </a:r>
          </a:p>
          <a:p>
            <a:pPr eaLnBrk="1" hangingPunct="1">
              <a:lnSpc>
                <a:spcPct val="90000"/>
              </a:lnSpc>
            </a:pPr>
            <a:r>
              <a:rPr lang="en-US" sz="2400"/>
              <a:t>Allocate memory for the mutex and pointer.</a:t>
            </a:r>
          </a:p>
          <a:p>
            <a:pPr eaLnBrk="1" hangingPunct="1">
              <a:lnSpc>
                <a:spcPct val="90000"/>
              </a:lnSpc>
            </a:pPr>
            <a:r>
              <a:rPr lang="en-US" sz="2400" i="1"/>
              <a:t>Optionally</a:t>
            </a:r>
            <a:r>
              <a:rPr lang="en-US" sz="2400"/>
              <a:t> declare a mutex attribute and initialize it</a:t>
            </a:r>
          </a:p>
          <a:p>
            <a:pPr eaLnBrk="1" hangingPunct="1">
              <a:lnSpc>
                <a:spcPct val="90000"/>
              </a:lnSpc>
              <a:buFontTx/>
              <a:buNone/>
            </a:pPr>
            <a:r>
              <a:rPr lang="en-US" sz="2400">
                <a:solidFill>
                  <a:srgbClr val="1F1FCD"/>
                </a:solidFill>
                <a:latin typeface="Courier New" charset="0"/>
              </a:rPr>
              <a:t>pthread_mutexattr_t mymutex_attr;</a:t>
            </a:r>
          </a:p>
          <a:p>
            <a:pPr eaLnBrk="1" hangingPunct="1">
              <a:lnSpc>
                <a:spcPct val="90000"/>
              </a:lnSpc>
              <a:buFontTx/>
              <a:buNone/>
            </a:pPr>
            <a:r>
              <a:rPr lang="en-US" sz="2400">
                <a:solidFill>
                  <a:srgbClr val="1F1FCD"/>
                </a:solidFill>
                <a:latin typeface="Courier New" charset="0"/>
              </a:rPr>
              <a:t>pthread_mutexattr_init(&amp;mymutex_attr);</a:t>
            </a:r>
          </a:p>
          <a:p>
            <a:pPr eaLnBrk="1" hangingPunct="1">
              <a:lnSpc>
                <a:spcPct val="90000"/>
              </a:lnSpc>
            </a:pPr>
            <a:r>
              <a:rPr lang="en-US" sz="2400"/>
              <a:t>initialize the mutex:</a:t>
            </a:r>
          </a:p>
          <a:p>
            <a:pPr eaLnBrk="1" hangingPunct="1">
              <a:lnSpc>
                <a:spcPct val="90000"/>
              </a:lnSpc>
              <a:buFontTx/>
              <a:buNone/>
            </a:pPr>
            <a:r>
              <a:rPr lang="en-US" sz="2400">
                <a:solidFill>
                  <a:srgbClr val="1F1FCD"/>
                </a:solidFill>
                <a:latin typeface="Courier New" charset="0"/>
              </a:rPr>
              <a:t>pthread_mutex_init(mymutex, &amp;mymutex_attr);</a:t>
            </a:r>
          </a:p>
          <a:p>
            <a:pPr eaLnBrk="1" hangingPunct="1">
              <a:lnSpc>
                <a:spcPct val="90000"/>
              </a:lnSpc>
            </a:pPr>
            <a:r>
              <a:rPr lang="en-US" sz="2400"/>
              <a:t>Lock and Unlock the mutex as normal...</a:t>
            </a:r>
          </a:p>
          <a:p>
            <a:pPr eaLnBrk="1" hangingPunct="1">
              <a:lnSpc>
                <a:spcPct val="90000"/>
              </a:lnSpc>
            </a:pPr>
            <a:r>
              <a:rPr lang="en-US" sz="2400"/>
              <a:t>Finally, destroy the mutex</a:t>
            </a:r>
          </a:p>
          <a:p>
            <a:pPr eaLnBrk="1" hangingPunct="1">
              <a:lnSpc>
                <a:spcPct val="90000"/>
              </a:lnSpc>
              <a:buFontTx/>
              <a:buNone/>
            </a:pPr>
            <a:r>
              <a:rPr lang="en-US" sz="2400">
                <a:solidFill>
                  <a:srgbClr val="1F1FCD"/>
                </a:solidFill>
                <a:latin typeface="Courier New" charset="0"/>
              </a:rPr>
              <a:t>pthread_mutex_destroy(mymutex);</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Condition Variables</a:t>
            </a:r>
          </a:p>
        </p:txBody>
      </p:sp>
      <p:sp>
        <p:nvSpPr>
          <p:cNvPr id="57347"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400"/>
              <a:t>A Condition variable is synchronization mechanism that allows multiple threads to </a:t>
            </a:r>
            <a:r>
              <a:rPr lang="en-US" sz="2400" i="1"/>
              <a:t>conditionally</a:t>
            </a:r>
            <a:r>
              <a:rPr lang="en-US" sz="2400"/>
              <a:t> wait, until some defined time at which they can proceed</a:t>
            </a:r>
          </a:p>
          <a:p>
            <a:pPr eaLnBrk="1" hangingPunct="1">
              <a:lnSpc>
                <a:spcPct val="90000"/>
              </a:lnSpc>
            </a:pPr>
            <a:r>
              <a:rPr lang="en-US" sz="2400"/>
              <a:t>Condition variables are different from mutexes because they don’t protect </a:t>
            </a:r>
            <a:r>
              <a:rPr lang="en-US" sz="2400" i="1"/>
              <a:t>code</a:t>
            </a:r>
            <a:r>
              <a:rPr lang="en-US" sz="2400"/>
              <a:t>, but </a:t>
            </a:r>
            <a:r>
              <a:rPr lang="en-US" sz="2400" i="1"/>
              <a:t>procedure</a:t>
            </a:r>
          </a:p>
          <a:p>
            <a:pPr eaLnBrk="1" hangingPunct="1">
              <a:lnSpc>
                <a:spcPct val="90000"/>
              </a:lnSpc>
            </a:pPr>
            <a:r>
              <a:rPr lang="en-US" sz="2400"/>
              <a:t>A thread will </a:t>
            </a:r>
            <a:r>
              <a:rPr lang="en-US" sz="2400" i="1"/>
              <a:t>wait</a:t>
            </a:r>
            <a:r>
              <a:rPr lang="en-US" sz="2400"/>
              <a:t> on a condition variable until the variable signals it can proceed</a:t>
            </a:r>
          </a:p>
          <a:p>
            <a:pPr eaLnBrk="1" hangingPunct="1">
              <a:lnSpc>
                <a:spcPct val="90000"/>
              </a:lnSpc>
            </a:pPr>
            <a:r>
              <a:rPr lang="en-US" sz="2400"/>
              <a:t>Some </a:t>
            </a:r>
            <a:r>
              <a:rPr lang="en-US" sz="2400" i="1"/>
              <a:t>other</a:t>
            </a:r>
            <a:r>
              <a:rPr lang="en-US" sz="2400"/>
              <a:t> thread </a:t>
            </a:r>
            <a:r>
              <a:rPr lang="en-US" sz="2400" i="1"/>
              <a:t>signals</a:t>
            </a:r>
            <a:r>
              <a:rPr lang="en-US" sz="2400"/>
              <a:t> the condition variable, allowing other threads to </a:t>
            </a:r>
            <a:r>
              <a:rPr lang="en-US" sz="2400" i="1"/>
              <a:t>continue</a:t>
            </a:r>
            <a:r>
              <a:rPr lang="en-US" sz="2400"/>
              <a:t>. </a:t>
            </a:r>
          </a:p>
          <a:p>
            <a:pPr eaLnBrk="1" hangingPunct="1">
              <a:lnSpc>
                <a:spcPct val="90000"/>
              </a:lnSpc>
            </a:pPr>
            <a:r>
              <a:rPr lang="en-US" sz="2400"/>
              <a:t>Each condition variable, as a </a:t>
            </a:r>
            <a:r>
              <a:rPr lang="en-US" sz="2400" i="1"/>
              <a:t>shareable datum</a:t>
            </a:r>
            <a:r>
              <a:rPr lang="en-US" sz="2400"/>
              <a:t>, is associated with a particular mutex</a:t>
            </a:r>
          </a:p>
          <a:p>
            <a:pPr eaLnBrk="1" hangingPunct="1">
              <a:lnSpc>
                <a:spcPct val="90000"/>
              </a:lnSpc>
            </a:pPr>
            <a:r>
              <a:rPr lang="en-US" sz="2400"/>
              <a:t>Condition Variables are supported on Unix platforms, but not on NT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How Condition Variables Work</a:t>
            </a:r>
          </a:p>
        </p:txBody>
      </p:sp>
      <p:sp>
        <p:nvSpPr>
          <p:cNvPr id="58371" name="Rectangle 3"/>
          <p:cNvSpPr>
            <a:spLocks noGrp="1" noChangeArrowheads="1"/>
          </p:cNvSpPr>
          <p:nvPr>
            <p:ph type="body" idx="1"/>
          </p:nvPr>
        </p:nvSpPr>
        <p:spPr>
          <a:xfrm>
            <a:off x="1066800" y="1752600"/>
            <a:ext cx="7620000" cy="4800600"/>
          </a:xfrm>
        </p:spPr>
        <p:txBody>
          <a:bodyPr/>
          <a:lstStyle/>
          <a:p>
            <a:pPr marL="609600" indent="-609600" eaLnBrk="1" hangingPunct="1">
              <a:buFontTx/>
              <a:buAutoNum type="arabicPeriod"/>
            </a:pPr>
            <a:r>
              <a:rPr lang="en-US" sz="2000"/>
              <a:t>A thread </a:t>
            </a:r>
            <a:r>
              <a:rPr lang="en-US" sz="2000" i="1"/>
              <a:t>locks</a:t>
            </a:r>
            <a:r>
              <a:rPr lang="en-US" sz="2000"/>
              <a:t> a mutex associated with a condition variable</a:t>
            </a:r>
          </a:p>
          <a:p>
            <a:pPr marL="609600" indent="-609600" eaLnBrk="1" hangingPunct="1">
              <a:buFontTx/>
              <a:buAutoNum type="arabicPeriod"/>
            </a:pPr>
            <a:r>
              <a:rPr lang="en-US" sz="2000"/>
              <a:t>The thread tests the condition to see if it can proceed</a:t>
            </a:r>
          </a:p>
          <a:p>
            <a:pPr marL="609600" indent="-609600" eaLnBrk="1" hangingPunct="1">
              <a:buFontTx/>
              <a:buAutoNum type="arabicPeriod"/>
            </a:pPr>
            <a:r>
              <a:rPr lang="en-US" sz="2000"/>
              <a:t>If it can (the condition variable is true):</a:t>
            </a:r>
          </a:p>
          <a:p>
            <a:pPr marL="990600" lvl="1" indent="-533400" eaLnBrk="1" hangingPunct="1">
              <a:buFontTx/>
              <a:buAutoNum type="arabicPeriod"/>
            </a:pPr>
            <a:r>
              <a:rPr lang="en-US" sz="2000"/>
              <a:t>your thread does its work</a:t>
            </a:r>
          </a:p>
          <a:p>
            <a:pPr marL="990600" lvl="1" indent="-533400" eaLnBrk="1" hangingPunct="1">
              <a:buFontTx/>
              <a:buAutoNum type="arabicPeriod"/>
            </a:pPr>
            <a:r>
              <a:rPr lang="en-US" sz="2000"/>
              <a:t>your thread unlocks the mutex</a:t>
            </a:r>
          </a:p>
          <a:p>
            <a:pPr marL="609600" indent="-609600" eaLnBrk="1" hangingPunct="1">
              <a:buFontTx/>
              <a:buAutoNum type="arabicPeriod"/>
            </a:pPr>
            <a:r>
              <a:rPr lang="en-US" sz="2000"/>
              <a:t>If it cannot (the condition variable is false)</a:t>
            </a:r>
          </a:p>
          <a:p>
            <a:pPr marL="990600" lvl="1" indent="-533400" eaLnBrk="1" hangingPunct="1">
              <a:buFontTx/>
              <a:buAutoNum type="arabicPeriod"/>
            </a:pPr>
            <a:r>
              <a:rPr lang="en-US" sz="2000"/>
              <a:t>the thread sleeps by calling cond_wait(&amp;c,&amp;m), and the mutex is automatically released for you</a:t>
            </a:r>
          </a:p>
          <a:p>
            <a:pPr marL="990600" lvl="1" indent="-533400" eaLnBrk="1" hangingPunct="1">
              <a:buFontTx/>
              <a:buAutoNum type="arabicPeriod"/>
            </a:pPr>
            <a:r>
              <a:rPr lang="en-US" sz="2000"/>
              <a:t>some other thread calls cond_signal(&amp;c) to indicate the condition is true</a:t>
            </a:r>
          </a:p>
          <a:p>
            <a:pPr marL="990600" lvl="1" indent="-533400" eaLnBrk="1" hangingPunct="1">
              <a:buFontTx/>
              <a:buAutoNum type="arabicPeriod"/>
            </a:pPr>
            <a:r>
              <a:rPr lang="en-US" sz="2000"/>
              <a:t>your thread wakes up from waiting with the mutex </a:t>
            </a:r>
            <a:r>
              <a:rPr lang="en-US" sz="2000" i="1"/>
              <a:t>automatically</a:t>
            </a:r>
            <a:r>
              <a:rPr lang="en-US" sz="2000"/>
              <a:t> locked, and it does its work</a:t>
            </a:r>
          </a:p>
          <a:p>
            <a:pPr marL="990600" lvl="1" indent="-533400" eaLnBrk="1" hangingPunct="1">
              <a:buFontTx/>
              <a:buAutoNum type="arabicPeriod"/>
            </a:pPr>
            <a:r>
              <a:rPr lang="en-US" sz="2000"/>
              <a:t>your thread releases the mutex when it’s done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General Details</a:t>
            </a:r>
          </a:p>
        </p:txBody>
      </p:sp>
      <p:sp>
        <p:nvSpPr>
          <p:cNvPr id="59395" name="Text Box 4"/>
          <p:cNvSpPr txBox="1">
            <a:spLocks noChangeArrowheads="1"/>
          </p:cNvSpPr>
          <p:nvPr/>
        </p:nvSpPr>
        <p:spPr bwMode="auto">
          <a:xfrm>
            <a:off x="990600" y="1828800"/>
            <a:ext cx="3810000" cy="45116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t> </a:t>
            </a:r>
          </a:p>
          <a:p>
            <a:pPr>
              <a:spcBef>
                <a:spcPct val="50000"/>
              </a:spcBef>
            </a:pPr>
            <a:r>
              <a:rPr lang="en-US" sz="2000"/>
              <a:t>T</a:t>
            </a:r>
            <a:r>
              <a:rPr lang="en-US" sz="2000" baseline="-25000"/>
              <a:t>1</a:t>
            </a:r>
            <a:r>
              <a:rPr lang="en-US" sz="2000"/>
              <a:t>:	mutex_lock(&amp;m);</a:t>
            </a:r>
          </a:p>
          <a:p>
            <a:pPr>
              <a:spcBef>
                <a:spcPct val="50000"/>
              </a:spcBef>
            </a:pPr>
            <a:r>
              <a:rPr lang="en-US" sz="2000"/>
              <a:t>T</a:t>
            </a:r>
            <a:r>
              <a:rPr lang="en-US" sz="2000" baseline="-25000"/>
              <a:t>2</a:t>
            </a:r>
            <a:r>
              <a:rPr lang="en-US" sz="2000"/>
              <a:t>:	while(! condition_ok)</a:t>
            </a:r>
          </a:p>
          <a:p>
            <a:pPr>
              <a:spcBef>
                <a:spcPct val="50000"/>
              </a:spcBef>
            </a:pPr>
            <a:r>
              <a:rPr lang="en-US" sz="2000"/>
              <a:t>T</a:t>
            </a:r>
            <a:r>
              <a:rPr lang="en-US" sz="2000" baseline="-25000"/>
              <a:t>3</a:t>
            </a:r>
            <a:r>
              <a:rPr lang="en-US" sz="2000"/>
              <a:t>:	while(cond_wait(&amp;c,&amp;m);</a:t>
            </a:r>
          </a:p>
          <a:p>
            <a:pPr>
              <a:spcBef>
                <a:spcPct val="50000"/>
              </a:spcBef>
            </a:pPr>
            <a:r>
              <a:rPr lang="en-US" sz="2000"/>
              <a:t>T</a:t>
            </a:r>
            <a:r>
              <a:rPr lang="en-US" sz="2000" baseline="-25000"/>
              <a:t>4</a:t>
            </a:r>
            <a:r>
              <a:rPr lang="en-US" sz="2000"/>
              <a:t>:	</a:t>
            </a:r>
          </a:p>
          <a:p>
            <a:pPr>
              <a:spcBef>
                <a:spcPct val="50000"/>
              </a:spcBef>
            </a:pPr>
            <a:r>
              <a:rPr lang="en-US" sz="2000"/>
              <a:t>T</a:t>
            </a:r>
            <a:r>
              <a:rPr lang="en-US" sz="2000" baseline="-25000"/>
              <a:t>5</a:t>
            </a:r>
            <a:r>
              <a:rPr lang="en-US" sz="2000"/>
              <a:t>:</a:t>
            </a:r>
          </a:p>
          <a:p>
            <a:pPr>
              <a:spcBef>
                <a:spcPct val="50000"/>
              </a:spcBef>
            </a:pPr>
            <a:r>
              <a:rPr lang="en-US" sz="2000"/>
              <a:t>T</a:t>
            </a:r>
            <a:r>
              <a:rPr lang="en-US" sz="2000" baseline="-25000"/>
              <a:t>6</a:t>
            </a:r>
            <a:r>
              <a:rPr lang="en-US" sz="2000"/>
              <a:t>:</a:t>
            </a:r>
          </a:p>
          <a:p>
            <a:pPr>
              <a:spcBef>
                <a:spcPct val="50000"/>
              </a:spcBef>
            </a:pPr>
            <a:r>
              <a:rPr lang="en-US" sz="2000"/>
              <a:t>T</a:t>
            </a:r>
            <a:r>
              <a:rPr lang="en-US" sz="2000" baseline="-25000"/>
              <a:t>7</a:t>
            </a:r>
            <a:r>
              <a:rPr lang="en-US" sz="2000"/>
              <a:t>:</a:t>
            </a:r>
          </a:p>
          <a:p>
            <a:pPr>
              <a:spcBef>
                <a:spcPct val="50000"/>
              </a:spcBef>
            </a:pPr>
            <a:r>
              <a:rPr lang="en-US" sz="2000"/>
              <a:t>T</a:t>
            </a:r>
            <a:r>
              <a:rPr lang="en-US" sz="2000" baseline="-25000"/>
              <a:t>8</a:t>
            </a:r>
            <a:r>
              <a:rPr lang="en-US" sz="2000"/>
              <a:t>:	go_ahead_and_do_it();</a:t>
            </a:r>
          </a:p>
          <a:p>
            <a:pPr>
              <a:spcBef>
                <a:spcPct val="50000"/>
              </a:spcBef>
            </a:pPr>
            <a:r>
              <a:rPr lang="en-US" sz="2000"/>
              <a:t>T</a:t>
            </a:r>
            <a:r>
              <a:rPr lang="en-US" sz="2000" baseline="-25000"/>
              <a:t>9</a:t>
            </a:r>
            <a:r>
              <a:rPr lang="en-US" sz="2000"/>
              <a:t>:	mutex_unlock(&amp;m);</a:t>
            </a:r>
          </a:p>
        </p:txBody>
      </p:sp>
      <p:sp>
        <p:nvSpPr>
          <p:cNvPr id="59396" name="Text Box 5"/>
          <p:cNvSpPr txBox="1">
            <a:spLocks noChangeArrowheads="1"/>
          </p:cNvSpPr>
          <p:nvPr/>
        </p:nvSpPr>
        <p:spPr bwMode="auto">
          <a:xfrm>
            <a:off x="5105400" y="1828800"/>
            <a:ext cx="3505200" cy="35972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a:solidFill>
                  <a:srgbClr val="1F1FCD"/>
                </a:solidFill>
                <a:ea typeface="Times New Roman" charset="0"/>
                <a:cs typeface="Times New Roman" charset="0"/>
                <a:sym typeface="WP Greek Courier" pitchFamily="49" charset="2"/>
              </a:rPr>
              <a:t> </a:t>
            </a:r>
            <a:r>
              <a:rPr lang="en-US" sz="2000">
                <a:solidFill>
                  <a:srgbClr val="1F1FCD"/>
                </a:solidFill>
              </a:rPr>
              <a:t> </a:t>
            </a:r>
          </a:p>
          <a:p>
            <a:pPr>
              <a:spcBef>
                <a:spcPct val="50000"/>
              </a:spcBef>
            </a:pPr>
            <a:r>
              <a:rPr lang="en-US" sz="2000"/>
              <a:t> </a:t>
            </a:r>
          </a:p>
          <a:p>
            <a:pPr>
              <a:spcBef>
                <a:spcPct val="50000"/>
              </a:spcBef>
            </a:pPr>
            <a:r>
              <a:rPr lang="en-US" sz="2000"/>
              <a:t> </a:t>
            </a:r>
          </a:p>
          <a:p>
            <a:pPr>
              <a:spcBef>
                <a:spcPct val="50000"/>
              </a:spcBef>
            </a:pPr>
            <a:endParaRPr lang="en-US" sz="2000"/>
          </a:p>
          <a:p>
            <a:pPr>
              <a:spcBef>
                <a:spcPct val="50000"/>
              </a:spcBef>
            </a:pPr>
            <a:r>
              <a:rPr lang="en-US" sz="2000"/>
              <a:t>mutex_lock(&amp;m);</a:t>
            </a:r>
          </a:p>
          <a:p>
            <a:pPr>
              <a:spcBef>
                <a:spcPct val="50000"/>
              </a:spcBef>
            </a:pPr>
            <a:r>
              <a:rPr lang="en-US" sz="2000"/>
              <a:t>condition_ok = TRUE;</a:t>
            </a:r>
          </a:p>
          <a:p>
            <a:pPr>
              <a:spcBef>
                <a:spcPct val="50000"/>
              </a:spcBef>
            </a:pPr>
            <a:r>
              <a:rPr lang="en-US" sz="2000"/>
              <a:t>cond_signal(&amp;c);</a:t>
            </a:r>
          </a:p>
          <a:p>
            <a:pPr>
              <a:spcBef>
                <a:spcPct val="50000"/>
              </a:spcBef>
            </a:pPr>
            <a:r>
              <a:rPr lang="en-US" sz="2000"/>
              <a:t>mutex_unlock(&amp;m);</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Reader/Writer Locks</a:t>
            </a:r>
          </a:p>
        </p:txBody>
      </p:sp>
      <p:sp>
        <p:nvSpPr>
          <p:cNvPr id="60419" name="Rectangle 3"/>
          <p:cNvSpPr>
            <a:spLocks noGrp="1" noChangeArrowheads="1"/>
          </p:cNvSpPr>
          <p:nvPr>
            <p:ph type="body" idx="1"/>
          </p:nvPr>
        </p:nvSpPr>
        <p:spPr>
          <a:xfrm>
            <a:off x="1066800" y="1600200"/>
            <a:ext cx="7620000" cy="4953000"/>
          </a:xfrm>
        </p:spPr>
        <p:txBody>
          <a:bodyPr/>
          <a:lstStyle/>
          <a:p>
            <a:pPr eaLnBrk="1" hangingPunct="1">
              <a:lnSpc>
                <a:spcPct val="90000"/>
              </a:lnSpc>
            </a:pPr>
            <a:r>
              <a:rPr lang="en-US" sz="2800"/>
              <a:t>Mutexes are powerful synchronization tools, but too broad a use of mutexes can begin to </a:t>
            </a:r>
            <a:r>
              <a:rPr lang="en-US" sz="2800" i="1"/>
              <a:t>serialize</a:t>
            </a:r>
            <a:r>
              <a:rPr lang="en-US" sz="2800"/>
              <a:t> a multithreaded application</a:t>
            </a:r>
          </a:p>
          <a:p>
            <a:pPr eaLnBrk="1" hangingPunct="1">
              <a:lnSpc>
                <a:spcPct val="90000"/>
              </a:lnSpc>
            </a:pPr>
            <a:r>
              <a:rPr lang="en-US" sz="2800"/>
              <a:t>Often, a critical section only needs to be protected if multiple threads are going to be </a:t>
            </a:r>
            <a:r>
              <a:rPr lang="en-US" sz="2800" i="1"/>
              <a:t>modifying</a:t>
            </a:r>
            <a:r>
              <a:rPr lang="en-US" sz="2800"/>
              <a:t> (writing) the data</a:t>
            </a:r>
          </a:p>
          <a:p>
            <a:pPr eaLnBrk="1" hangingPunct="1">
              <a:lnSpc>
                <a:spcPct val="90000"/>
              </a:lnSpc>
            </a:pPr>
            <a:r>
              <a:rPr lang="en-US" sz="2800"/>
              <a:t>Often, multiple reads can be allowed, but mutexes lock a critical section without regard to reading and writing</a:t>
            </a:r>
          </a:p>
          <a:p>
            <a:pPr eaLnBrk="1" hangingPunct="1">
              <a:lnSpc>
                <a:spcPct val="90000"/>
              </a:lnSpc>
            </a:pPr>
            <a:r>
              <a:rPr lang="en-US" sz="2800"/>
              <a:t>Reader/Writer locks allow multiple threads in for </a:t>
            </a:r>
            <a:r>
              <a:rPr lang="en-US" sz="2800" i="1"/>
              <a:t>reading only</a:t>
            </a:r>
            <a:r>
              <a:rPr lang="en-US" sz="2800"/>
              <a:t> and </a:t>
            </a:r>
            <a:r>
              <a:rPr lang="en-US" sz="2800" i="1"/>
              <a:t>only one</a:t>
            </a:r>
            <a:r>
              <a:rPr lang="en-US" sz="2800"/>
              <a:t> writer thread in a given critical section</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4000"/>
              <a:t>Barriers:</a:t>
            </a:r>
            <a:br>
              <a:rPr lang="en-US" sz="4000"/>
            </a:br>
            <a:r>
              <a:rPr lang="en-US" sz="4000"/>
              <a:t>The Ultimate Top Ten Countdown</a:t>
            </a:r>
          </a:p>
        </p:txBody>
      </p:sp>
      <p:sp>
        <p:nvSpPr>
          <p:cNvPr id="61443" name="Rectangle 3"/>
          <p:cNvSpPr>
            <a:spLocks noGrp="1" noChangeArrowheads="1"/>
          </p:cNvSpPr>
          <p:nvPr>
            <p:ph type="body" idx="1"/>
          </p:nvPr>
        </p:nvSpPr>
        <p:spPr>
          <a:xfrm>
            <a:off x="1066800" y="1600200"/>
            <a:ext cx="7620000" cy="4953000"/>
          </a:xfrm>
        </p:spPr>
        <p:txBody>
          <a:bodyPr/>
          <a:lstStyle/>
          <a:p>
            <a:pPr eaLnBrk="1" hangingPunct="1"/>
            <a:r>
              <a:rPr lang="en-US" sz="2000"/>
              <a:t>Sometimes, you want several threads to work together in a group, and not to proceed past some point in a critical section (the </a:t>
            </a:r>
            <a:r>
              <a:rPr lang="en-US" sz="2000" i="1"/>
              <a:t>Barrier</a:t>
            </a:r>
            <a:r>
              <a:rPr lang="en-US" sz="2000"/>
              <a:t>) before </a:t>
            </a:r>
            <a:r>
              <a:rPr lang="en-US" sz="2000" i="1"/>
              <a:t>all</a:t>
            </a:r>
            <a:r>
              <a:rPr lang="en-US" sz="2000"/>
              <a:t> threads in the group have arrived at the same point</a:t>
            </a:r>
          </a:p>
          <a:p>
            <a:pPr eaLnBrk="1" hangingPunct="1"/>
            <a:r>
              <a:rPr lang="en-US" sz="2000"/>
              <a:t>A Barrier is created by setting its value to the </a:t>
            </a:r>
            <a:r>
              <a:rPr lang="en-US" sz="2000" i="1"/>
              <a:t>number of threads</a:t>
            </a:r>
            <a:r>
              <a:rPr lang="en-US" sz="2000"/>
              <a:t> in the group</a:t>
            </a:r>
          </a:p>
          <a:p>
            <a:pPr eaLnBrk="1" hangingPunct="1"/>
            <a:r>
              <a:rPr lang="en-US" sz="2000"/>
              <a:t>A Barrier can be created that acts as a counter (similar to a counting semaphore), and each thread that arrives at the Barrier </a:t>
            </a:r>
            <a:r>
              <a:rPr lang="en-US" sz="2000" i="1"/>
              <a:t>decrements</a:t>
            </a:r>
            <a:r>
              <a:rPr lang="en-US" sz="2000"/>
              <a:t> the Barrier counter and goes to sleep.</a:t>
            </a:r>
          </a:p>
          <a:p>
            <a:pPr eaLnBrk="1" hangingPunct="1"/>
            <a:r>
              <a:rPr lang="en-US" sz="2000"/>
              <a:t>Once all threads have arrived, the Barrier counter is 0, and </a:t>
            </a:r>
            <a:r>
              <a:rPr lang="en-US" sz="2000" i="1"/>
              <a:t>all threads </a:t>
            </a:r>
            <a:r>
              <a:rPr lang="en-US" sz="2000"/>
              <a:t>are signaled to awaken and continue</a:t>
            </a:r>
          </a:p>
          <a:p>
            <a:pPr eaLnBrk="1" hangingPunct="1"/>
            <a:r>
              <a:rPr lang="en-US" sz="2000"/>
              <a:t>A Barrier is made up of both a mutex and a condition variable</a:t>
            </a:r>
          </a:p>
          <a:p>
            <a:pPr eaLnBrk="1" hangingPunct="1"/>
            <a:r>
              <a:rPr lang="en-US" sz="2000"/>
              <a:t>Metaphor:  A group of people are meeting for dinner at a restaurant.  They all wait outside until all have arrived, and then go in.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t>Synchronization Problems</a:t>
            </a:r>
          </a:p>
        </p:txBody>
      </p:sp>
      <p:sp>
        <p:nvSpPr>
          <p:cNvPr id="62467" name="Rectangle 3"/>
          <p:cNvSpPr>
            <a:spLocks noGrp="1" noChangeArrowheads="1"/>
          </p:cNvSpPr>
          <p:nvPr>
            <p:ph type="body" idx="1"/>
          </p:nvPr>
        </p:nvSpPr>
        <p:spPr/>
        <p:txBody>
          <a:bodyPr/>
          <a:lstStyle/>
          <a:p>
            <a:pPr eaLnBrk="1" hangingPunct="1"/>
            <a:r>
              <a:rPr lang="en-US"/>
              <a:t>Deadlocks</a:t>
            </a:r>
          </a:p>
          <a:p>
            <a:pPr eaLnBrk="1" hangingPunct="1"/>
            <a:r>
              <a:rPr lang="en-US"/>
              <a:t>Race Conditions</a:t>
            </a:r>
          </a:p>
          <a:p>
            <a:pPr eaLnBrk="1" hangingPunct="1"/>
            <a:r>
              <a:rPr lang="en-US"/>
              <a:t>Priority Inversion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Call Sequence</a:t>
            </a:r>
          </a:p>
        </p:txBody>
      </p:sp>
      <p:pic>
        <p:nvPicPr>
          <p:cNvPr id="17411" name="Picture 3"/>
          <p:cNvPicPr>
            <a:picLocks noChangeAspect="1" noChangeArrowheads="1"/>
          </p:cNvPicPr>
          <p:nvPr/>
        </p:nvPicPr>
        <p:blipFill>
          <a:blip r:embed="rId2"/>
          <a:srcRect/>
          <a:stretch>
            <a:fillRect/>
          </a:stretch>
        </p:blipFill>
        <p:spPr bwMode="auto">
          <a:xfrm>
            <a:off x="1905000" y="1676400"/>
            <a:ext cx="5715000" cy="48990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600"/>
              <a:t>Deadlocks</a:t>
            </a:r>
            <a:br>
              <a:rPr lang="en-US" sz="3600"/>
            </a:br>
            <a:r>
              <a:rPr lang="en-US" sz="3600"/>
              <a:t>(avoid with pthread_mutex_trylock())</a:t>
            </a:r>
          </a:p>
        </p:txBody>
      </p:sp>
      <p:sp>
        <p:nvSpPr>
          <p:cNvPr id="63491" name="Rectangle 3"/>
          <p:cNvSpPr>
            <a:spLocks noGrp="1" noChangeArrowheads="1"/>
          </p:cNvSpPr>
          <p:nvPr>
            <p:ph type="body" idx="1"/>
          </p:nvPr>
        </p:nvSpPr>
        <p:spPr>
          <a:xfrm>
            <a:off x="1066800" y="1600200"/>
            <a:ext cx="7620000" cy="1219200"/>
          </a:xfrm>
        </p:spPr>
        <p:txBody>
          <a:bodyPr/>
          <a:lstStyle/>
          <a:p>
            <a:pPr eaLnBrk="1" hangingPunct="1">
              <a:lnSpc>
                <a:spcPct val="90000"/>
              </a:lnSpc>
            </a:pPr>
            <a:r>
              <a:rPr lang="en-US" sz="2800"/>
              <a:t>Deadlocks can occur when locks are locked out of order (interactive). </a:t>
            </a:r>
            <a:r>
              <a:rPr lang="en-US" sz="2400" i="1"/>
              <a:t>Neither</a:t>
            </a:r>
            <a:r>
              <a:rPr lang="en-US" sz="2400"/>
              <a:t> thread can execute in order to allow the other to continue</a:t>
            </a:r>
            <a:r>
              <a:rPr lang="en-US" sz="2800"/>
              <a:t> :</a:t>
            </a:r>
          </a:p>
        </p:txBody>
      </p:sp>
      <p:sp>
        <p:nvSpPr>
          <p:cNvPr id="63492" name="Text Box 4"/>
          <p:cNvSpPr txBox="1">
            <a:spLocks noChangeArrowheads="1"/>
          </p:cNvSpPr>
          <p:nvPr/>
        </p:nvSpPr>
        <p:spPr bwMode="auto">
          <a:xfrm>
            <a:off x="1066800" y="2895600"/>
            <a:ext cx="3581400" cy="13112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t> </a:t>
            </a:r>
          </a:p>
          <a:p>
            <a:pPr>
              <a:spcBef>
                <a:spcPct val="50000"/>
              </a:spcBef>
            </a:pPr>
            <a:r>
              <a:rPr lang="en-US" sz="2000"/>
              <a:t>T</a:t>
            </a:r>
            <a:r>
              <a:rPr lang="en-US" sz="2000" baseline="-25000"/>
              <a:t>1</a:t>
            </a:r>
            <a:r>
              <a:rPr lang="en-US" sz="2000"/>
              <a:t>:	pthread_mutex_lock(a);</a:t>
            </a:r>
          </a:p>
          <a:p>
            <a:pPr>
              <a:spcBef>
                <a:spcPct val="50000"/>
              </a:spcBef>
            </a:pPr>
            <a:r>
              <a:rPr lang="en-US" sz="2000"/>
              <a:t>T</a:t>
            </a:r>
            <a:r>
              <a:rPr lang="en-US" sz="2000" baseline="-25000"/>
              <a:t>2</a:t>
            </a:r>
            <a:r>
              <a:rPr lang="en-US" sz="2000"/>
              <a:t>:	pthread_mutex_lock(b);</a:t>
            </a:r>
          </a:p>
        </p:txBody>
      </p:sp>
      <p:sp>
        <p:nvSpPr>
          <p:cNvPr id="63493" name="Text Box 5"/>
          <p:cNvSpPr txBox="1">
            <a:spLocks noChangeArrowheads="1"/>
          </p:cNvSpPr>
          <p:nvPr/>
        </p:nvSpPr>
        <p:spPr bwMode="auto">
          <a:xfrm>
            <a:off x="4953000" y="2895600"/>
            <a:ext cx="3505200" cy="13112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solidFill>
                  <a:srgbClr val="1F1FCD"/>
                </a:solidFill>
              </a:rPr>
              <a:t> </a:t>
            </a:r>
          </a:p>
          <a:p>
            <a:pPr>
              <a:spcBef>
                <a:spcPct val="50000"/>
              </a:spcBef>
            </a:pPr>
            <a:r>
              <a:rPr lang="en-US" sz="2000"/>
              <a:t>pthread_mutex_lock(b)</a:t>
            </a:r>
          </a:p>
          <a:p>
            <a:pPr>
              <a:spcBef>
                <a:spcPct val="50000"/>
              </a:spcBef>
            </a:pPr>
            <a:r>
              <a:rPr lang="en-US" sz="2000"/>
              <a:t>pthread_mutex_lock(a)</a:t>
            </a:r>
          </a:p>
        </p:txBody>
      </p:sp>
      <p:sp>
        <p:nvSpPr>
          <p:cNvPr id="63494" name="Rectangle 8"/>
          <p:cNvSpPr>
            <a:spLocks noChangeArrowheads="1"/>
          </p:cNvSpPr>
          <p:nvPr/>
        </p:nvSpPr>
        <p:spPr bwMode="auto">
          <a:xfrm>
            <a:off x="1143000" y="4191000"/>
            <a:ext cx="7620000" cy="9144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800"/>
              <a:t>Or when a mutex is locked by the same thread twice (recursive)</a:t>
            </a:r>
          </a:p>
        </p:txBody>
      </p:sp>
      <p:sp>
        <p:nvSpPr>
          <p:cNvPr id="63495" name="Text Box 9"/>
          <p:cNvSpPr txBox="1">
            <a:spLocks noChangeArrowheads="1"/>
          </p:cNvSpPr>
          <p:nvPr/>
        </p:nvSpPr>
        <p:spPr bwMode="auto">
          <a:xfrm>
            <a:off x="4114800" y="4724400"/>
            <a:ext cx="3581400" cy="17684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t> </a:t>
            </a:r>
          </a:p>
          <a:p>
            <a:pPr>
              <a:spcBef>
                <a:spcPct val="50000"/>
              </a:spcBef>
            </a:pPr>
            <a:r>
              <a:rPr lang="en-US" sz="2000"/>
              <a:t>T</a:t>
            </a:r>
            <a:r>
              <a:rPr lang="en-US" sz="2000" baseline="-25000"/>
              <a:t>1</a:t>
            </a:r>
            <a:r>
              <a:rPr lang="en-US" sz="2000"/>
              <a:t>:	pthread_mutex_lock(a);</a:t>
            </a:r>
          </a:p>
          <a:p>
            <a:pPr>
              <a:spcBef>
                <a:spcPct val="50000"/>
              </a:spcBef>
            </a:pPr>
            <a:r>
              <a:rPr lang="en-US" sz="2000"/>
              <a:t>...</a:t>
            </a:r>
          </a:p>
          <a:p>
            <a:pPr>
              <a:spcBef>
                <a:spcPct val="50000"/>
              </a:spcBef>
            </a:pPr>
            <a:r>
              <a:rPr lang="en-US" sz="2000"/>
              <a:t>T</a:t>
            </a:r>
            <a:r>
              <a:rPr lang="en-US" sz="2000" baseline="-25000"/>
              <a:t>n</a:t>
            </a:r>
            <a:r>
              <a:rPr lang="en-US" sz="2000"/>
              <a:t>:	pthread_mutex_lock(a);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Race Conditions</a:t>
            </a:r>
          </a:p>
        </p:txBody>
      </p:sp>
      <p:sp>
        <p:nvSpPr>
          <p:cNvPr id="64515" name="Rectangle 3"/>
          <p:cNvSpPr>
            <a:spLocks noGrp="1" noChangeArrowheads="1"/>
          </p:cNvSpPr>
          <p:nvPr>
            <p:ph type="body" idx="1"/>
          </p:nvPr>
        </p:nvSpPr>
        <p:spPr>
          <a:xfrm>
            <a:off x="1066800" y="1752600"/>
            <a:ext cx="7620000" cy="1447800"/>
          </a:xfrm>
        </p:spPr>
        <p:txBody>
          <a:bodyPr/>
          <a:lstStyle/>
          <a:p>
            <a:pPr eaLnBrk="1" hangingPunct="1"/>
            <a:r>
              <a:rPr lang="en-US" sz="2800"/>
              <a:t>Race conditions arise when variable assignment is undetermined, due to potential context swapping or parallelization:</a:t>
            </a:r>
          </a:p>
        </p:txBody>
      </p:sp>
      <p:sp>
        <p:nvSpPr>
          <p:cNvPr id="64516" name="Text Box 4"/>
          <p:cNvSpPr txBox="1">
            <a:spLocks noChangeArrowheads="1"/>
          </p:cNvSpPr>
          <p:nvPr/>
        </p:nvSpPr>
        <p:spPr bwMode="auto">
          <a:xfrm>
            <a:off x="1143000" y="3276600"/>
            <a:ext cx="3581400" cy="26828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t> </a:t>
            </a:r>
          </a:p>
          <a:p>
            <a:pPr>
              <a:spcBef>
                <a:spcPct val="50000"/>
              </a:spcBef>
            </a:pPr>
            <a:r>
              <a:rPr lang="en-US" sz="2000"/>
              <a:t>T</a:t>
            </a:r>
            <a:r>
              <a:rPr lang="en-US" sz="2000" baseline="-25000"/>
              <a:t>1</a:t>
            </a:r>
            <a:r>
              <a:rPr lang="en-US" sz="2000"/>
              <a:t>:	int x = 10;</a:t>
            </a:r>
          </a:p>
          <a:p>
            <a:pPr>
              <a:spcBef>
                <a:spcPct val="50000"/>
              </a:spcBef>
            </a:pPr>
            <a:r>
              <a:rPr lang="en-US" sz="2000"/>
              <a:t>T</a:t>
            </a:r>
            <a:r>
              <a:rPr lang="en-US" sz="2000" baseline="-25000"/>
              <a:t>2</a:t>
            </a:r>
            <a:r>
              <a:rPr lang="en-US" sz="2000"/>
              <a:t>:	/* context switch to  </a:t>
            </a:r>
            <a:r>
              <a:rPr lang="en-US" sz="2000" b="1">
                <a:ea typeface="Times New Roman" charset="0"/>
                <a:cs typeface="Times New Roman" charset="0"/>
                <a:sym typeface="Symbol" charset="2"/>
              </a:rPr>
              <a:t></a:t>
            </a:r>
            <a:r>
              <a:rPr lang="en-US" sz="2000"/>
              <a:t>*/</a:t>
            </a:r>
          </a:p>
          <a:p>
            <a:pPr>
              <a:spcBef>
                <a:spcPct val="50000"/>
              </a:spcBef>
            </a:pPr>
            <a:r>
              <a:rPr lang="en-US" sz="2000"/>
              <a:t>T</a:t>
            </a:r>
            <a:r>
              <a:rPr lang="en-US" sz="2000" baseline="-25000"/>
              <a:t>3</a:t>
            </a:r>
            <a:r>
              <a:rPr lang="en-US" sz="2000"/>
              <a:t>:</a:t>
            </a:r>
          </a:p>
          <a:p>
            <a:pPr>
              <a:spcBef>
                <a:spcPct val="50000"/>
              </a:spcBef>
            </a:pPr>
            <a:r>
              <a:rPr lang="en-US" sz="2000"/>
              <a:t>T</a:t>
            </a:r>
            <a:r>
              <a:rPr lang="en-US" sz="2000" baseline="-25000"/>
              <a:t>4</a:t>
            </a:r>
            <a:r>
              <a:rPr lang="en-US" sz="2000"/>
              <a:t>:</a:t>
            </a:r>
          </a:p>
          <a:p>
            <a:pPr>
              <a:spcBef>
                <a:spcPct val="50000"/>
              </a:spcBef>
            </a:pPr>
            <a:r>
              <a:rPr lang="en-US" sz="2000"/>
              <a:t>T</a:t>
            </a:r>
            <a:r>
              <a:rPr lang="en-US" sz="2000" baseline="-25000"/>
              <a:t>5</a:t>
            </a:r>
            <a:r>
              <a:rPr lang="en-US" sz="2000"/>
              <a:t>:	printf(“%d”,x);</a:t>
            </a:r>
          </a:p>
        </p:txBody>
      </p:sp>
      <p:sp>
        <p:nvSpPr>
          <p:cNvPr id="64517" name="Text Box 5"/>
          <p:cNvSpPr txBox="1">
            <a:spLocks noChangeArrowheads="1"/>
          </p:cNvSpPr>
          <p:nvPr/>
        </p:nvSpPr>
        <p:spPr bwMode="auto">
          <a:xfrm>
            <a:off x="5105400" y="3276600"/>
            <a:ext cx="3505200" cy="2225675"/>
          </a:xfrm>
          <a:prstGeom prst="rect">
            <a:avLst/>
          </a:prstGeom>
          <a:noFill/>
          <a:ln w="9525">
            <a:noFill/>
            <a:miter lim="800000"/>
            <a:headEnd/>
            <a:tailEnd/>
          </a:ln>
        </p:spPr>
        <p:txBody>
          <a:bodyPr>
            <a:prstTxWarp prst="textNoShape">
              <a:avLst/>
            </a:prstTxWarp>
            <a:spAutoFit/>
          </a:bodyPr>
          <a:lstStyle/>
          <a:p>
            <a:pPr>
              <a:spcBef>
                <a:spcPct val="50000"/>
              </a:spcBef>
            </a:pPr>
            <a:r>
              <a:rPr lang="en-US" sz="2000">
                <a:solidFill>
                  <a:srgbClr val="1F1FCD"/>
                </a:solidFill>
              </a:rPr>
              <a:t>Thread </a:t>
            </a:r>
            <a:r>
              <a:rPr lang="en-US" sz="2000" b="1">
                <a:solidFill>
                  <a:srgbClr val="1F1FCD"/>
                </a:solidFill>
                <a:ea typeface="Times New Roman" charset="0"/>
                <a:cs typeface="Times New Roman" charset="0"/>
                <a:sym typeface="Symbol" charset="2"/>
              </a:rPr>
              <a:t></a:t>
            </a:r>
            <a:r>
              <a:rPr lang="en-US" sz="2000" b="1">
                <a:solidFill>
                  <a:srgbClr val="1F1FCD"/>
                </a:solidFill>
                <a:ea typeface="Times New Roman" charset="0"/>
                <a:cs typeface="Times New Roman" charset="0"/>
                <a:sym typeface="WP Greek Courier" pitchFamily="49" charset="2"/>
              </a:rPr>
              <a:t> </a:t>
            </a:r>
            <a:r>
              <a:rPr lang="en-US" sz="2000">
                <a:solidFill>
                  <a:srgbClr val="1F1FCD"/>
                </a:solidFill>
              </a:rPr>
              <a:t> </a:t>
            </a:r>
          </a:p>
          <a:p>
            <a:pPr>
              <a:spcBef>
                <a:spcPct val="50000"/>
              </a:spcBef>
            </a:pPr>
            <a:r>
              <a:rPr lang="en-US" sz="2000"/>
              <a:t> </a:t>
            </a:r>
          </a:p>
          <a:p>
            <a:pPr>
              <a:spcBef>
                <a:spcPct val="50000"/>
              </a:spcBef>
            </a:pPr>
            <a:r>
              <a:rPr lang="en-US" sz="2000"/>
              <a:t> </a:t>
            </a:r>
          </a:p>
          <a:p>
            <a:pPr>
              <a:spcBef>
                <a:spcPct val="50000"/>
              </a:spcBef>
            </a:pPr>
            <a:r>
              <a:rPr lang="en-US" sz="2000"/>
              <a:t>x = 7;</a:t>
            </a:r>
          </a:p>
          <a:p>
            <a:pPr>
              <a:spcBef>
                <a:spcPct val="50000"/>
              </a:spcBef>
            </a:pPr>
            <a:r>
              <a:rPr lang="en-US" sz="2000"/>
              <a:t>/* context switch to </a:t>
            </a:r>
            <a:r>
              <a:rPr lang="en-US" sz="2000" b="1">
                <a:ea typeface="Times New Roman" charset="0"/>
                <a:cs typeface="Times New Roman" charset="0"/>
                <a:sym typeface="Symbol" charset="2"/>
              </a:rPr>
              <a:t></a:t>
            </a:r>
            <a:r>
              <a:rPr lang="en-US" sz="2000" b="1">
                <a:ea typeface="Times New Roman" charset="0"/>
                <a:cs typeface="Times New Roman" charset="0"/>
                <a:sym typeface="WP Greek Courier" pitchFamily="49" charset="2"/>
              </a:rPr>
              <a:t> </a:t>
            </a:r>
            <a:r>
              <a:rPr lang="en-US" sz="2000"/>
              <a:t>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Priority Inversion</a:t>
            </a:r>
          </a:p>
        </p:txBody>
      </p:sp>
      <p:sp>
        <p:nvSpPr>
          <p:cNvPr id="65539" name="Rectangle 3"/>
          <p:cNvSpPr>
            <a:spLocks noGrp="1" noChangeArrowheads="1"/>
          </p:cNvSpPr>
          <p:nvPr>
            <p:ph type="body" idx="1"/>
          </p:nvPr>
        </p:nvSpPr>
        <p:spPr>
          <a:xfrm>
            <a:off x="1066800" y="1752600"/>
            <a:ext cx="7620000" cy="4876800"/>
          </a:xfrm>
        </p:spPr>
        <p:txBody>
          <a:bodyPr/>
          <a:lstStyle/>
          <a:p>
            <a:pPr marL="609600" indent="-609600" eaLnBrk="1" hangingPunct="1"/>
            <a:r>
              <a:rPr lang="en-US" sz="2800"/>
              <a:t>Imagine the following scenario:</a:t>
            </a:r>
          </a:p>
          <a:p>
            <a:pPr marL="609600" indent="-609600" eaLnBrk="1" hangingPunct="1">
              <a:buFontTx/>
              <a:buAutoNum type="arabicPeriod"/>
            </a:pPr>
            <a:r>
              <a:rPr lang="en-US" sz="2800"/>
              <a:t>A low priority thread acquires mutex </a:t>
            </a:r>
            <a:r>
              <a:rPr lang="en-US" sz="2800" i="1"/>
              <a:t>m</a:t>
            </a:r>
          </a:p>
          <a:p>
            <a:pPr marL="609600" indent="-609600" eaLnBrk="1" hangingPunct="1">
              <a:buFontTx/>
              <a:buAutoNum type="arabicPeriod"/>
            </a:pPr>
            <a:r>
              <a:rPr lang="en-US" sz="2800"/>
              <a:t>A medium priority thread preempts the lower priority thread</a:t>
            </a:r>
          </a:p>
          <a:p>
            <a:pPr marL="609600" indent="-609600" eaLnBrk="1" hangingPunct="1">
              <a:buFontTx/>
              <a:buAutoNum type="arabicPeriod"/>
            </a:pPr>
            <a:r>
              <a:rPr lang="en-US" sz="2800"/>
              <a:t>A high priority thread preempts the medium priority thread, and needs to </a:t>
            </a:r>
            <a:r>
              <a:rPr lang="en-US" sz="2800" i="1"/>
              <a:t>lock</a:t>
            </a:r>
            <a:r>
              <a:rPr lang="en-US" sz="2800"/>
              <a:t> mutex </a:t>
            </a:r>
            <a:r>
              <a:rPr lang="en-US" sz="2800" i="1"/>
              <a:t>m</a:t>
            </a:r>
            <a:r>
              <a:rPr lang="en-US" sz="2800"/>
              <a:t> in order to proceed:</a:t>
            </a:r>
          </a:p>
          <a:p>
            <a:pPr marL="609600" indent="-609600" eaLnBrk="1" hangingPunct="1"/>
            <a:r>
              <a:rPr lang="en-US" sz="2800"/>
              <a:t>The mutex lock held by the </a:t>
            </a:r>
            <a:r>
              <a:rPr lang="en-US" sz="2800" i="1"/>
              <a:t>sleeping</a:t>
            </a:r>
            <a:r>
              <a:rPr lang="en-US" sz="2800"/>
              <a:t> low-priority thread blocks the high priority thread from </a:t>
            </a:r>
            <a:r>
              <a:rPr lang="en-US" sz="2800" i="1"/>
              <a:t>acquiring</a:t>
            </a:r>
            <a:r>
              <a:rPr lang="en-US" sz="2800"/>
              <a:t> the mutex and proceeding!</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Inversion Solutions</a:t>
            </a:r>
          </a:p>
        </p:txBody>
      </p:sp>
      <p:sp>
        <p:nvSpPr>
          <p:cNvPr id="66563" name="Rectangle 3"/>
          <p:cNvSpPr>
            <a:spLocks noGrp="1" noChangeArrowheads="1"/>
          </p:cNvSpPr>
          <p:nvPr>
            <p:ph type="body" idx="1"/>
          </p:nvPr>
        </p:nvSpPr>
        <p:spPr>
          <a:xfrm>
            <a:off x="1066800" y="1676400"/>
            <a:ext cx="7620000" cy="4876800"/>
          </a:xfrm>
        </p:spPr>
        <p:txBody>
          <a:bodyPr/>
          <a:lstStyle/>
          <a:p>
            <a:pPr eaLnBrk="1" hangingPunct="1">
              <a:lnSpc>
                <a:spcPct val="80000"/>
              </a:lnSpc>
            </a:pPr>
            <a:r>
              <a:rPr lang="en-US" sz="2400"/>
              <a:t>Priority Inheritance Protocol for mutexes:</a:t>
            </a:r>
          </a:p>
          <a:p>
            <a:pPr lvl="1" eaLnBrk="1" hangingPunct="1">
              <a:lnSpc>
                <a:spcPct val="80000"/>
              </a:lnSpc>
            </a:pPr>
            <a:r>
              <a:rPr lang="en-US" sz="2400"/>
              <a:t>any thread inherits the highest priority of all threads that block while holding a given mutex</a:t>
            </a:r>
          </a:p>
          <a:p>
            <a:pPr lvl="1" eaLnBrk="1" hangingPunct="1">
              <a:lnSpc>
                <a:spcPct val="80000"/>
              </a:lnSpc>
            </a:pPr>
            <a:r>
              <a:rPr lang="en-US" sz="2400"/>
              <a:t>In the previous example, when the high priority thread blocks on the mutex m being held by the low priority thread, the priority of that low priority thread is </a:t>
            </a:r>
            <a:r>
              <a:rPr lang="en-US" sz="2400" i="1"/>
              <a:t>bumped up</a:t>
            </a:r>
            <a:r>
              <a:rPr lang="en-US" sz="2400"/>
              <a:t> to the priority of the highest priority thread blocking, thus </a:t>
            </a:r>
            <a:r>
              <a:rPr lang="en-US" sz="2400" i="1"/>
              <a:t>increasing its chances for being scheduled</a:t>
            </a:r>
          </a:p>
          <a:p>
            <a:pPr eaLnBrk="1" hangingPunct="1">
              <a:lnSpc>
                <a:spcPct val="80000"/>
              </a:lnSpc>
            </a:pPr>
            <a:r>
              <a:rPr lang="en-US" sz="2400"/>
              <a:t>Priority Ceiling Protocol Emulation</a:t>
            </a:r>
          </a:p>
          <a:p>
            <a:pPr lvl="1" eaLnBrk="1" hangingPunct="1">
              <a:lnSpc>
                <a:spcPct val="80000"/>
              </a:lnSpc>
            </a:pPr>
            <a:r>
              <a:rPr lang="en-US" sz="2400"/>
              <a:t>associates a </a:t>
            </a:r>
            <a:r>
              <a:rPr lang="en-US" sz="2400" i="1"/>
              <a:t>priority with a mutex</a:t>
            </a:r>
            <a:r>
              <a:rPr lang="en-US" sz="2400"/>
              <a:t>, and this priority is set to </a:t>
            </a:r>
            <a:r>
              <a:rPr lang="en-US" sz="2400" i="1"/>
              <a:t>at least</a:t>
            </a:r>
            <a:r>
              <a:rPr lang="en-US" sz="2400"/>
              <a:t> the priority of the highest priority thread that can lock the mutex</a:t>
            </a:r>
          </a:p>
          <a:p>
            <a:pPr lvl="1" eaLnBrk="1" hangingPunct="1">
              <a:lnSpc>
                <a:spcPct val="80000"/>
              </a:lnSpc>
            </a:pPr>
            <a:r>
              <a:rPr lang="en-US" sz="2400"/>
              <a:t>When a thread locks a mutex, it’s priority is raised to the mutex’s priority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Threads and Signals</a:t>
            </a:r>
          </a:p>
        </p:txBody>
      </p:sp>
      <p:sp>
        <p:nvSpPr>
          <p:cNvPr id="67587" name="Rectangle 3"/>
          <p:cNvSpPr>
            <a:spLocks noGrp="1" noChangeArrowheads="1"/>
          </p:cNvSpPr>
          <p:nvPr>
            <p:ph type="body" idx="1"/>
          </p:nvPr>
        </p:nvSpPr>
        <p:spPr>
          <a:xfrm>
            <a:off x="1066800" y="1600200"/>
            <a:ext cx="7620000" cy="5029200"/>
          </a:xfrm>
        </p:spPr>
        <p:txBody>
          <a:bodyPr/>
          <a:lstStyle/>
          <a:p>
            <a:pPr eaLnBrk="1" hangingPunct="1"/>
            <a:r>
              <a:rPr lang="en-US" sz="2400"/>
              <a:t>NB:  Signals are not supported on NT</a:t>
            </a:r>
          </a:p>
          <a:p>
            <a:pPr eaLnBrk="1" hangingPunct="1"/>
            <a:r>
              <a:rPr lang="en-US" sz="2400"/>
              <a:t>Under POSIX, a signal is delivered to the </a:t>
            </a:r>
            <a:r>
              <a:rPr lang="en-US" sz="2400" i="1"/>
              <a:t>process</a:t>
            </a:r>
            <a:r>
              <a:rPr lang="en-US" sz="2400"/>
              <a:t>, NOT to the thread or LWP</a:t>
            </a:r>
          </a:p>
          <a:p>
            <a:pPr eaLnBrk="1" hangingPunct="1"/>
            <a:r>
              <a:rPr lang="en-US" sz="2400"/>
              <a:t>The signal is of course handled by a thread, and the one chosen to handle it is determined based on it’s priority, run-state, and most of all on the threads’ </a:t>
            </a:r>
            <a:r>
              <a:rPr lang="en-US" sz="2400" i="1"/>
              <a:t>signal masks</a:t>
            </a:r>
            <a:r>
              <a:rPr lang="en-US" sz="2400"/>
              <a:t>.</a:t>
            </a:r>
          </a:p>
          <a:p>
            <a:pPr eaLnBrk="1" hangingPunct="1"/>
            <a:r>
              <a:rPr lang="en-US" sz="2400"/>
              <a:t>For synchronous signals (SIGFPE, SIGILL, etc.), the signal is delivered to the offending thread</a:t>
            </a:r>
          </a:p>
          <a:p>
            <a:pPr eaLnBrk="1" hangingPunct="1"/>
            <a:r>
              <a:rPr lang="en-US" sz="2400"/>
              <a:t>One recommendation (Bil Lewis) is to have </a:t>
            </a:r>
            <a:r>
              <a:rPr lang="en-US" sz="2400" i="1"/>
              <a:t>all threads but one</a:t>
            </a:r>
            <a:r>
              <a:rPr lang="en-US" sz="2400"/>
              <a:t> mask all signals, and have a single thread handle </a:t>
            </a:r>
            <a:r>
              <a:rPr lang="en-US" sz="2400" i="1"/>
              <a:t>all</a:t>
            </a:r>
            <a:r>
              <a:rPr lang="en-US" sz="2400"/>
              <a:t> asynchronous signals by blocking on a sigwait() call.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Remote Services</a:t>
            </a:r>
          </a:p>
        </p:txBody>
      </p:sp>
      <p:sp>
        <p:nvSpPr>
          <p:cNvPr id="18435" name="Rectangle 3"/>
          <p:cNvSpPr>
            <a:spLocks noGrp="1" noChangeArrowheads="1"/>
          </p:cNvSpPr>
          <p:nvPr>
            <p:ph type="body" idx="1"/>
          </p:nvPr>
        </p:nvSpPr>
        <p:spPr/>
        <p:txBody>
          <a:bodyPr/>
          <a:lstStyle/>
          <a:p>
            <a:pPr eaLnBrk="1" hangingPunct="1"/>
            <a:r>
              <a:rPr lang="en-US"/>
              <a:t>SUN Remote Procedure Call</a:t>
            </a:r>
          </a:p>
          <a:p>
            <a:pPr lvl="1" eaLnBrk="1" hangingPunct="1"/>
            <a:r>
              <a:rPr lang="en-US"/>
              <a:t>If the time to transfer the data is more than the time to execute a remote command, the latter is generally preferable.</a:t>
            </a:r>
          </a:p>
          <a:p>
            <a:pPr lvl="1" eaLnBrk="1" hangingPunct="1"/>
            <a:r>
              <a:rPr lang="en-US"/>
              <a:t>UDP protocol is used to initiate a remote procedure, and the results of the computation are returned.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SUN RPC</a:t>
            </a:r>
          </a:p>
        </p:txBody>
      </p:sp>
      <p:sp>
        <p:nvSpPr>
          <p:cNvPr id="19459" name="Rectangle 3"/>
          <p:cNvSpPr>
            <a:spLocks noGrp="1" noChangeArrowheads="1"/>
          </p:cNvSpPr>
          <p:nvPr>
            <p:ph type="body" idx="1"/>
          </p:nvPr>
        </p:nvSpPr>
        <p:spPr/>
        <p:txBody>
          <a:bodyPr/>
          <a:lstStyle/>
          <a:p>
            <a:pPr eaLnBrk="1" hangingPunct="1">
              <a:lnSpc>
                <a:spcPct val="90000"/>
              </a:lnSpc>
            </a:pPr>
            <a:r>
              <a:rPr lang="en-US" sz="2800"/>
              <a:t>Communication is message-based</a:t>
            </a:r>
          </a:p>
          <a:p>
            <a:pPr eaLnBrk="1" hangingPunct="1">
              <a:lnSpc>
                <a:spcPct val="90000"/>
              </a:lnSpc>
            </a:pPr>
            <a:r>
              <a:rPr lang="en-US" sz="2800"/>
              <a:t>When a server starts, it binds an arbitrary port and publishes that port and the PROGRAM and VERSION with the portmapper daemon (port 111)</a:t>
            </a:r>
          </a:p>
          <a:p>
            <a:pPr eaLnBrk="1" hangingPunct="1">
              <a:lnSpc>
                <a:spcPct val="90000"/>
              </a:lnSpc>
            </a:pPr>
            <a:r>
              <a:rPr lang="en-US" sz="2800"/>
              <a:t>When a client starts, it contacts the portmapper and asks where it can find the remote procedure, using PROGRAM and VERSION ids.  The portmapper daemon returns the address and client and server communicate directly.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a:t>Sample protocol definition file </a:t>
            </a:r>
            <a:br>
              <a:rPr lang="en-US" sz="4000"/>
            </a:br>
            <a:r>
              <a:rPr lang="en-US" sz="4000"/>
              <a:t>(.x file)</a:t>
            </a:r>
          </a:p>
        </p:txBody>
      </p:sp>
      <p:sp>
        <p:nvSpPr>
          <p:cNvPr id="20483" name="Rectangle 3"/>
          <p:cNvSpPr>
            <a:spLocks noGrp="1" noChangeArrowheads="1"/>
          </p:cNvSpPr>
          <p:nvPr>
            <p:ph type="body" idx="1"/>
          </p:nvPr>
        </p:nvSpPr>
        <p:spPr>
          <a:xfrm>
            <a:off x="1066800" y="1600200"/>
            <a:ext cx="7620000" cy="4953000"/>
          </a:xfrm>
        </p:spPr>
        <p:txBody>
          <a:bodyPr/>
          <a:lstStyle/>
          <a:p>
            <a:pPr eaLnBrk="1" hangingPunct="1">
              <a:lnSpc>
                <a:spcPct val="80000"/>
              </a:lnSpc>
              <a:buFontTx/>
              <a:buNone/>
            </a:pPr>
            <a:r>
              <a:rPr lang="en-US" sz="2000" b="1"/>
              <a:t>this XDR file (somefile.x):</a:t>
            </a:r>
          </a:p>
          <a:p>
            <a:pPr eaLnBrk="1" hangingPunct="1">
              <a:lnSpc>
                <a:spcPct val="80000"/>
              </a:lnSpc>
              <a:buFontTx/>
              <a:buNone/>
            </a:pPr>
            <a:r>
              <a:rPr lang="en-US" sz="1800">
                <a:latin typeface="Courier (PCL6)" pitchFamily="49" charset="0"/>
              </a:rPr>
              <a:t>program NUMPROG</a:t>
            </a:r>
          </a:p>
          <a:p>
            <a:pPr eaLnBrk="1" hangingPunct="1">
              <a:lnSpc>
                <a:spcPct val="80000"/>
              </a:lnSpc>
              <a:buFontTx/>
              <a:buNone/>
            </a:pPr>
            <a:r>
              <a:rPr lang="en-US" sz="1800">
                <a:latin typeface="Courier (PCL6)" pitchFamily="49" charset="0"/>
              </a:rPr>
              <a:t>{</a:t>
            </a:r>
          </a:p>
          <a:p>
            <a:pPr eaLnBrk="1" hangingPunct="1">
              <a:lnSpc>
                <a:spcPct val="80000"/>
              </a:lnSpc>
              <a:buFontTx/>
              <a:buNone/>
            </a:pPr>
            <a:r>
              <a:rPr lang="en-US" sz="1800">
                <a:latin typeface="Courier (PCL6)" pitchFamily="49" charset="0"/>
              </a:rPr>
              <a:t>   version NUMVERS</a:t>
            </a:r>
          </a:p>
          <a:p>
            <a:pPr eaLnBrk="1" hangingPunct="1">
              <a:lnSpc>
                <a:spcPct val="80000"/>
              </a:lnSpc>
              <a:buFontTx/>
              <a:buNone/>
            </a:pPr>
            <a:r>
              <a:rPr lang="en-US" sz="1800">
                <a:latin typeface="Courier (PCL6)" pitchFamily="49" charset="0"/>
              </a:rPr>
              <a:t>   {</a:t>
            </a:r>
          </a:p>
          <a:p>
            <a:pPr eaLnBrk="1" hangingPunct="1">
              <a:lnSpc>
                <a:spcPct val="80000"/>
              </a:lnSpc>
              <a:buFontTx/>
              <a:buNone/>
            </a:pPr>
            <a:r>
              <a:rPr lang="en-US" sz="1800">
                <a:latin typeface="Courier (PCL6)" pitchFamily="49" charset="0"/>
              </a:rPr>
              <a:t>      </a:t>
            </a:r>
            <a:r>
              <a:rPr lang="en-US" sz="1800">
                <a:solidFill>
                  <a:srgbClr val="FC062F"/>
                </a:solidFill>
                <a:latin typeface="Courier (PCL6)" pitchFamily="49" charset="0"/>
              </a:rPr>
              <a:t>int READNUM(int) = 1;</a:t>
            </a:r>
            <a:r>
              <a:rPr lang="en-US" sz="1800">
                <a:latin typeface="Courier (PCL6)" pitchFamily="49" charset="0"/>
              </a:rPr>
              <a:t> /* version 1 */</a:t>
            </a:r>
          </a:p>
          <a:p>
            <a:pPr eaLnBrk="1" hangingPunct="1">
              <a:lnSpc>
                <a:spcPct val="80000"/>
              </a:lnSpc>
              <a:buFontTx/>
              <a:buNone/>
            </a:pPr>
            <a:r>
              <a:rPr lang="en-US" sz="1800">
                <a:latin typeface="Courier (PCL6)" pitchFamily="49" charset="0"/>
              </a:rPr>
              <a:t>   } = </a:t>
            </a:r>
            <a:r>
              <a:rPr lang="en-US" sz="1800">
                <a:solidFill>
                  <a:srgbClr val="1F1FCD"/>
                </a:solidFill>
                <a:latin typeface="Courier (PCL6)" pitchFamily="49" charset="0"/>
              </a:rPr>
              <a:t>1</a:t>
            </a:r>
            <a:r>
              <a:rPr lang="en-US" sz="1800">
                <a:latin typeface="Courier (PCL6)" pitchFamily="49" charset="0"/>
              </a:rPr>
              <a:t>; /* version of functions */</a:t>
            </a:r>
          </a:p>
          <a:p>
            <a:pPr eaLnBrk="1" hangingPunct="1">
              <a:lnSpc>
                <a:spcPct val="80000"/>
              </a:lnSpc>
              <a:buFontTx/>
              <a:buNone/>
            </a:pPr>
            <a:r>
              <a:rPr lang="en-US" sz="1800">
                <a:latin typeface="Courier (PCL6)" pitchFamily="49" charset="0"/>
              </a:rPr>
              <a:t>} = </a:t>
            </a:r>
            <a:r>
              <a:rPr lang="en-US" sz="1800">
                <a:solidFill>
                  <a:srgbClr val="3FDF3B"/>
                </a:solidFill>
                <a:latin typeface="Courier (PCL6)" pitchFamily="49" charset="0"/>
              </a:rPr>
              <a:t>0x2000002;</a:t>
            </a:r>
            <a:r>
              <a:rPr lang="en-US" sz="1800">
                <a:latin typeface="Courier (PCL6)" pitchFamily="49" charset="0"/>
              </a:rPr>
              <a:t> /* PROGRAM number */</a:t>
            </a:r>
          </a:p>
          <a:p>
            <a:pPr eaLnBrk="1" hangingPunct="1">
              <a:lnSpc>
                <a:spcPct val="80000"/>
              </a:lnSpc>
              <a:buFontTx/>
              <a:buNone/>
            </a:pPr>
            <a:endParaRPr lang="en-US" sz="1800">
              <a:latin typeface="Courier (PCL6)" pitchFamily="49" charset="0"/>
            </a:endParaRPr>
          </a:p>
          <a:p>
            <a:pPr eaLnBrk="1" hangingPunct="1">
              <a:lnSpc>
                <a:spcPct val="80000"/>
              </a:lnSpc>
              <a:buFontTx/>
              <a:buNone/>
            </a:pPr>
            <a:r>
              <a:rPr lang="en-US" sz="2000" b="1"/>
              <a:t>is turned into this header file by rpcgen (somefile.h):</a:t>
            </a:r>
          </a:p>
          <a:p>
            <a:pPr eaLnBrk="1" hangingPunct="1">
              <a:lnSpc>
                <a:spcPct val="80000"/>
              </a:lnSpc>
              <a:buFontTx/>
              <a:buNone/>
            </a:pPr>
            <a:endParaRPr lang="en-US" sz="2000" b="1"/>
          </a:p>
          <a:p>
            <a:pPr eaLnBrk="1" hangingPunct="1">
              <a:lnSpc>
                <a:spcPct val="80000"/>
              </a:lnSpc>
              <a:buFontTx/>
              <a:buNone/>
            </a:pPr>
            <a:r>
              <a:rPr lang="en-US" sz="1800">
                <a:latin typeface="Courier (PCL6)" pitchFamily="49" charset="0"/>
              </a:rPr>
              <a:t>#define NUMPROG </a:t>
            </a:r>
            <a:r>
              <a:rPr lang="en-US" sz="1800">
                <a:solidFill>
                  <a:srgbClr val="3FDF3B"/>
                </a:solidFill>
                <a:latin typeface="Courier (PCL6)" pitchFamily="49" charset="0"/>
              </a:rPr>
              <a:t>0x2000002</a:t>
            </a:r>
          </a:p>
          <a:p>
            <a:pPr eaLnBrk="1" hangingPunct="1">
              <a:lnSpc>
                <a:spcPct val="80000"/>
              </a:lnSpc>
              <a:buFontTx/>
              <a:buNone/>
            </a:pPr>
            <a:r>
              <a:rPr lang="en-US" sz="1800">
                <a:latin typeface="Courier (PCL6)" pitchFamily="49" charset="0"/>
              </a:rPr>
              <a:t>#define NUMVERS </a:t>
            </a:r>
            <a:r>
              <a:rPr lang="en-US" sz="1800">
                <a:solidFill>
                  <a:srgbClr val="1F1FCD"/>
                </a:solidFill>
                <a:latin typeface="Courier (PCL6)" pitchFamily="49" charset="0"/>
              </a:rPr>
              <a:t>1</a:t>
            </a:r>
          </a:p>
          <a:p>
            <a:pPr eaLnBrk="1" hangingPunct="1">
              <a:lnSpc>
                <a:spcPct val="80000"/>
              </a:lnSpc>
              <a:buFontTx/>
              <a:buNone/>
            </a:pPr>
            <a:endParaRPr lang="en-US" sz="1800">
              <a:latin typeface="Courier (PCL6)" pitchFamily="49" charset="0"/>
            </a:endParaRPr>
          </a:p>
          <a:p>
            <a:pPr eaLnBrk="1" hangingPunct="1">
              <a:lnSpc>
                <a:spcPct val="80000"/>
              </a:lnSpc>
              <a:buFontTx/>
              <a:buNone/>
            </a:pPr>
            <a:r>
              <a:rPr lang="en-US" sz="1800">
                <a:latin typeface="Courier (PCL6)" pitchFamily="49" charset="0"/>
              </a:rPr>
              <a:t>#if defined(__STDC__) || defined(__cplusplus)</a:t>
            </a:r>
          </a:p>
          <a:p>
            <a:pPr eaLnBrk="1" hangingPunct="1">
              <a:lnSpc>
                <a:spcPct val="80000"/>
              </a:lnSpc>
              <a:buFontTx/>
              <a:buNone/>
            </a:pPr>
            <a:r>
              <a:rPr lang="en-US" sz="1800">
                <a:latin typeface="Courier (PCL6)" pitchFamily="49" charset="0"/>
              </a:rPr>
              <a:t>#define READNUM 1</a:t>
            </a:r>
          </a:p>
          <a:p>
            <a:pPr eaLnBrk="1" hangingPunct="1">
              <a:lnSpc>
                <a:spcPct val="80000"/>
              </a:lnSpc>
              <a:buFontTx/>
              <a:buNone/>
            </a:pPr>
            <a:r>
              <a:rPr lang="en-US" sz="1800">
                <a:latin typeface="Courier (PCL6)" pitchFamily="49" charset="0"/>
              </a:rPr>
              <a:t>extern  </a:t>
            </a:r>
            <a:r>
              <a:rPr lang="en-US" sz="1800">
                <a:solidFill>
                  <a:srgbClr val="FC062F"/>
                </a:solidFill>
                <a:latin typeface="Courier (PCL6)" pitchFamily="49" charset="0"/>
              </a:rPr>
              <a:t>int * readnum_1(int *, CLIENT *);</a:t>
            </a:r>
          </a:p>
          <a:p>
            <a:pPr eaLnBrk="1" hangingPunct="1">
              <a:lnSpc>
                <a:spcPct val="80000"/>
              </a:lnSpc>
              <a:buFontTx/>
              <a:buNone/>
            </a:pPr>
            <a:r>
              <a:rPr lang="en-US" sz="1800">
                <a:latin typeface="Courier (PCL6)" pitchFamily="49" charset="0"/>
              </a:rPr>
              <a:t>extern  </a:t>
            </a:r>
            <a:r>
              <a:rPr lang="en-US" sz="1800">
                <a:solidFill>
                  <a:srgbClr val="FC062F"/>
                </a:solidFill>
                <a:latin typeface="Courier (PCL6)" pitchFamily="49" charset="0"/>
              </a:rPr>
              <a:t>int * readnum_1_svc(int *, struct svc_req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RPC Paradigms for Client Server</a:t>
            </a:r>
          </a:p>
        </p:txBody>
      </p:sp>
      <p:sp>
        <p:nvSpPr>
          <p:cNvPr id="21507" name="Rectangle 3"/>
          <p:cNvSpPr>
            <a:spLocks noGrp="1" noChangeArrowheads="1"/>
          </p:cNvSpPr>
          <p:nvPr>
            <p:ph type="body" idx="1"/>
          </p:nvPr>
        </p:nvSpPr>
        <p:spPr/>
        <p:txBody>
          <a:bodyPr/>
          <a:lstStyle/>
          <a:p>
            <a:pPr eaLnBrk="1" hangingPunct="1"/>
            <a:r>
              <a:rPr lang="en-US"/>
              <a:t>Fat Client-DBMS (2 Tier)</a:t>
            </a:r>
          </a:p>
          <a:p>
            <a:pPr lvl="1" eaLnBrk="1" hangingPunct="1"/>
            <a:r>
              <a:rPr lang="en-US"/>
              <a:t>VB &lt;=&gt; Sybase (ODBC)</a:t>
            </a:r>
          </a:p>
          <a:p>
            <a:pPr lvl="1" eaLnBrk="1" hangingPunct="1"/>
            <a:r>
              <a:rPr lang="en-US"/>
              <a:t>Motif C++ &lt;=&gt; DBMS (ctlib)</a:t>
            </a:r>
          </a:p>
          <a:p>
            <a:pPr eaLnBrk="1" hangingPunct="1"/>
            <a:r>
              <a:rPr lang="en-US"/>
              <a:t>Fat Client-Application Server-DBMS</a:t>
            </a:r>
          </a:p>
          <a:p>
            <a:pPr lvl="1" eaLnBrk="1" hangingPunct="1"/>
            <a:r>
              <a:rPr lang="en-US"/>
              <a:t>C Front End &lt;=&gt; C Business Logic &lt;=&gt; DBMS</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4880</TotalTime>
  <Words>3659</Words>
  <Application>Microsoft Macintosh PowerPoint</Application>
  <PresentationFormat>On-screen Show (4:3)</PresentationFormat>
  <Paragraphs>354</Paragraphs>
  <Slides>54</Slides>
  <Notes>0</Notes>
  <HiddenSlides>0</HiddenSlides>
  <MMClips>0</MMClips>
  <ScaleCrop>false</ScaleCrop>
  <HeadingPairs>
    <vt:vector size="6" baseType="variant">
      <vt:variant>
        <vt:lpstr>Fonts Used</vt:lpstr>
      </vt:variant>
      <vt:variant>
        <vt:i4>8</vt:i4>
      </vt:variant>
      <vt:variant>
        <vt:lpstr>Design Template</vt:lpstr>
      </vt:variant>
      <vt:variant>
        <vt:i4>1</vt:i4>
      </vt:variant>
      <vt:variant>
        <vt:lpstr>Slide Titles</vt:lpstr>
      </vt:variant>
      <vt:variant>
        <vt:i4>54</vt:i4>
      </vt:variant>
    </vt:vector>
  </HeadingPairs>
  <TitlesOfParts>
    <vt:vector size="63" baseType="lpstr">
      <vt:lpstr>Times New Roman</vt:lpstr>
      <vt:lpstr>ＭＳ Ｐゴシック</vt:lpstr>
      <vt:lpstr>Arial</vt:lpstr>
      <vt:lpstr>Calibri</vt:lpstr>
      <vt:lpstr>Courier (PCL6)</vt:lpstr>
      <vt:lpstr>Courier New</vt:lpstr>
      <vt:lpstr>Symbol</vt:lpstr>
      <vt:lpstr>WP Greek Courier</vt:lpstr>
      <vt:lpstr>Notebook</vt:lpstr>
      <vt:lpstr>Lecture 9</vt:lpstr>
      <vt:lpstr>Remote Procedure Calls</vt:lpstr>
      <vt:lpstr>The Point</vt:lpstr>
      <vt:lpstr>The Process</vt:lpstr>
      <vt:lpstr>Call Sequence</vt:lpstr>
      <vt:lpstr>Remote Services</vt:lpstr>
      <vt:lpstr>SUN RPC</vt:lpstr>
      <vt:lpstr>Sample protocol definition file  (.x file)</vt:lpstr>
      <vt:lpstr>RPC Paradigms for Client Server</vt:lpstr>
      <vt:lpstr>RPC Under the Hood</vt:lpstr>
      <vt:lpstr>RPC eXternal Data Representation</vt:lpstr>
      <vt:lpstr>XDR Filters</vt:lpstr>
      <vt:lpstr>Building an RPC Application</vt:lpstr>
      <vt:lpstr>Introduction to Multithreaded Programming with POSIX Pthreads</vt:lpstr>
      <vt:lpstr>Processes Revisited</vt:lpstr>
      <vt:lpstr>Multiprocessing Revisited</vt:lpstr>
      <vt:lpstr>What is a Thread?</vt:lpstr>
      <vt:lpstr>What’s POSIX Got To Do With It?</vt:lpstr>
      <vt:lpstr>Once Again....</vt:lpstr>
      <vt:lpstr>The Big Kahuna</vt:lpstr>
      <vt:lpstr>Processes and Threads: Creation Times</vt:lpstr>
      <vt:lpstr>Say What?</vt:lpstr>
      <vt:lpstr>Analogies</vt:lpstr>
      <vt:lpstr>Benefits of Multithreading</vt:lpstr>
      <vt:lpstr>Benefits of Multithreading (continued)</vt:lpstr>
      <vt:lpstr>On the Scheduling of Threads</vt:lpstr>
      <vt:lpstr>Models</vt:lpstr>
      <vt:lpstr>Many Threads to One LWP DCE threads on HPUX 10.20</vt:lpstr>
      <vt:lpstr>Mx1 Variances</vt:lpstr>
      <vt:lpstr>One Thread to One LWP( Windows NT, Linux)  (there may be no real distinction between a thread and LWP)</vt:lpstr>
      <vt:lpstr>1x1 Model Variances</vt:lpstr>
      <vt:lpstr>Many Threads to Many LWPs Solaris, Digital UNIX, IRIX, HPUX 11.0</vt:lpstr>
      <vt:lpstr>MxN Model Variances</vt:lpstr>
      <vt:lpstr>Creating a POSIX Thread:  pthread_create()</vt:lpstr>
      <vt:lpstr>Detaching a Thread</vt:lpstr>
      <vt:lpstr>“Wating” on a Thread: pthread_join()</vt:lpstr>
      <vt:lpstr>Exiting from a Thread Function</vt:lpstr>
      <vt:lpstr>Miscellaneous Functions</vt:lpstr>
      <vt:lpstr>Managing Dependencies and Protecting Critical Sections</vt:lpstr>
      <vt:lpstr>Mutexes</vt:lpstr>
      <vt:lpstr>Statically Initialized Mutexes</vt:lpstr>
      <vt:lpstr>NonStatically Initialized Mutexes</vt:lpstr>
      <vt:lpstr>Dynamic Mutexes</vt:lpstr>
      <vt:lpstr>Condition Variables</vt:lpstr>
      <vt:lpstr>How Condition Variables Work</vt:lpstr>
      <vt:lpstr>General Details</vt:lpstr>
      <vt:lpstr>Reader/Writer Locks</vt:lpstr>
      <vt:lpstr>Barriers: The Ultimate Top Ten Countdown</vt:lpstr>
      <vt:lpstr>Synchronization Problems</vt:lpstr>
      <vt:lpstr>Deadlocks (avoid with pthread_mutex_trylock())</vt:lpstr>
      <vt:lpstr>Race Conditions</vt:lpstr>
      <vt:lpstr>Priority Inversion</vt:lpstr>
      <vt:lpstr>Inversion Solutions</vt:lpstr>
      <vt:lpstr>Threads and Signals</vt:lpstr>
    </vt:vector>
  </TitlesOfParts>
  <Company>University of Chicago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Mark Shacklette</dc:creator>
  <cp:lastModifiedBy>Mark</cp:lastModifiedBy>
  <cp:revision>525</cp:revision>
  <cp:lastPrinted>1601-01-01T00:00:00Z</cp:lastPrinted>
  <dcterms:created xsi:type="dcterms:W3CDTF">2010-10-07T12:40:25Z</dcterms:created>
  <dcterms:modified xsi:type="dcterms:W3CDTF">2010-10-07T12:40:37Z</dcterms:modified>
</cp:coreProperties>
</file>