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9483-5B4C-4293-A4C5-13CF17D83A9F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FFB1-5252-4304-90AD-6A3E2372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3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9483-5B4C-4293-A4C5-13CF17D83A9F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FFB1-5252-4304-90AD-6A3E2372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6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9483-5B4C-4293-A4C5-13CF17D83A9F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FFB1-5252-4304-90AD-6A3E2372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9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9483-5B4C-4293-A4C5-13CF17D83A9F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FFB1-5252-4304-90AD-6A3E2372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9483-5B4C-4293-A4C5-13CF17D83A9F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FFB1-5252-4304-90AD-6A3E2372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5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9483-5B4C-4293-A4C5-13CF17D83A9F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FFB1-5252-4304-90AD-6A3E2372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3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9483-5B4C-4293-A4C5-13CF17D83A9F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FFB1-5252-4304-90AD-6A3E2372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1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9483-5B4C-4293-A4C5-13CF17D83A9F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FFB1-5252-4304-90AD-6A3E2372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8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9483-5B4C-4293-A4C5-13CF17D83A9F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FFB1-5252-4304-90AD-6A3E2372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3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9483-5B4C-4293-A4C5-13CF17D83A9F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FFB1-5252-4304-90AD-6A3E2372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3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9483-5B4C-4293-A4C5-13CF17D83A9F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FFB1-5252-4304-90AD-6A3E2372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6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39483-5B4C-4293-A4C5-13CF17D83A9F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1FFB1-5252-4304-90AD-6A3E2372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7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Oval 117"/>
          <p:cNvSpPr/>
          <p:nvPr/>
        </p:nvSpPr>
        <p:spPr>
          <a:xfrm>
            <a:off x="4762007" y="141375"/>
            <a:ext cx="1122737" cy="846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DIGITAL MARKETER</a:t>
            </a:r>
            <a:endParaRPr lang="en-US" sz="1000" b="1" dirty="0"/>
          </a:p>
        </p:txBody>
      </p:sp>
      <p:sp>
        <p:nvSpPr>
          <p:cNvPr id="4" name="Oval 3"/>
          <p:cNvSpPr/>
          <p:nvPr/>
        </p:nvSpPr>
        <p:spPr>
          <a:xfrm>
            <a:off x="569490" y="3879815"/>
            <a:ext cx="1365661" cy="534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Adobe Garamond Pro Bold" panose="02020702060506020403" pitchFamily="18" charset="0"/>
              </a:rPr>
              <a:t>CUSTOMER</a:t>
            </a:r>
            <a:endParaRPr lang="en-US" sz="1100" b="1" dirty="0">
              <a:latin typeface="Adobe Garamond Pro Bold" panose="02020702060506020403" pitchFamily="18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05632" y="2123181"/>
            <a:ext cx="672976" cy="1924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413164" y="1911926"/>
            <a:ext cx="961903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DEVICE</a:t>
            </a:r>
            <a:endParaRPr lang="en-US" sz="1200" b="1" dirty="0"/>
          </a:p>
        </p:txBody>
      </p:sp>
      <p:cxnSp>
        <p:nvCxnSpPr>
          <p:cNvPr id="26" name="Straight Connector 25"/>
          <p:cNvCxnSpPr>
            <a:stCxn id="24" idx="6"/>
            <a:endCxn id="27" idx="1"/>
          </p:cNvCxnSpPr>
          <p:nvPr/>
        </p:nvCxnSpPr>
        <p:spPr>
          <a:xfrm>
            <a:off x="2375067" y="2107869"/>
            <a:ext cx="1678969" cy="128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887083" y="3343991"/>
            <a:ext cx="1140029" cy="365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WEB/APP</a:t>
            </a:r>
            <a:endParaRPr lang="en-US" sz="1200" b="1" dirty="0"/>
          </a:p>
        </p:txBody>
      </p:sp>
      <p:cxnSp>
        <p:nvCxnSpPr>
          <p:cNvPr id="36" name="Straight Connector 35"/>
          <p:cNvCxnSpPr>
            <a:stCxn id="27" idx="7"/>
            <a:endCxn id="37" idx="3"/>
          </p:cNvCxnSpPr>
          <p:nvPr/>
        </p:nvCxnSpPr>
        <p:spPr>
          <a:xfrm flipV="1">
            <a:off x="4860159" y="2751049"/>
            <a:ext cx="878237" cy="646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 rot="21187688">
            <a:off x="5551204" y="2389033"/>
            <a:ext cx="1151908" cy="368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PRODUCT</a:t>
            </a:r>
            <a:endParaRPr lang="en-US" sz="1200" b="1" dirty="0"/>
          </a:p>
        </p:txBody>
      </p:sp>
      <p:sp>
        <p:nvSpPr>
          <p:cNvPr id="40" name="Oval 39"/>
          <p:cNvSpPr/>
          <p:nvPr/>
        </p:nvSpPr>
        <p:spPr>
          <a:xfrm>
            <a:off x="6841304" y="557194"/>
            <a:ext cx="1299801" cy="1008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ORDER</a:t>
            </a:r>
            <a:endParaRPr lang="en-US" sz="1300" b="1" dirty="0"/>
          </a:p>
        </p:txBody>
      </p:sp>
      <p:sp>
        <p:nvSpPr>
          <p:cNvPr id="54" name="Oval 53"/>
          <p:cNvSpPr/>
          <p:nvPr/>
        </p:nvSpPr>
        <p:spPr>
          <a:xfrm>
            <a:off x="6986038" y="3507852"/>
            <a:ext cx="1151907" cy="520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STORE ADMIN</a:t>
            </a:r>
            <a:endParaRPr lang="en-US" sz="1400" b="1" dirty="0"/>
          </a:p>
        </p:txBody>
      </p:sp>
      <p:cxnSp>
        <p:nvCxnSpPr>
          <p:cNvPr id="65" name="Straight Connector 64"/>
          <p:cNvCxnSpPr>
            <a:stCxn id="54" idx="6"/>
            <a:endCxn id="66" idx="6"/>
          </p:cNvCxnSpPr>
          <p:nvPr/>
        </p:nvCxnSpPr>
        <p:spPr>
          <a:xfrm>
            <a:off x="8137945" y="3768179"/>
            <a:ext cx="3206019" cy="56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10215808" y="3602271"/>
            <a:ext cx="1128156" cy="445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LOGISTIC TEAM</a:t>
            </a:r>
            <a:endParaRPr lang="en-US" sz="1200" b="1" dirty="0"/>
          </a:p>
        </p:txBody>
      </p:sp>
      <p:cxnSp>
        <p:nvCxnSpPr>
          <p:cNvPr id="70" name="Straight Connector 69"/>
          <p:cNvCxnSpPr>
            <a:stCxn id="66" idx="0"/>
            <a:endCxn id="71" idx="6"/>
          </p:cNvCxnSpPr>
          <p:nvPr/>
        </p:nvCxnSpPr>
        <p:spPr>
          <a:xfrm flipV="1">
            <a:off x="10779886" y="1426710"/>
            <a:ext cx="806779" cy="2175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0370929" y="1182709"/>
            <a:ext cx="1215736" cy="4880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DEALER/SELLER</a:t>
            </a:r>
            <a:endParaRPr lang="en-US" sz="1400" dirty="0"/>
          </a:p>
        </p:txBody>
      </p:sp>
      <p:sp>
        <p:nvSpPr>
          <p:cNvPr id="74" name="Rounded Rectangle 73"/>
          <p:cNvSpPr/>
          <p:nvPr/>
        </p:nvSpPr>
        <p:spPr>
          <a:xfrm>
            <a:off x="8591084" y="1983605"/>
            <a:ext cx="1104896" cy="984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Adobe Garamond Pro Bold" panose="02020702060506020403" pitchFamily="18" charset="0"/>
              </a:rPr>
              <a:t>WARE-HOUSE</a:t>
            </a:r>
            <a:endParaRPr lang="en-US" sz="1100" b="1" dirty="0">
              <a:latin typeface="Adobe Garamond Pro Bold" panose="02020702060506020403" pitchFamily="18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4798105" y="5987042"/>
            <a:ext cx="1122453" cy="771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ea typeface="Adobe Fan Heiti Std B" panose="020B0700000000000000" pitchFamily="34" charset="-128"/>
              </a:rPr>
              <a:t>DISPATCH RIDER</a:t>
            </a:r>
            <a:endParaRPr lang="en-US" sz="900" b="1" dirty="0">
              <a:ea typeface="Adobe Fan Heiti Std B" panose="020B0700000000000000" pitchFamily="34" charset="-128"/>
            </a:endParaRPr>
          </a:p>
        </p:txBody>
      </p:sp>
      <p:cxnSp>
        <p:nvCxnSpPr>
          <p:cNvPr id="88" name="Straight Connector 87"/>
          <p:cNvCxnSpPr>
            <a:endCxn id="77" idx="2"/>
          </p:cNvCxnSpPr>
          <p:nvPr/>
        </p:nvCxnSpPr>
        <p:spPr>
          <a:xfrm>
            <a:off x="1419585" y="4404893"/>
            <a:ext cx="3378520" cy="1967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54" idx="5"/>
            <a:endCxn id="95" idx="6"/>
          </p:cNvCxnSpPr>
          <p:nvPr/>
        </p:nvCxnSpPr>
        <p:spPr>
          <a:xfrm>
            <a:off x="7969252" y="3952258"/>
            <a:ext cx="1926325" cy="150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8524186" y="5224381"/>
            <a:ext cx="1371391" cy="467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 smtClean="0"/>
          </a:p>
          <a:p>
            <a:pPr algn="ctr"/>
            <a:r>
              <a:rPr lang="en-US" sz="1000" b="1" dirty="0" smtClean="0"/>
              <a:t>SOFTWARE DEVELOPER</a:t>
            </a:r>
          </a:p>
          <a:p>
            <a:pPr algn="ctr"/>
            <a:endParaRPr lang="en-US" sz="1000" b="1" dirty="0"/>
          </a:p>
        </p:txBody>
      </p:sp>
      <p:cxnSp>
        <p:nvCxnSpPr>
          <p:cNvPr id="109" name="Straight Connector 108"/>
          <p:cNvCxnSpPr>
            <a:stCxn id="95" idx="2"/>
          </p:cNvCxnSpPr>
          <p:nvPr/>
        </p:nvCxnSpPr>
        <p:spPr>
          <a:xfrm flipH="1" flipV="1">
            <a:off x="6493723" y="4564538"/>
            <a:ext cx="2030463" cy="893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5012566" y="4191713"/>
            <a:ext cx="1543775" cy="523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smtClean="0"/>
              <a:t>PROMOTIONAL OFFER</a:t>
            </a:r>
            <a:endParaRPr lang="en-US" sz="1100" b="1" dirty="0"/>
          </a:p>
        </p:txBody>
      </p:sp>
      <p:cxnSp>
        <p:nvCxnSpPr>
          <p:cNvPr id="117" name="Straight Connector 116"/>
          <p:cNvCxnSpPr>
            <a:stCxn id="115" idx="1"/>
            <a:endCxn id="27" idx="3"/>
          </p:cNvCxnSpPr>
          <p:nvPr/>
        </p:nvCxnSpPr>
        <p:spPr>
          <a:xfrm flipH="1" flipV="1">
            <a:off x="4054036" y="3655681"/>
            <a:ext cx="1184611" cy="612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54" idx="4"/>
            <a:endCxn id="121" idx="7"/>
          </p:cNvCxnSpPr>
          <p:nvPr/>
        </p:nvCxnSpPr>
        <p:spPr>
          <a:xfrm flipH="1">
            <a:off x="7031398" y="4028506"/>
            <a:ext cx="530594" cy="1476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6281776" y="5432257"/>
            <a:ext cx="878237" cy="498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</a:t>
            </a:r>
            <a:endParaRPr lang="en-US" b="1" dirty="0"/>
          </a:p>
        </p:txBody>
      </p:sp>
      <p:cxnSp>
        <p:nvCxnSpPr>
          <p:cNvPr id="123" name="Straight Connector 122"/>
          <p:cNvCxnSpPr>
            <a:stCxn id="115" idx="3"/>
            <a:endCxn id="125" idx="6"/>
          </p:cNvCxnSpPr>
          <p:nvPr/>
        </p:nvCxnSpPr>
        <p:spPr>
          <a:xfrm flipH="1">
            <a:off x="3896111" y="4638706"/>
            <a:ext cx="1342536" cy="76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2740011" y="4482839"/>
            <a:ext cx="1156100" cy="465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CHANNEL</a:t>
            </a:r>
            <a:endParaRPr lang="en-US" sz="1200" b="1" dirty="0"/>
          </a:p>
        </p:txBody>
      </p:sp>
      <p:cxnSp>
        <p:nvCxnSpPr>
          <p:cNvPr id="138" name="Straight Connector 137"/>
          <p:cNvCxnSpPr>
            <a:stCxn id="125" idx="2"/>
          </p:cNvCxnSpPr>
          <p:nvPr/>
        </p:nvCxnSpPr>
        <p:spPr>
          <a:xfrm flipH="1" flipV="1">
            <a:off x="1745745" y="2246140"/>
            <a:ext cx="994266" cy="2469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51" idx="3"/>
          </p:cNvCxnSpPr>
          <p:nvPr/>
        </p:nvCxnSpPr>
        <p:spPr>
          <a:xfrm flipV="1">
            <a:off x="1768072" y="1043054"/>
            <a:ext cx="521257" cy="940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2150332" y="708558"/>
            <a:ext cx="949129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INTERNET</a:t>
            </a:r>
            <a:endParaRPr lang="en-US" sz="900" b="1" dirty="0"/>
          </a:p>
        </p:txBody>
      </p:sp>
      <p:sp>
        <p:nvSpPr>
          <p:cNvPr id="158" name="Rectangle 157"/>
          <p:cNvSpPr/>
          <p:nvPr/>
        </p:nvSpPr>
        <p:spPr>
          <a:xfrm>
            <a:off x="5012566" y="791526"/>
            <a:ext cx="579672" cy="368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SEO</a:t>
            </a:r>
            <a:endParaRPr lang="en-US" b="1" dirty="0"/>
          </a:p>
        </p:txBody>
      </p:sp>
      <p:cxnSp>
        <p:nvCxnSpPr>
          <p:cNvPr id="161" name="Straight Connector 160"/>
          <p:cNvCxnSpPr/>
          <p:nvPr/>
        </p:nvCxnSpPr>
        <p:spPr>
          <a:xfrm flipV="1">
            <a:off x="3099461" y="538952"/>
            <a:ext cx="1662546" cy="33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58" idx="2"/>
            <a:endCxn id="27" idx="0"/>
          </p:cNvCxnSpPr>
          <p:nvPr/>
        </p:nvCxnSpPr>
        <p:spPr>
          <a:xfrm flipH="1">
            <a:off x="4457098" y="1159660"/>
            <a:ext cx="845304" cy="218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 rot="17396669">
            <a:off x="47605" y="2821700"/>
            <a:ext cx="2117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tx2"/>
                </a:solidFill>
                <a:latin typeface="Adobe Garamond Pro Bold" panose="02020702060506020403" pitchFamily="18" charset="0"/>
              </a:rPr>
              <a:t>Customer reaches out </a:t>
            </a:r>
          </a:p>
          <a:p>
            <a:pPr algn="ctr"/>
            <a:r>
              <a:rPr lang="en-US" sz="1000" b="1" dirty="0" smtClean="0">
                <a:solidFill>
                  <a:schemeClr val="tx2"/>
                </a:solidFill>
                <a:latin typeface="Adobe Garamond Pro Bold" panose="02020702060506020403" pitchFamily="18" charset="0"/>
              </a:rPr>
              <a:t>to a device</a:t>
            </a:r>
            <a:endParaRPr lang="en-US" sz="1000" b="1" dirty="0">
              <a:solidFill>
                <a:schemeClr val="tx2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2195123" y="2278878"/>
            <a:ext cx="830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tx2"/>
                </a:solidFill>
              </a:rPr>
              <a:t>Laptop</a:t>
            </a:r>
            <a:endParaRPr lang="en-US" sz="1100" b="1" dirty="0">
              <a:solidFill>
                <a:schemeClr val="tx2"/>
              </a:solidFill>
            </a:endParaRPr>
          </a:p>
        </p:txBody>
      </p:sp>
      <p:cxnSp>
        <p:nvCxnSpPr>
          <p:cNvPr id="178" name="Elbow Connector 177"/>
          <p:cNvCxnSpPr>
            <a:stCxn id="24" idx="4"/>
          </p:cNvCxnSpPr>
          <p:nvPr/>
        </p:nvCxnSpPr>
        <p:spPr>
          <a:xfrm rot="16200000" flipH="1">
            <a:off x="2011556" y="2186371"/>
            <a:ext cx="104915" cy="3397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/>
          <p:nvPr/>
        </p:nvCxnSpPr>
        <p:spPr>
          <a:xfrm>
            <a:off x="1659182" y="2292064"/>
            <a:ext cx="577325" cy="331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2207930" y="2503288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tx2"/>
                </a:solidFill>
              </a:rPr>
              <a:t>Mobile</a:t>
            </a:r>
            <a:endParaRPr lang="en-US" sz="1100" b="1" dirty="0">
              <a:solidFill>
                <a:schemeClr val="tx2"/>
              </a:solidFill>
            </a:endParaRPr>
          </a:p>
        </p:txBody>
      </p:sp>
      <p:cxnSp>
        <p:nvCxnSpPr>
          <p:cNvPr id="193" name="Straight Connector 192"/>
          <p:cNvCxnSpPr/>
          <p:nvPr/>
        </p:nvCxnSpPr>
        <p:spPr>
          <a:xfrm flipV="1">
            <a:off x="1718781" y="1830247"/>
            <a:ext cx="134098" cy="93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H="1" flipV="1">
            <a:off x="1862452" y="1840940"/>
            <a:ext cx="155022" cy="217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H="1" flipV="1">
            <a:off x="990702" y="3852358"/>
            <a:ext cx="42904" cy="54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793236" y="3848643"/>
            <a:ext cx="168139" cy="109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1484414" y="2271776"/>
            <a:ext cx="146997" cy="53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endCxn id="24" idx="2"/>
          </p:cNvCxnSpPr>
          <p:nvPr/>
        </p:nvCxnSpPr>
        <p:spPr>
          <a:xfrm flipH="1" flipV="1">
            <a:off x="1413164" y="2107869"/>
            <a:ext cx="79763" cy="213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 flipV="1">
            <a:off x="4630330" y="463673"/>
            <a:ext cx="131677" cy="101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4657045" y="564861"/>
            <a:ext cx="142476" cy="123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 rot="17997462">
            <a:off x="1366713" y="945082"/>
            <a:ext cx="1409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tx2"/>
                </a:solidFill>
              </a:rPr>
              <a:t>Searches for</a:t>
            </a:r>
          </a:p>
          <a:p>
            <a:r>
              <a:rPr lang="en-US" sz="1100" b="1" dirty="0" smtClean="0">
                <a:solidFill>
                  <a:schemeClr val="tx2"/>
                </a:solidFill>
              </a:rPr>
              <a:t> a product</a:t>
            </a:r>
            <a:endParaRPr lang="en-US" sz="1100" b="1" dirty="0">
              <a:solidFill>
                <a:schemeClr val="tx2"/>
              </a:solidFill>
            </a:endParaRPr>
          </a:p>
        </p:txBody>
      </p:sp>
      <p:sp>
        <p:nvSpPr>
          <p:cNvPr id="285" name="TextBox 284"/>
          <p:cNvSpPr txBox="1"/>
          <p:nvPr/>
        </p:nvSpPr>
        <p:spPr>
          <a:xfrm rot="20939810">
            <a:off x="3173325" y="349417"/>
            <a:ext cx="14205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tx2"/>
                </a:solidFill>
              </a:rPr>
              <a:t>The internet crawls for ads</a:t>
            </a:r>
            <a:endParaRPr lang="en-US" sz="1100" b="1" dirty="0">
              <a:solidFill>
                <a:schemeClr val="tx2"/>
              </a:solidFill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4346393" y="1765560"/>
            <a:ext cx="12488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tx2"/>
                </a:solidFill>
              </a:rPr>
              <a:t>SEO makes the web page available</a:t>
            </a:r>
            <a:endParaRPr lang="en-US" sz="1100" b="1" dirty="0">
              <a:solidFill>
                <a:schemeClr val="tx2"/>
              </a:solidFill>
            </a:endParaRPr>
          </a:p>
        </p:txBody>
      </p:sp>
      <p:cxnSp>
        <p:nvCxnSpPr>
          <p:cNvPr id="299" name="Straight Connector 298"/>
          <p:cNvCxnSpPr/>
          <p:nvPr/>
        </p:nvCxnSpPr>
        <p:spPr>
          <a:xfrm flipV="1">
            <a:off x="2198575" y="2146931"/>
            <a:ext cx="245222" cy="123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TextBox 301"/>
          <p:cNvSpPr txBox="1"/>
          <p:nvPr/>
        </p:nvSpPr>
        <p:spPr>
          <a:xfrm rot="2214559">
            <a:off x="2580566" y="2423788"/>
            <a:ext cx="1567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tx2"/>
                </a:solidFill>
              </a:rPr>
              <a:t>The Device is used to access the website/App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398" name="Isosceles Triangle 397"/>
          <p:cNvSpPr/>
          <p:nvPr/>
        </p:nvSpPr>
        <p:spPr>
          <a:xfrm>
            <a:off x="6899272" y="227410"/>
            <a:ext cx="1184788" cy="5737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ADD TO CART</a:t>
            </a:r>
            <a:endParaRPr lang="en-US" sz="900" b="1" dirty="0"/>
          </a:p>
        </p:txBody>
      </p:sp>
      <p:sp>
        <p:nvSpPr>
          <p:cNvPr id="399" name="Rounded Rectangle 398"/>
          <p:cNvSpPr/>
          <p:nvPr/>
        </p:nvSpPr>
        <p:spPr>
          <a:xfrm>
            <a:off x="6868163" y="1241695"/>
            <a:ext cx="1246084" cy="515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CHECKING OUT/ PAYMENT</a:t>
            </a:r>
            <a:endParaRPr lang="en-US" sz="1000" b="1" dirty="0"/>
          </a:p>
        </p:txBody>
      </p:sp>
      <p:cxnSp>
        <p:nvCxnSpPr>
          <p:cNvPr id="403" name="Straight Connector 402"/>
          <p:cNvCxnSpPr>
            <a:stCxn id="37" idx="0"/>
            <a:endCxn id="40" idx="2"/>
          </p:cNvCxnSpPr>
          <p:nvPr/>
        </p:nvCxnSpPr>
        <p:spPr>
          <a:xfrm flipV="1">
            <a:off x="6105135" y="1061374"/>
            <a:ext cx="736169" cy="1328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/>
          <p:cNvCxnSpPr>
            <a:stCxn id="399" idx="2"/>
            <a:endCxn id="54" idx="0"/>
          </p:cNvCxnSpPr>
          <p:nvPr/>
        </p:nvCxnSpPr>
        <p:spPr>
          <a:xfrm>
            <a:off x="7491205" y="1757466"/>
            <a:ext cx="70787" cy="1750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>
            <a:endCxn id="71" idx="3"/>
          </p:cNvCxnSpPr>
          <p:nvPr/>
        </p:nvCxnSpPr>
        <p:spPr>
          <a:xfrm flipV="1">
            <a:off x="9570011" y="1599245"/>
            <a:ext cx="978958" cy="458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>
            <a:endCxn id="66" idx="1"/>
          </p:cNvCxnSpPr>
          <p:nvPr/>
        </p:nvCxnSpPr>
        <p:spPr>
          <a:xfrm>
            <a:off x="9570011" y="2902383"/>
            <a:ext cx="811012" cy="765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TextBox 457"/>
          <p:cNvSpPr txBox="1"/>
          <p:nvPr/>
        </p:nvSpPr>
        <p:spPr>
          <a:xfrm rot="19419462">
            <a:off x="4695966" y="2819279"/>
            <a:ext cx="93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</a:rPr>
              <a:t>S</a:t>
            </a:r>
            <a:r>
              <a:rPr lang="en-US" sz="900" b="1" dirty="0" smtClean="0">
                <a:solidFill>
                  <a:schemeClr val="tx2"/>
                </a:solidFill>
              </a:rPr>
              <a:t>orts for the product</a:t>
            </a:r>
            <a:endParaRPr lang="en-US" sz="900" b="1" dirty="0">
              <a:solidFill>
                <a:schemeClr val="tx2"/>
              </a:solidFill>
            </a:endParaRPr>
          </a:p>
        </p:txBody>
      </p:sp>
      <p:sp>
        <p:nvSpPr>
          <p:cNvPr id="459" name="TextBox 458"/>
          <p:cNvSpPr txBox="1"/>
          <p:nvPr/>
        </p:nvSpPr>
        <p:spPr>
          <a:xfrm rot="17930807">
            <a:off x="5765499" y="1439383"/>
            <a:ext cx="9825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tx2"/>
                </a:solidFill>
              </a:rPr>
              <a:t>Proceeds to Order for the product</a:t>
            </a:r>
            <a:endParaRPr lang="en-US" sz="900" b="1" dirty="0">
              <a:solidFill>
                <a:schemeClr val="tx2"/>
              </a:solidFill>
            </a:endParaRPr>
          </a:p>
        </p:txBody>
      </p:sp>
      <p:sp>
        <p:nvSpPr>
          <p:cNvPr id="460" name="TextBox 459"/>
          <p:cNvSpPr txBox="1"/>
          <p:nvPr/>
        </p:nvSpPr>
        <p:spPr>
          <a:xfrm>
            <a:off x="7042212" y="2230056"/>
            <a:ext cx="9349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tx2"/>
                </a:solidFill>
              </a:rPr>
              <a:t>Order Received by Admin</a:t>
            </a:r>
            <a:endParaRPr lang="en-US" sz="1100" b="1" dirty="0">
              <a:solidFill>
                <a:schemeClr val="tx2"/>
              </a:solidFill>
            </a:endParaRPr>
          </a:p>
        </p:txBody>
      </p:sp>
      <p:cxnSp>
        <p:nvCxnSpPr>
          <p:cNvPr id="462" name="Straight Connector 461"/>
          <p:cNvCxnSpPr/>
          <p:nvPr/>
        </p:nvCxnSpPr>
        <p:spPr>
          <a:xfrm>
            <a:off x="7362701" y="1729935"/>
            <a:ext cx="128504" cy="146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/>
          <p:cNvCxnSpPr/>
          <p:nvPr/>
        </p:nvCxnSpPr>
        <p:spPr>
          <a:xfrm flipV="1">
            <a:off x="7491205" y="1718060"/>
            <a:ext cx="156504" cy="146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/>
        </p:nvCxnSpPr>
        <p:spPr>
          <a:xfrm flipV="1">
            <a:off x="5985164" y="2303635"/>
            <a:ext cx="177200" cy="86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/>
          <p:cNvCxnSpPr/>
          <p:nvPr/>
        </p:nvCxnSpPr>
        <p:spPr>
          <a:xfrm>
            <a:off x="6131867" y="2314503"/>
            <a:ext cx="137004" cy="86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TextBox 474"/>
          <p:cNvSpPr txBox="1"/>
          <p:nvPr/>
        </p:nvSpPr>
        <p:spPr>
          <a:xfrm rot="161680">
            <a:off x="8243445" y="3412025"/>
            <a:ext cx="16981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tx2"/>
                </a:solidFill>
              </a:rPr>
              <a:t>Admin sends order to the logistic team</a:t>
            </a:r>
            <a:endParaRPr lang="en-US" sz="1050" b="1" dirty="0">
              <a:solidFill>
                <a:schemeClr val="tx2"/>
              </a:solidFill>
            </a:endParaRPr>
          </a:p>
        </p:txBody>
      </p:sp>
      <p:cxnSp>
        <p:nvCxnSpPr>
          <p:cNvPr id="492" name="Straight Connector 491"/>
          <p:cNvCxnSpPr/>
          <p:nvPr/>
        </p:nvCxnSpPr>
        <p:spPr>
          <a:xfrm>
            <a:off x="9558136" y="2967977"/>
            <a:ext cx="125969" cy="41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>
            <a:off x="9648911" y="2890508"/>
            <a:ext cx="23319" cy="98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/>
          <p:cNvCxnSpPr>
            <a:stCxn id="71" idx="5"/>
          </p:cNvCxnSpPr>
          <p:nvPr/>
        </p:nvCxnSpPr>
        <p:spPr>
          <a:xfrm>
            <a:off x="11408625" y="1599245"/>
            <a:ext cx="78446" cy="71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/>
          <p:cNvCxnSpPr/>
          <p:nvPr/>
        </p:nvCxnSpPr>
        <p:spPr>
          <a:xfrm>
            <a:off x="11446032" y="1486118"/>
            <a:ext cx="49282" cy="184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/>
          <p:nvPr/>
        </p:nvCxnSpPr>
        <p:spPr>
          <a:xfrm>
            <a:off x="10430304" y="1414835"/>
            <a:ext cx="57039" cy="23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/>
          <p:cNvCxnSpPr/>
          <p:nvPr/>
        </p:nvCxnSpPr>
        <p:spPr>
          <a:xfrm>
            <a:off x="10463593" y="1634902"/>
            <a:ext cx="30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/>
          <p:cNvCxnSpPr/>
          <p:nvPr/>
        </p:nvCxnSpPr>
        <p:spPr>
          <a:xfrm>
            <a:off x="9570011" y="1983605"/>
            <a:ext cx="1709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/>
          <p:cNvCxnSpPr/>
          <p:nvPr/>
        </p:nvCxnSpPr>
        <p:spPr>
          <a:xfrm flipH="1">
            <a:off x="9695980" y="1993327"/>
            <a:ext cx="44974" cy="153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Connector 565"/>
          <p:cNvCxnSpPr>
            <a:stCxn id="115" idx="4"/>
            <a:endCxn id="121" idx="2"/>
          </p:cNvCxnSpPr>
          <p:nvPr/>
        </p:nvCxnSpPr>
        <p:spPr>
          <a:xfrm>
            <a:off x="5784454" y="4715398"/>
            <a:ext cx="497322" cy="966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Freeform 589"/>
          <p:cNvSpPr/>
          <p:nvPr/>
        </p:nvSpPr>
        <p:spPr>
          <a:xfrm>
            <a:off x="5902036" y="4040381"/>
            <a:ext cx="5027336" cy="2451079"/>
          </a:xfrm>
          <a:custGeom>
            <a:avLst/>
            <a:gdLst>
              <a:gd name="connsiteX0" fmla="*/ 5058889 w 5093914"/>
              <a:gd name="connsiteY0" fmla="*/ 0 h 2479102"/>
              <a:gd name="connsiteX1" fmla="*/ 4346369 w 5093914"/>
              <a:gd name="connsiteY1" fmla="*/ 2232561 h 2479102"/>
              <a:gd name="connsiteX2" fmla="*/ 0 w 5093914"/>
              <a:gd name="connsiteY2" fmla="*/ 2422566 h 2479102"/>
              <a:gd name="connsiteX3" fmla="*/ 0 w 5093914"/>
              <a:gd name="connsiteY3" fmla="*/ 2422566 h 2479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3914" h="2479102">
                <a:moveTo>
                  <a:pt x="5058889" y="0"/>
                </a:moveTo>
                <a:cubicBezTo>
                  <a:pt x="5124203" y="914400"/>
                  <a:pt x="5189517" y="1828800"/>
                  <a:pt x="4346369" y="2232561"/>
                </a:cubicBezTo>
                <a:cubicBezTo>
                  <a:pt x="3503221" y="2636322"/>
                  <a:pt x="0" y="2422566"/>
                  <a:pt x="0" y="2422566"/>
                </a:cubicBezTo>
                <a:lnTo>
                  <a:pt x="0" y="242256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6" name="Straight Connector 595"/>
          <p:cNvCxnSpPr/>
          <p:nvPr/>
        </p:nvCxnSpPr>
        <p:spPr>
          <a:xfrm>
            <a:off x="9439382" y="5089163"/>
            <a:ext cx="0" cy="19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Connector 598"/>
          <p:cNvCxnSpPr/>
          <p:nvPr/>
        </p:nvCxnSpPr>
        <p:spPr>
          <a:xfrm>
            <a:off x="9440882" y="5106390"/>
            <a:ext cx="152879" cy="28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Connector 600"/>
          <p:cNvCxnSpPr/>
          <p:nvPr/>
        </p:nvCxnSpPr>
        <p:spPr>
          <a:xfrm>
            <a:off x="8381837" y="5393479"/>
            <a:ext cx="370596" cy="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Connector 602"/>
          <p:cNvCxnSpPr/>
          <p:nvPr/>
        </p:nvCxnSpPr>
        <p:spPr>
          <a:xfrm>
            <a:off x="8381837" y="5393478"/>
            <a:ext cx="209247" cy="18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Connector 605"/>
          <p:cNvCxnSpPr/>
          <p:nvPr/>
        </p:nvCxnSpPr>
        <p:spPr>
          <a:xfrm flipV="1">
            <a:off x="6211553" y="4600399"/>
            <a:ext cx="393489" cy="83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Straight Connector 609"/>
          <p:cNvCxnSpPr/>
          <p:nvPr/>
        </p:nvCxnSpPr>
        <p:spPr>
          <a:xfrm>
            <a:off x="6544466" y="4453556"/>
            <a:ext cx="45360" cy="17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>
            <a:stCxn id="121" idx="6"/>
          </p:cNvCxnSpPr>
          <p:nvPr/>
        </p:nvCxnSpPr>
        <p:spPr>
          <a:xfrm flipH="1" flipV="1">
            <a:off x="7053665" y="5425748"/>
            <a:ext cx="106348" cy="255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 flipV="1">
            <a:off x="6863688" y="5425748"/>
            <a:ext cx="208199" cy="32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Straight Connector 622"/>
          <p:cNvCxnSpPr/>
          <p:nvPr/>
        </p:nvCxnSpPr>
        <p:spPr>
          <a:xfrm>
            <a:off x="5592238" y="4705136"/>
            <a:ext cx="205115" cy="61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/>
          <p:cNvCxnSpPr/>
          <p:nvPr/>
        </p:nvCxnSpPr>
        <p:spPr>
          <a:xfrm flipV="1">
            <a:off x="5797354" y="4663793"/>
            <a:ext cx="142106" cy="103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/>
          <p:cNvCxnSpPr>
            <a:stCxn id="125" idx="7"/>
          </p:cNvCxnSpPr>
          <p:nvPr/>
        </p:nvCxnSpPr>
        <p:spPr>
          <a:xfrm>
            <a:off x="3726804" y="4550954"/>
            <a:ext cx="327232" cy="164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Connector 633"/>
          <p:cNvCxnSpPr>
            <a:stCxn id="125" idx="5"/>
          </p:cNvCxnSpPr>
          <p:nvPr/>
        </p:nvCxnSpPr>
        <p:spPr>
          <a:xfrm flipV="1">
            <a:off x="3726804" y="4705136"/>
            <a:ext cx="327232" cy="174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Connector 635"/>
          <p:cNvCxnSpPr/>
          <p:nvPr/>
        </p:nvCxnSpPr>
        <p:spPr>
          <a:xfrm flipV="1">
            <a:off x="2680778" y="4562829"/>
            <a:ext cx="252290" cy="29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Straight Connector 637"/>
          <p:cNvCxnSpPr/>
          <p:nvPr/>
        </p:nvCxnSpPr>
        <p:spPr>
          <a:xfrm>
            <a:off x="2692653" y="4600400"/>
            <a:ext cx="249931" cy="114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>
            <a:stCxn id="24" idx="3"/>
          </p:cNvCxnSpPr>
          <p:nvPr/>
        </p:nvCxnSpPr>
        <p:spPr>
          <a:xfrm>
            <a:off x="1554031" y="2246422"/>
            <a:ext cx="240385" cy="143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Connector 647"/>
          <p:cNvCxnSpPr>
            <a:endCxn id="24" idx="4"/>
          </p:cNvCxnSpPr>
          <p:nvPr/>
        </p:nvCxnSpPr>
        <p:spPr>
          <a:xfrm flipV="1">
            <a:off x="1794416" y="2303812"/>
            <a:ext cx="99700" cy="97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Connector 651"/>
          <p:cNvCxnSpPr/>
          <p:nvPr/>
        </p:nvCxnSpPr>
        <p:spPr>
          <a:xfrm>
            <a:off x="5895615" y="6313398"/>
            <a:ext cx="112557" cy="118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Connector 653"/>
          <p:cNvCxnSpPr/>
          <p:nvPr/>
        </p:nvCxnSpPr>
        <p:spPr>
          <a:xfrm flipV="1">
            <a:off x="5875578" y="6448905"/>
            <a:ext cx="140496" cy="51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Connector 655"/>
          <p:cNvCxnSpPr>
            <a:endCxn id="4" idx="4"/>
          </p:cNvCxnSpPr>
          <p:nvPr/>
        </p:nvCxnSpPr>
        <p:spPr>
          <a:xfrm flipH="1" flipV="1">
            <a:off x="1252321" y="4414205"/>
            <a:ext cx="301711" cy="63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Connector 657"/>
          <p:cNvCxnSpPr/>
          <p:nvPr/>
        </p:nvCxnSpPr>
        <p:spPr>
          <a:xfrm flipH="1">
            <a:off x="1557896" y="4312112"/>
            <a:ext cx="18049" cy="16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Straight Connector 669"/>
          <p:cNvCxnSpPr/>
          <p:nvPr/>
        </p:nvCxnSpPr>
        <p:spPr>
          <a:xfrm>
            <a:off x="4730789" y="6326557"/>
            <a:ext cx="134873" cy="211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Straight Connector 673"/>
          <p:cNvCxnSpPr/>
          <p:nvPr/>
        </p:nvCxnSpPr>
        <p:spPr>
          <a:xfrm>
            <a:off x="4719918" y="6325273"/>
            <a:ext cx="163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Connector 676"/>
          <p:cNvCxnSpPr/>
          <p:nvPr/>
        </p:nvCxnSpPr>
        <p:spPr>
          <a:xfrm>
            <a:off x="5082191" y="4191713"/>
            <a:ext cx="83212" cy="1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Straight Connector 680"/>
          <p:cNvCxnSpPr/>
          <p:nvPr/>
        </p:nvCxnSpPr>
        <p:spPr>
          <a:xfrm>
            <a:off x="5082191" y="4191713"/>
            <a:ext cx="318480" cy="5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2" name="TextBox 681"/>
          <p:cNvSpPr txBox="1"/>
          <p:nvPr/>
        </p:nvSpPr>
        <p:spPr>
          <a:xfrm>
            <a:off x="10560844" y="2373322"/>
            <a:ext cx="123794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tx2"/>
                </a:solidFill>
              </a:rPr>
              <a:t>Logistic notifies the seller about the order</a:t>
            </a:r>
            <a:endParaRPr lang="en-US" sz="1050" b="1" dirty="0">
              <a:solidFill>
                <a:schemeClr val="tx2"/>
              </a:solidFill>
            </a:endParaRPr>
          </a:p>
        </p:txBody>
      </p:sp>
      <p:sp>
        <p:nvSpPr>
          <p:cNvPr id="683" name="TextBox 682"/>
          <p:cNvSpPr txBox="1"/>
          <p:nvPr/>
        </p:nvSpPr>
        <p:spPr>
          <a:xfrm rot="20134104">
            <a:off x="9519717" y="1183631"/>
            <a:ext cx="818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tx2"/>
                </a:solidFill>
              </a:rPr>
              <a:t>Dealer checks for product at warehouse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684" name="TextBox 683"/>
          <p:cNvSpPr txBox="1"/>
          <p:nvPr/>
        </p:nvSpPr>
        <p:spPr>
          <a:xfrm>
            <a:off x="9693361" y="2806452"/>
            <a:ext cx="746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tx2"/>
                </a:solidFill>
              </a:rPr>
              <a:t>Logistic team gets the product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685" name="TextBox 684"/>
          <p:cNvSpPr txBox="1"/>
          <p:nvPr/>
        </p:nvSpPr>
        <p:spPr>
          <a:xfrm rot="20977255">
            <a:off x="8770793" y="6015977"/>
            <a:ext cx="1715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tx2"/>
                </a:solidFill>
              </a:rPr>
              <a:t>Ordered Item forwarded to the Dispatch rider.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686" name="TextBox 685"/>
          <p:cNvSpPr txBox="1"/>
          <p:nvPr/>
        </p:nvSpPr>
        <p:spPr>
          <a:xfrm>
            <a:off x="2357327" y="5301030"/>
            <a:ext cx="1869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tx2"/>
                </a:solidFill>
              </a:rPr>
              <a:t>Product Delivered to the Customer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687" name="TextBox 686"/>
          <p:cNvSpPr txBox="1"/>
          <p:nvPr/>
        </p:nvSpPr>
        <p:spPr>
          <a:xfrm>
            <a:off x="8276876" y="4166534"/>
            <a:ext cx="1077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tx2"/>
                </a:solidFill>
              </a:rPr>
              <a:t>Admin informs the developer about some recent offers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688" name="TextBox 687"/>
          <p:cNvSpPr txBox="1"/>
          <p:nvPr/>
        </p:nvSpPr>
        <p:spPr>
          <a:xfrm>
            <a:off x="7474490" y="4751780"/>
            <a:ext cx="9615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tx2"/>
                </a:solidFill>
              </a:rPr>
              <a:t>Developer makes it available on the web/ app store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4345558" y="3682269"/>
            <a:ext cx="785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tx2"/>
                </a:solidFill>
              </a:rPr>
              <a:t>Promo available on web pages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690" name="Rectangle 689"/>
          <p:cNvSpPr/>
          <p:nvPr/>
        </p:nvSpPr>
        <p:spPr>
          <a:xfrm rot="21307167">
            <a:off x="3626263" y="4413413"/>
            <a:ext cx="191108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tx2"/>
                </a:solidFill>
              </a:rPr>
              <a:t>Promo available </a:t>
            </a:r>
          </a:p>
          <a:p>
            <a:pPr algn="ctr"/>
            <a:r>
              <a:rPr lang="en-US" sz="900" b="1" dirty="0" smtClean="0">
                <a:solidFill>
                  <a:schemeClr val="tx2"/>
                </a:solidFill>
              </a:rPr>
              <a:t>On broadcasting </a:t>
            </a:r>
          </a:p>
          <a:p>
            <a:pPr algn="ctr"/>
            <a:r>
              <a:rPr lang="en-US" sz="900" b="1" dirty="0" smtClean="0">
                <a:solidFill>
                  <a:schemeClr val="tx2"/>
                </a:solidFill>
              </a:rPr>
              <a:t>channels</a:t>
            </a:r>
            <a:endParaRPr lang="en-US" sz="900" b="1" dirty="0">
              <a:solidFill>
                <a:schemeClr val="tx2"/>
              </a:solidFill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1827258" y="3421068"/>
            <a:ext cx="12667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tx2"/>
                </a:solidFill>
              </a:rPr>
              <a:t>Channels accessible from customer’s devices</a:t>
            </a:r>
          </a:p>
        </p:txBody>
      </p:sp>
      <p:sp>
        <p:nvSpPr>
          <p:cNvPr id="692" name="TextBox 691"/>
          <p:cNvSpPr txBox="1"/>
          <p:nvPr/>
        </p:nvSpPr>
        <p:spPr>
          <a:xfrm>
            <a:off x="6946250" y="4232294"/>
            <a:ext cx="8024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tx2"/>
                </a:solidFill>
              </a:rPr>
              <a:t>PR informed about the promo</a:t>
            </a:r>
            <a:endParaRPr lang="en-US" sz="900" b="1" dirty="0">
              <a:solidFill>
                <a:schemeClr val="tx2"/>
              </a:solidFill>
            </a:endParaRPr>
          </a:p>
        </p:txBody>
      </p:sp>
      <p:sp>
        <p:nvSpPr>
          <p:cNvPr id="693" name="TextBox 692"/>
          <p:cNvSpPr txBox="1"/>
          <p:nvPr/>
        </p:nvSpPr>
        <p:spPr>
          <a:xfrm>
            <a:off x="5533223" y="4904016"/>
            <a:ext cx="10823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tx2"/>
                </a:solidFill>
              </a:rPr>
              <a:t>PR broadcasts the promo on channels</a:t>
            </a:r>
            <a:endParaRPr lang="en-US" sz="1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182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  <p:bldP spid="174" grpId="0"/>
      <p:bldP spid="191" grpId="0"/>
      <p:bldP spid="283" grpId="0"/>
      <p:bldP spid="285" grpId="0"/>
      <p:bldP spid="286" grpId="0"/>
      <p:bldP spid="302" grpId="0"/>
      <p:bldP spid="458" grpId="0"/>
      <p:bldP spid="459" grpId="0"/>
      <p:bldP spid="460" grpId="0"/>
      <p:bldP spid="475" grpId="0"/>
      <p:bldP spid="682" grpId="0"/>
      <p:bldP spid="683" grpId="0"/>
      <p:bldP spid="684" grpId="0"/>
      <p:bldP spid="685" grpId="0"/>
      <p:bldP spid="686" grpId="0"/>
      <p:bldP spid="687" grpId="0"/>
      <p:bldP spid="688" grpId="0"/>
      <p:bldP spid="689" grpId="0"/>
      <p:bldP spid="690" grpId="0"/>
      <p:bldP spid="691" grpId="0"/>
      <p:bldP spid="692" grpId="0"/>
      <p:bldP spid="69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2568</TotalTime>
  <Words>158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Adobe Fan Heiti Std B</vt:lpstr>
      <vt:lpstr>Adobe Garamond Pro Bold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EBEN</dc:creator>
  <cp:lastModifiedBy>EBEN</cp:lastModifiedBy>
  <cp:revision>37</cp:revision>
  <dcterms:created xsi:type="dcterms:W3CDTF">2020-11-10T15:57:00Z</dcterms:created>
  <dcterms:modified xsi:type="dcterms:W3CDTF">2020-11-12T10:45:50Z</dcterms:modified>
</cp:coreProperties>
</file>