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8F88E-E2A1-41F0-96EE-027864D1C69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4C0120-86B2-4784-89FB-3CEC35024C69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18F8D19-E88B-4557-BB96-B84A2E060847}" type="parTrans" cxnId="{90BCC934-F56A-4866-BE24-24E3917EFDFE}">
      <dgm:prSet/>
      <dgm:spPr/>
      <dgm:t>
        <a:bodyPr/>
        <a:lstStyle/>
        <a:p>
          <a:endParaRPr lang="en-US"/>
        </a:p>
      </dgm:t>
    </dgm:pt>
    <dgm:pt modelId="{B965D480-1F86-4867-858F-9BC4D0DE8813}" type="sibTrans" cxnId="{90BCC934-F56A-4866-BE24-24E3917EFDFE}">
      <dgm:prSet/>
      <dgm:spPr/>
      <dgm:t>
        <a:bodyPr/>
        <a:lstStyle/>
        <a:p>
          <a:endParaRPr lang="en-US"/>
        </a:p>
      </dgm:t>
    </dgm:pt>
    <dgm:pt modelId="{0326A92A-C784-4B3E-8848-8A1A2E614576}">
      <dgm:prSet/>
      <dgm:spPr/>
      <dgm:t>
        <a:bodyPr/>
        <a:lstStyle/>
        <a:p>
          <a:r>
            <a:rPr lang="en-US"/>
            <a:t>Hypothesis</a:t>
          </a:r>
        </a:p>
      </dgm:t>
    </dgm:pt>
    <dgm:pt modelId="{3C914B3C-59B1-4E42-99F4-616D08F15D97}" type="parTrans" cxnId="{862CA43E-2110-4D49-B6AD-4304EA083110}">
      <dgm:prSet/>
      <dgm:spPr/>
      <dgm:t>
        <a:bodyPr/>
        <a:lstStyle/>
        <a:p>
          <a:endParaRPr lang="en-US"/>
        </a:p>
      </dgm:t>
    </dgm:pt>
    <dgm:pt modelId="{008A9BA6-8185-43E4-B6E7-FE9F0F694F52}" type="sibTrans" cxnId="{862CA43E-2110-4D49-B6AD-4304EA083110}">
      <dgm:prSet/>
      <dgm:spPr/>
      <dgm:t>
        <a:bodyPr/>
        <a:lstStyle/>
        <a:p>
          <a:endParaRPr lang="en-US"/>
        </a:p>
      </dgm:t>
    </dgm:pt>
    <dgm:pt modelId="{9ADAA7BF-8EEA-4820-9EE3-41AD71A16612}">
      <dgm:prSet/>
      <dgm:spPr/>
      <dgm:t>
        <a:bodyPr/>
        <a:lstStyle/>
        <a:p>
          <a:r>
            <a:rPr lang="en-US"/>
            <a:t>Hypothetical question</a:t>
          </a:r>
        </a:p>
      </dgm:t>
    </dgm:pt>
    <dgm:pt modelId="{B14E360A-BB2B-4D52-B683-5F2E10A115EF}" type="parTrans" cxnId="{B83C4DBF-2662-49C1-9A44-25D5E8915C63}">
      <dgm:prSet/>
      <dgm:spPr/>
      <dgm:t>
        <a:bodyPr/>
        <a:lstStyle/>
        <a:p>
          <a:endParaRPr lang="en-US"/>
        </a:p>
      </dgm:t>
    </dgm:pt>
    <dgm:pt modelId="{E8C2FD7A-6AF6-4907-9810-9828E6191BCC}" type="sibTrans" cxnId="{B83C4DBF-2662-49C1-9A44-25D5E8915C63}">
      <dgm:prSet/>
      <dgm:spPr/>
      <dgm:t>
        <a:bodyPr/>
        <a:lstStyle/>
        <a:p>
          <a:endParaRPr lang="en-US"/>
        </a:p>
      </dgm:t>
    </dgm:pt>
    <dgm:pt modelId="{B4B714F4-8167-4E55-A02F-8C8F2F1EF6EF}">
      <dgm:prSet/>
      <dgm:spPr/>
      <dgm:t>
        <a:bodyPr/>
        <a:lstStyle/>
        <a:p>
          <a:r>
            <a:rPr lang="en-US"/>
            <a:t>Conclusions </a:t>
          </a:r>
        </a:p>
      </dgm:t>
    </dgm:pt>
    <dgm:pt modelId="{2729BBE1-9B81-4A6F-AC6C-84975AC4C69C}" type="parTrans" cxnId="{405A2898-B0CF-4932-BAFF-E73606E04EB7}">
      <dgm:prSet/>
      <dgm:spPr/>
      <dgm:t>
        <a:bodyPr/>
        <a:lstStyle/>
        <a:p>
          <a:endParaRPr lang="en-US"/>
        </a:p>
      </dgm:t>
    </dgm:pt>
    <dgm:pt modelId="{1AC96686-8D6A-4AED-8B7B-76E48EAF0646}" type="sibTrans" cxnId="{405A2898-B0CF-4932-BAFF-E73606E04EB7}">
      <dgm:prSet/>
      <dgm:spPr/>
      <dgm:t>
        <a:bodyPr/>
        <a:lstStyle/>
        <a:p>
          <a:endParaRPr lang="en-US"/>
        </a:p>
      </dgm:t>
    </dgm:pt>
    <dgm:pt modelId="{79F31009-D16D-46EF-B1F1-1A9960B0FE5B}" type="pres">
      <dgm:prSet presAssocID="{9E88F88E-E2A1-41F0-96EE-027864D1C6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EF5550-62CC-47D7-9725-62D5878F534E}" type="pres">
      <dgm:prSet presAssocID="{BE4C0120-86B2-4784-89FB-3CEC35024C69}" presName="hierRoot1" presStyleCnt="0"/>
      <dgm:spPr/>
    </dgm:pt>
    <dgm:pt modelId="{553BCB8F-71BB-48D0-8B93-9D7B52E15703}" type="pres">
      <dgm:prSet presAssocID="{BE4C0120-86B2-4784-89FB-3CEC35024C69}" presName="composite" presStyleCnt="0"/>
      <dgm:spPr/>
    </dgm:pt>
    <dgm:pt modelId="{210C7038-F4B8-4B72-8C81-22B85E55C245}" type="pres">
      <dgm:prSet presAssocID="{BE4C0120-86B2-4784-89FB-3CEC35024C69}" presName="background" presStyleLbl="node0" presStyleIdx="0" presStyleCnt="4"/>
      <dgm:spPr/>
    </dgm:pt>
    <dgm:pt modelId="{DFD0A5D8-59F5-418E-901A-53D29B0A88FF}" type="pres">
      <dgm:prSet presAssocID="{BE4C0120-86B2-4784-89FB-3CEC35024C69}" presName="text" presStyleLbl="fgAcc0" presStyleIdx="0" presStyleCnt="4">
        <dgm:presLayoutVars>
          <dgm:chPref val="3"/>
        </dgm:presLayoutVars>
      </dgm:prSet>
      <dgm:spPr/>
    </dgm:pt>
    <dgm:pt modelId="{F1901485-68D8-404D-99BA-10F86A84D647}" type="pres">
      <dgm:prSet presAssocID="{BE4C0120-86B2-4784-89FB-3CEC35024C69}" presName="hierChild2" presStyleCnt="0"/>
      <dgm:spPr/>
    </dgm:pt>
    <dgm:pt modelId="{36EE79E2-5454-40C9-B544-1766AA69DCC1}" type="pres">
      <dgm:prSet presAssocID="{0326A92A-C784-4B3E-8848-8A1A2E614576}" presName="hierRoot1" presStyleCnt="0"/>
      <dgm:spPr/>
    </dgm:pt>
    <dgm:pt modelId="{22D78CE4-F57F-417F-9FFC-263773D38395}" type="pres">
      <dgm:prSet presAssocID="{0326A92A-C784-4B3E-8848-8A1A2E614576}" presName="composite" presStyleCnt="0"/>
      <dgm:spPr/>
    </dgm:pt>
    <dgm:pt modelId="{263DA512-AA00-486B-9D7E-31CE65B03E09}" type="pres">
      <dgm:prSet presAssocID="{0326A92A-C784-4B3E-8848-8A1A2E614576}" presName="background" presStyleLbl="node0" presStyleIdx="1" presStyleCnt="4"/>
      <dgm:spPr/>
    </dgm:pt>
    <dgm:pt modelId="{A6D8B9DD-21E6-43E3-AA62-CA814C150403}" type="pres">
      <dgm:prSet presAssocID="{0326A92A-C784-4B3E-8848-8A1A2E614576}" presName="text" presStyleLbl="fgAcc0" presStyleIdx="1" presStyleCnt="4">
        <dgm:presLayoutVars>
          <dgm:chPref val="3"/>
        </dgm:presLayoutVars>
      </dgm:prSet>
      <dgm:spPr/>
    </dgm:pt>
    <dgm:pt modelId="{F794A7A0-0EE3-4C93-AF9F-6829F59D9C65}" type="pres">
      <dgm:prSet presAssocID="{0326A92A-C784-4B3E-8848-8A1A2E614576}" presName="hierChild2" presStyleCnt="0"/>
      <dgm:spPr/>
    </dgm:pt>
    <dgm:pt modelId="{D07D6245-7C94-4763-8D7E-700DEAE4E807}" type="pres">
      <dgm:prSet presAssocID="{9ADAA7BF-8EEA-4820-9EE3-41AD71A16612}" presName="hierRoot1" presStyleCnt="0"/>
      <dgm:spPr/>
    </dgm:pt>
    <dgm:pt modelId="{26DF9DE3-F151-42FA-80A8-6E746E643D74}" type="pres">
      <dgm:prSet presAssocID="{9ADAA7BF-8EEA-4820-9EE3-41AD71A16612}" presName="composite" presStyleCnt="0"/>
      <dgm:spPr/>
    </dgm:pt>
    <dgm:pt modelId="{CFD05F7B-F126-4B51-BF6C-18ACC08E9443}" type="pres">
      <dgm:prSet presAssocID="{9ADAA7BF-8EEA-4820-9EE3-41AD71A16612}" presName="background" presStyleLbl="node0" presStyleIdx="2" presStyleCnt="4"/>
      <dgm:spPr/>
    </dgm:pt>
    <dgm:pt modelId="{7E8AF8CC-8F65-4C2B-8752-23E158B7E85E}" type="pres">
      <dgm:prSet presAssocID="{9ADAA7BF-8EEA-4820-9EE3-41AD71A16612}" presName="text" presStyleLbl="fgAcc0" presStyleIdx="2" presStyleCnt="4">
        <dgm:presLayoutVars>
          <dgm:chPref val="3"/>
        </dgm:presLayoutVars>
      </dgm:prSet>
      <dgm:spPr/>
    </dgm:pt>
    <dgm:pt modelId="{12B96FCF-AE76-4F21-98D5-B027D03292AC}" type="pres">
      <dgm:prSet presAssocID="{9ADAA7BF-8EEA-4820-9EE3-41AD71A16612}" presName="hierChild2" presStyleCnt="0"/>
      <dgm:spPr/>
    </dgm:pt>
    <dgm:pt modelId="{B6CB952C-D73C-4D02-B11A-C863C8182FAE}" type="pres">
      <dgm:prSet presAssocID="{B4B714F4-8167-4E55-A02F-8C8F2F1EF6EF}" presName="hierRoot1" presStyleCnt="0"/>
      <dgm:spPr/>
    </dgm:pt>
    <dgm:pt modelId="{CF1C6DC3-2704-4F73-8C9F-F0556F244464}" type="pres">
      <dgm:prSet presAssocID="{B4B714F4-8167-4E55-A02F-8C8F2F1EF6EF}" presName="composite" presStyleCnt="0"/>
      <dgm:spPr/>
    </dgm:pt>
    <dgm:pt modelId="{5A6922C4-5F0F-44D1-B82B-D270439C6509}" type="pres">
      <dgm:prSet presAssocID="{B4B714F4-8167-4E55-A02F-8C8F2F1EF6EF}" presName="background" presStyleLbl="node0" presStyleIdx="3" presStyleCnt="4"/>
      <dgm:spPr/>
    </dgm:pt>
    <dgm:pt modelId="{A0184065-20E1-481C-8EDD-B6288532A1C4}" type="pres">
      <dgm:prSet presAssocID="{B4B714F4-8167-4E55-A02F-8C8F2F1EF6EF}" presName="text" presStyleLbl="fgAcc0" presStyleIdx="3" presStyleCnt="4">
        <dgm:presLayoutVars>
          <dgm:chPref val="3"/>
        </dgm:presLayoutVars>
      </dgm:prSet>
      <dgm:spPr/>
    </dgm:pt>
    <dgm:pt modelId="{61584AC0-4B72-4320-8009-58DA38801308}" type="pres">
      <dgm:prSet presAssocID="{B4B714F4-8167-4E55-A02F-8C8F2F1EF6EF}" presName="hierChild2" presStyleCnt="0"/>
      <dgm:spPr/>
    </dgm:pt>
  </dgm:ptLst>
  <dgm:cxnLst>
    <dgm:cxn modelId="{3301992C-3568-4667-8D04-3EB4386944D1}" type="presOf" srcId="{9E88F88E-E2A1-41F0-96EE-027864D1C69E}" destId="{79F31009-D16D-46EF-B1F1-1A9960B0FE5B}" srcOrd="0" destOrd="0" presId="urn:microsoft.com/office/officeart/2005/8/layout/hierarchy1"/>
    <dgm:cxn modelId="{90BCC934-F56A-4866-BE24-24E3917EFDFE}" srcId="{9E88F88E-E2A1-41F0-96EE-027864D1C69E}" destId="{BE4C0120-86B2-4784-89FB-3CEC35024C69}" srcOrd="0" destOrd="0" parTransId="{D18F8D19-E88B-4557-BB96-B84A2E060847}" sibTransId="{B965D480-1F86-4867-858F-9BC4D0DE8813}"/>
    <dgm:cxn modelId="{862CA43E-2110-4D49-B6AD-4304EA083110}" srcId="{9E88F88E-E2A1-41F0-96EE-027864D1C69E}" destId="{0326A92A-C784-4B3E-8848-8A1A2E614576}" srcOrd="1" destOrd="0" parTransId="{3C914B3C-59B1-4E42-99F4-616D08F15D97}" sibTransId="{008A9BA6-8185-43E4-B6E7-FE9F0F694F52}"/>
    <dgm:cxn modelId="{CEADF150-7452-4EE7-ADAD-33C19F613EB3}" type="presOf" srcId="{BE4C0120-86B2-4784-89FB-3CEC35024C69}" destId="{DFD0A5D8-59F5-418E-901A-53D29B0A88FF}" srcOrd="0" destOrd="0" presId="urn:microsoft.com/office/officeart/2005/8/layout/hierarchy1"/>
    <dgm:cxn modelId="{9105E073-164D-4282-A5AE-F11FEBF6FE59}" type="presOf" srcId="{B4B714F4-8167-4E55-A02F-8C8F2F1EF6EF}" destId="{A0184065-20E1-481C-8EDD-B6288532A1C4}" srcOrd="0" destOrd="0" presId="urn:microsoft.com/office/officeart/2005/8/layout/hierarchy1"/>
    <dgm:cxn modelId="{405A2898-B0CF-4932-BAFF-E73606E04EB7}" srcId="{9E88F88E-E2A1-41F0-96EE-027864D1C69E}" destId="{B4B714F4-8167-4E55-A02F-8C8F2F1EF6EF}" srcOrd="3" destOrd="0" parTransId="{2729BBE1-9B81-4A6F-AC6C-84975AC4C69C}" sibTransId="{1AC96686-8D6A-4AED-8B7B-76E48EAF0646}"/>
    <dgm:cxn modelId="{BEF8D9BE-2846-4ED9-8C7C-BE4B250964E6}" type="presOf" srcId="{0326A92A-C784-4B3E-8848-8A1A2E614576}" destId="{A6D8B9DD-21E6-43E3-AA62-CA814C150403}" srcOrd="0" destOrd="0" presId="urn:microsoft.com/office/officeart/2005/8/layout/hierarchy1"/>
    <dgm:cxn modelId="{B83C4DBF-2662-49C1-9A44-25D5E8915C63}" srcId="{9E88F88E-E2A1-41F0-96EE-027864D1C69E}" destId="{9ADAA7BF-8EEA-4820-9EE3-41AD71A16612}" srcOrd="2" destOrd="0" parTransId="{B14E360A-BB2B-4D52-B683-5F2E10A115EF}" sibTransId="{E8C2FD7A-6AF6-4907-9810-9828E6191BCC}"/>
    <dgm:cxn modelId="{BFA86EE7-CC7C-43A9-B353-7D576D20721D}" type="presOf" srcId="{9ADAA7BF-8EEA-4820-9EE3-41AD71A16612}" destId="{7E8AF8CC-8F65-4C2B-8752-23E158B7E85E}" srcOrd="0" destOrd="0" presId="urn:microsoft.com/office/officeart/2005/8/layout/hierarchy1"/>
    <dgm:cxn modelId="{581312B9-C708-46EF-AB05-F0589E5C0F5A}" type="presParOf" srcId="{79F31009-D16D-46EF-B1F1-1A9960B0FE5B}" destId="{B7EF5550-62CC-47D7-9725-62D5878F534E}" srcOrd="0" destOrd="0" presId="urn:microsoft.com/office/officeart/2005/8/layout/hierarchy1"/>
    <dgm:cxn modelId="{0FA05A05-E8BC-41D6-84B3-0B25A3EAF7C5}" type="presParOf" srcId="{B7EF5550-62CC-47D7-9725-62D5878F534E}" destId="{553BCB8F-71BB-48D0-8B93-9D7B52E15703}" srcOrd="0" destOrd="0" presId="urn:microsoft.com/office/officeart/2005/8/layout/hierarchy1"/>
    <dgm:cxn modelId="{537EA610-1940-4019-A5F0-D18EDCF197AD}" type="presParOf" srcId="{553BCB8F-71BB-48D0-8B93-9D7B52E15703}" destId="{210C7038-F4B8-4B72-8C81-22B85E55C245}" srcOrd="0" destOrd="0" presId="urn:microsoft.com/office/officeart/2005/8/layout/hierarchy1"/>
    <dgm:cxn modelId="{D7234A7D-202A-4D3D-AC7E-D8D788A85A84}" type="presParOf" srcId="{553BCB8F-71BB-48D0-8B93-9D7B52E15703}" destId="{DFD0A5D8-59F5-418E-901A-53D29B0A88FF}" srcOrd="1" destOrd="0" presId="urn:microsoft.com/office/officeart/2005/8/layout/hierarchy1"/>
    <dgm:cxn modelId="{3092764A-962D-4D2E-854F-42C16F81E150}" type="presParOf" srcId="{B7EF5550-62CC-47D7-9725-62D5878F534E}" destId="{F1901485-68D8-404D-99BA-10F86A84D647}" srcOrd="1" destOrd="0" presId="urn:microsoft.com/office/officeart/2005/8/layout/hierarchy1"/>
    <dgm:cxn modelId="{B94A818C-BDE8-4682-821A-44E83A7C24CE}" type="presParOf" srcId="{79F31009-D16D-46EF-B1F1-1A9960B0FE5B}" destId="{36EE79E2-5454-40C9-B544-1766AA69DCC1}" srcOrd="1" destOrd="0" presId="urn:microsoft.com/office/officeart/2005/8/layout/hierarchy1"/>
    <dgm:cxn modelId="{5E55A0CA-B37C-4767-A327-9F1C7C2E5562}" type="presParOf" srcId="{36EE79E2-5454-40C9-B544-1766AA69DCC1}" destId="{22D78CE4-F57F-417F-9FFC-263773D38395}" srcOrd="0" destOrd="0" presId="urn:microsoft.com/office/officeart/2005/8/layout/hierarchy1"/>
    <dgm:cxn modelId="{5CCABD37-5D88-4283-8480-905D3C6B62AA}" type="presParOf" srcId="{22D78CE4-F57F-417F-9FFC-263773D38395}" destId="{263DA512-AA00-486B-9D7E-31CE65B03E09}" srcOrd="0" destOrd="0" presId="urn:microsoft.com/office/officeart/2005/8/layout/hierarchy1"/>
    <dgm:cxn modelId="{13024C13-7EA2-4131-AB54-AC55B604C25A}" type="presParOf" srcId="{22D78CE4-F57F-417F-9FFC-263773D38395}" destId="{A6D8B9DD-21E6-43E3-AA62-CA814C150403}" srcOrd="1" destOrd="0" presId="urn:microsoft.com/office/officeart/2005/8/layout/hierarchy1"/>
    <dgm:cxn modelId="{0023B3D1-AC44-4CAA-9C10-105CF68BB1B5}" type="presParOf" srcId="{36EE79E2-5454-40C9-B544-1766AA69DCC1}" destId="{F794A7A0-0EE3-4C93-AF9F-6829F59D9C65}" srcOrd="1" destOrd="0" presId="urn:microsoft.com/office/officeart/2005/8/layout/hierarchy1"/>
    <dgm:cxn modelId="{7B47314C-CF5D-4F28-8D76-F3039F52D35E}" type="presParOf" srcId="{79F31009-D16D-46EF-B1F1-1A9960B0FE5B}" destId="{D07D6245-7C94-4763-8D7E-700DEAE4E807}" srcOrd="2" destOrd="0" presId="urn:microsoft.com/office/officeart/2005/8/layout/hierarchy1"/>
    <dgm:cxn modelId="{5A58DEA0-307A-47F7-B267-92C62E401539}" type="presParOf" srcId="{D07D6245-7C94-4763-8D7E-700DEAE4E807}" destId="{26DF9DE3-F151-42FA-80A8-6E746E643D74}" srcOrd="0" destOrd="0" presId="urn:microsoft.com/office/officeart/2005/8/layout/hierarchy1"/>
    <dgm:cxn modelId="{38E3637E-BC93-4481-B077-83CBAFDFCB0A}" type="presParOf" srcId="{26DF9DE3-F151-42FA-80A8-6E746E643D74}" destId="{CFD05F7B-F126-4B51-BF6C-18ACC08E9443}" srcOrd="0" destOrd="0" presId="urn:microsoft.com/office/officeart/2005/8/layout/hierarchy1"/>
    <dgm:cxn modelId="{8638E140-79F0-48DB-AD63-440EF7DC8EDF}" type="presParOf" srcId="{26DF9DE3-F151-42FA-80A8-6E746E643D74}" destId="{7E8AF8CC-8F65-4C2B-8752-23E158B7E85E}" srcOrd="1" destOrd="0" presId="urn:microsoft.com/office/officeart/2005/8/layout/hierarchy1"/>
    <dgm:cxn modelId="{78E6FF68-5415-4A29-9E64-6081645E6622}" type="presParOf" srcId="{D07D6245-7C94-4763-8D7E-700DEAE4E807}" destId="{12B96FCF-AE76-4F21-98D5-B027D03292AC}" srcOrd="1" destOrd="0" presId="urn:microsoft.com/office/officeart/2005/8/layout/hierarchy1"/>
    <dgm:cxn modelId="{1CD46745-D594-4FA1-8F94-80AA982D740D}" type="presParOf" srcId="{79F31009-D16D-46EF-B1F1-1A9960B0FE5B}" destId="{B6CB952C-D73C-4D02-B11A-C863C8182FAE}" srcOrd="3" destOrd="0" presId="urn:microsoft.com/office/officeart/2005/8/layout/hierarchy1"/>
    <dgm:cxn modelId="{CF371006-5A9D-46A6-944C-630AFFD9BB0A}" type="presParOf" srcId="{B6CB952C-D73C-4D02-B11A-C863C8182FAE}" destId="{CF1C6DC3-2704-4F73-8C9F-F0556F244464}" srcOrd="0" destOrd="0" presId="urn:microsoft.com/office/officeart/2005/8/layout/hierarchy1"/>
    <dgm:cxn modelId="{EFDDA347-7309-4076-8FFB-3D75338DB489}" type="presParOf" srcId="{CF1C6DC3-2704-4F73-8C9F-F0556F244464}" destId="{5A6922C4-5F0F-44D1-B82B-D270439C6509}" srcOrd="0" destOrd="0" presId="urn:microsoft.com/office/officeart/2005/8/layout/hierarchy1"/>
    <dgm:cxn modelId="{8EA4D746-5120-4AB1-8B1F-C066EEEEF62E}" type="presParOf" srcId="{CF1C6DC3-2704-4F73-8C9F-F0556F244464}" destId="{A0184065-20E1-481C-8EDD-B6288532A1C4}" srcOrd="1" destOrd="0" presId="urn:microsoft.com/office/officeart/2005/8/layout/hierarchy1"/>
    <dgm:cxn modelId="{CAD26FA3-4FFC-4143-9479-B0C3C3A00197}" type="presParOf" srcId="{B6CB952C-D73C-4D02-B11A-C863C8182FAE}" destId="{61584AC0-4B72-4320-8009-58DA388013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C7038-F4B8-4B72-8C81-22B85E55C245}">
      <dsp:nvSpPr>
        <dsp:cNvPr id="0" name=""/>
        <dsp:cNvSpPr/>
      </dsp:nvSpPr>
      <dsp:spPr>
        <a:xfrm>
          <a:off x="3231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0A5D8-59F5-418E-901A-53D29B0A88FF}">
      <dsp:nvSpPr>
        <dsp:cNvPr id="0" name=""/>
        <dsp:cNvSpPr/>
      </dsp:nvSpPr>
      <dsp:spPr>
        <a:xfrm>
          <a:off x="259591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Introduction</a:t>
          </a:r>
        </a:p>
      </dsp:txBody>
      <dsp:txXfrm>
        <a:off x="302502" y="1271251"/>
        <a:ext cx="2221419" cy="1379276"/>
      </dsp:txXfrm>
    </dsp:sp>
    <dsp:sp modelId="{263DA512-AA00-486B-9D7E-31CE65B03E09}">
      <dsp:nvSpPr>
        <dsp:cNvPr id="0" name=""/>
        <dsp:cNvSpPr/>
      </dsp:nvSpPr>
      <dsp:spPr>
        <a:xfrm>
          <a:off x="2823193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8B9DD-21E6-43E3-AA62-CA814C150403}">
      <dsp:nvSpPr>
        <dsp:cNvPr id="0" name=""/>
        <dsp:cNvSpPr/>
      </dsp:nvSpPr>
      <dsp:spPr>
        <a:xfrm>
          <a:off x="3079553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Hypothesis</a:t>
          </a:r>
        </a:p>
      </dsp:txBody>
      <dsp:txXfrm>
        <a:off x="3122464" y="1271251"/>
        <a:ext cx="2221419" cy="1379276"/>
      </dsp:txXfrm>
    </dsp:sp>
    <dsp:sp modelId="{CFD05F7B-F126-4B51-BF6C-18ACC08E9443}">
      <dsp:nvSpPr>
        <dsp:cNvPr id="0" name=""/>
        <dsp:cNvSpPr/>
      </dsp:nvSpPr>
      <dsp:spPr>
        <a:xfrm>
          <a:off x="5643155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AF8CC-8F65-4C2B-8752-23E158B7E85E}">
      <dsp:nvSpPr>
        <dsp:cNvPr id="0" name=""/>
        <dsp:cNvSpPr/>
      </dsp:nvSpPr>
      <dsp:spPr>
        <a:xfrm>
          <a:off x="5899515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Hypothetical question</a:t>
          </a:r>
        </a:p>
      </dsp:txBody>
      <dsp:txXfrm>
        <a:off x="5942426" y="1271251"/>
        <a:ext cx="2221419" cy="1379276"/>
      </dsp:txXfrm>
    </dsp:sp>
    <dsp:sp modelId="{5A6922C4-5F0F-44D1-B82B-D270439C6509}">
      <dsp:nvSpPr>
        <dsp:cNvPr id="0" name=""/>
        <dsp:cNvSpPr/>
      </dsp:nvSpPr>
      <dsp:spPr>
        <a:xfrm>
          <a:off x="8463116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84065-20E1-481C-8EDD-B6288532A1C4}">
      <dsp:nvSpPr>
        <dsp:cNvPr id="0" name=""/>
        <dsp:cNvSpPr/>
      </dsp:nvSpPr>
      <dsp:spPr>
        <a:xfrm>
          <a:off x="8719477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Conclusions </a:t>
          </a:r>
        </a:p>
      </dsp:txBody>
      <dsp:txXfrm>
        <a:off x="8762388" y="1271251"/>
        <a:ext cx="2221419" cy="137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4DECF5-5F24-4057-97BD-A9466DD00E1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B563D6-560E-43BF-86A7-4B11A0DDF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41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D613-E268-4648-9BD2-4154E940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ON LIFE EXPECTANCY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A4DA5-9B1E-4AAA-9762-3074369D5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291840"/>
            <a:ext cx="10993546" cy="2913017"/>
          </a:xfrm>
        </p:spPr>
        <p:txBody>
          <a:bodyPr>
            <a:noAutofit/>
          </a:bodyPr>
          <a:lstStyle/>
          <a:p>
            <a:r>
              <a:rPr lang="en-US" sz="3600" u="sng" dirty="0"/>
              <a:t>Group MEMBERS</a:t>
            </a:r>
          </a:p>
          <a:p>
            <a:r>
              <a:rPr lang="en-US" sz="3000" dirty="0"/>
              <a:t>BENEDICT ATTA BINEY</a:t>
            </a:r>
          </a:p>
          <a:p>
            <a:r>
              <a:rPr lang="en-US" sz="3000" dirty="0"/>
              <a:t>ALEXANDER KISSIEDU</a:t>
            </a:r>
            <a:br>
              <a:rPr lang="en-US" sz="3000" dirty="0"/>
            </a:br>
            <a:r>
              <a:rPr lang="en-US" sz="3000" dirty="0"/>
              <a:t>EVANS ANKOMAH</a:t>
            </a:r>
          </a:p>
        </p:txBody>
      </p:sp>
    </p:spTree>
    <p:extLst>
      <p:ext uri="{BB962C8B-B14F-4D97-AF65-F5344CB8AC3E}">
        <p14:creationId xmlns:p14="http://schemas.microsoft.com/office/powerpoint/2010/main" val="227460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6411-6B7D-40DF-80F9-4412CCB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9865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QUESTION 4</a:t>
            </a:r>
            <a:r>
              <a:rPr lang="en-US" sz="3200" b="1" i="0" dirty="0">
                <a:effectLst/>
              </a:rPr>
              <a:t>: </a:t>
            </a:r>
            <a:r>
              <a:rPr lang="en-US" sz="3200" i="0" dirty="0">
                <a:effectLst/>
              </a:rPr>
              <a:t>Which countries have high life expectancy despite having low schooling?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795-0AD1-4F7D-AAD5-E325CDB28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106" y="1792827"/>
            <a:ext cx="4826582" cy="470004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There is a weak positive correlation between Life expectancy and Hepatitis B (r=0.2)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There is a moderate positive correlation between Life expectancy and Polio (r=0.46)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There is a moderate positive correlation between Life expectancy and Diphtheria (r=0.48)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There is a strong positive correlation between Life expectancy and Schooling (r=0.75)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0E0C11F-E427-450E-BAE0-2D2D4E604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69" y="2309288"/>
            <a:ext cx="67913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6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6411-6B7D-40DF-80F9-4412CCB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9865" cy="1325563"/>
          </a:xfrm>
        </p:spPr>
        <p:txBody>
          <a:bodyPr>
            <a:noAutofit/>
          </a:bodyPr>
          <a:lstStyle/>
          <a:p>
            <a:r>
              <a:rPr lang="en-US" sz="3000" b="1" dirty="0"/>
              <a:t>QUESTION 5</a:t>
            </a:r>
            <a:r>
              <a:rPr lang="en-US" sz="3000" b="1" i="0" dirty="0">
                <a:effectLst/>
              </a:rPr>
              <a:t>: 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Which countries have high life expectancy despite having low schooling?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795-0AD1-4F7D-AAD5-E325CDB28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792827"/>
            <a:ext cx="3715016" cy="470004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Two countries despite having low schooling fall within high expectancy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nd interestingly they are all coming from coming the developing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5A26F-D194-421F-AAED-343098C6A0E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8" r="38986" b="8458"/>
          <a:stretch/>
        </p:blipFill>
        <p:spPr bwMode="auto">
          <a:xfrm>
            <a:off x="4529470" y="2154335"/>
            <a:ext cx="6617097" cy="4129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72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313A-3F75-4873-9CD1-1B22FF00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722D-FFC5-4B4A-8219-A4B80254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  <a:ea typeface="Calibri" panose="020F0502020204030204" pitchFamily="34" charset="0"/>
              </a:rPr>
              <a:t>W</a:t>
            </a:r>
            <a:r>
              <a:rPr lang="en-US">
                <a:effectLst/>
                <a:latin typeface="+mj-lt"/>
                <a:ea typeface="Calibri" panose="020F0502020204030204" pitchFamily="34" charset="0"/>
              </a:rPr>
              <a:t>e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can strongly say that schooling and immunization interventions (Polio, Hepatitis B, and Diphtheria) are somehow linked to life expectancy, that’s </a:t>
            </a:r>
            <a:r>
              <a:rPr lang="en-US" dirty="0">
                <a:latin typeface="+mj-lt"/>
                <a:ea typeface="Calibri" panose="020F0502020204030204" pitchFamily="34" charset="0"/>
              </a:rPr>
              <a:t>an increase in schooling and immunization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intervention (Polio, Hepatitis B, and Diphtheria) will improve life expectancy. 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Calibri" panose="020F0502020204030204" pitchFamily="34" charset="0"/>
              </a:rPr>
              <a:t>T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o conclude Life expectancy is better in developed countries than developing ones which confirms our initial hypothesis</a:t>
            </a:r>
            <a:r>
              <a:rPr lang="en-US" dirty="0">
                <a:latin typeface="+mj-lt"/>
                <a:ea typeface="Calibri" panose="020F0502020204030204" pitchFamily="34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893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A3051A3-9395-428E-97E1-C6ED31394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048" y="1208531"/>
            <a:ext cx="4735069" cy="4735069"/>
          </a:xfrm>
          <a:prstGeom prst="rect">
            <a:avLst/>
          </a:prstGeom>
        </p:spPr>
      </p:pic>
      <p:sp>
        <p:nvSpPr>
          <p:cNvPr id="41" name="Rectangle 33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FC37-AB85-4ED2-A4D6-6207E93A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165" y="1355640"/>
            <a:ext cx="4545977" cy="2525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80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43BB-38B1-49C7-8A42-6BC9A2FA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7EF9D1-38E4-4C2C-AA49-D62445C05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48660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30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9D8E-AA22-459E-A080-A25E6665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766C-47EE-4A66-BAA7-C38EF8C3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  <a:ea typeface="Calibri" panose="020F0502020204030204" pitchFamily="34" charset="0"/>
              </a:rPr>
              <a:t>EDA </a:t>
            </a:r>
            <a:r>
              <a:rPr lang="en-US" sz="3200" dirty="0">
                <a:effectLst/>
                <a:latin typeface="+mj-lt"/>
                <a:ea typeface="Calibri" panose="020F0502020204030204" pitchFamily="34" charset="0"/>
              </a:rPr>
              <a:t>based on a dataset from Global Health Observatory (GHO) data repository under World Health Organization (WHO) for the period of 2000-2015 for all countries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979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5C98-65F8-4AF5-AC68-D791E256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1A77-48A3-45E5-BD2A-B43F0CB0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Life expectancy in developed countries seem to be better than that of developing countries.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45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6264-1D33-419C-AC65-74ED3D92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HYPOTHETICAL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D81-21E3-4FB1-B1B2-AA213E4A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44021"/>
            <a:ext cx="11029615" cy="3678303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What is the distribution of countries by their status?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What is the life expectancy trend of over the years?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What is the average life expectancy in developing and developed countries each year?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How do the various immunizations (Hepatitis B, Polio and Diphtheria) relate to life expectancy?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Which countries have high life expectancy despite having low schooling?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6411-6B7D-40DF-80F9-4412CCB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57249"/>
            <a:ext cx="11029616" cy="988332"/>
          </a:xfrm>
        </p:spPr>
        <p:txBody>
          <a:bodyPr>
            <a:noAutofit/>
          </a:bodyPr>
          <a:lstStyle/>
          <a:p>
            <a:r>
              <a:rPr lang="en-US" sz="3800" b="1" dirty="0"/>
              <a:t>QUESTION 1:</a:t>
            </a:r>
            <a:r>
              <a:rPr lang="en-US" sz="3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distribution of countries by their status?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795-0AD1-4F7D-AAD5-E325CDB286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clearly see that out of the 183 countries</a:t>
            </a:r>
          </a:p>
          <a:p>
            <a:r>
              <a:rPr lang="en-US" dirty="0"/>
              <a:t>Only 16.58% of the countries are classified as developed.</a:t>
            </a:r>
          </a:p>
          <a:p>
            <a:r>
              <a:rPr lang="en-US" dirty="0"/>
              <a:t>and 83.42% of the countries are classified as developing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42F4AB-7479-47E1-A98D-21D4B2FB16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2228003"/>
            <a:ext cx="4401398" cy="45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6411-6B7D-40DF-80F9-4412CCB4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2: </a:t>
            </a:r>
            <a:r>
              <a:rPr lang="en-US" sz="3600" i="0" dirty="0">
                <a:effectLst/>
              </a:rPr>
              <a:t>What is the life expectancy trend of over the years?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795-0AD1-4F7D-AAD5-E325CDB28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936" y="1792827"/>
            <a:ext cx="2360428" cy="4384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appears that most countries over the years have their life expectancy between 65 and 80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50DE3D-ABB4-4442-8CB7-518566E2A6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35" y="1994850"/>
            <a:ext cx="8397652" cy="42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6411-6B7D-40DF-80F9-4412CCB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1038"/>
            <a:ext cx="11029616" cy="988332"/>
          </a:xfrm>
        </p:spPr>
        <p:txBody>
          <a:bodyPr>
            <a:normAutofit/>
          </a:bodyPr>
          <a:lstStyle/>
          <a:p>
            <a:r>
              <a:rPr lang="en-US" sz="3800" b="1" dirty="0"/>
              <a:t>QUESTION 2: </a:t>
            </a:r>
            <a:r>
              <a:rPr lang="en-US" sz="3800" i="0" dirty="0">
                <a:effectLst/>
              </a:rPr>
              <a:t>CONTD.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795-0AD1-4F7D-AAD5-E325CDB28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874" y="1888520"/>
            <a:ext cx="3455582" cy="438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It also appears that life expectancy has been improving over the years.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However, there was a low growth between 2009 and 2010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BF2393-C4E9-44DD-8C59-0B5B186F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409" y="2201051"/>
            <a:ext cx="7798185" cy="448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1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6411-6B7D-40DF-80F9-4412CCB4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QUESTION </a:t>
            </a:r>
            <a:r>
              <a:rPr lang="en-US" sz="2800" b="1" i="0" dirty="0">
                <a:effectLst/>
              </a:rPr>
              <a:t>3: </a:t>
            </a:r>
            <a:r>
              <a:rPr lang="en-US" sz="2800" i="0" dirty="0">
                <a:effectLst/>
              </a:rPr>
              <a:t>What is the average life expectancy in developing and developed countries each year?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795-0AD1-4F7D-AAD5-E325CDB28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326" y="1920418"/>
            <a:ext cx="4781731" cy="4700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we can clearly see that there was has be improvement in both developed and developing countries over the years(2000-2015)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however, there was a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decline in 2008 and 2012 for developed countries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decline between 2009 and 2010 for developing countries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a slow growth between 2002 and 2004 </a:t>
            </a:r>
            <a:endParaRPr lang="en-US" sz="2400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9E6AE1-D968-4627-9207-A9C3D654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2" y="2203719"/>
            <a:ext cx="6974292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51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</TotalTime>
  <Words>488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</vt:lpstr>
      <vt:lpstr>EXPLORATORY DATA ANALYSIS ON LIFE EXPECTANCY DATASET</vt:lpstr>
      <vt:lpstr>OUTLINE</vt:lpstr>
      <vt:lpstr>INTRODUCTION</vt:lpstr>
      <vt:lpstr>HYPOTHESIS</vt:lpstr>
      <vt:lpstr>HYPOTHETICAL QUESTIONS</vt:lpstr>
      <vt:lpstr>QUESTION 1:What Is the distribution of countries by their status?</vt:lpstr>
      <vt:lpstr>QUESTION 2: What is the life expectancy trend of over the years?</vt:lpstr>
      <vt:lpstr>QUESTION 2: CONTD.</vt:lpstr>
      <vt:lpstr>QUESTION 3: What is the average life expectancy in developing and developed countries each year?</vt:lpstr>
      <vt:lpstr>QUESTION 4: Which countries have high life expectancy despite having low schooling?</vt:lpstr>
      <vt:lpstr>QUESTION 5: Which countries have high life expectancy despite having low schooling?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LIFE EXPECTANCY DATASET</dc:title>
  <dc:creator>Evans Ankomah</dc:creator>
  <cp:lastModifiedBy>Evans Ankomah</cp:lastModifiedBy>
  <cp:revision>11</cp:revision>
  <dcterms:created xsi:type="dcterms:W3CDTF">2021-06-03T16:09:47Z</dcterms:created>
  <dcterms:modified xsi:type="dcterms:W3CDTF">2021-06-04T08:55:39Z</dcterms:modified>
</cp:coreProperties>
</file>