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7145B0-44D5-457A-976F-47CBCBFD82C9}">
  <a:tblStyle styleId="{BC7145B0-44D5-457A-976F-47CBCBFD82C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FDD16B-AACC-414A-AF5B-1230EA5F18B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ef746a5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ef746a5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1ee72d6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1ee72d6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ef746a5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ef746a5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ef746a5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ef746a5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78502e21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78502e2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27ff1a9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27ff1a9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ef746a5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f746a5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ef746a59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ef746a59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27ff1a9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27ff1a9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7406cf5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7406cf5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7406cf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7406cf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2f89bbd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2f89bbd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f89bbd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f89bbd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1ee72d61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1ee72d61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27ff1a9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27ff1a9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27ff1a9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27ff1a9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27ff1a9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27ff1a9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ef746a59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ef746a59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2f89bbd0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2f89bbd0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1ee72d61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1ee72d61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2985d97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2985d97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7406cf5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7406cf5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2f89bbd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2f89bbd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1ee72d6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1ee72d6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ef746a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ef746a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7406cf5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7406cf5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ef746a5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ef746a5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ef746a59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ef746a59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78502e2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78502e2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78502e2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78502e2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2e3104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2e3104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2f89bbd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2f89bbd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1ee72d6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1ee72d6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33325"/>
            <a:ext cx="8520600" cy="20526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Clr>
                <a:schemeClr val="dk1"/>
              </a:buClr>
              <a:buSzPts val="1100"/>
              <a:buFont typeface="Arial"/>
              <a:buNone/>
            </a:pPr>
            <a:r>
              <a:rPr b="1" lang="ru" sz="2100">
                <a:latin typeface="Cambria"/>
                <a:ea typeface="Cambria"/>
                <a:cs typeface="Cambria"/>
                <a:sym typeface="Cambria"/>
              </a:rPr>
              <a:t>Interpretation of Reflexives under Ellipsis in Russian</a:t>
            </a:r>
            <a:endParaRPr sz="5500">
              <a:latin typeface="Cambria"/>
              <a:ea typeface="Cambria"/>
              <a:cs typeface="Cambria"/>
              <a:sym typeface="Cambria"/>
            </a:endParaRPr>
          </a:p>
        </p:txBody>
      </p:sp>
      <p:sp>
        <p:nvSpPr>
          <p:cNvPr id="55" name="Google Shape;55;p13"/>
          <p:cNvSpPr txBox="1"/>
          <p:nvPr>
            <p:ph idx="1" type="subTitle"/>
          </p:nvPr>
        </p:nvSpPr>
        <p:spPr>
          <a:xfrm>
            <a:off x="396625" y="2571750"/>
            <a:ext cx="8520600" cy="1954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ru" sz="1800">
                <a:solidFill>
                  <a:schemeClr val="dk1"/>
                </a:solidFill>
                <a:latin typeface="Cambria"/>
                <a:ea typeface="Cambria"/>
                <a:cs typeface="Cambria"/>
                <a:sym typeface="Cambria"/>
              </a:rPr>
              <a:t>Svetlana Kuznetsova,</a:t>
            </a:r>
            <a:r>
              <a:rPr b="1" lang="ru" sz="1800">
                <a:solidFill>
                  <a:schemeClr val="dk1"/>
                </a:solidFill>
                <a:latin typeface="Cambria"/>
                <a:ea typeface="Cambria"/>
                <a:cs typeface="Cambria"/>
                <a:sym typeface="Cambria"/>
              </a:rPr>
              <a:t> </a:t>
            </a:r>
            <a:r>
              <a:rPr lang="ru" sz="1400">
                <a:solidFill>
                  <a:schemeClr val="dk1"/>
                </a:solidFill>
                <a:latin typeface="Cambria"/>
                <a:ea typeface="Cambria"/>
                <a:cs typeface="Cambria"/>
                <a:sym typeface="Cambria"/>
              </a:rPr>
              <a:t>HSE University</a:t>
            </a:r>
            <a:endParaRPr sz="1400">
              <a:solidFill>
                <a:schemeClr val="dk1"/>
              </a:solidFill>
              <a:latin typeface="Cambria"/>
              <a:ea typeface="Cambria"/>
              <a:cs typeface="Cambria"/>
              <a:sym typeface="Cambria"/>
            </a:endParaRPr>
          </a:p>
          <a:p>
            <a:pPr indent="0" lvl="0" marL="0" rtl="0" algn="ctr">
              <a:lnSpc>
                <a:spcPct val="115000"/>
              </a:lnSpc>
              <a:spcBef>
                <a:spcPts val="0"/>
              </a:spcBef>
              <a:spcAft>
                <a:spcPts val="0"/>
              </a:spcAft>
              <a:buClr>
                <a:schemeClr val="dk1"/>
              </a:buClr>
              <a:buFont typeface="Arial"/>
              <a:buNone/>
            </a:pPr>
            <a:r>
              <a:rPr lang="ru" sz="1400">
                <a:solidFill>
                  <a:schemeClr val="dk1"/>
                </a:solidFill>
                <a:latin typeface="Cambria"/>
                <a:ea typeface="Cambria"/>
                <a:cs typeface="Cambria"/>
                <a:sym typeface="Cambria"/>
              </a:rPr>
              <a:t>RED-2025 conference, Graz</a:t>
            </a:r>
            <a:endParaRPr sz="1400">
              <a:solidFill>
                <a:schemeClr val="dk1"/>
              </a:solidFill>
              <a:latin typeface="Cambria"/>
              <a:ea typeface="Cambria"/>
              <a:cs typeface="Cambria"/>
              <a:sym typeface="Cambria"/>
            </a:endParaRPr>
          </a:p>
        </p:txBody>
      </p:sp>
      <p:sp>
        <p:nvSpPr>
          <p:cNvPr id="56" name="Google Shape;56;p13"/>
          <p:cNvSpPr txBox="1"/>
          <p:nvPr/>
        </p:nvSpPr>
        <p:spPr>
          <a:xfrm>
            <a:off x="311700" y="4448900"/>
            <a:ext cx="76728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dk2"/>
                </a:solidFill>
                <a:latin typeface="Cambria"/>
                <a:ea typeface="Cambria"/>
                <a:cs typeface="Cambria"/>
                <a:sym typeface="Cambria"/>
              </a:rPr>
              <a:t>________________________________</a:t>
            </a:r>
            <a:endParaRPr sz="1300">
              <a:solidFill>
                <a:schemeClr val="dk2"/>
              </a:solidFill>
              <a:latin typeface="Cambria"/>
              <a:ea typeface="Cambria"/>
              <a:cs typeface="Cambria"/>
              <a:sym typeface="Cambria"/>
            </a:endParaRPr>
          </a:p>
          <a:p>
            <a:pPr indent="0" lvl="0" marL="0" rtl="0" algn="l">
              <a:spcBef>
                <a:spcPts val="0"/>
              </a:spcBef>
              <a:spcAft>
                <a:spcPts val="0"/>
              </a:spcAft>
              <a:buNone/>
            </a:pPr>
            <a:r>
              <a:rPr lang="ru" sz="1300">
                <a:solidFill>
                  <a:schemeClr val="dk2"/>
                </a:solidFill>
                <a:latin typeface="Cambria"/>
                <a:ea typeface="Cambria"/>
                <a:cs typeface="Cambria"/>
                <a:sym typeface="Cambria"/>
              </a:rPr>
              <a:t>https://github.com/eanor/reflexives_andan/tree/main</a:t>
            </a:r>
            <a:endParaRPr sz="1300">
              <a:solidFill>
                <a:schemeClr val="dk2"/>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20">
                <a:latin typeface="Cambria"/>
                <a:ea typeface="Cambria"/>
                <a:cs typeface="Cambria"/>
                <a:sym typeface="Cambria"/>
              </a:rPr>
              <a:t>Experiment design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latin typeface="Cambria"/>
                <a:ea typeface="Cambria"/>
                <a:cs typeface="Cambria"/>
                <a:sym typeface="Cambria"/>
              </a:rPr>
              <a:t> In each experiment, there were 4 experimental items with 9 examples in which the type of verb and the type of sentence coordinator varied (a total of 36 examples for each experiment).</a:t>
            </a:r>
            <a:endParaRPr sz="1400">
              <a:solidFill>
                <a:schemeClr val="dk1"/>
              </a:solidFill>
              <a:latin typeface="Cambria"/>
              <a:ea typeface="Cambria"/>
              <a:cs typeface="Cambria"/>
              <a:sym typeface="Cambria"/>
            </a:endParaRPr>
          </a:p>
          <a:p>
            <a:pPr indent="0" lvl="0" marL="0" rtl="0" algn="l">
              <a:spcBef>
                <a:spcPts val="0"/>
              </a:spcBef>
              <a:spcAft>
                <a:spcPts val="0"/>
              </a:spcAft>
              <a:buNone/>
            </a:pPr>
            <a:r>
              <a:rPr lang="ru" sz="1400">
                <a:solidFill>
                  <a:schemeClr val="dk1"/>
                </a:solidFill>
                <a:latin typeface="Cambria"/>
                <a:ea typeface="Cambria"/>
                <a:cs typeface="Cambria"/>
                <a:sym typeface="Cambria"/>
              </a:rPr>
              <a:t>An example stimulus is provided below:</a:t>
            </a:r>
            <a:endParaRPr sz="1400">
              <a:solidFill>
                <a:schemeClr val="dk1"/>
              </a:solidFill>
              <a:latin typeface="Cambria"/>
              <a:ea typeface="Cambria"/>
              <a:cs typeface="Cambria"/>
              <a:sym typeface="Cambria"/>
            </a:endParaRPr>
          </a:p>
          <a:p>
            <a:pPr indent="0" lvl="0" marL="0" rtl="0" algn="l">
              <a:spcBef>
                <a:spcPts val="0"/>
              </a:spcBef>
              <a:spcAft>
                <a:spcPts val="0"/>
              </a:spcAft>
              <a:buNone/>
            </a:pPr>
            <a:r>
              <a:t/>
            </a:r>
            <a:endParaRPr sz="14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latin typeface="Cambria"/>
              <a:ea typeface="Cambria"/>
              <a:cs typeface="Cambria"/>
              <a:sym typeface="Cambria"/>
            </a:endParaRPr>
          </a:p>
          <a:p>
            <a:pPr indent="0" lvl="0" marL="0" rtl="0" algn="l">
              <a:lnSpc>
                <a:spcPct val="150000"/>
              </a:lnSpc>
              <a:spcBef>
                <a:spcPts val="0"/>
              </a:spcBef>
              <a:spcAft>
                <a:spcPts val="0"/>
              </a:spcAft>
              <a:buClr>
                <a:schemeClr val="dk1"/>
              </a:buClr>
              <a:buSzPts val="1100"/>
              <a:buFont typeface="Arial"/>
              <a:buNone/>
            </a:pPr>
            <a:r>
              <a:rPr lang="ru" sz="1400">
                <a:solidFill>
                  <a:schemeClr val="dk1"/>
                </a:solidFill>
                <a:latin typeface="Cambria"/>
                <a:ea typeface="Cambria"/>
                <a:cs typeface="Cambria"/>
                <a:sym typeface="Cambria"/>
              </a:rPr>
              <a:t>.</a:t>
            </a:r>
            <a:endParaRPr sz="1400">
              <a:solidFill>
                <a:schemeClr val="dk1"/>
              </a:solidFill>
              <a:latin typeface="Cambria"/>
              <a:ea typeface="Cambria"/>
              <a:cs typeface="Cambria"/>
              <a:sym typeface="Cambria"/>
            </a:endParaRPr>
          </a:p>
          <a:p>
            <a:pPr indent="0" lvl="0" marL="101600" marR="76200" rtl="0" algn="l">
              <a:spcBef>
                <a:spcPts val="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rtl="0" algn="l">
              <a:spcBef>
                <a:spcPts val="0"/>
              </a:spcBef>
              <a:spcAft>
                <a:spcPts val="0"/>
              </a:spcAft>
              <a:buNone/>
            </a:pPr>
            <a:r>
              <a:t/>
            </a:r>
            <a:endParaRPr sz="1400">
              <a:solidFill>
                <a:schemeClr val="dk1"/>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400">
              <a:solidFill>
                <a:schemeClr val="dk1"/>
              </a:solidFill>
              <a:latin typeface="Cambria"/>
              <a:ea typeface="Cambria"/>
              <a:cs typeface="Cambria"/>
              <a:sym typeface="Cambria"/>
            </a:endParaRPr>
          </a:p>
        </p:txBody>
      </p:sp>
      <p:graphicFrame>
        <p:nvGraphicFramePr>
          <p:cNvPr id="114" name="Google Shape;114;p22"/>
          <p:cNvGraphicFramePr/>
          <p:nvPr/>
        </p:nvGraphicFramePr>
        <p:xfrm>
          <a:off x="716550" y="1975275"/>
          <a:ext cx="3000000" cy="3000000"/>
        </p:xfrm>
        <a:graphic>
          <a:graphicData uri="http://schemas.openxmlformats.org/drawingml/2006/table">
            <a:tbl>
              <a:tblPr>
                <a:noFill/>
                <a:tableStyleId>{42FDD16B-AACC-414A-AF5B-1230EA5F18B9}</a:tableStyleId>
              </a:tblPr>
              <a:tblGrid>
                <a:gridCol w="7172950"/>
              </a:tblGrid>
              <a:tr h="1030875">
                <a:tc>
                  <a:txBody>
                    <a:bodyPr/>
                    <a:lstStyle/>
                    <a:p>
                      <a:pPr indent="0" lvl="0" marL="0" rtl="0" algn="l">
                        <a:lnSpc>
                          <a:spcPct val="115000"/>
                        </a:lnSpc>
                        <a:spcBef>
                          <a:spcPts val="0"/>
                        </a:spcBef>
                        <a:spcAft>
                          <a:spcPts val="0"/>
                        </a:spcAft>
                        <a:buNone/>
                      </a:pPr>
                      <a:r>
                        <a:rPr b="1" lang="ru" sz="1200">
                          <a:solidFill>
                            <a:schemeClr val="dk1"/>
                          </a:solidFill>
                          <a:highlight>
                            <a:srgbClr val="FFFFFF"/>
                          </a:highlight>
                          <a:latin typeface="Cambria"/>
                          <a:ea typeface="Cambria"/>
                          <a:cs typeface="Cambria"/>
                          <a:sym typeface="Cambria"/>
                        </a:rPr>
                        <a:t>context</a:t>
                      </a:r>
                      <a:r>
                        <a:rPr lang="ru" sz="1200">
                          <a:solidFill>
                            <a:schemeClr val="dk1"/>
                          </a:solidFill>
                          <a:highlight>
                            <a:srgbClr val="FFFFFF"/>
                          </a:highlight>
                          <a:latin typeface="Cambria"/>
                          <a:ea typeface="Cambria"/>
                          <a:cs typeface="Cambria"/>
                          <a:sym typeface="Cambria"/>
                        </a:rPr>
                        <a:t>: U Ljuby i Viki byla podruga Alena, no Ljuba s Alenoj porugalis', i Alena pereehala.</a:t>
                      </a:r>
                      <a:endParaRPr sz="1200">
                        <a:solidFill>
                          <a:schemeClr val="dk1"/>
                        </a:solidFill>
                        <a:highlight>
                          <a:srgbClr val="FFFFFF"/>
                        </a:highlight>
                        <a:latin typeface="Cambria"/>
                        <a:ea typeface="Cambria"/>
                        <a:cs typeface="Cambria"/>
                        <a:sym typeface="Cambria"/>
                      </a:endParaRPr>
                    </a:p>
                    <a:p>
                      <a:pPr indent="540000" lvl="0" marL="0" rtl="0" algn="l">
                        <a:lnSpc>
                          <a:spcPct val="115000"/>
                        </a:lnSpc>
                        <a:spcBef>
                          <a:spcPts val="0"/>
                        </a:spcBef>
                        <a:spcAft>
                          <a:spcPts val="0"/>
                        </a:spcAft>
                        <a:buClr>
                          <a:schemeClr val="dk1"/>
                        </a:buClr>
                        <a:buSzPts val="1100"/>
                        <a:buFont typeface="Arial"/>
                        <a:buNone/>
                      </a:pPr>
                      <a:r>
                        <a:rPr i="1" lang="ru" sz="1200">
                          <a:solidFill>
                            <a:schemeClr val="dk1"/>
                          </a:solidFill>
                          <a:highlight>
                            <a:srgbClr val="FFFFFF"/>
                          </a:highlight>
                          <a:latin typeface="Cambria"/>
                          <a:ea typeface="Cambria"/>
                          <a:cs typeface="Cambria"/>
                          <a:sym typeface="Cambria"/>
                        </a:rPr>
                        <a:t>(Lyuba and Vika had a friend, Alyona, but Lyuba and Alyona had a fight, and Alyona moved out.)</a:t>
                      </a:r>
                      <a:endParaRPr i="1" sz="1200">
                        <a:solidFill>
                          <a:schemeClr val="dk1"/>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None/>
                      </a:pPr>
                      <a:r>
                        <a:rPr b="1" lang="ru" sz="1200">
                          <a:solidFill>
                            <a:schemeClr val="dk1"/>
                          </a:solidFill>
                          <a:highlight>
                            <a:srgbClr val="FFFFFF"/>
                          </a:highlight>
                          <a:latin typeface="Cambria"/>
                          <a:ea typeface="Cambria"/>
                          <a:cs typeface="Cambria"/>
                          <a:sym typeface="Cambria"/>
                        </a:rPr>
                        <a:t>stimulus</a:t>
                      </a:r>
                      <a:r>
                        <a:rPr lang="ru" sz="1200">
                          <a:solidFill>
                            <a:schemeClr val="dk1"/>
                          </a:solidFill>
                          <a:highlight>
                            <a:srgbClr val="FFFFFF"/>
                          </a:highlight>
                          <a:latin typeface="Cambria"/>
                          <a:ea typeface="Cambria"/>
                          <a:cs typeface="Cambria"/>
                          <a:sym typeface="Cambria"/>
                        </a:rPr>
                        <a:t>: Ljuba vinit sebja v proizoshedshem, i Vika tozhe.</a:t>
                      </a:r>
                      <a:endParaRPr sz="1200">
                        <a:solidFill>
                          <a:schemeClr val="dk1"/>
                        </a:solidFill>
                        <a:highlight>
                          <a:srgbClr val="FFFFFF"/>
                        </a:highlight>
                        <a:latin typeface="Cambria"/>
                        <a:ea typeface="Cambria"/>
                        <a:cs typeface="Cambria"/>
                        <a:sym typeface="Cambria"/>
                      </a:endParaRPr>
                    </a:p>
                    <a:p>
                      <a:pPr indent="540000" lvl="0" marL="0" rtl="0" algn="l">
                        <a:lnSpc>
                          <a:spcPct val="115000"/>
                        </a:lnSpc>
                        <a:spcBef>
                          <a:spcPts val="0"/>
                        </a:spcBef>
                        <a:spcAft>
                          <a:spcPts val="0"/>
                        </a:spcAft>
                        <a:buClr>
                          <a:schemeClr val="dk1"/>
                        </a:buClr>
                        <a:buSzPts val="1100"/>
                        <a:buFont typeface="Arial"/>
                        <a:buNone/>
                      </a:pPr>
                      <a:r>
                        <a:rPr i="1" lang="ru" sz="1200">
                          <a:solidFill>
                            <a:schemeClr val="dk1"/>
                          </a:solidFill>
                          <a:highlight>
                            <a:srgbClr val="FFFFFF"/>
                          </a:highlight>
                          <a:latin typeface="Cambria"/>
                          <a:ea typeface="Cambria"/>
                          <a:cs typeface="Cambria"/>
                          <a:sym typeface="Cambria"/>
                        </a:rPr>
                        <a:t>(Lyuba blames herself for what happened, and so does Vika.)</a:t>
                      </a:r>
                      <a:endParaRPr i="1" sz="1200">
                        <a:solidFill>
                          <a:schemeClr val="dk1"/>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ru" sz="1200">
                          <a:solidFill>
                            <a:schemeClr val="dk1"/>
                          </a:solidFill>
                          <a:highlight>
                            <a:srgbClr val="FFFFFF"/>
                          </a:highlight>
                          <a:latin typeface="Cambria"/>
                          <a:ea typeface="Cambria"/>
                          <a:cs typeface="Cambria"/>
                          <a:sym typeface="Cambria"/>
                        </a:rPr>
                        <a:t>Vy ponimaete jeto predlozhenie kak: </a:t>
                      </a:r>
                      <a:r>
                        <a:rPr i="1" lang="ru" sz="1200">
                          <a:solidFill>
                            <a:schemeClr val="dk1"/>
                          </a:solidFill>
                          <a:highlight>
                            <a:srgbClr val="FFFFFF"/>
                          </a:highlight>
                          <a:latin typeface="Cambria"/>
                          <a:ea typeface="Cambria"/>
                          <a:cs typeface="Cambria"/>
                          <a:sym typeface="Cambria"/>
                        </a:rPr>
                        <a:t>(You understand this sentence as:)</a:t>
                      </a:r>
                      <a:endParaRPr i="1" sz="1200">
                        <a:solidFill>
                          <a:schemeClr val="dk1"/>
                        </a:solidFill>
                        <a:highlight>
                          <a:srgbClr val="FFFFFF"/>
                        </a:highlight>
                        <a:latin typeface="Cambria"/>
                        <a:ea typeface="Cambria"/>
                        <a:cs typeface="Cambria"/>
                        <a:sym typeface="Cambria"/>
                      </a:endParaRPr>
                    </a:p>
                  </a:txBody>
                  <a:tcPr marT="91425" marB="91425" marR="91425" marL="91425"/>
                </a:tc>
              </a:tr>
              <a:tr h="875475">
                <a:tc>
                  <a:txBody>
                    <a:bodyPr/>
                    <a:lstStyle/>
                    <a:p>
                      <a:pPr indent="0" lvl="0" marL="0" rtl="0" algn="l">
                        <a:lnSpc>
                          <a:spcPct val="150000"/>
                        </a:lnSpc>
                        <a:spcBef>
                          <a:spcPts val="0"/>
                        </a:spcBef>
                        <a:spcAft>
                          <a:spcPts val="0"/>
                        </a:spcAft>
                        <a:buClr>
                          <a:schemeClr val="dk1"/>
                        </a:buClr>
                        <a:buSzPts val="1100"/>
                        <a:buFont typeface="Arial"/>
                        <a:buNone/>
                      </a:pPr>
                      <a:r>
                        <a:rPr b="1" lang="ru" sz="1200">
                          <a:solidFill>
                            <a:schemeClr val="dk1"/>
                          </a:solidFill>
                          <a:latin typeface="Cambria"/>
                          <a:ea typeface="Cambria"/>
                          <a:cs typeface="Cambria"/>
                          <a:sym typeface="Cambria"/>
                        </a:rPr>
                        <a:t>strict reading</a:t>
                      </a:r>
                      <a:r>
                        <a:rPr lang="ru" sz="1200">
                          <a:solidFill>
                            <a:schemeClr val="dk1"/>
                          </a:solidFill>
                          <a:latin typeface="Cambria"/>
                          <a:ea typeface="Cambria"/>
                          <a:cs typeface="Cambria"/>
                          <a:sym typeface="Cambria"/>
                        </a:rPr>
                        <a:t>: </a:t>
                      </a:r>
                      <a:r>
                        <a:rPr lang="ru" sz="1200">
                          <a:solidFill>
                            <a:schemeClr val="dk1"/>
                          </a:solidFill>
                          <a:latin typeface="Cambria"/>
                          <a:ea typeface="Cambria"/>
                          <a:cs typeface="Cambria"/>
                          <a:sym typeface="Cambria"/>
                        </a:rPr>
                        <a:t>... Vika vinit Ljubu v proizoshedshem. </a:t>
                      </a:r>
                      <a:r>
                        <a:rPr i="1" lang="ru" sz="1200">
                          <a:solidFill>
                            <a:schemeClr val="dk1"/>
                          </a:solidFill>
                          <a:latin typeface="Cambria"/>
                          <a:ea typeface="Cambria"/>
                          <a:cs typeface="Cambria"/>
                          <a:sym typeface="Cambria"/>
                        </a:rPr>
                        <a:t>(Vika blames Lyuba for what happened.)</a:t>
                      </a:r>
                      <a:endParaRPr i="1" sz="1200">
                        <a:solidFill>
                          <a:schemeClr val="dk1"/>
                        </a:solidFill>
                        <a:latin typeface="Cambria"/>
                        <a:ea typeface="Cambria"/>
                        <a:cs typeface="Cambria"/>
                        <a:sym typeface="Cambria"/>
                      </a:endParaRPr>
                    </a:p>
                    <a:p>
                      <a:pPr indent="-304800" lvl="0" marL="457200" marR="76200" rtl="0" algn="l">
                        <a:lnSpc>
                          <a:spcPct val="115000"/>
                        </a:lnSpc>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da </a:t>
                      </a:r>
                      <a:r>
                        <a:rPr i="1" lang="ru" sz="1200">
                          <a:solidFill>
                            <a:schemeClr val="dk1"/>
                          </a:solidFill>
                          <a:latin typeface="Cambria"/>
                          <a:ea typeface="Cambria"/>
                          <a:cs typeface="Cambria"/>
                          <a:sym typeface="Cambria"/>
                        </a:rPr>
                        <a:t>(yes)</a:t>
                      </a:r>
                      <a:endParaRPr i="1" sz="1200">
                        <a:solidFill>
                          <a:schemeClr val="dk1"/>
                        </a:solidFill>
                        <a:latin typeface="Cambria"/>
                        <a:ea typeface="Cambria"/>
                        <a:cs typeface="Cambria"/>
                        <a:sym typeface="Cambria"/>
                      </a:endParaRPr>
                    </a:p>
                    <a:p>
                      <a:pPr indent="-304800" lvl="0" marL="457200" marR="76200" rtl="0" algn="l">
                        <a:lnSpc>
                          <a:spcPct val="115000"/>
                        </a:lnSpc>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net </a:t>
                      </a:r>
                      <a:r>
                        <a:rPr i="1" lang="ru" sz="1200">
                          <a:solidFill>
                            <a:schemeClr val="dk1"/>
                          </a:solidFill>
                          <a:latin typeface="Cambria"/>
                          <a:ea typeface="Cambria"/>
                          <a:cs typeface="Cambria"/>
                          <a:sym typeface="Cambria"/>
                        </a:rPr>
                        <a:t>(no)</a:t>
                      </a:r>
                      <a:endParaRPr i="1" sz="1200"/>
                    </a:p>
                  </a:txBody>
                  <a:tcPr marT="91425" marB="91425" marR="91425" marL="91425"/>
                </a:tc>
              </a:tr>
              <a:tr h="875475">
                <a:tc>
                  <a:txBody>
                    <a:bodyPr/>
                    <a:lstStyle/>
                    <a:p>
                      <a:pPr indent="0" lvl="0" marL="0" rtl="0" algn="l">
                        <a:lnSpc>
                          <a:spcPct val="150000"/>
                        </a:lnSpc>
                        <a:spcBef>
                          <a:spcPts val="0"/>
                        </a:spcBef>
                        <a:spcAft>
                          <a:spcPts val="0"/>
                        </a:spcAft>
                        <a:buClr>
                          <a:schemeClr val="dk1"/>
                        </a:buClr>
                        <a:buSzPts val="1100"/>
                        <a:buFont typeface="Arial"/>
                        <a:buNone/>
                      </a:pPr>
                      <a:r>
                        <a:rPr b="1" lang="ru" sz="1200">
                          <a:solidFill>
                            <a:schemeClr val="dk1"/>
                          </a:solidFill>
                          <a:latin typeface="Cambria"/>
                          <a:ea typeface="Cambria"/>
                          <a:cs typeface="Cambria"/>
                          <a:sym typeface="Cambria"/>
                        </a:rPr>
                        <a:t>sloppy </a:t>
                      </a:r>
                      <a:r>
                        <a:rPr b="1" lang="ru" sz="1200">
                          <a:solidFill>
                            <a:schemeClr val="dk1"/>
                          </a:solidFill>
                          <a:latin typeface="Cambria"/>
                          <a:ea typeface="Cambria"/>
                          <a:cs typeface="Cambria"/>
                          <a:sym typeface="Cambria"/>
                        </a:rPr>
                        <a:t>reading</a:t>
                      </a:r>
                      <a:r>
                        <a:rPr lang="ru" sz="1200">
                          <a:solidFill>
                            <a:schemeClr val="dk1"/>
                          </a:solidFill>
                          <a:latin typeface="Cambria"/>
                          <a:ea typeface="Cambria"/>
                          <a:cs typeface="Cambria"/>
                          <a:sym typeface="Cambria"/>
                        </a:rPr>
                        <a:t>: ... Vika vinit sebja v proizoshedshem. </a:t>
                      </a:r>
                      <a:r>
                        <a:rPr i="1" lang="ru" sz="1200">
                          <a:solidFill>
                            <a:schemeClr val="dk1"/>
                          </a:solidFill>
                          <a:latin typeface="Cambria"/>
                          <a:ea typeface="Cambria"/>
                          <a:cs typeface="Cambria"/>
                          <a:sym typeface="Cambria"/>
                        </a:rPr>
                        <a:t>(Vika blames herself for what happened.)</a:t>
                      </a:r>
                      <a:endParaRPr sz="1200">
                        <a:solidFill>
                          <a:schemeClr val="dk1"/>
                        </a:solidFill>
                        <a:latin typeface="Cambria"/>
                        <a:ea typeface="Cambria"/>
                        <a:cs typeface="Cambria"/>
                        <a:sym typeface="Cambria"/>
                      </a:endParaRPr>
                    </a:p>
                    <a:p>
                      <a:pPr indent="-304800" lvl="0" marL="457200" marR="76200" rtl="0" algn="l">
                        <a:lnSpc>
                          <a:spcPct val="115000"/>
                        </a:lnSpc>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da </a:t>
                      </a:r>
                      <a:r>
                        <a:rPr i="1" lang="ru" sz="1200">
                          <a:solidFill>
                            <a:schemeClr val="dk1"/>
                          </a:solidFill>
                          <a:latin typeface="Cambria"/>
                          <a:ea typeface="Cambria"/>
                          <a:cs typeface="Cambria"/>
                          <a:sym typeface="Cambria"/>
                        </a:rPr>
                        <a:t>(yes)</a:t>
                      </a:r>
                      <a:endParaRPr i="1" sz="1200">
                        <a:solidFill>
                          <a:schemeClr val="dk1"/>
                        </a:solidFill>
                        <a:latin typeface="Cambria"/>
                        <a:ea typeface="Cambria"/>
                        <a:cs typeface="Cambria"/>
                        <a:sym typeface="Cambria"/>
                      </a:endParaRPr>
                    </a:p>
                    <a:p>
                      <a:pPr indent="-304800" lvl="0" marL="457200" marR="76200" rtl="0" algn="l">
                        <a:lnSpc>
                          <a:spcPct val="115000"/>
                        </a:lnSpc>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net </a:t>
                      </a:r>
                      <a:r>
                        <a:rPr i="1" lang="ru" sz="1200">
                          <a:solidFill>
                            <a:schemeClr val="dk1"/>
                          </a:solidFill>
                          <a:latin typeface="Cambria"/>
                          <a:ea typeface="Cambria"/>
                          <a:cs typeface="Cambria"/>
                          <a:sym typeface="Cambria"/>
                        </a:rPr>
                        <a:t>(no)</a:t>
                      </a:r>
                      <a:endParaRPr i="1"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u" sz="1820">
                <a:latin typeface="Cambria"/>
                <a:ea typeface="Cambria"/>
                <a:cs typeface="Cambria"/>
                <a:sym typeface="Cambria"/>
              </a:rPr>
              <a:t>Experiment design</a:t>
            </a:r>
            <a:endParaRPr b="1" sz="1820">
              <a:latin typeface="Cambria"/>
              <a:ea typeface="Cambria"/>
              <a:cs typeface="Cambria"/>
              <a:sym typeface="Cambria"/>
            </a:endParaRPr>
          </a:p>
        </p:txBody>
      </p:sp>
      <p:sp>
        <p:nvSpPr>
          <p:cNvPr id="120" name="Google Shape;120;p23"/>
          <p:cNvSpPr txBox="1"/>
          <p:nvPr>
            <p:ph idx="1" type="body"/>
          </p:nvPr>
        </p:nvSpPr>
        <p:spPr>
          <a:xfrm>
            <a:off x="311700" y="1152475"/>
            <a:ext cx="8520600" cy="3791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ru" sz="1400">
                <a:solidFill>
                  <a:schemeClr val="dk1"/>
                </a:solidFill>
                <a:latin typeface="Cambria"/>
                <a:ea typeface="Cambria"/>
                <a:cs typeface="Cambria"/>
                <a:sym typeface="Cambria"/>
              </a:rPr>
              <a:t>To test the hypothesis about the influence of other factors on the salience of the object, we added strict reading bias to the context.</a:t>
            </a:r>
            <a:endParaRPr sz="1400">
              <a:solidFill>
                <a:schemeClr val="dk1"/>
              </a:solidFill>
              <a:highlight>
                <a:srgbClr val="FFFFFF"/>
              </a:highlight>
              <a:latin typeface="Cambria"/>
              <a:ea typeface="Cambria"/>
              <a:cs typeface="Cambria"/>
              <a:sym typeface="Cambria"/>
            </a:endParaRPr>
          </a:p>
          <a:p>
            <a:pPr indent="0" lvl="0" marL="0" rtl="0" algn="l">
              <a:lnSpc>
                <a:spcPct val="150000"/>
              </a:lnSpc>
              <a:spcBef>
                <a:spcPts val="1000"/>
              </a:spcBef>
              <a:spcAft>
                <a:spcPts val="0"/>
              </a:spcAft>
              <a:buNone/>
            </a:pPr>
            <a:r>
              <a:rPr lang="ru" sz="1400">
                <a:solidFill>
                  <a:schemeClr val="dk1"/>
                </a:solidFill>
                <a:highlight>
                  <a:srgbClr val="FFFFFF"/>
                </a:highlight>
                <a:latin typeface="Cambria"/>
                <a:ea typeface="Cambria"/>
                <a:cs typeface="Cambria"/>
                <a:sym typeface="Cambria"/>
              </a:rPr>
              <a:t>It was decided to give one group of </a:t>
            </a:r>
            <a:r>
              <a:rPr lang="ru" sz="1400">
                <a:solidFill>
                  <a:schemeClr val="dk1"/>
                </a:solidFill>
                <a:highlight>
                  <a:srgbClr val="FFFFFF"/>
                </a:highlight>
                <a:latin typeface="Cambria"/>
                <a:ea typeface="Cambria"/>
                <a:cs typeface="Cambria"/>
                <a:sym typeface="Cambria"/>
              </a:rPr>
              <a:t>respondents</a:t>
            </a:r>
            <a:r>
              <a:rPr lang="ru" sz="1400">
                <a:solidFill>
                  <a:schemeClr val="dk1"/>
                </a:solidFill>
                <a:highlight>
                  <a:srgbClr val="FFFFFF"/>
                </a:highlight>
                <a:latin typeface="Cambria"/>
                <a:ea typeface="Cambria"/>
                <a:cs typeface="Cambria"/>
                <a:sym typeface="Cambria"/>
              </a:rPr>
              <a:t> sentences with neutral context (control group), and the other with a bias for a strict reading (experimental group), e.g.:</a:t>
            </a:r>
            <a:endParaRPr sz="1400">
              <a:solidFill>
                <a:schemeClr val="dk1"/>
              </a:solidFill>
              <a:highlight>
                <a:srgbClr val="FFFFFF"/>
              </a:highlight>
              <a:latin typeface="Cambria"/>
              <a:ea typeface="Cambria"/>
              <a:cs typeface="Cambria"/>
              <a:sym typeface="Cambria"/>
            </a:endParaRPr>
          </a:p>
          <a:p>
            <a:pPr indent="0" lvl="0" marL="360000" rtl="0" algn="l">
              <a:lnSpc>
                <a:spcPct val="150000"/>
              </a:lnSpc>
              <a:spcBef>
                <a:spcPts val="1000"/>
              </a:spcBef>
              <a:spcAft>
                <a:spcPts val="0"/>
              </a:spcAft>
              <a:buNone/>
            </a:pPr>
            <a:r>
              <a:rPr b="1" lang="ru" sz="1200">
                <a:solidFill>
                  <a:schemeClr val="dk1"/>
                </a:solidFill>
                <a:latin typeface="Cambria"/>
                <a:ea typeface="Cambria"/>
                <a:cs typeface="Cambria"/>
                <a:sym typeface="Cambria"/>
              </a:rPr>
              <a:t>context</a:t>
            </a:r>
            <a:r>
              <a:rPr lang="ru" sz="1200">
                <a:solidFill>
                  <a:schemeClr val="dk1"/>
                </a:solidFill>
                <a:latin typeface="Cambria"/>
                <a:ea typeface="Cambria"/>
                <a:cs typeface="Cambria"/>
                <a:sym typeface="Cambria"/>
              </a:rPr>
              <a:t>: ‘Petya and Vanya are students and often participate in projects together. </a:t>
            </a:r>
            <a:r>
              <a:rPr b="1" lang="ru" sz="1200">
                <a:solidFill>
                  <a:schemeClr val="dk1"/>
                </a:solidFill>
                <a:latin typeface="Cambria"/>
                <a:ea typeface="Cambria"/>
                <a:cs typeface="Cambria"/>
                <a:sym typeface="Cambria"/>
              </a:rPr>
              <a:t>Petya was very lazy this time</a:t>
            </a:r>
            <a:r>
              <a:rPr lang="ru" sz="1200">
                <a:solidFill>
                  <a:schemeClr val="dk1"/>
                </a:solidFill>
                <a:latin typeface="Cambria"/>
                <a:ea typeface="Cambria"/>
                <a:cs typeface="Cambria"/>
                <a:sym typeface="Cambria"/>
              </a:rPr>
              <a:t>. Their programming project was rated "satisfactory".’</a:t>
            </a:r>
            <a:endParaRPr sz="1200">
              <a:solidFill>
                <a:schemeClr val="dk1"/>
              </a:solidFill>
              <a:latin typeface="Cambria"/>
              <a:ea typeface="Cambria"/>
              <a:cs typeface="Cambria"/>
              <a:sym typeface="Cambria"/>
            </a:endParaRPr>
          </a:p>
          <a:p>
            <a:pPr indent="0" lvl="0" marL="360000" rtl="0" algn="l">
              <a:lnSpc>
                <a:spcPct val="150000"/>
              </a:lnSpc>
              <a:spcBef>
                <a:spcPts val="0"/>
              </a:spcBef>
              <a:spcAft>
                <a:spcPts val="0"/>
              </a:spcAft>
              <a:buClr>
                <a:schemeClr val="dk1"/>
              </a:buClr>
              <a:buSzPts val="1100"/>
              <a:buFont typeface="Arial"/>
              <a:buNone/>
            </a:pPr>
            <a:r>
              <a:rPr b="1" lang="ru" sz="1200">
                <a:solidFill>
                  <a:schemeClr val="dk1"/>
                </a:solidFill>
                <a:latin typeface="Cambria"/>
                <a:ea typeface="Cambria"/>
                <a:cs typeface="Cambria"/>
                <a:sym typeface="Cambria"/>
              </a:rPr>
              <a:t>stimulus</a:t>
            </a:r>
            <a:r>
              <a:rPr lang="ru" sz="1200">
                <a:solidFill>
                  <a:schemeClr val="dk1"/>
                </a:solidFill>
                <a:latin typeface="Cambria"/>
                <a:ea typeface="Cambria"/>
                <a:cs typeface="Cambria"/>
                <a:sym typeface="Cambria"/>
              </a:rPr>
              <a:t>: </a:t>
            </a:r>
            <a:r>
              <a:rPr i="1" lang="ru" sz="1200">
                <a:solidFill>
                  <a:schemeClr val="dk1"/>
                </a:solidFill>
                <a:latin typeface="Cambria"/>
                <a:ea typeface="Cambria"/>
                <a:cs typeface="Cambria"/>
                <a:sym typeface="Cambria"/>
              </a:rPr>
              <a:t>V etot raz Petya kritikuet sebya, i Vanya tozhe.</a:t>
            </a:r>
            <a:endParaRPr i="1" sz="1200">
              <a:solidFill>
                <a:schemeClr val="dk1"/>
              </a:solidFill>
              <a:latin typeface="Cambria"/>
              <a:ea typeface="Cambria"/>
              <a:cs typeface="Cambria"/>
              <a:sym typeface="Cambria"/>
            </a:endParaRPr>
          </a:p>
          <a:p>
            <a:pPr indent="0" lvl="0" marL="360000" rtl="0" algn="l">
              <a:lnSpc>
                <a:spcPct val="150000"/>
              </a:lnSpc>
              <a:spcBef>
                <a:spcPts val="0"/>
              </a:spcBef>
              <a:spcAft>
                <a:spcPts val="1000"/>
              </a:spcAft>
              <a:buClr>
                <a:schemeClr val="dk1"/>
              </a:buClr>
              <a:buSzPts val="1100"/>
              <a:buFont typeface="Arial"/>
              <a:buNone/>
            </a:pPr>
            <a:r>
              <a:rPr lang="ru" sz="1200">
                <a:solidFill>
                  <a:schemeClr val="dk1"/>
                </a:solidFill>
                <a:latin typeface="Cambria"/>
                <a:ea typeface="Cambria"/>
                <a:cs typeface="Cambria"/>
                <a:sym typeface="Cambria"/>
              </a:rPr>
              <a:t>‘This time, Petya criticizes himself, and Vanya does too.’</a:t>
            </a:r>
            <a:endParaRPr sz="1200">
              <a:solidFill>
                <a:schemeClr val="dk1"/>
              </a:solidFill>
              <a:highlight>
                <a:srgbClr val="FFFFFF"/>
              </a:highlight>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20">
                <a:latin typeface="Cambria"/>
                <a:ea typeface="Cambria"/>
                <a:cs typeface="Cambria"/>
                <a:sym typeface="Cambria"/>
              </a:rPr>
              <a:t>Experiment design</a:t>
            </a:r>
            <a:endParaRPr/>
          </a:p>
        </p:txBody>
      </p:sp>
      <p:sp>
        <p:nvSpPr>
          <p:cNvPr id="126" name="Google Shape;126;p24"/>
          <p:cNvSpPr txBox="1"/>
          <p:nvPr>
            <p:ph idx="1" type="body"/>
          </p:nvPr>
        </p:nvSpPr>
        <p:spPr>
          <a:xfrm>
            <a:off x="311700" y="1152600"/>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chemeClr val="dk1"/>
                </a:solidFill>
                <a:latin typeface="Cambria"/>
                <a:ea typeface="Cambria"/>
                <a:cs typeface="Cambria"/>
                <a:sym typeface="Cambria"/>
              </a:rPr>
              <a:t>There also were filler items, some of which double-checked the IC-type of a verb, using the test from Garvey and Caramazza (1974), e.g.:</a:t>
            </a:r>
            <a:endParaRPr sz="1400">
              <a:solidFill>
                <a:schemeClr val="dk1"/>
              </a:solidFill>
              <a:latin typeface="Cambria"/>
              <a:ea typeface="Cambria"/>
              <a:cs typeface="Cambria"/>
              <a:sym typeface="Cambria"/>
            </a:endParaRPr>
          </a:p>
          <a:p>
            <a:pPr indent="0" lvl="0" marL="0" rtl="0" algn="l">
              <a:spcBef>
                <a:spcPts val="1200"/>
              </a:spcBef>
              <a:spcAft>
                <a:spcPts val="0"/>
              </a:spcAft>
              <a:buNone/>
            </a:pPr>
            <a:r>
              <a:t/>
            </a:r>
            <a:endParaRPr sz="1400">
              <a:solidFill>
                <a:schemeClr val="dk1"/>
              </a:solidFill>
              <a:latin typeface="Cambria"/>
              <a:ea typeface="Cambria"/>
              <a:cs typeface="Cambria"/>
              <a:sym typeface="Cambria"/>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marR="76200" rtl="0" algn="l">
              <a:spcBef>
                <a:spcPts val="1200"/>
              </a:spcBef>
              <a:spcAft>
                <a:spcPts val="0"/>
              </a:spcAft>
              <a:buNone/>
            </a:pPr>
            <a:r>
              <a:t/>
            </a:r>
            <a:endParaRPr sz="1200">
              <a:solidFill>
                <a:schemeClr val="dk1"/>
              </a:solidFill>
              <a:latin typeface="Cambria"/>
              <a:ea typeface="Cambria"/>
              <a:cs typeface="Cambria"/>
              <a:sym typeface="Cambria"/>
            </a:endParaRPr>
          </a:p>
          <a:p>
            <a:pPr indent="0" lvl="0" marL="0" marR="76200" rtl="0" algn="l">
              <a:spcBef>
                <a:spcPts val="0"/>
              </a:spcBef>
              <a:spcAft>
                <a:spcPts val="0"/>
              </a:spcAft>
              <a:buNone/>
            </a:pPr>
            <a:r>
              <a:t/>
            </a:r>
            <a:endParaRPr sz="1200">
              <a:solidFill>
                <a:schemeClr val="dk1"/>
              </a:solidFill>
              <a:latin typeface="Cambria"/>
              <a:ea typeface="Cambria"/>
              <a:cs typeface="Cambria"/>
              <a:sym typeface="Cambria"/>
            </a:endParaRPr>
          </a:p>
          <a:p>
            <a:pPr indent="0" lvl="0" marL="0" marR="76200" rtl="0" algn="l">
              <a:spcBef>
                <a:spcPts val="0"/>
              </a:spcBef>
              <a:spcAft>
                <a:spcPts val="0"/>
              </a:spcAft>
              <a:buNone/>
            </a:pPr>
            <a:r>
              <a:t/>
            </a:r>
            <a:endParaRPr sz="1200">
              <a:solidFill>
                <a:schemeClr val="dk1"/>
              </a:solidFill>
              <a:latin typeface="Cambria"/>
              <a:ea typeface="Cambria"/>
              <a:cs typeface="Cambria"/>
              <a:sym typeface="Cambria"/>
            </a:endParaRPr>
          </a:p>
          <a:p>
            <a:pPr indent="0" lvl="0" marL="0" marR="7620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7620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7620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76200" rtl="0" algn="l">
              <a:spcBef>
                <a:spcPts val="0"/>
              </a:spcBef>
              <a:spcAft>
                <a:spcPts val="0"/>
              </a:spcAft>
              <a:buNone/>
            </a:pPr>
            <a:r>
              <a:rPr lang="ru" sz="1400">
                <a:solidFill>
                  <a:schemeClr val="dk1"/>
                </a:solidFill>
                <a:latin typeface="Cambria"/>
                <a:ea typeface="Cambria"/>
                <a:cs typeface="Cambria"/>
                <a:sym typeface="Cambria"/>
              </a:rPr>
              <a:t>The list of verbs, used in the study:</a:t>
            </a:r>
            <a:endParaRPr sz="1400">
              <a:solidFill>
                <a:schemeClr val="dk1"/>
              </a:solidFill>
              <a:latin typeface="Cambria"/>
              <a:ea typeface="Cambria"/>
              <a:cs typeface="Cambria"/>
              <a:sym typeface="Cambria"/>
            </a:endParaRPr>
          </a:p>
          <a:p>
            <a:pPr indent="457200" lvl="0" marL="0" marR="76200" rtl="0" algn="l">
              <a:spcBef>
                <a:spcPts val="0"/>
              </a:spcBef>
              <a:spcAft>
                <a:spcPts val="0"/>
              </a:spcAft>
              <a:buNone/>
            </a:pPr>
            <a:r>
              <a:rPr b="1" lang="ru" sz="1400">
                <a:solidFill>
                  <a:schemeClr val="dk1"/>
                </a:solidFill>
                <a:latin typeface="Cambria"/>
                <a:ea typeface="Cambria"/>
                <a:cs typeface="Cambria"/>
                <a:sym typeface="Cambria"/>
              </a:rPr>
              <a:t>IC1</a:t>
            </a:r>
            <a:r>
              <a:rPr lang="ru" sz="1400">
                <a:solidFill>
                  <a:schemeClr val="dk1"/>
                </a:solidFill>
                <a:latin typeface="Cambria"/>
                <a:ea typeface="Cambria"/>
                <a:cs typeface="Cambria"/>
                <a:sym typeface="Cambria"/>
              </a:rPr>
              <a:t>: scare, humiliate, motivate, reassure, confuse;</a:t>
            </a:r>
            <a:endParaRPr sz="1400">
              <a:solidFill>
                <a:schemeClr val="dk1"/>
              </a:solidFill>
              <a:latin typeface="Cambria"/>
              <a:ea typeface="Cambria"/>
              <a:cs typeface="Cambria"/>
              <a:sym typeface="Cambria"/>
            </a:endParaRPr>
          </a:p>
          <a:p>
            <a:pPr indent="457200" lvl="0" marL="0" marR="76200" rtl="0" algn="l">
              <a:spcBef>
                <a:spcPts val="0"/>
              </a:spcBef>
              <a:spcAft>
                <a:spcPts val="0"/>
              </a:spcAft>
              <a:buNone/>
            </a:pPr>
            <a:r>
              <a:rPr b="1" lang="ru" sz="1400">
                <a:solidFill>
                  <a:schemeClr val="dk1"/>
                </a:solidFill>
                <a:latin typeface="Cambria"/>
                <a:ea typeface="Cambria"/>
                <a:cs typeface="Cambria"/>
                <a:sym typeface="Cambria"/>
              </a:rPr>
              <a:t>IC2</a:t>
            </a:r>
            <a:r>
              <a:rPr lang="ru" sz="1400">
                <a:solidFill>
                  <a:schemeClr val="dk1"/>
                </a:solidFill>
                <a:latin typeface="Cambria"/>
                <a:ea typeface="Cambria"/>
                <a:cs typeface="Cambria"/>
                <a:sym typeface="Cambria"/>
              </a:rPr>
              <a:t>: </a:t>
            </a:r>
            <a:r>
              <a:rPr lang="ru" sz="1100">
                <a:solidFill>
                  <a:schemeClr val="dk1"/>
                </a:solidFill>
              </a:rPr>
              <a:t> </a:t>
            </a:r>
            <a:r>
              <a:rPr lang="ru" sz="1400">
                <a:solidFill>
                  <a:schemeClr val="dk1"/>
                </a:solidFill>
                <a:latin typeface="Cambria"/>
                <a:ea typeface="Cambria"/>
                <a:cs typeface="Cambria"/>
                <a:sym typeface="Cambria"/>
              </a:rPr>
              <a:t>hate, value, blame, praise, respect;</a:t>
            </a:r>
            <a:endParaRPr sz="1400">
              <a:solidFill>
                <a:schemeClr val="dk1"/>
              </a:solidFill>
              <a:latin typeface="Cambria"/>
              <a:ea typeface="Cambria"/>
              <a:cs typeface="Cambria"/>
              <a:sym typeface="Cambria"/>
            </a:endParaRPr>
          </a:p>
          <a:p>
            <a:pPr indent="457200" lvl="0" marL="0" marR="76200" rtl="0" algn="l">
              <a:spcBef>
                <a:spcPts val="0"/>
              </a:spcBef>
              <a:spcAft>
                <a:spcPts val="0"/>
              </a:spcAft>
              <a:buNone/>
            </a:pPr>
            <a:r>
              <a:rPr b="1" lang="ru" sz="1400">
                <a:solidFill>
                  <a:schemeClr val="dk1"/>
                </a:solidFill>
                <a:latin typeface="Cambria"/>
                <a:ea typeface="Cambria"/>
                <a:cs typeface="Cambria"/>
                <a:sym typeface="Cambria"/>
              </a:rPr>
              <a:t>NON-IC</a:t>
            </a:r>
            <a:r>
              <a:rPr lang="ru" sz="1400">
                <a:solidFill>
                  <a:schemeClr val="dk1"/>
                </a:solidFill>
                <a:latin typeface="Cambria"/>
                <a:ea typeface="Cambria"/>
                <a:cs typeface="Cambria"/>
                <a:sym typeface="Cambria"/>
              </a:rPr>
              <a:t>: remind, notice, hit, see, acknowledge.</a:t>
            </a:r>
            <a:endParaRPr sz="1400">
              <a:solidFill>
                <a:schemeClr val="dk1"/>
              </a:solidFill>
              <a:latin typeface="Cambria"/>
              <a:ea typeface="Cambria"/>
              <a:cs typeface="Cambria"/>
              <a:sym typeface="Cambria"/>
            </a:endParaRPr>
          </a:p>
        </p:txBody>
      </p:sp>
      <p:graphicFrame>
        <p:nvGraphicFramePr>
          <p:cNvPr id="127" name="Google Shape;127;p24"/>
          <p:cNvGraphicFramePr/>
          <p:nvPr/>
        </p:nvGraphicFramePr>
        <p:xfrm>
          <a:off x="678800" y="1822675"/>
          <a:ext cx="3000000" cy="3000000"/>
        </p:xfrm>
        <a:graphic>
          <a:graphicData uri="http://schemas.openxmlformats.org/drawingml/2006/table">
            <a:tbl>
              <a:tblPr>
                <a:noFill/>
                <a:tableStyleId>{42FDD16B-AACC-414A-AF5B-1230EA5F18B9}</a:tableStyleId>
              </a:tblPr>
              <a:tblGrid>
                <a:gridCol w="6323575"/>
              </a:tblGrid>
              <a:tr h="968675">
                <a:tc>
                  <a:txBody>
                    <a:bodyPr/>
                    <a:lstStyle/>
                    <a:p>
                      <a:pPr indent="0" lvl="0" marL="0" rtl="0" algn="l">
                        <a:spcBef>
                          <a:spcPts val="0"/>
                        </a:spcBef>
                        <a:spcAft>
                          <a:spcPts val="0"/>
                        </a:spcAft>
                        <a:buNone/>
                      </a:pPr>
                      <a:r>
                        <a:rPr lang="ru" sz="1200">
                          <a:solidFill>
                            <a:schemeClr val="dk1"/>
                          </a:solidFill>
                          <a:latin typeface="Cambria"/>
                          <a:ea typeface="Cambria"/>
                          <a:cs typeface="Cambria"/>
                          <a:sym typeface="Cambria"/>
                        </a:rPr>
                        <a:t>Petja pomyl Vane kvartiru, potomu chto on prolil na pol gazirovku.</a:t>
                      </a:r>
                      <a:endParaRPr sz="1200">
                        <a:solidFill>
                          <a:schemeClr val="dk1"/>
                        </a:solidFill>
                        <a:latin typeface="Cambria"/>
                        <a:ea typeface="Cambria"/>
                        <a:cs typeface="Cambria"/>
                        <a:sym typeface="Cambria"/>
                      </a:endParaRPr>
                    </a:p>
                    <a:p>
                      <a:pPr indent="0" lvl="0" marL="0" rtl="0" algn="l">
                        <a:spcBef>
                          <a:spcPts val="0"/>
                        </a:spcBef>
                        <a:spcAft>
                          <a:spcPts val="0"/>
                        </a:spcAft>
                        <a:buNone/>
                      </a:pPr>
                      <a:r>
                        <a:rPr lang="ru" sz="1200">
                          <a:solidFill>
                            <a:schemeClr val="dk1"/>
                          </a:solidFill>
                          <a:latin typeface="Cambria"/>
                          <a:ea typeface="Cambria"/>
                          <a:cs typeface="Cambria"/>
                          <a:sym typeface="Cambria"/>
                        </a:rPr>
                        <a:t>Kak Vam kazhetsja, kto prolil na pol gazirovku?</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i="1" lang="ru" sz="1200">
                          <a:solidFill>
                            <a:schemeClr val="dk1"/>
                          </a:solidFill>
                          <a:latin typeface="Cambria"/>
                          <a:ea typeface="Cambria"/>
                          <a:cs typeface="Cambria"/>
                          <a:sym typeface="Cambria"/>
                        </a:rPr>
                        <a:t>Petya cleaned Vanya's apartment because he spilled soda on the floor.</a:t>
                      </a:r>
                      <a:endParaRPr i="1" sz="12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i="1" lang="ru" sz="1200">
                          <a:solidFill>
                            <a:schemeClr val="dk1"/>
                          </a:solidFill>
                          <a:latin typeface="Cambria"/>
                          <a:ea typeface="Cambria"/>
                          <a:cs typeface="Cambria"/>
                          <a:sym typeface="Cambria"/>
                        </a:rPr>
                        <a:t>Who do you think spilled soda on the floor?</a:t>
                      </a:r>
                      <a:endParaRPr i="1" sz="1200">
                        <a:solidFill>
                          <a:schemeClr val="dk1"/>
                        </a:solidFill>
                        <a:latin typeface="Cambria"/>
                        <a:ea typeface="Cambria"/>
                        <a:cs typeface="Cambria"/>
                        <a:sym typeface="Cambria"/>
                      </a:endParaRPr>
                    </a:p>
                    <a:p>
                      <a:pPr indent="0" lvl="0" marL="0" rtl="0" algn="l">
                        <a:lnSpc>
                          <a:spcPct val="150000"/>
                        </a:lnSpc>
                        <a:spcBef>
                          <a:spcPts val="0"/>
                        </a:spcBef>
                        <a:spcAft>
                          <a:spcPts val="1200"/>
                        </a:spcAft>
                        <a:buClr>
                          <a:schemeClr val="dk1"/>
                        </a:buClr>
                        <a:buSzPts val="1100"/>
                        <a:buFont typeface="Arial"/>
                        <a:buNone/>
                      </a:pPr>
                      <a:r>
                        <a:t/>
                      </a:r>
                      <a:endParaRPr sz="1200">
                        <a:solidFill>
                          <a:schemeClr val="dk1"/>
                        </a:solidFill>
                        <a:latin typeface="Cambria"/>
                        <a:ea typeface="Cambria"/>
                        <a:cs typeface="Cambria"/>
                        <a:sym typeface="Cambria"/>
                      </a:endParaRPr>
                    </a:p>
                  </a:txBody>
                  <a:tcPr marT="91425" marB="91425" marR="91425" marL="91425"/>
                </a:tc>
              </a:tr>
              <a:tr h="879850">
                <a:tc>
                  <a:txBody>
                    <a:bodyPr/>
                    <a:lstStyle/>
                    <a:p>
                      <a:pPr indent="-304800" lvl="0" marL="457200" marR="76200" rtl="0" algn="l">
                        <a:lnSpc>
                          <a:spcPct val="115000"/>
                        </a:lnSpc>
                        <a:spcBef>
                          <a:spcPts val="0"/>
                        </a:spcBef>
                        <a:spcAft>
                          <a:spcPts val="0"/>
                        </a:spcAft>
                        <a:buClr>
                          <a:schemeClr val="dk1"/>
                        </a:buClr>
                        <a:buSzPts val="1200"/>
                        <a:buFont typeface="Cambria"/>
                        <a:buChar char="❏"/>
                      </a:pPr>
                      <a:r>
                        <a:rPr i="1" lang="ru" sz="1200">
                          <a:solidFill>
                            <a:schemeClr val="dk1"/>
                          </a:solidFill>
                          <a:latin typeface="Cambria"/>
                          <a:ea typeface="Cambria"/>
                          <a:cs typeface="Cambria"/>
                          <a:sym typeface="Cambria"/>
                        </a:rPr>
                        <a:t>Petya</a:t>
                      </a:r>
                      <a:endParaRPr i="1" sz="1200">
                        <a:solidFill>
                          <a:schemeClr val="dk1"/>
                        </a:solidFill>
                        <a:latin typeface="Cambria"/>
                        <a:ea typeface="Cambria"/>
                        <a:cs typeface="Cambria"/>
                        <a:sym typeface="Cambria"/>
                      </a:endParaRPr>
                    </a:p>
                    <a:p>
                      <a:pPr indent="-304800" lvl="0" marL="457200" marR="76200" rtl="0" algn="l">
                        <a:lnSpc>
                          <a:spcPct val="115000"/>
                        </a:lnSpc>
                        <a:spcBef>
                          <a:spcPts val="0"/>
                        </a:spcBef>
                        <a:spcAft>
                          <a:spcPts val="0"/>
                        </a:spcAft>
                        <a:buClr>
                          <a:schemeClr val="dk1"/>
                        </a:buClr>
                        <a:buSzPts val="1200"/>
                        <a:buFont typeface="Cambria"/>
                        <a:buChar char="❏"/>
                      </a:pPr>
                      <a:r>
                        <a:rPr i="1" lang="ru" sz="1200">
                          <a:solidFill>
                            <a:schemeClr val="dk1"/>
                          </a:solidFill>
                          <a:latin typeface="Cambria"/>
                          <a:ea typeface="Cambria"/>
                          <a:cs typeface="Cambria"/>
                          <a:sym typeface="Cambria"/>
                        </a:rPr>
                        <a:t>Vanya</a:t>
                      </a:r>
                      <a:endParaRPr i="1" sz="1200">
                        <a:solidFill>
                          <a:schemeClr val="dk1"/>
                        </a:solidFill>
                        <a:latin typeface="Cambria"/>
                        <a:ea typeface="Cambria"/>
                        <a:cs typeface="Cambria"/>
                        <a:sym typeface="Cambria"/>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00">
                <a:latin typeface="Cambria"/>
                <a:ea typeface="Cambria"/>
                <a:cs typeface="Cambria"/>
                <a:sym typeface="Cambria"/>
              </a:rPr>
              <a:t>Participants</a:t>
            </a:r>
            <a:endParaRPr b="1" sz="1800">
              <a:latin typeface="Cambria"/>
              <a:ea typeface="Cambria"/>
              <a:cs typeface="Cambria"/>
              <a:sym typeface="Cambria"/>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10199" rtl="0" algn="l">
              <a:lnSpc>
                <a:spcPct val="150000"/>
              </a:lnSpc>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52 respondents completed the first experiment, 42 completed the second experiment, with a 1:1 ratio of the control and experimental groups.</a:t>
            </a:r>
            <a:endParaRPr sz="1400">
              <a:solidFill>
                <a:schemeClr val="dk1"/>
              </a:solidFill>
              <a:latin typeface="Cambria"/>
              <a:ea typeface="Cambria"/>
              <a:cs typeface="Cambria"/>
              <a:sym typeface="Cambria"/>
            </a:endParaRPr>
          </a:p>
          <a:p>
            <a:pPr indent="-317500" lvl="0" marL="457200" marR="10199" rtl="0" algn="l">
              <a:lnSpc>
                <a:spcPct val="150000"/>
              </a:lnSpc>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For the 1 experiment a total of 3744 observations were collected, 3024– for the 2 experiment.</a:t>
            </a:r>
            <a:endParaRPr sz="1400">
              <a:solidFill>
                <a:schemeClr val="dk1"/>
              </a:solidFill>
              <a:latin typeface="Cambria"/>
              <a:ea typeface="Cambria"/>
              <a:cs typeface="Cambria"/>
              <a:sym typeface="Cambria"/>
            </a:endParaRPr>
          </a:p>
          <a:p>
            <a:pPr indent="-317500" lvl="0" marL="457200" marR="10199" rtl="0" algn="l">
              <a:lnSpc>
                <a:spcPct val="150000"/>
              </a:lnSpc>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 respondents’ age varied from 18 to 65 years old.</a:t>
            </a:r>
            <a:endParaRPr sz="1400">
              <a:solidFill>
                <a:schemeClr val="dk1"/>
              </a:solidFill>
              <a:latin typeface="Cambria"/>
              <a:ea typeface="Cambria"/>
              <a:cs typeface="Cambria"/>
              <a:sym typeface="Cambria"/>
            </a:endParaRPr>
          </a:p>
          <a:p>
            <a:pPr indent="-317500" lvl="0" marL="457200" marR="10199" rtl="0" algn="l">
              <a:lnSpc>
                <a:spcPct val="150000"/>
              </a:lnSpc>
              <a:spcBef>
                <a:spcPts val="1200"/>
              </a:spcBef>
              <a:spcAft>
                <a:spcPts val="1000"/>
              </a:spcAft>
              <a:buClr>
                <a:schemeClr val="dk1"/>
              </a:buClr>
              <a:buSzPts val="1400"/>
              <a:buFont typeface="Cambria"/>
              <a:buChar char="●"/>
            </a:pPr>
            <a:r>
              <a:rPr lang="ru" sz="1400">
                <a:solidFill>
                  <a:schemeClr val="dk1"/>
                </a:solidFill>
                <a:latin typeface="Cambria"/>
                <a:ea typeface="Cambria"/>
                <a:cs typeface="Cambria"/>
                <a:sym typeface="Cambria"/>
              </a:rPr>
              <a:t>All participants are native speakers of Russian.</a:t>
            </a:r>
            <a:endParaRPr sz="1400">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00">
                <a:latin typeface="Cambria"/>
                <a:ea typeface="Cambria"/>
                <a:cs typeface="Cambria"/>
                <a:sym typeface="Cambria"/>
              </a:rPr>
              <a:t>Methods</a:t>
            </a:r>
            <a:endParaRPr b="1" sz="1800">
              <a:latin typeface="Cambria"/>
              <a:ea typeface="Cambria"/>
              <a:cs typeface="Cambria"/>
              <a:sym typeface="Cambria"/>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10199" rtl="0" algn="l">
              <a:lnSpc>
                <a:spcPct val="150000"/>
              </a:lnSpc>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binary logistic regression was chosen as the model to compute statistics data, since we are interested in the probability of the influence of various effects on the binary distribution of the strict or sloppy readings:</a:t>
            </a:r>
            <a:endParaRPr sz="1400">
              <a:solidFill>
                <a:schemeClr val="dk1"/>
              </a:solidFill>
              <a:latin typeface="Cambria"/>
              <a:ea typeface="Cambria"/>
              <a:cs typeface="Cambria"/>
              <a:sym typeface="Cambria"/>
            </a:endParaRPr>
          </a:p>
          <a:p>
            <a:pPr indent="0" lvl="0" marL="450000" marR="10199" rtl="0" algn="l">
              <a:lnSpc>
                <a:spcPct val="150000"/>
              </a:lnSpc>
              <a:spcBef>
                <a:spcPts val="1200"/>
              </a:spcBef>
              <a:spcAft>
                <a:spcPts val="0"/>
              </a:spcAft>
              <a:buClr>
                <a:schemeClr val="dk1"/>
              </a:buClr>
              <a:buSzPts val="1100"/>
              <a:buFont typeface="Arial"/>
              <a:buNone/>
            </a:pPr>
            <a:r>
              <a:rPr lang="ru" sz="1400">
                <a:solidFill>
                  <a:schemeClr val="dk1"/>
                </a:solidFill>
                <a:latin typeface="Cambria"/>
                <a:ea typeface="Cambria"/>
                <a:cs typeface="Cambria"/>
                <a:sym typeface="Cambria"/>
              </a:rPr>
              <a:t>(11)	</a:t>
            </a:r>
            <a:r>
              <a:rPr i="1" lang="ru" sz="1400">
                <a:solidFill>
                  <a:schemeClr val="dk1"/>
                </a:solidFill>
                <a:latin typeface="Cambria"/>
                <a:ea typeface="Cambria"/>
                <a:cs typeface="Cambria"/>
                <a:sym typeface="Cambria"/>
              </a:rPr>
              <a:t>answer ~ conj + ic + context + cause_effect + (1 | speaker_id)</a:t>
            </a:r>
            <a:r>
              <a:rPr lang="ru" sz="1400">
                <a:solidFill>
                  <a:schemeClr val="dk1"/>
                </a:solidFill>
                <a:latin typeface="Cambria"/>
                <a:ea typeface="Cambria"/>
                <a:cs typeface="Cambria"/>
                <a:sym typeface="Cambria"/>
              </a:rPr>
              <a:t> – 1 experiment</a:t>
            </a:r>
            <a:endParaRPr sz="1400">
              <a:solidFill>
                <a:schemeClr val="dk1"/>
              </a:solidFill>
              <a:latin typeface="Cambria"/>
              <a:ea typeface="Cambria"/>
              <a:cs typeface="Cambria"/>
              <a:sym typeface="Cambria"/>
            </a:endParaRPr>
          </a:p>
          <a:p>
            <a:pPr indent="0" lvl="0" marL="450000" marR="10199" rtl="0" algn="l">
              <a:lnSpc>
                <a:spcPct val="150000"/>
              </a:lnSpc>
              <a:spcBef>
                <a:spcPts val="1200"/>
              </a:spcBef>
              <a:spcAft>
                <a:spcPts val="0"/>
              </a:spcAft>
              <a:buClr>
                <a:schemeClr val="dk1"/>
              </a:buClr>
              <a:buSzPts val="1100"/>
              <a:buFont typeface="Arial"/>
              <a:buNone/>
            </a:pPr>
            <a:r>
              <a:rPr lang="ru" sz="1400">
                <a:solidFill>
                  <a:schemeClr val="dk1"/>
                </a:solidFill>
                <a:latin typeface="Cambria"/>
                <a:ea typeface="Cambria"/>
                <a:cs typeface="Cambria"/>
                <a:sym typeface="Cambria"/>
              </a:rPr>
              <a:t>(12)	</a:t>
            </a:r>
            <a:r>
              <a:rPr i="1" lang="ru" sz="1400">
                <a:solidFill>
                  <a:schemeClr val="dk1"/>
                </a:solidFill>
                <a:latin typeface="Cambria"/>
                <a:ea typeface="Cambria"/>
                <a:cs typeface="Cambria"/>
                <a:sym typeface="Cambria"/>
              </a:rPr>
              <a:t>answer ~ conj * ic * context * cause_effect + (1 | speaker_id)</a:t>
            </a:r>
            <a:r>
              <a:rPr lang="ru" sz="1400">
                <a:solidFill>
                  <a:schemeClr val="dk1"/>
                </a:solidFill>
                <a:latin typeface="Cambria"/>
                <a:ea typeface="Cambria"/>
                <a:cs typeface="Cambria"/>
                <a:sym typeface="Cambria"/>
              </a:rPr>
              <a:t> – 2 experiment</a:t>
            </a:r>
            <a:endParaRPr sz="1400">
              <a:solidFill>
                <a:schemeClr val="dk1"/>
              </a:solidFill>
              <a:latin typeface="Cambria"/>
              <a:ea typeface="Cambria"/>
              <a:cs typeface="Cambria"/>
              <a:sym typeface="Cambria"/>
            </a:endParaRPr>
          </a:p>
          <a:p>
            <a:pPr indent="-317500" lvl="0" marL="457200" marR="10199" rtl="0" algn="l">
              <a:lnSpc>
                <a:spcPct val="150000"/>
              </a:lnSpc>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 Causality Effect from </a:t>
            </a:r>
            <a:r>
              <a:rPr lang="ru" sz="1400">
                <a:solidFill>
                  <a:schemeClr val="dk1"/>
                </a:solidFill>
                <a:latin typeface="Cambria"/>
                <a:ea typeface="Cambria"/>
                <a:cs typeface="Cambria"/>
                <a:sym typeface="Cambria"/>
              </a:rPr>
              <a:t>Kehler (2000, 2002) </a:t>
            </a:r>
            <a:r>
              <a:rPr lang="ru" sz="1400">
                <a:solidFill>
                  <a:schemeClr val="dk1"/>
                </a:solidFill>
                <a:latin typeface="Cambria"/>
                <a:ea typeface="Cambria"/>
                <a:cs typeface="Cambria"/>
                <a:sym typeface="Cambria"/>
              </a:rPr>
              <a:t>was attested, but did not have any statistical significance, so it is not presented in the model and in the results</a:t>
            </a:r>
            <a:endParaRPr sz="1400">
              <a:solidFill>
                <a:schemeClr val="dk1"/>
              </a:solidFill>
              <a:latin typeface="Cambria"/>
              <a:ea typeface="Cambria"/>
              <a:cs typeface="Cambria"/>
              <a:sym typeface="Cambria"/>
            </a:endParaRPr>
          </a:p>
          <a:p>
            <a:pPr indent="-317500" lvl="0" marL="457200" marR="10199"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random effect </a:t>
            </a:r>
            <a:r>
              <a:rPr lang="ru" sz="1400">
                <a:solidFill>
                  <a:schemeClr val="dk1"/>
                </a:solidFill>
                <a:latin typeface="Cambria"/>
                <a:ea typeface="Cambria"/>
                <a:cs typeface="Cambria"/>
                <a:sym typeface="Cambria"/>
              </a:rPr>
              <a:t>variable</a:t>
            </a:r>
            <a:r>
              <a:rPr lang="ru" sz="1400">
                <a:solidFill>
                  <a:schemeClr val="dk1"/>
                </a:solidFill>
                <a:latin typeface="Cambria"/>
                <a:ea typeface="Cambria"/>
                <a:cs typeface="Cambria"/>
                <a:sym typeface="Cambria"/>
              </a:rPr>
              <a:t> (1 | speaker_id) was also attested, and also was not significant</a:t>
            </a:r>
            <a:endParaRPr sz="1400">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r>
              <a:rPr lang="ru" sz="1800">
                <a:latin typeface="Cambria"/>
                <a:ea typeface="Cambria"/>
                <a:cs typeface="Cambria"/>
                <a:sym typeface="Cambria"/>
              </a:rPr>
              <a:t> &amp; 2</a:t>
            </a:r>
            <a:endParaRPr/>
          </a:p>
        </p:txBody>
      </p:sp>
      <p:sp>
        <p:nvSpPr>
          <p:cNvPr id="145" name="Google Shape;145;p27"/>
          <p:cNvSpPr txBox="1"/>
          <p:nvPr>
            <p:ph idx="1" type="body"/>
          </p:nvPr>
        </p:nvSpPr>
        <p:spPr>
          <a:xfrm>
            <a:off x="311700" y="1152475"/>
            <a:ext cx="2493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In general, there was a higher percentage of strict readings with the pronominal reflexives, than with the possessive reflexives.</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a:t>
            </a:r>
            <a:r>
              <a:rPr lang="ru" sz="1400">
                <a:solidFill>
                  <a:schemeClr val="dk1"/>
                </a:solidFill>
                <a:latin typeface="Cambria"/>
                <a:ea typeface="Cambria"/>
                <a:cs typeface="Cambria"/>
                <a:sym typeface="Cambria"/>
              </a:rPr>
              <a:t>he expected result was that there is always significantly more sloppy readings than strict readings.</a:t>
            </a:r>
            <a:endParaRPr sz="1400">
              <a:solidFill>
                <a:schemeClr val="dk1"/>
              </a:solidFill>
              <a:latin typeface="Cambria"/>
              <a:ea typeface="Cambria"/>
              <a:cs typeface="Cambria"/>
              <a:sym typeface="Cambria"/>
            </a:endParaRPr>
          </a:p>
          <a:p>
            <a:pPr indent="0" lvl="0" marL="457200" rtl="0" algn="l">
              <a:spcBef>
                <a:spcPts val="1200"/>
              </a:spcBef>
              <a:spcAft>
                <a:spcPts val="1200"/>
              </a:spcAft>
              <a:buNone/>
            </a:pPr>
            <a:r>
              <a:t/>
            </a:r>
            <a:endParaRPr sz="1400">
              <a:solidFill>
                <a:schemeClr val="dk1"/>
              </a:solidFill>
              <a:latin typeface="Cambria"/>
              <a:ea typeface="Cambria"/>
              <a:cs typeface="Cambria"/>
              <a:sym typeface="Cambria"/>
            </a:endParaRPr>
          </a:p>
        </p:txBody>
      </p:sp>
      <p:pic>
        <p:nvPicPr>
          <p:cNvPr id="146" name="Google Shape;146;p27"/>
          <p:cNvPicPr preferRelativeResize="0"/>
          <p:nvPr/>
        </p:nvPicPr>
        <p:blipFill>
          <a:blip r:embed="rId3">
            <a:alphaModFix/>
          </a:blip>
          <a:stretch>
            <a:fillRect/>
          </a:stretch>
        </p:blipFill>
        <p:spPr>
          <a:xfrm>
            <a:off x="2805000" y="999625"/>
            <a:ext cx="6027299" cy="36733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chemeClr val="dk1"/>
                </a:solidFill>
                <a:latin typeface="Cambria"/>
                <a:ea typeface="Cambria"/>
                <a:cs typeface="Cambria"/>
                <a:sym typeface="Cambria"/>
              </a:rPr>
              <a:t>The results of Experiment 1 almost completely replicate those of Ong and Brasoveanu (2013).</a:t>
            </a:r>
            <a:endParaRPr sz="1400">
              <a:solidFill>
                <a:schemeClr val="dk1"/>
              </a:solidFill>
              <a:latin typeface="Cambria"/>
              <a:ea typeface="Cambria"/>
              <a:cs typeface="Cambria"/>
              <a:sym typeface="Cambria"/>
            </a:endParaRPr>
          </a:p>
          <a:p>
            <a:pPr indent="0" lvl="0" marL="0" rtl="0" algn="l">
              <a:spcBef>
                <a:spcPts val="1200"/>
              </a:spcBef>
              <a:spcAft>
                <a:spcPts val="0"/>
              </a:spcAft>
              <a:buNone/>
            </a:pPr>
            <a:r>
              <a:rPr lang="ru" sz="1400">
                <a:solidFill>
                  <a:schemeClr val="dk1"/>
                </a:solidFill>
                <a:latin typeface="Cambria"/>
                <a:ea typeface="Cambria"/>
                <a:cs typeface="Cambria"/>
                <a:sym typeface="Cambria"/>
              </a:rPr>
              <a:t>Using the Simultaneous Evaluation with a Type III ANOVA the following results were obtained:</a:t>
            </a:r>
            <a:endParaRPr sz="1400">
              <a:solidFill>
                <a:schemeClr val="dk1"/>
              </a:solidFill>
              <a:latin typeface="Cambria"/>
              <a:ea typeface="Cambria"/>
              <a:cs typeface="Cambria"/>
              <a:sym typeface="Cambria"/>
            </a:endParaRPr>
          </a:p>
          <a:p>
            <a:pPr indent="-317500" lvl="0" marL="457200" rtl="0" algn="l">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 </a:t>
            </a:r>
            <a:r>
              <a:rPr i="1" lang="ru" sz="1400">
                <a:solidFill>
                  <a:schemeClr val="dk1"/>
                </a:solidFill>
                <a:latin typeface="Cambria"/>
                <a:ea typeface="Cambria"/>
                <a:cs typeface="Cambria"/>
                <a:sym typeface="Cambria"/>
              </a:rPr>
              <a:t>if</a:t>
            </a:r>
            <a:r>
              <a:rPr lang="ru" sz="1400">
                <a:solidFill>
                  <a:schemeClr val="dk1"/>
                </a:solidFill>
                <a:latin typeface="Cambria"/>
                <a:ea typeface="Cambria"/>
                <a:cs typeface="Cambria"/>
                <a:sym typeface="Cambria"/>
              </a:rPr>
              <a:t> type of coordinator (β</a:t>
            </a:r>
            <a:r>
              <a:rPr baseline="-25000" lang="ru" sz="1400">
                <a:solidFill>
                  <a:schemeClr val="dk1"/>
                </a:solidFill>
                <a:latin typeface="Cambria"/>
                <a:ea typeface="Cambria"/>
                <a:cs typeface="Cambria"/>
                <a:sym typeface="Cambria"/>
              </a:rPr>
              <a:t>𝑖𝑓</a:t>
            </a:r>
            <a:r>
              <a:rPr lang="ru" sz="1400">
                <a:solidFill>
                  <a:schemeClr val="dk1"/>
                </a:solidFill>
                <a:latin typeface="Cambria"/>
                <a:ea typeface="Cambria"/>
                <a:cs typeface="Cambria"/>
                <a:sym typeface="Cambria"/>
              </a:rPr>
              <a:t>=0.301, SE=0.154, p-value=0.01) and IC2 type of verb (β𝐼𝐶2=0.354, SE=0.146, p-value=0.01) slightly decreased the availability of sloppy readings, while the </a:t>
            </a:r>
            <a:r>
              <a:rPr i="1" lang="ru" sz="1400">
                <a:solidFill>
                  <a:schemeClr val="dk1"/>
                </a:solidFill>
                <a:latin typeface="Cambria"/>
                <a:ea typeface="Cambria"/>
                <a:cs typeface="Cambria"/>
                <a:sym typeface="Cambria"/>
              </a:rPr>
              <a:t>so</a:t>
            </a:r>
            <a:r>
              <a:rPr lang="ru" sz="1400">
                <a:solidFill>
                  <a:schemeClr val="dk1"/>
                </a:solidFill>
                <a:latin typeface="Cambria"/>
                <a:ea typeface="Cambria"/>
                <a:cs typeface="Cambria"/>
                <a:sym typeface="Cambria"/>
              </a:rPr>
              <a:t> type of coordinator (β</a:t>
            </a:r>
            <a:r>
              <a:rPr baseline="-25000" lang="ru" sz="1400">
                <a:solidFill>
                  <a:schemeClr val="dk1"/>
                </a:solidFill>
                <a:latin typeface="Cambria"/>
                <a:ea typeface="Cambria"/>
                <a:cs typeface="Cambria"/>
                <a:sym typeface="Cambria"/>
              </a:rPr>
              <a:t>𝑆𝑂</a:t>
            </a:r>
            <a:r>
              <a:rPr lang="ru" sz="1400">
                <a:solidFill>
                  <a:schemeClr val="dk1"/>
                </a:solidFill>
                <a:latin typeface="Cambria"/>
                <a:ea typeface="Cambria"/>
                <a:cs typeface="Cambria"/>
                <a:sym typeface="Cambria"/>
              </a:rPr>
              <a:t>=0.618, SE=0.147, p-value&lt;0.001) decreased the probability of the sloppy reading significantly and the absence of context bias (β</a:t>
            </a:r>
            <a:r>
              <a:rPr baseline="-25000" lang="ru" sz="1400">
                <a:solidFill>
                  <a:schemeClr val="dk1"/>
                </a:solidFill>
                <a:latin typeface="Cambria"/>
                <a:ea typeface="Cambria"/>
                <a:cs typeface="Cambria"/>
                <a:sym typeface="Cambria"/>
              </a:rPr>
              <a:t>𝑁</a:t>
            </a:r>
            <a:r>
              <a:rPr baseline="-25000" lang="ru" sz="1400">
                <a:solidFill>
                  <a:schemeClr val="dk1"/>
                </a:solidFill>
                <a:latin typeface="Cambria"/>
                <a:ea typeface="Cambria"/>
                <a:cs typeface="Cambria"/>
                <a:sym typeface="Cambria"/>
              </a:rPr>
              <a:t>𝑂𝐵𝐼𝐴𝑆</a:t>
            </a:r>
            <a:r>
              <a:rPr lang="ru" sz="1400">
                <a:solidFill>
                  <a:schemeClr val="dk1"/>
                </a:solidFill>
                <a:latin typeface="Cambria"/>
                <a:ea typeface="Cambria"/>
                <a:cs typeface="Cambria"/>
                <a:sym typeface="Cambria"/>
              </a:rPr>
              <a:t>=1.290, SE=0.129, p-value&lt;0.001) was extremely significant for the presence of the sloppy reading;</a:t>
            </a:r>
            <a:endParaRPr sz="1400">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within each parameter, the presence of IC2 verb type (β</a:t>
            </a:r>
            <a:r>
              <a:rPr baseline="-25000" lang="ru" sz="1400">
                <a:solidFill>
                  <a:schemeClr val="dk1"/>
                </a:solidFill>
                <a:latin typeface="Cambria"/>
                <a:ea typeface="Cambria"/>
                <a:cs typeface="Cambria"/>
                <a:sym typeface="Cambria"/>
              </a:rPr>
              <a:t>𝐼𝐶2</a:t>
            </a:r>
            <a:r>
              <a:rPr lang="ru" sz="1400">
                <a:solidFill>
                  <a:schemeClr val="dk1"/>
                </a:solidFill>
                <a:latin typeface="Cambria"/>
                <a:ea typeface="Cambria"/>
                <a:cs typeface="Cambria"/>
                <a:sym typeface="Cambria"/>
              </a:rPr>
              <a:t>=0.556, SE=0.135, p-value&lt;0.001) increased the percentage of strict readings, and the absence of context bias (β</a:t>
            </a:r>
            <a:r>
              <a:rPr baseline="-25000" lang="ru" sz="1400">
                <a:solidFill>
                  <a:schemeClr val="dk1"/>
                </a:solidFill>
                <a:latin typeface="Cambria"/>
                <a:ea typeface="Cambria"/>
                <a:cs typeface="Cambria"/>
                <a:sym typeface="Cambria"/>
              </a:rPr>
              <a:t>𝑁𝑂𝐵𝐼𝐴𝑆</a:t>
            </a:r>
            <a:r>
              <a:rPr lang="ru" sz="1400">
                <a:solidFill>
                  <a:schemeClr val="dk1"/>
                </a:solidFill>
                <a:latin typeface="Cambria"/>
                <a:ea typeface="Cambria"/>
                <a:cs typeface="Cambria"/>
                <a:sym typeface="Cambria"/>
              </a:rPr>
              <a:t>=0.860, SE=0.111, p-value&lt;0.001) had the most influence on the availability of a strict reading, therefore supporting the claims that the IC2 verb type and the presence of context bias influence the choice of the strict reading.</a:t>
            </a:r>
            <a:endParaRPr sz="1400">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9"/>
          <p:cNvPicPr preferRelativeResize="0"/>
          <p:nvPr/>
        </p:nvPicPr>
        <p:blipFill>
          <a:blip r:embed="rId3">
            <a:alphaModFix/>
          </a:blip>
          <a:stretch>
            <a:fillRect/>
          </a:stretch>
        </p:blipFill>
        <p:spPr>
          <a:xfrm>
            <a:off x="0" y="1237416"/>
            <a:ext cx="9144000" cy="24938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sz="1800">
              <a:latin typeface="Cambria"/>
              <a:ea typeface="Cambria"/>
              <a:cs typeface="Cambria"/>
              <a:sym typeface="Cambria"/>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the IC verb type (χ²=17.299, df=2, p-value&lt;0.001) and the presence of a context bias (χ²=62.182, df=1, p-value&lt;0.001) turned out to be significant for the strict reading;</a:t>
            </a:r>
            <a:endParaRPr sz="1200">
              <a:solidFill>
                <a:schemeClr val="dk1"/>
              </a:solidFill>
              <a:latin typeface="Cambria"/>
              <a:ea typeface="Cambria"/>
              <a:cs typeface="Cambria"/>
              <a:sym typeface="Cambria"/>
            </a:endParaRPr>
          </a:p>
          <a:p>
            <a:pPr indent="-304800" lvl="0" marL="457200" rtl="0" algn="l">
              <a:spcBef>
                <a:spcPts val="0"/>
              </a:spcBef>
              <a:spcAft>
                <a:spcPts val="0"/>
              </a:spcAft>
              <a:buClr>
                <a:schemeClr val="dk1"/>
              </a:buClr>
              <a:buSzPts val="1200"/>
              <a:buFont typeface="Cambria"/>
              <a:buChar char="●"/>
            </a:pPr>
            <a:r>
              <a:rPr lang="ru" sz="1200">
                <a:solidFill>
                  <a:schemeClr val="dk1"/>
                </a:solidFill>
                <a:latin typeface="Cambria"/>
                <a:ea typeface="Cambria"/>
                <a:cs typeface="Cambria"/>
                <a:sym typeface="Cambria"/>
              </a:rPr>
              <a:t>the type of coordinator(χ²=18.185, df=2, p-value&lt;0.001), the IC type of verb (χ²=6.472, df=2, p value=0.01) and the context bias (χ²=112.134, df=1, p-value&lt;0.001) were all significant for the presence of a sloppy reading, with context bias as the most significant parameter.</a:t>
            </a:r>
            <a:endParaRPr sz="1200">
              <a:solidFill>
                <a:schemeClr val="dk1"/>
              </a:solidFill>
              <a:latin typeface="Cambria"/>
              <a:ea typeface="Cambria"/>
              <a:cs typeface="Cambria"/>
              <a:sym typeface="Cambria"/>
            </a:endParaRPr>
          </a:p>
          <a:p>
            <a:pPr indent="0" lvl="0" marL="457200" rtl="0" algn="l">
              <a:spcBef>
                <a:spcPts val="1000"/>
              </a:spcBef>
              <a:spcAft>
                <a:spcPts val="1000"/>
              </a:spcAft>
              <a:buNone/>
            </a:pPr>
            <a:r>
              <a:t/>
            </a:r>
            <a:endParaRPr sz="1200">
              <a:solidFill>
                <a:schemeClr val="dk1"/>
              </a:solidFill>
              <a:latin typeface="Cambria"/>
              <a:ea typeface="Cambria"/>
              <a:cs typeface="Cambria"/>
              <a:sym typeface="Cambria"/>
            </a:endParaRPr>
          </a:p>
        </p:txBody>
      </p:sp>
      <p:pic>
        <p:nvPicPr>
          <p:cNvPr id="166" name="Google Shape;166;p30"/>
          <p:cNvPicPr preferRelativeResize="0"/>
          <p:nvPr/>
        </p:nvPicPr>
        <p:blipFill>
          <a:blip r:embed="rId3">
            <a:alphaModFix/>
          </a:blip>
          <a:stretch>
            <a:fillRect/>
          </a:stretch>
        </p:blipFill>
        <p:spPr>
          <a:xfrm>
            <a:off x="0" y="2353876"/>
            <a:ext cx="9144000" cy="26280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sz="1800">
              <a:latin typeface="Cambria"/>
              <a:ea typeface="Cambria"/>
              <a:cs typeface="Cambria"/>
              <a:sym typeface="Cambria"/>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a:t>
            </a:r>
            <a:r>
              <a:rPr lang="ru" sz="1400">
                <a:solidFill>
                  <a:schemeClr val="dk1"/>
                </a:solidFill>
                <a:latin typeface="Cambria"/>
                <a:ea typeface="Cambria"/>
                <a:cs typeface="Cambria"/>
                <a:sym typeface="Cambria"/>
              </a:rPr>
              <a:t> A higher probability of using strict reading in sentences with context bias towards strict reading;</a:t>
            </a:r>
            <a:endParaRPr sz="1400">
              <a:solidFill>
                <a:schemeClr val="dk1"/>
              </a:solidFill>
              <a:latin typeface="Cambria"/>
              <a:ea typeface="Cambria"/>
              <a:cs typeface="Cambria"/>
              <a:sym typeface="Cambria"/>
            </a:endParaRPr>
          </a:p>
          <a:p>
            <a:pPr indent="0" lvl="0" marL="0" rtl="0" algn="l">
              <a:spcBef>
                <a:spcPts val="1000"/>
              </a:spcBef>
              <a:spcAft>
                <a:spcPts val="0"/>
              </a:spcAft>
              <a:buNone/>
            </a:pPr>
            <a:r>
              <a:rPr lang="ru" sz="1400">
                <a:solidFill>
                  <a:schemeClr val="dk1"/>
                </a:solidFill>
                <a:latin typeface="Cambria"/>
                <a:ea typeface="Cambria"/>
                <a:cs typeface="Cambria"/>
                <a:sym typeface="Cambria"/>
              </a:rPr>
              <a:t>→ and also in sentences containing IC2 verbs.</a:t>
            </a:r>
            <a:endParaRPr sz="1400">
              <a:solidFill>
                <a:schemeClr val="dk1"/>
              </a:solidFill>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rPr lang="ru" sz="1400">
                <a:solidFill>
                  <a:schemeClr val="dk1"/>
                </a:solidFill>
                <a:latin typeface="Cambria"/>
                <a:ea typeface="Cambria"/>
                <a:cs typeface="Cambria"/>
                <a:sym typeface="Cambria"/>
              </a:rPr>
              <a:t>→ the type of connective was not so important,  however, the </a:t>
            </a:r>
            <a:r>
              <a:rPr i="1" lang="ru" sz="1400">
                <a:solidFill>
                  <a:schemeClr val="dk1"/>
                </a:solidFill>
                <a:latin typeface="Cambria"/>
                <a:ea typeface="Cambria"/>
                <a:cs typeface="Cambria"/>
                <a:sym typeface="Cambria"/>
              </a:rPr>
              <a:t>if</a:t>
            </a:r>
            <a:r>
              <a:rPr lang="ru" sz="1400">
                <a:solidFill>
                  <a:schemeClr val="dk1"/>
                </a:solidFill>
                <a:latin typeface="Cambria"/>
                <a:ea typeface="Cambria"/>
                <a:cs typeface="Cambria"/>
                <a:sym typeface="Cambria"/>
              </a:rPr>
              <a:t> connective decreased the probability of a sloppy reading, and connective </a:t>
            </a:r>
            <a:r>
              <a:rPr i="1" lang="ru" sz="1400">
                <a:solidFill>
                  <a:schemeClr val="dk1"/>
                </a:solidFill>
                <a:latin typeface="Cambria"/>
                <a:ea typeface="Cambria"/>
                <a:cs typeface="Cambria"/>
                <a:sym typeface="Cambria"/>
              </a:rPr>
              <a:t>so </a:t>
            </a:r>
            <a:r>
              <a:rPr lang="ru" sz="1400">
                <a:solidFill>
                  <a:schemeClr val="dk1"/>
                </a:solidFill>
                <a:latin typeface="Cambria"/>
                <a:ea typeface="Cambria"/>
                <a:cs typeface="Cambria"/>
                <a:sym typeface="Cambria"/>
              </a:rPr>
              <a:t>increased the probability of a strict reading</a:t>
            </a:r>
            <a:endParaRPr sz="1400">
              <a:solidFill>
                <a:schemeClr val="dk1"/>
              </a:solidFill>
              <a:latin typeface="Cambria"/>
              <a:ea typeface="Cambria"/>
              <a:cs typeface="Cambria"/>
              <a:sym typeface="Cambria"/>
            </a:endParaRPr>
          </a:p>
          <a:p>
            <a:pPr indent="0" lvl="0" marL="0" rtl="0" algn="l">
              <a:spcBef>
                <a:spcPts val="1000"/>
              </a:spcBef>
              <a:spcAft>
                <a:spcPts val="1000"/>
              </a:spcAft>
              <a:buNone/>
            </a:pPr>
            <a:r>
              <a:rPr lang="ru" sz="1400">
                <a:solidFill>
                  <a:schemeClr val="dk1"/>
                </a:solidFill>
                <a:latin typeface="Cambria"/>
                <a:ea typeface="Cambria"/>
                <a:cs typeface="Cambria"/>
                <a:sym typeface="Cambria"/>
              </a:rPr>
              <a:t>→ The reverse pattern is observed for sloppy reading.</a:t>
            </a:r>
            <a:endParaRPr sz="14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Strict/sloppy identity ambiguity</a:t>
            </a:r>
            <a:endParaRPr b="1" sz="1800">
              <a:latin typeface="Cambria"/>
              <a:ea typeface="Cambria"/>
              <a:cs typeface="Cambria"/>
              <a:sym typeface="Cambri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Cambria"/>
              <a:buAutoNum type="arabicParenBoth"/>
            </a:pPr>
            <a:r>
              <a:rPr i="1" lang="ru" sz="1400">
                <a:solidFill>
                  <a:srgbClr val="000000"/>
                </a:solidFill>
                <a:latin typeface="Cambria"/>
                <a:ea typeface="Cambria"/>
                <a:cs typeface="Cambria"/>
                <a:sym typeface="Cambria"/>
              </a:rPr>
              <a:t>John likes his suit, and Bill does too.</a:t>
            </a:r>
            <a:endParaRPr i="1" sz="1400">
              <a:solidFill>
                <a:srgbClr val="000000"/>
              </a:solidFill>
              <a:latin typeface="Cambria"/>
              <a:ea typeface="Cambria"/>
              <a:cs typeface="Cambria"/>
              <a:sym typeface="Cambria"/>
            </a:endParaRPr>
          </a:p>
          <a:p>
            <a:pPr indent="0" lvl="0" marL="457200" rtl="0" algn="l">
              <a:spcBef>
                <a:spcPts val="0"/>
              </a:spcBef>
              <a:spcAft>
                <a:spcPts val="0"/>
              </a:spcAft>
              <a:buNone/>
            </a:pPr>
            <a:r>
              <a:rPr i="1" lang="ru" sz="1400">
                <a:solidFill>
                  <a:srgbClr val="000000"/>
                </a:solidFill>
                <a:latin typeface="Cambria"/>
                <a:ea typeface="Cambria"/>
                <a:cs typeface="Cambria"/>
                <a:sym typeface="Cambria"/>
              </a:rPr>
              <a:t>John</a:t>
            </a:r>
            <a:r>
              <a:rPr baseline="-25000" i="1" lang="ru" sz="1400">
                <a:solidFill>
                  <a:srgbClr val="000000"/>
                </a:solidFill>
                <a:latin typeface="Cambria"/>
                <a:ea typeface="Cambria"/>
                <a:cs typeface="Cambria"/>
                <a:sym typeface="Cambria"/>
              </a:rPr>
              <a:t>j</a:t>
            </a:r>
            <a:r>
              <a:rPr i="1" lang="ru" sz="1400">
                <a:solidFill>
                  <a:srgbClr val="000000"/>
                </a:solidFill>
                <a:latin typeface="Cambria"/>
                <a:ea typeface="Cambria"/>
                <a:cs typeface="Cambria"/>
                <a:sym typeface="Cambria"/>
              </a:rPr>
              <a:t> likes his</a:t>
            </a:r>
            <a:r>
              <a:rPr baseline="-25000" i="1" lang="ru" sz="1400">
                <a:solidFill>
                  <a:srgbClr val="000000"/>
                </a:solidFill>
                <a:latin typeface="Cambria"/>
                <a:ea typeface="Cambria"/>
                <a:cs typeface="Cambria"/>
                <a:sym typeface="Cambria"/>
              </a:rPr>
              <a:t>j</a:t>
            </a:r>
            <a:r>
              <a:rPr i="1" lang="ru" sz="1400">
                <a:solidFill>
                  <a:srgbClr val="000000"/>
                </a:solidFill>
                <a:latin typeface="Cambria"/>
                <a:ea typeface="Cambria"/>
                <a:cs typeface="Cambria"/>
                <a:sym typeface="Cambria"/>
              </a:rPr>
              <a:t> suit, and Bill</a:t>
            </a:r>
            <a:r>
              <a:rPr baseline="-25000" i="1" lang="ru" sz="1400">
                <a:solidFill>
                  <a:srgbClr val="000000"/>
                </a:solidFill>
                <a:latin typeface="Cambria"/>
                <a:ea typeface="Cambria"/>
                <a:cs typeface="Cambria"/>
                <a:sym typeface="Cambria"/>
              </a:rPr>
              <a:t>b</a:t>
            </a:r>
            <a:r>
              <a:rPr i="1" lang="ru" sz="1400">
                <a:solidFill>
                  <a:srgbClr val="000000"/>
                </a:solidFill>
                <a:latin typeface="Cambria"/>
                <a:ea typeface="Cambria"/>
                <a:cs typeface="Cambria"/>
                <a:sym typeface="Cambria"/>
              </a:rPr>
              <a:t> does [</a:t>
            </a:r>
            <a:r>
              <a:rPr baseline="-25000" i="1" lang="ru" sz="1400">
                <a:solidFill>
                  <a:srgbClr val="000000"/>
                </a:solidFill>
                <a:latin typeface="Cambria"/>
                <a:ea typeface="Cambria"/>
                <a:cs typeface="Cambria"/>
                <a:sym typeface="Cambria"/>
              </a:rPr>
              <a:t>VP</a:t>
            </a:r>
            <a:r>
              <a:rPr i="1" lang="ru" sz="1400">
                <a:solidFill>
                  <a:srgbClr val="000000"/>
                </a:solidFill>
                <a:latin typeface="Cambria"/>
                <a:ea typeface="Cambria"/>
                <a:cs typeface="Cambria"/>
                <a:sym typeface="Cambria"/>
              </a:rPr>
              <a:t> like his</a:t>
            </a:r>
            <a:r>
              <a:rPr baseline="-25000" i="1" lang="ru" sz="1400">
                <a:solidFill>
                  <a:srgbClr val="000000"/>
                </a:solidFill>
                <a:latin typeface="Cambria"/>
                <a:ea typeface="Cambria"/>
                <a:cs typeface="Cambria"/>
                <a:sym typeface="Cambria"/>
              </a:rPr>
              <a:t>j</a:t>
            </a:r>
            <a:r>
              <a:rPr i="1" lang="ru" sz="1400">
                <a:solidFill>
                  <a:srgbClr val="000000"/>
                </a:solidFill>
                <a:latin typeface="Cambria"/>
                <a:ea typeface="Cambria"/>
                <a:cs typeface="Cambria"/>
                <a:sym typeface="Cambria"/>
              </a:rPr>
              <a:t>/his</a:t>
            </a:r>
            <a:r>
              <a:rPr baseline="-25000" i="1" lang="ru" sz="1400">
                <a:solidFill>
                  <a:srgbClr val="000000"/>
                </a:solidFill>
                <a:latin typeface="Cambria"/>
                <a:ea typeface="Cambria"/>
                <a:cs typeface="Cambria"/>
                <a:sym typeface="Cambria"/>
              </a:rPr>
              <a:t>b</a:t>
            </a:r>
            <a:r>
              <a:rPr i="1" lang="ru" sz="1400">
                <a:solidFill>
                  <a:srgbClr val="000000"/>
                </a:solidFill>
                <a:latin typeface="Cambria"/>
                <a:ea typeface="Cambria"/>
                <a:cs typeface="Cambria"/>
                <a:sym typeface="Cambria"/>
              </a:rPr>
              <a:t> suit] too.</a:t>
            </a:r>
            <a:endParaRPr i="1" sz="1400">
              <a:solidFill>
                <a:srgbClr val="000000"/>
              </a:solidFill>
              <a:latin typeface="Cambria"/>
              <a:ea typeface="Cambria"/>
              <a:cs typeface="Cambria"/>
              <a:sym typeface="Cambria"/>
            </a:endParaRPr>
          </a:p>
          <a:p>
            <a:pPr indent="0" lvl="0" marL="0" rtl="0" algn="l">
              <a:spcBef>
                <a:spcPts val="0"/>
              </a:spcBef>
              <a:spcAft>
                <a:spcPts val="0"/>
              </a:spcAft>
              <a:buNone/>
            </a:pPr>
            <a:r>
              <a:t/>
            </a:r>
            <a:endParaRPr sz="1400">
              <a:solidFill>
                <a:srgbClr val="000000"/>
              </a:solidFill>
              <a:latin typeface="Cambria"/>
              <a:ea typeface="Cambria"/>
              <a:cs typeface="Cambria"/>
              <a:sym typeface="Cambria"/>
            </a:endParaRPr>
          </a:p>
          <a:p>
            <a:pPr indent="0" lvl="0" marL="0" rtl="0" algn="l">
              <a:spcBef>
                <a:spcPts val="0"/>
              </a:spcBef>
              <a:spcAft>
                <a:spcPts val="0"/>
              </a:spcAft>
              <a:buNone/>
            </a:pPr>
            <a:r>
              <a:rPr lang="ru" sz="1400">
                <a:solidFill>
                  <a:srgbClr val="000000"/>
                </a:solidFill>
                <a:latin typeface="Cambria"/>
                <a:ea typeface="Cambria"/>
                <a:cs typeface="Cambria"/>
                <a:sym typeface="Cambria"/>
              </a:rPr>
              <a:t>If a pronoun is reconstructed with its original index, then the reading is strict, and the change of an index indicates a sloppy reading.</a:t>
            </a:r>
            <a:endParaRPr sz="1400">
              <a:solidFill>
                <a:srgbClr val="000000"/>
              </a:solidFill>
              <a:latin typeface="Cambria"/>
              <a:ea typeface="Cambria"/>
              <a:cs typeface="Cambria"/>
              <a:sym typeface="Cambria"/>
            </a:endParaRPr>
          </a:p>
          <a:p>
            <a:pPr indent="-317500" lvl="0" marL="457200" rtl="0" algn="l">
              <a:spcBef>
                <a:spcPts val="1000"/>
              </a:spcBef>
              <a:spcAft>
                <a:spcPts val="0"/>
              </a:spcAft>
              <a:buClr>
                <a:srgbClr val="000000"/>
              </a:buClr>
              <a:buSzPts val="1400"/>
              <a:buFont typeface="Cambria"/>
              <a:buAutoNum type="arabicParenBoth"/>
            </a:pPr>
            <a:r>
              <a:rPr i="1" lang="ru" sz="1400">
                <a:solidFill>
                  <a:srgbClr val="000000"/>
                </a:solidFill>
                <a:latin typeface="Cambria"/>
                <a:ea typeface="Cambria"/>
                <a:cs typeface="Cambria"/>
                <a:sym typeface="Cambria"/>
              </a:rPr>
              <a:t>John corrected himself, before Bill did.</a:t>
            </a:r>
            <a:endParaRPr i="1" sz="1400">
              <a:solidFill>
                <a:srgbClr val="000000"/>
              </a:solidFill>
              <a:latin typeface="Cambria"/>
              <a:ea typeface="Cambria"/>
              <a:cs typeface="Cambria"/>
              <a:sym typeface="Cambria"/>
            </a:endParaRPr>
          </a:p>
          <a:p>
            <a:pPr indent="0" lvl="0" marL="457200" rtl="0" algn="l">
              <a:spcBef>
                <a:spcPts val="0"/>
              </a:spcBef>
              <a:spcAft>
                <a:spcPts val="0"/>
              </a:spcAft>
              <a:buNone/>
            </a:pPr>
            <a:r>
              <a:rPr i="1" lang="ru" sz="1400">
                <a:solidFill>
                  <a:srgbClr val="000000"/>
                </a:solidFill>
                <a:latin typeface="Cambria"/>
                <a:ea typeface="Cambria"/>
                <a:cs typeface="Cambria"/>
                <a:sym typeface="Cambria"/>
              </a:rPr>
              <a:t>John corrected himself, before Bill </a:t>
            </a:r>
            <a:r>
              <a:rPr i="1" lang="ru" sz="1400">
                <a:solidFill>
                  <a:srgbClr val="000000"/>
                </a:solidFill>
                <a:latin typeface="Cambria"/>
                <a:ea typeface="Cambria"/>
                <a:cs typeface="Cambria"/>
                <a:sym typeface="Cambria"/>
              </a:rPr>
              <a:t>[</a:t>
            </a:r>
            <a:r>
              <a:rPr baseline="-25000" i="1" lang="ru" sz="1400">
                <a:solidFill>
                  <a:srgbClr val="000000"/>
                </a:solidFill>
                <a:latin typeface="Cambria"/>
                <a:ea typeface="Cambria"/>
                <a:cs typeface="Cambria"/>
                <a:sym typeface="Cambria"/>
              </a:rPr>
              <a:t>VP</a:t>
            </a:r>
            <a:r>
              <a:rPr i="1" lang="ru" sz="1400">
                <a:solidFill>
                  <a:srgbClr val="000000"/>
                </a:solidFill>
                <a:latin typeface="Cambria"/>
                <a:ea typeface="Cambria"/>
                <a:cs typeface="Cambria"/>
                <a:sym typeface="Cambria"/>
              </a:rPr>
              <a:t> corrected himself (=John/Bill)]</a:t>
            </a:r>
            <a:r>
              <a:rPr i="1" lang="ru" sz="1400">
                <a:solidFill>
                  <a:srgbClr val="000000"/>
                </a:solidFill>
                <a:latin typeface="Cambria"/>
                <a:ea typeface="Cambria"/>
                <a:cs typeface="Cambria"/>
                <a:sym typeface="Cambria"/>
              </a:rPr>
              <a:t>.</a:t>
            </a:r>
            <a:endParaRPr i="1" sz="1400">
              <a:solidFill>
                <a:srgbClr val="000000"/>
              </a:solidFill>
              <a:latin typeface="Cambria"/>
              <a:ea typeface="Cambria"/>
              <a:cs typeface="Cambria"/>
              <a:sym typeface="Cambria"/>
            </a:endParaRPr>
          </a:p>
          <a:p>
            <a:pPr indent="0" lvl="0" marL="0" rtl="0" algn="l">
              <a:spcBef>
                <a:spcPts val="0"/>
              </a:spcBef>
              <a:spcAft>
                <a:spcPts val="0"/>
              </a:spcAft>
              <a:buNone/>
            </a:pPr>
            <a:r>
              <a:t/>
            </a:r>
            <a:endParaRPr sz="1400">
              <a:solidFill>
                <a:srgbClr val="000000"/>
              </a:solidFill>
              <a:latin typeface="Cambria"/>
              <a:ea typeface="Cambria"/>
              <a:cs typeface="Cambria"/>
              <a:sym typeface="Cambria"/>
            </a:endParaRPr>
          </a:p>
          <a:p>
            <a:pPr indent="0" lvl="0" marL="0" rtl="0" algn="l">
              <a:spcBef>
                <a:spcPts val="0"/>
              </a:spcBef>
              <a:spcAft>
                <a:spcPts val="0"/>
              </a:spcAft>
              <a:buNone/>
            </a:pPr>
            <a:r>
              <a:rPr lang="ru" sz="1400">
                <a:solidFill>
                  <a:srgbClr val="000000"/>
                </a:solidFill>
                <a:latin typeface="Cambria"/>
                <a:ea typeface="Cambria"/>
                <a:cs typeface="Cambria"/>
                <a:sym typeface="Cambria"/>
              </a:rPr>
              <a:t>It was long believed that reflexives can only give rise to a sloppy reading (Williams 1977, Chomsky 1981, Reinhart 1983). However, in </a:t>
            </a:r>
            <a:r>
              <a:rPr lang="ru" sz="1400">
                <a:solidFill>
                  <a:srgbClr val="000000"/>
                </a:solidFill>
                <a:latin typeface="Cambria"/>
                <a:ea typeface="Cambria"/>
                <a:cs typeface="Cambria"/>
                <a:sym typeface="Cambria"/>
              </a:rPr>
              <a:t>Sag (1976)</a:t>
            </a:r>
            <a:r>
              <a:rPr lang="ru" sz="1400">
                <a:solidFill>
                  <a:srgbClr val="000000"/>
                </a:solidFill>
                <a:latin typeface="Cambria"/>
                <a:ea typeface="Cambria"/>
                <a:cs typeface="Cambria"/>
                <a:sym typeface="Cambria"/>
              </a:rPr>
              <a:t>:</a:t>
            </a:r>
            <a:endParaRPr sz="1400">
              <a:solidFill>
                <a:srgbClr val="000000"/>
              </a:solidFill>
              <a:latin typeface="Cambria"/>
              <a:ea typeface="Cambria"/>
              <a:cs typeface="Cambria"/>
              <a:sym typeface="Cambria"/>
            </a:endParaRPr>
          </a:p>
          <a:p>
            <a:pPr indent="-317500" lvl="0" marL="457200" rtl="0" algn="l">
              <a:spcBef>
                <a:spcPts val="1000"/>
              </a:spcBef>
              <a:spcAft>
                <a:spcPts val="0"/>
              </a:spcAft>
              <a:buClr>
                <a:srgbClr val="000000"/>
              </a:buClr>
              <a:buSzPts val="1400"/>
              <a:buFont typeface="Cambria"/>
              <a:buAutoNum type="arabicParenBoth"/>
            </a:pPr>
            <a:r>
              <a:rPr i="1" lang="ru" sz="1400">
                <a:solidFill>
                  <a:srgbClr val="000000"/>
                </a:solidFill>
                <a:latin typeface="Cambria"/>
                <a:ea typeface="Cambria"/>
                <a:cs typeface="Cambria"/>
                <a:sym typeface="Cambria"/>
              </a:rPr>
              <a:t>Betsy couldn’t imagine herself dating Bernie, but Sandy could.</a:t>
            </a:r>
            <a:endParaRPr i="1" sz="1400">
              <a:solidFill>
                <a:srgbClr val="000000"/>
              </a:solidFill>
              <a:latin typeface="Cambria"/>
              <a:ea typeface="Cambria"/>
              <a:cs typeface="Cambria"/>
              <a:sym typeface="Cambria"/>
            </a:endParaRPr>
          </a:p>
          <a:p>
            <a:pPr indent="457200" lvl="0" marL="457200" rtl="0" algn="l">
              <a:spcBef>
                <a:spcPts val="0"/>
              </a:spcBef>
              <a:spcAft>
                <a:spcPts val="1000"/>
              </a:spcAft>
              <a:buNone/>
            </a:pPr>
            <a:r>
              <a:rPr i="1" lang="ru" sz="1400">
                <a:solidFill>
                  <a:srgbClr val="000000"/>
                </a:solidFill>
                <a:latin typeface="Cambria"/>
                <a:ea typeface="Cambria"/>
                <a:cs typeface="Cambria"/>
                <a:sym typeface="Cambria"/>
              </a:rPr>
              <a:t>= but Sandy could imagine Betsy dating Bernie. </a:t>
            </a:r>
            <a:r>
              <a:rPr lang="ru" sz="1400">
                <a:solidFill>
                  <a:srgbClr val="000000"/>
                </a:solidFill>
                <a:latin typeface="Cambria"/>
                <a:ea typeface="Cambria"/>
                <a:cs typeface="Cambria"/>
                <a:sym typeface="Cambria"/>
              </a:rPr>
              <a:t>(strict reading)</a:t>
            </a:r>
            <a:endParaRPr sz="1400">
              <a:solidFill>
                <a:srgbClr val="000000"/>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sz="1800">
              <a:latin typeface="Cambria"/>
              <a:ea typeface="Cambria"/>
              <a:cs typeface="Cambria"/>
              <a:sym typeface="Cambria"/>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400">
                <a:solidFill>
                  <a:schemeClr val="dk1"/>
                </a:solidFill>
                <a:latin typeface="Cambria"/>
                <a:ea typeface="Cambria"/>
                <a:cs typeface="Cambria"/>
                <a:sym typeface="Cambria"/>
              </a:rPr>
              <a:t>Traditionally, reflexive pronouns have 2 possible interpretations:</a:t>
            </a:r>
            <a:endParaRPr sz="1400">
              <a:solidFill>
                <a:schemeClr val="dk1"/>
              </a:solidFill>
              <a:latin typeface="Cambria"/>
              <a:ea typeface="Cambria"/>
              <a:cs typeface="Cambria"/>
              <a:sym typeface="Cambria"/>
            </a:endParaRPr>
          </a:p>
          <a:p>
            <a:pPr indent="-317500" lvl="0" marL="457200"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‘de-transitivizer’ </a:t>
            </a:r>
            <a:r>
              <a:rPr lang="ru" sz="1400">
                <a:solidFill>
                  <a:schemeClr val="dk1"/>
                </a:solidFill>
                <a:latin typeface="Cambria"/>
                <a:ea typeface="Cambria"/>
                <a:cs typeface="Cambria"/>
                <a:sym typeface="Cambria"/>
              </a:rPr>
              <a:t>interpretation</a:t>
            </a:r>
            <a:endParaRPr sz="1400">
              <a:solidFill>
                <a:schemeClr val="dk1"/>
              </a:solidFill>
              <a:latin typeface="Cambria"/>
              <a:ea typeface="Cambria"/>
              <a:cs typeface="Cambria"/>
              <a:sym typeface="Cambria"/>
            </a:endParaRPr>
          </a:p>
          <a:p>
            <a:pPr indent="-317500" lvl="0" marL="457200"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pronominal interpretation</a:t>
            </a:r>
            <a:endParaRPr sz="1400">
              <a:solidFill>
                <a:schemeClr val="dk1"/>
              </a:solidFill>
              <a:latin typeface="Cambria"/>
              <a:ea typeface="Cambria"/>
              <a:cs typeface="Cambria"/>
              <a:sym typeface="Cambria"/>
            </a:endParaRPr>
          </a:p>
          <a:p>
            <a:pPr indent="0" lvl="0" marL="0" rtl="0" algn="l">
              <a:lnSpc>
                <a:spcPct val="150000"/>
              </a:lnSpc>
              <a:spcBef>
                <a:spcPts val="1000"/>
              </a:spcBef>
              <a:spcAft>
                <a:spcPts val="0"/>
              </a:spcAft>
              <a:buNone/>
            </a:pPr>
            <a:r>
              <a:rPr lang="ru" sz="1400">
                <a:solidFill>
                  <a:schemeClr val="dk1"/>
                </a:solidFill>
                <a:latin typeface="Cambria"/>
                <a:ea typeface="Cambria"/>
                <a:cs typeface="Cambria"/>
                <a:sym typeface="Cambria"/>
              </a:rPr>
              <a:t>Russian IC1 verbs </a:t>
            </a:r>
            <a:r>
              <a:rPr lang="ru" sz="1400">
                <a:solidFill>
                  <a:schemeClr val="dk1"/>
                </a:solidFill>
                <a:latin typeface="Cambria"/>
                <a:ea typeface="Cambria"/>
                <a:cs typeface="Cambria"/>
                <a:sym typeface="Cambria"/>
              </a:rPr>
              <a:t>especially </a:t>
            </a:r>
            <a:r>
              <a:rPr lang="ru" sz="1400">
                <a:solidFill>
                  <a:schemeClr val="dk1"/>
                </a:solidFill>
                <a:latin typeface="Cambria"/>
                <a:ea typeface="Cambria"/>
                <a:cs typeface="Cambria"/>
                <a:sym typeface="Cambria"/>
              </a:rPr>
              <a:t>get “de-transitivized” with reflexives, because in Russian </a:t>
            </a:r>
            <a:r>
              <a:rPr i="1" lang="ru" sz="1400">
                <a:solidFill>
                  <a:schemeClr val="dk1"/>
                </a:solidFill>
                <a:latin typeface="Cambria"/>
                <a:ea typeface="Cambria"/>
                <a:cs typeface="Cambria"/>
                <a:sym typeface="Cambria"/>
              </a:rPr>
              <a:t>sebya </a:t>
            </a:r>
            <a:r>
              <a:rPr lang="ru" sz="1400">
                <a:solidFill>
                  <a:schemeClr val="dk1"/>
                </a:solidFill>
                <a:latin typeface="Cambria"/>
                <a:ea typeface="Cambria"/>
                <a:cs typeface="Cambria"/>
                <a:sym typeface="Cambria"/>
              </a:rPr>
              <a:t>sometimes  performs the same function as reflexive postfix -</a:t>
            </a:r>
            <a:r>
              <a:rPr i="1" lang="ru" sz="1400">
                <a:solidFill>
                  <a:schemeClr val="dk1"/>
                </a:solidFill>
                <a:latin typeface="Cambria"/>
                <a:ea typeface="Cambria"/>
                <a:cs typeface="Cambria"/>
                <a:sym typeface="Cambria"/>
              </a:rPr>
              <a:t>sya –</a:t>
            </a:r>
            <a:r>
              <a:rPr lang="ru" sz="1400">
                <a:solidFill>
                  <a:schemeClr val="dk1"/>
                </a:solidFill>
                <a:latin typeface="Cambria"/>
                <a:ea typeface="Cambria"/>
                <a:cs typeface="Cambria"/>
                <a:sym typeface="Cambria"/>
              </a:rPr>
              <a:t> they both are often used as operators on verbs: reflexivization turns a 2-place predicate into a 1-place predicate by identifying two of its arguments as identical, thus “de-transitivizing” the verb, and yielding the sloppy reading.</a:t>
            </a:r>
            <a:endParaRPr sz="1400">
              <a:solidFill>
                <a:schemeClr val="dk1"/>
              </a:solidFill>
              <a:latin typeface="Cambria"/>
              <a:ea typeface="Cambria"/>
              <a:cs typeface="Cambria"/>
              <a:sym typeface="Cambria"/>
            </a:endParaRPr>
          </a:p>
          <a:p>
            <a:pPr indent="0" lvl="0" marL="0" rtl="0" algn="l">
              <a:lnSpc>
                <a:spcPct val="150000"/>
              </a:lnSpc>
              <a:spcBef>
                <a:spcPts val="1000"/>
              </a:spcBef>
              <a:spcAft>
                <a:spcPts val="0"/>
              </a:spcAft>
              <a:buNone/>
            </a:pPr>
            <a:r>
              <a:t/>
            </a:r>
            <a:endParaRPr sz="1400">
              <a:solidFill>
                <a:schemeClr val="dk1"/>
              </a:solidFill>
              <a:latin typeface="Cambria"/>
              <a:ea typeface="Cambria"/>
              <a:cs typeface="Cambria"/>
              <a:sym typeface="Cambria"/>
            </a:endParaRPr>
          </a:p>
          <a:p>
            <a:pPr indent="0" lvl="0" marL="0" rtl="0" algn="l">
              <a:lnSpc>
                <a:spcPct val="150000"/>
              </a:lnSpc>
              <a:spcBef>
                <a:spcPts val="1000"/>
              </a:spcBef>
              <a:spcAft>
                <a:spcPts val="1000"/>
              </a:spcAft>
              <a:buNone/>
            </a:pPr>
            <a:r>
              <a:t/>
            </a:r>
            <a:endParaRPr sz="1400">
              <a:solidFill>
                <a:schemeClr val="dk1"/>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sz="1800">
              <a:latin typeface="Cambria"/>
              <a:ea typeface="Cambria"/>
              <a:cs typeface="Cambria"/>
              <a:sym typeface="Cambria"/>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If the verb has a strong connotation that the center or a causee of an action is a subject, then the speaker's attention will be focused on the subject’s entity, provoking </a:t>
            </a:r>
            <a:r>
              <a:rPr lang="ru" sz="1400">
                <a:solidFill>
                  <a:schemeClr val="dk1"/>
                </a:solidFill>
                <a:latin typeface="Cambria"/>
                <a:ea typeface="Cambria"/>
                <a:cs typeface="Cambria"/>
                <a:sym typeface="Cambria"/>
              </a:rPr>
              <a:t>the sloppy reading</a:t>
            </a:r>
            <a:r>
              <a:rPr lang="ru" sz="1400">
                <a:solidFill>
                  <a:schemeClr val="dk1"/>
                </a:solidFill>
                <a:latin typeface="Cambria"/>
                <a:ea typeface="Cambria"/>
                <a:cs typeface="Cambria"/>
                <a:sym typeface="Cambria"/>
              </a:rPr>
              <a:t> (IC1 verbs). </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In the case of verbs of IC2 type, this conversion causing sloppy reading gets blocked, since </a:t>
            </a:r>
            <a:r>
              <a:rPr i="1" lang="ru" sz="1400">
                <a:solidFill>
                  <a:schemeClr val="dk1"/>
                </a:solidFill>
                <a:latin typeface="Cambria"/>
                <a:ea typeface="Cambria"/>
                <a:cs typeface="Cambria"/>
                <a:sym typeface="Cambria"/>
              </a:rPr>
              <a:t>sebya </a:t>
            </a:r>
            <a:r>
              <a:rPr lang="ru" sz="1400">
                <a:solidFill>
                  <a:schemeClr val="dk1"/>
                </a:solidFill>
                <a:latin typeface="Cambria"/>
                <a:ea typeface="Cambria"/>
                <a:cs typeface="Cambria"/>
                <a:sym typeface="Cambria"/>
              </a:rPr>
              <a:t>receives focus as the object of the verb, and its identity function gets focused too, boosting the salience of the reflexive. The likelihood of the pronominal resolution of the reflexive gets higher, thus yielding the strict reading.</a:t>
            </a:r>
            <a:endParaRPr sz="1400">
              <a:solidFill>
                <a:schemeClr val="dk1"/>
              </a:solidFill>
              <a:latin typeface="Cambria"/>
              <a:ea typeface="Cambria"/>
              <a:cs typeface="Cambria"/>
              <a:sym typeface="Cambria"/>
            </a:endParaRPr>
          </a:p>
          <a:p>
            <a:pPr indent="0" lvl="0" marL="0" rtl="0" algn="l">
              <a:lnSpc>
                <a:spcPct val="150000"/>
              </a:lnSpc>
              <a:spcBef>
                <a:spcPts val="1200"/>
              </a:spcBef>
              <a:spcAft>
                <a:spcPts val="1000"/>
              </a:spcAft>
              <a:buNone/>
            </a:pPr>
            <a:r>
              <a:t/>
            </a:r>
            <a:endParaRPr sz="1400">
              <a:solidFill>
                <a:schemeClr val="dk1"/>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ru" sz="1800">
                <a:latin typeface="Cambria"/>
                <a:ea typeface="Cambria"/>
                <a:cs typeface="Cambria"/>
                <a:sym typeface="Cambria"/>
              </a:rPr>
              <a:t>Results: </a:t>
            </a:r>
            <a:r>
              <a:rPr lang="ru" sz="1800">
                <a:latin typeface="Cambria"/>
                <a:ea typeface="Cambria"/>
                <a:cs typeface="Cambria"/>
                <a:sym typeface="Cambria"/>
              </a:rPr>
              <a:t>Experiment 1</a:t>
            </a:r>
            <a:endParaRPr sz="1800">
              <a:latin typeface="Cambria"/>
              <a:ea typeface="Cambria"/>
              <a:cs typeface="Cambria"/>
              <a:sym typeface="Cambria"/>
            </a:endParaRPr>
          </a:p>
        </p:txBody>
      </p:sp>
      <p:sp>
        <p:nvSpPr>
          <p:cNvPr id="190" name="Google Shape;190;p3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436200" lvl="0" marL="360000" rtl="0" algn="l">
              <a:lnSpc>
                <a:spcPct val="150000"/>
              </a:lnSpc>
              <a:spcBef>
                <a:spcPts val="0"/>
              </a:spcBef>
              <a:spcAft>
                <a:spcPts val="0"/>
              </a:spcAft>
              <a:buClr>
                <a:schemeClr val="dk1"/>
              </a:buClr>
              <a:buSzPts val="1200"/>
              <a:buFont typeface="Cambria"/>
              <a:buAutoNum type="arabicParenBoth" startAt="12"/>
            </a:pPr>
            <a:r>
              <a:rPr i="1" lang="ru" sz="1200">
                <a:solidFill>
                  <a:schemeClr val="dk1"/>
                </a:solidFill>
                <a:latin typeface="Cambria"/>
                <a:ea typeface="Cambria"/>
                <a:cs typeface="Cambria"/>
                <a:sym typeface="Cambria"/>
              </a:rPr>
              <a:t>Vitya	shokiru-et		sebya, 		i	Vanya	tozhe [e].</a:t>
            </a:r>
            <a:endParaRPr i="1" sz="1200">
              <a:solidFill>
                <a:schemeClr val="dk1"/>
              </a:solidFill>
              <a:latin typeface="Cambria"/>
              <a:ea typeface="Cambria"/>
              <a:cs typeface="Cambria"/>
              <a:sym typeface="Cambria"/>
            </a:endParaRPr>
          </a:p>
          <a:p>
            <a:pPr indent="0" lvl="0" marL="36000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Vitya	shock-PRS.3SG 	self.ACC	and	Vanya	too</a:t>
            </a:r>
            <a:endParaRPr sz="1200">
              <a:solidFill>
                <a:schemeClr val="dk1"/>
              </a:solidFill>
              <a:latin typeface="Cambria"/>
              <a:ea typeface="Cambria"/>
              <a:cs typeface="Cambria"/>
              <a:sym typeface="Cambria"/>
            </a:endParaRPr>
          </a:p>
          <a:p>
            <a:pPr indent="457200" lvl="0" marL="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Vitya will shock himself, and Vanya will [e] too.</a:t>
            </a:r>
            <a:endParaRPr sz="1200">
              <a:solidFill>
                <a:schemeClr val="dk1"/>
              </a:solidFill>
              <a:latin typeface="Cambria"/>
              <a:ea typeface="Cambria"/>
              <a:cs typeface="Cambria"/>
              <a:sym typeface="Cambria"/>
            </a:endParaRPr>
          </a:p>
          <a:p>
            <a:pPr indent="-436200" lvl="0" marL="360000" rtl="0" algn="l">
              <a:lnSpc>
                <a:spcPct val="150000"/>
              </a:lnSpc>
              <a:spcBef>
                <a:spcPts val="1000"/>
              </a:spcBef>
              <a:spcAft>
                <a:spcPts val="0"/>
              </a:spcAft>
              <a:buClr>
                <a:schemeClr val="dk1"/>
              </a:buClr>
              <a:buSzPts val="1200"/>
              <a:buFont typeface="Cambria"/>
              <a:buAutoNum type="arabicParenBoth" startAt="12"/>
            </a:pPr>
            <a:r>
              <a:rPr i="1" lang="ru" sz="1200">
                <a:solidFill>
                  <a:schemeClr val="dk1"/>
                </a:solidFill>
                <a:latin typeface="Cambria"/>
                <a:ea typeface="Cambria"/>
                <a:cs typeface="Cambria"/>
                <a:sym typeface="Cambria"/>
              </a:rPr>
              <a:t>Vitya	pohval-it		sebya,		i	Vanya	tozhe [e].</a:t>
            </a:r>
            <a:endParaRPr i="1" sz="1200">
              <a:solidFill>
                <a:schemeClr val="dk1"/>
              </a:solidFill>
              <a:latin typeface="Cambria"/>
              <a:ea typeface="Cambria"/>
              <a:cs typeface="Cambria"/>
              <a:sym typeface="Cambria"/>
            </a:endParaRPr>
          </a:p>
          <a:p>
            <a:pPr indent="0" lvl="0" marL="36000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Vitya	praise-PRS.3SG 	self.ACC	and	Vanya	too</a:t>
            </a:r>
            <a:endParaRPr sz="1200">
              <a:solidFill>
                <a:schemeClr val="dk1"/>
              </a:solidFill>
              <a:latin typeface="Cambria"/>
              <a:ea typeface="Cambria"/>
              <a:cs typeface="Cambria"/>
              <a:sym typeface="Cambria"/>
            </a:endParaRPr>
          </a:p>
          <a:p>
            <a:pPr indent="0" lvl="0" marL="36000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Vitya will praise himself, and Vanya will [e] too.</a:t>
            </a:r>
            <a:endParaRPr sz="1200">
              <a:solidFill>
                <a:schemeClr val="dk1"/>
              </a:solidFill>
              <a:latin typeface="Cambria"/>
              <a:ea typeface="Cambria"/>
              <a:cs typeface="Cambria"/>
              <a:sym typeface="Cambria"/>
            </a:endParaRPr>
          </a:p>
          <a:p>
            <a:pPr indent="0" lvl="0" marL="0" rtl="0" algn="l">
              <a:lnSpc>
                <a:spcPct val="150000"/>
              </a:lnSpc>
              <a:spcBef>
                <a:spcPts val="1000"/>
              </a:spcBef>
              <a:spcAft>
                <a:spcPts val="0"/>
              </a:spcAft>
              <a:buClr>
                <a:schemeClr val="dk1"/>
              </a:buClr>
              <a:buSzPts val="1100"/>
              <a:buFont typeface="Arial"/>
              <a:buNone/>
            </a:pPr>
            <a:r>
              <a:rPr lang="ru" sz="1400">
                <a:solidFill>
                  <a:schemeClr val="dk1"/>
                </a:solidFill>
                <a:latin typeface="Cambria"/>
                <a:ea typeface="Cambria"/>
                <a:cs typeface="Cambria"/>
                <a:sym typeface="Cambria"/>
              </a:rPr>
              <a:t>This way, in (12) the possibility of the strict reading ‘</a:t>
            </a:r>
            <a:r>
              <a:rPr i="1" lang="ru" sz="1400">
                <a:solidFill>
                  <a:schemeClr val="dk1"/>
                </a:solidFill>
                <a:latin typeface="Cambria"/>
                <a:ea typeface="Cambria"/>
                <a:cs typeface="Cambria"/>
                <a:sym typeface="Cambria"/>
              </a:rPr>
              <a:t>Vanya will shock Vitya</a:t>
            </a:r>
            <a:r>
              <a:rPr lang="ru" sz="1400">
                <a:solidFill>
                  <a:schemeClr val="dk1"/>
                </a:solidFill>
                <a:latin typeface="Cambria"/>
                <a:ea typeface="Cambria"/>
                <a:cs typeface="Cambria"/>
                <a:sym typeface="Cambria"/>
              </a:rPr>
              <a:t>’, is significantly lower than the possibility of strict reading ‘</a:t>
            </a:r>
            <a:r>
              <a:rPr i="1" lang="ru" sz="1400">
                <a:solidFill>
                  <a:schemeClr val="dk1"/>
                </a:solidFill>
                <a:latin typeface="Cambria"/>
                <a:ea typeface="Cambria"/>
                <a:cs typeface="Cambria"/>
                <a:sym typeface="Cambria"/>
              </a:rPr>
              <a:t>Vanya will praise Vitya</a:t>
            </a:r>
            <a:r>
              <a:rPr lang="ru" sz="1400">
                <a:solidFill>
                  <a:schemeClr val="dk1"/>
                </a:solidFill>
                <a:latin typeface="Cambria"/>
                <a:ea typeface="Cambria"/>
                <a:cs typeface="Cambria"/>
                <a:sym typeface="Cambria"/>
              </a:rPr>
              <a:t>’ in (13). </a:t>
            </a:r>
            <a:endParaRPr sz="1400">
              <a:solidFill>
                <a:schemeClr val="dk1"/>
              </a:solidFill>
              <a:latin typeface="Cambria"/>
              <a:ea typeface="Cambria"/>
              <a:cs typeface="Cambria"/>
              <a:sym typeface="Cambria"/>
            </a:endParaRPr>
          </a:p>
          <a:p>
            <a:pPr indent="0" lvl="0" marL="0" rtl="0" algn="l">
              <a:lnSpc>
                <a:spcPct val="150000"/>
              </a:lnSpc>
              <a:spcBef>
                <a:spcPts val="1000"/>
              </a:spcBef>
              <a:spcAft>
                <a:spcPts val="0"/>
              </a:spcAft>
              <a:buClr>
                <a:schemeClr val="dk1"/>
              </a:buClr>
              <a:buSzPts val="1100"/>
              <a:buFont typeface="Arial"/>
              <a:buNone/>
            </a:pPr>
            <a:r>
              <a:rPr lang="ru" sz="1400">
                <a:solidFill>
                  <a:schemeClr val="dk1"/>
                </a:solidFill>
                <a:latin typeface="Cambria"/>
                <a:ea typeface="Cambria"/>
                <a:cs typeface="Cambria"/>
                <a:sym typeface="Cambria"/>
              </a:rPr>
              <a:t>IC1 type verb in the antecedent clause → the sentence will be resolved through sloppy reading</a:t>
            </a:r>
            <a:endParaRPr sz="1400">
              <a:solidFill>
                <a:schemeClr val="dk1"/>
              </a:solidFill>
              <a:latin typeface="Cambria"/>
              <a:ea typeface="Cambria"/>
              <a:cs typeface="Cambria"/>
              <a:sym typeface="Cambria"/>
            </a:endParaRPr>
          </a:p>
          <a:p>
            <a:pPr indent="0" lvl="0" marL="0" rtl="0" algn="l">
              <a:lnSpc>
                <a:spcPct val="150000"/>
              </a:lnSpc>
              <a:spcBef>
                <a:spcPts val="1000"/>
              </a:spcBef>
              <a:spcAft>
                <a:spcPts val="0"/>
              </a:spcAft>
              <a:buClr>
                <a:schemeClr val="dk1"/>
              </a:buClr>
              <a:buSzPts val="1100"/>
              <a:buFont typeface="Arial"/>
              <a:buNone/>
            </a:pPr>
            <a:r>
              <a:rPr lang="ru" sz="1400">
                <a:solidFill>
                  <a:schemeClr val="dk1"/>
                </a:solidFill>
                <a:latin typeface="Cambria"/>
                <a:ea typeface="Cambria"/>
                <a:cs typeface="Cambria"/>
                <a:sym typeface="Cambria"/>
              </a:rPr>
              <a:t>IC2 type verb → the object of the verb becomes more semantically expressed and more prominent, which means the likelihood of retrieving the strict reading gets higher too.</a:t>
            </a:r>
            <a:endParaRPr sz="1400">
              <a:solidFill>
                <a:schemeClr val="dk1"/>
              </a:solidFill>
              <a:latin typeface="Cambria"/>
              <a:ea typeface="Cambria"/>
              <a:cs typeface="Cambria"/>
              <a:sym typeface="Cambria"/>
            </a:endParaRPr>
          </a:p>
          <a:p>
            <a:pPr indent="0" lvl="0" marL="0" rtl="0" algn="l">
              <a:spcBef>
                <a:spcPts val="1000"/>
              </a:spcBef>
              <a:spcAft>
                <a:spcPts val="1200"/>
              </a:spcAft>
              <a:buNone/>
            </a:pPr>
            <a:r>
              <a:t/>
            </a:r>
            <a:endParaRPr sz="12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ru" sz="1800">
                <a:latin typeface="Cambria"/>
                <a:ea typeface="Cambria"/>
                <a:cs typeface="Cambria"/>
                <a:sym typeface="Cambria"/>
              </a:rPr>
              <a:t>Results: </a:t>
            </a:r>
            <a:r>
              <a:rPr lang="ru" sz="1800">
                <a:latin typeface="Cambria"/>
                <a:ea typeface="Cambria"/>
                <a:cs typeface="Cambria"/>
                <a:sym typeface="Cambria"/>
              </a:rPr>
              <a:t>Experiment 2</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chemeClr val="dk1"/>
                </a:solidFill>
                <a:latin typeface="Cambria"/>
                <a:ea typeface="Cambria"/>
                <a:cs typeface="Cambria"/>
                <a:sym typeface="Cambria"/>
              </a:rPr>
              <a:t>The results of Experiment 2 were rather sloppy, but still aligned with the hypothesis.</a:t>
            </a:r>
            <a:endParaRPr sz="1400">
              <a:solidFill>
                <a:schemeClr val="dk1"/>
              </a:solidFill>
              <a:latin typeface="Cambria"/>
              <a:ea typeface="Cambria"/>
              <a:cs typeface="Cambria"/>
              <a:sym typeface="Cambria"/>
            </a:endParaRPr>
          </a:p>
          <a:p>
            <a:pPr indent="-317500" lvl="0" marL="457200" rtl="0" algn="l">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This time, for the presence of the sloppy reading only the absence of context bias (β</a:t>
            </a:r>
            <a:r>
              <a:rPr baseline="-25000" lang="ru" sz="1400">
                <a:solidFill>
                  <a:schemeClr val="dk1"/>
                </a:solidFill>
                <a:latin typeface="Cambria"/>
                <a:ea typeface="Cambria"/>
                <a:cs typeface="Cambria"/>
                <a:sym typeface="Cambria"/>
              </a:rPr>
              <a:t>𝑁𝑂𝐵𝐼𝐴𝑆</a:t>
            </a:r>
            <a:r>
              <a:rPr lang="ru" sz="1400">
                <a:solidFill>
                  <a:schemeClr val="dk1"/>
                </a:solidFill>
                <a:latin typeface="Cambria"/>
                <a:ea typeface="Cambria"/>
                <a:cs typeface="Cambria"/>
                <a:sym typeface="Cambria"/>
              </a:rPr>
              <a:t> = 1.596, SE = 0.460, p-value &lt; 0.001) was extremely significant. For the presence of the strict reading the statistically significant effect was also the absence of neutral context (β</a:t>
            </a:r>
            <a:r>
              <a:rPr baseline="-25000" lang="ru" sz="1400">
                <a:solidFill>
                  <a:schemeClr val="dk1"/>
                </a:solidFill>
                <a:latin typeface="Cambria"/>
                <a:ea typeface="Cambria"/>
                <a:cs typeface="Cambria"/>
                <a:sym typeface="Cambria"/>
              </a:rPr>
              <a:t>𝑁𝑂𝐵𝐼𝐴𝑆</a:t>
            </a:r>
            <a:r>
              <a:rPr lang="ru" sz="1400">
                <a:solidFill>
                  <a:schemeClr val="dk1"/>
                </a:solidFill>
                <a:latin typeface="Cambria"/>
                <a:ea typeface="Cambria"/>
                <a:cs typeface="Cambria"/>
                <a:sym typeface="Cambria"/>
              </a:rPr>
              <a:t> = 1.073, SE = 0.370, p value = 0.001). As for the interaction terms, most interaction terms involving CONJ and IC weren’t significant, except for IC_non:context_no_bias, which is statistically significant (β</a:t>
            </a:r>
            <a:r>
              <a:rPr baseline="-25000" lang="ru" sz="1400">
                <a:solidFill>
                  <a:schemeClr val="dk1"/>
                </a:solidFill>
                <a:latin typeface="Cambria"/>
                <a:ea typeface="Cambria"/>
                <a:cs typeface="Cambria"/>
                <a:sym typeface="Cambria"/>
              </a:rPr>
              <a:t>𝐼𝐶𝑛𝑜𝑛∶𝑐𝑜𝑛𝑡𝑒𝑥𝑡𝑛𝑜𝑏𝑖𝑎𝑠</a:t>
            </a:r>
            <a:r>
              <a:rPr lang="ru" sz="1400">
                <a:solidFill>
                  <a:schemeClr val="dk1"/>
                </a:solidFill>
                <a:latin typeface="Cambria"/>
                <a:ea typeface="Cambria"/>
                <a:cs typeface="Cambria"/>
                <a:sym typeface="Cambria"/>
              </a:rPr>
              <a:t> = 1.138, SE = 0.516, p-value = 0.01), and one three-way interaction shows weak trends toward significance: CONJ_if:IC_non:context_no_bias (β</a:t>
            </a:r>
            <a:r>
              <a:rPr baseline="-25000" lang="ru" sz="1400">
                <a:solidFill>
                  <a:schemeClr val="dk1"/>
                </a:solidFill>
                <a:latin typeface="Cambria"/>
                <a:ea typeface="Cambria"/>
                <a:cs typeface="Cambria"/>
                <a:sym typeface="Cambria"/>
              </a:rPr>
              <a:t>𝐶𝑂𝑁𝐽𝑖𝑓∶𝐼𝐶𝑛𝑜𝑛∶𝑐𝑜𝑛𝑡𝑒𝑥𝑡𝑛𝑜𝑏𝑖𝑎𝑠</a:t>
            </a:r>
            <a:r>
              <a:rPr lang="ru" sz="1400">
                <a:solidFill>
                  <a:schemeClr val="dk1"/>
                </a:solidFill>
                <a:latin typeface="Cambria"/>
                <a:ea typeface="Cambria"/>
                <a:cs typeface="Cambria"/>
                <a:sym typeface="Cambria"/>
              </a:rPr>
              <a:t> = 1.753, SE = 0.724, p-value = 0.01).</a:t>
            </a:r>
            <a:endParaRPr sz="1400">
              <a:solidFill>
                <a:schemeClr val="dk1"/>
              </a:solidFill>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2</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6"/>
          <p:cNvPicPr preferRelativeResize="0"/>
          <p:nvPr/>
        </p:nvPicPr>
        <p:blipFill>
          <a:blip r:embed="rId3">
            <a:alphaModFix/>
          </a:blip>
          <a:stretch>
            <a:fillRect/>
          </a:stretch>
        </p:blipFill>
        <p:spPr>
          <a:xfrm>
            <a:off x="0" y="1388827"/>
            <a:ext cx="9144000" cy="25923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ru" sz="1800">
                <a:latin typeface="Cambria"/>
                <a:ea typeface="Cambria"/>
                <a:cs typeface="Cambria"/>
                <a:sym typeface="Cambria"/>
              </a:rPr>
              <a:t>Results: </a:t>
            </a:r>
            <a:r>
              <a:rPr lang="ru" sz="1800">
                <a:latin typeface="Cambria"/>
                <a:ea typeface="Cambria"/>
                <a:cs typeface="Cambria"/>
                <a:sym typeface="Cambria"/>
              </a:rPr>
              <a:t>Experiment 2</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 choice of the strict reading was most influenced by IC (χ² = 13.682, df = 2, p-value = 0.001) and the context bias (χ² = 8.942, df = 1, p-value = 0.001), and for the sloppy reading the context type was the most important parameter (χ² = 14.325, df = 1, p-value &lt; 0.001).</a:t>
            </a:r>
            <a:endParaRPr sz="1400">
              <a:solidFill>
                <a:schemeClr val="dk1"/>
              </a:solidFill>
              <a:latin typeface="Cambria"/>
              <a:ea typeface="Cambria"/>
              <a:cs typeface="Cambria"/>
              <a:sym typeface="Cambria"/>
            </a:endParaRPr>
          </a:p>
          <a:p>
            <a:pPr indent="0" lvl="0" marL="0" rtl="0" algn="l">
              <a:spcBef>
                <a:spcPts val="1200"/>
              </a:spcBef>
              <a:spcAft>
                <a:spcPts val="1200"/>
              </a:spcAft>
              <a:buNone/>
            </a:pPr>
            <a:r>
              <a:t/>
            </a:r>
            <a:endParaRPr sz="1400">
              <a:solidFill>
                <a:schemeClr val="dk1"/>
              </a:solidFill>
              <a:latin typeface="Cambria"/>
              <a:ea typeface="Cambria"/>
              <a:cs typeface="Cambria"/>
              <a:sym typeface="Cambria"/>
            </a:endParaRPr>
          </a:p>
        </p:txBody>
      </p:sp>
      <p:pic>
        <p:nvPicPr>
          <p:cNvPr id="210" name="Google Shape;210;p37"/>
          <p:cNvPicPr preferRelativeResize="0"/>
          <p:nvPr/>
        </p:nvPicPr>
        <p:blipFill>
          <a:blip r:embed="rId3">
            <a:alphaModFix/>
          </a:blip>
          <a:stretch>
            <a:fillRect/>
          </a:stretch>
        </p:blipFill>
        <p:spPr>
          <a:xfrm>
            <a:off x="0" y="2187602"/>
            <a:ext cx="9144000" cy="25803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ru" sz="1800">
                <a:latin typeface="Cambria"/>
                <a:ea typeface="Cambria"/>
                <a:cs typeface="Cambria"/>
                <a:sym typeface="Cambria"/>
              </a:rPr>
              <a:t>Results: </a:t>
            </a:r>
            <a:r>
              <a:rPr lang="ru" sz="1800">
                <a:latin typeface="Cambria"/>
                <a:ea typeface="Cambria"/>
                <a:cs typeface="Cambria"/>
                <a:sym typeface="Cambria"/>
              </a:rPr>
              <a:t>Experiment 2</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400">
                <a:solidFill>
                  <a:schemeClr val="dk1"/>
                </a:solidFill>
                <a:latin typeface="Cambria"/>
                <a:ea typeface="Cambria"/>
                <a:cs typeface="Cambria"/>
                <a:sym typeface="Cambria"/>
              </a:rPr>
              <a:t>→ A higher probability of using strict reading in sentences containing IC2 verbs;</a:t>
            </a:r>
            <a:endParaRPr sz="1400">
              <a:solidFill>
                <a:schemeClr val="dk1"/>
              </a:solidFill>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rPr lang="ru" sz="1400">
                <a:solidFill>
                  <a:schemeClr val="dk1"/>
                </a:solidFill>
                <a:latin typeface="Cambria"/>
                <a:ea typeface="Cambria"/>
                <a:cs typeface="Cambria"/>
                <a:sym typeface="Cambria"/>
              </a:rPr>
              <a:t>→ A higher probability of using sloppy reading without context bias;</a:t>
            </a:r>
            <a:endParaRPr sz="1400">
              <a:solidFill>
                <a:schemeClr val="dk1"/>
              </a:solidFill>
              <a:latin typeface="Cambria"/>
              <a:ea typeface="Cambria"/>
              <a:cs typeface="Cambria"/>
              <a:sym typeface="Cambria"/>
            </a:endParaRPr>
          </a:p>
          <a:p>
            <a:pPr indent="0" lvl="0" marL="0" rtl="0" algn="l">
              <a:spcBef>
                <a:spcPts val="1000"/>
              </a:spcBef>
              <a:spcAft>
                <a:spcPts val="1000"/>
              </a:spcAft>
              <a:buClr>
                <a:schemeClr val="dk1"/>
              </a:buClr>
              <a:buSzPts val="1100"/>
              <a:buFont typeface="Arial"/>
              <a:buNone/>
            </a:pPr>
            <a:r>
              <a:rPr lang="ru" sz="1400">
                <a:solidFill>
                  <a:schemeClr val="dk1"/>
                </a:solidFill>
                <a:latin typeface="Cambria"/>
                <a:ea typeface="Cambria"/>
                <a:cs typeface="Cambria"/>
                <a:sym typeface="Cambria"/>
              </a:rPr>
              <a:t>→ An unexpected results with the context type and IC verb type parameters interaction;</a:t>
            </a:r>
            <a:endParaRPr sz="1400">
              <a:solidFill>
                <a:schemeClr val="dk1"/>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b="1" lang="ru" sz="1800">
                <a:latin typeface="Cambria"/>
                <a:ea typeface="Cambria"/>
                <a:cs typeface="Cambria"/>
                <a:sym typeface="Cambria"/>
              </a:rPr>
              <a:t>Results: </a:t>
            </a:r>
            <a:r>
              <a:rPr lang="ru" sz="1800">
                <a:latin typeface="Cambria"/>
                <a:ea typeface="Cambria"/>
                <a:cs typeface="Cambria"/>
                <a:sym typeface="Cambria"/>
              </a:rPr>
              <a:t>Experiment 2</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This is a somewhat unexpected result, as in Russian possessive reflexives do not coincide in form with pronominal reflexives, and rather act as an index role for the nouns they define. That is, these reflexives do not carry any ‘de-transitivizing’ function for the verb, and implicit causality still works as expected.</a:t>
            </a:r>
            <a:endParaRPr sz="1400">
              <a:solidFill>
                <a:schemeClr val="dk1"/>
              </a:solidFill>
              <a:latin typeface="Cambria"/>
              <a:ea typeface="Cambria"/>
              <a:cs typeface="Cambria"/>
              <a:sym typeface="Cambria"/>
            </a:endParaRPr>
          </a:p>
          <a:p>
            <a:pPr indent="-317500" lvl="0" marL="457200" rtl="0" algn="l">
              <a:lnSpc>
                <a:spcPct val="150000"/>
              </a:lnSpc>
              <a:spcBef>
                <a:spcPts val="10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Which suggests that the “de-transitivization” of the verb is not what is important, but rather the semantic bias towards either subject or object, and </a:t>
            </a:r>
            <a:r>
              <a:rPr b="1" lang="ru" sz="1400">
                <a:solidFill>
                  <a:schemeClr val="dk1"/>
                </a:solidFill>
                <a:latin typeface="Cambria"/>
                <a:ea typeface="Cambria"/>
                <a:cs typeface="Cambria"/>
                <a:sym typeface="Cambria"/>
              </a:rPr>
              <a:t>the resulting argument salience</a:t>
            </a:r>
            <a:r>
              <a:rPr lang="ru" sz="1400">
                <a:solidFill>
                  <a:schemeClr val="dk1"/>
                </a:solidFill>
                <a:latin typeface="Cambria"/>
                <a:ea typeface="Cambria"/>
                <a:cs typeface="Cambria"/>
                <a:sym typeface="Cambria"/>
              </a:rPr>
              <a:t>.</a:t>
            </a:r>
            <a:endParaRPr sz="1400">
              <a:solidFill>
                <a:schemeClr val="dk1"/>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1820">
                <a:latin typeface="Cambria"/>
                <a:ea typeface="Cambria"/>
                <a:cs typeface="Cambria"/>
                <a:sym typeface="Cambria"/>
              </a:rPr>
              <a:t>Additional factors</a:t>
            </a:r>
            <a:r>
              <a:rPr b="1" lang="ru" sz="1800">
                <a:latin typeface="Cambria"/>
                <a:ea typeface="Cambria"/>
                <a:cs typeface="Cambria"/>
                <a:sym typeface="Cambria"/>
              </a:rPr>
              <a:t> that influence salience</a:t>
            </a:r>
            <a:r>
              <a:rPr b="1" lang="ru" sz="1820">
                <a:latin typeface="Cambria"/>
                <a:ea typeface="Cambria"/>
                <a:cs typeface="Cambria"/>
                <a:sym typeface="Cambria"/>
              </a:rPr>
              <a:t>: </a:t>
            </a:r>
            <a:r>
              <a:rPr lang="ru" sz="1820">
                <a:latin typeface="Cambria"/>
                <a:ea typeface="Cambria"/>
                <a:cs typeface="Cambria"/>
                <a:sym typeface="Cambria"/>
              </a:rPr>
              <a:t>p</a:t>
            </a:r>
            <a:r>
              <a:rPr lang="ru" sz="1820">
                <a:latin typeface="Cambria"/>
                <a:ea typeface="Cambria"/>
                <a:cs typeface="Cambria"/>
                <a:sym typeface="Cambria"/>
              </a:rPr>
              <a:t>ragmatics influence</a:t>
            </a:r>
            <a:endParaRPr sz="1820">
              <a:latin typeface="Cambria"/>
              <a:ea typeface="Cambria"/>
              <a:cs typeface="Cambria"/>
              <a:sym typeface="Cambria"/>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ru" sz="1400">
                <a:solidFill>
                  <a:schemeClr val="dk1"/>
                </a:solidFill>
                <a:latin typeface="Cambria"/>
                <a:ea typeface="Cambria"/>
                <a:cs typeface="Cambria"/>
                <a:sym typeface="Cambria"/>
              </a:rPr>
              <a:t>It is suggested that pragmatics operate </a:t>
            </a:r>
            <a:r>
              <a:rPr lang="ru" sz="1400">
                <a:solidFill>
                  <a:schemeClr val="dk1"/>
                </a:solidFill>
                <a:latin typeface="Times New Roman"/>
                <a:ea typeface="Times New Roman"/>
                <a:cs typeface="Times New Roman"/>
                <a:sym typeface="Times New Roman"/>
              </a:rPr>
              <a:t>in a modular manner, independently of syntax,</a:t>
            </a:r>
            <a:r>
              <a:rPr lang="ru" sz="1400">
                <a:solidFill>
                  <a:schemeClr val="dk1"/>
                </a:solidFill>
                <a:latin typeface="Cambria"/>
                <a:ea typeface="Cambria"/>
                <a:cs typeface="Cambria"/>
                <a:sym typeface="Cambria"/>
              </a:rPr>
              <a:t> and affect the bias of reading.</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chemeClr val="dk1"/>
              </a:buClr>
              <a:buSzPts val="1400"/>
              <a:buFont typeface="Times New Roman"/>
              <a:buChar char="●"/>
            </a:pPr>
            <a:r>
              <a:rPr lang="ru" sz="1400">
                <a:solidFill>
                  <a:schemeClr val="dk1"/>
                </a:solidFill>
                <a:latin typeface="Times New Roman"/>
                <a:ea typeface="Times New Roman"/>
                <a:cs typeface="Times New Roman"/>
                <a:sym typeface="Times New Roman"/>
              </a:rPr>
              <a:t>Pragmatics too, can boost the salience of one of the arguments of the verb – hence affect the choice of identity.</a:t>
            </a:r>
            <a:endParaRPr sz="1400">
              <a:solidFill>
                <a:schemeClr val="dk1"/>
              </a:solidFill>
              <a:latin typeface="Times New Roman"/>
              <a:ea typeface="Times New Roman"/>
              <a:cs typeface="Times New Roman"/>
              <a:sym typeface="Times New Roman"/>
            </a:endParaRPr>
          </a:p>
          <a:p>
            <a:pPr indent="-317500" lvl="0" marL="457200" rtl="0" algn="l">
              <a:spcBef>
                <a:spcPts val="1000"/>
              </a:spcBef>
              <a:spcAft>
                <a:spcPts val="0"/>
              </a:spcAft>
              <a:buClr>
                <a:schemeClr val="dk1"/>
              </a:buClr>
              <a:buSzPts val="1400"/>
              <a:buFont typeface="Times New Roman"/>
              <a:buChar char="●"/>
            </a:pPr>
            <a:r>
              <a:rPr lang="ru" sz="1400">
                <a:solidFill>
                  <a:schemeClr val="dk1"/>
                </a:solidFill>
                <a:latin typeface="Times New Roman"/>
                <a:ea typeface="Times New Roman"/>
                <a:cs typeface="Times New Roman"/>
                <a:sym typeface="Times New Roman"/>
              </a:rPr>
              <a:t>Most previous studies have taken into account the pragmatics within the sentence, and have not explored the extra-sentential context.</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1820">
                <a:latin typeface="Cambria"/>
                <a:ea typeface="Cambria"/>
                <a:cs typeface="Cambria"/>
                <a:sym typeface="Cambria"/>
              </a:rPr>
              <a:t>Additional factors</a:t>
            </a:r>
            <a:r>
              <a:rPr b="1" lang="ru" sz="1800">
                <a:latin typeface="Cambria"/>
                <a:ea typeface="Cambria"/>
                <a:cs typeface="Cambria"/>
                <a:sym typeface="Cambria"/>
              </a:rPr>
              <a:t> that influence salience</a:t>
            </a:r>
            <a:r>
              <a:rPr b="1" lang="ru" sz="1820">
                <a:latin typeface="Cambria"/>
                <a:ea typeface="Cambria"/>
                <a:cs typeface="Cambria"/>
                <a:sym typeface="Cambria"/>
              </a:rPr>
              <a:t>: </a:t>
            </a:r>
            <a:r>
              <a:rPr lang="ru" sz="1820">
                <a:latin typeface="Cambria"/>
                <a:ea typeface="Cambria"/>
                <a:cs typeface="Cambria"/>
                <a:sym typeface="Cambria"/>
              </a:rPr>
              <a:t>pragmatics influence</a:t>
            </a:r>
            <a:endParaRPr b="1" sz="1820">
              <a:latin typeface="Cambria"/>
              <a:ea typeface="Cambria"/>
              <a:cs typeface="Cambria"/>
              <a:sym typeface="Cambria"/>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ru" sz="1200">
                <a:solidFill>
                  <a:schemeClr val="dk1"/>
                </a:solidFill>
                <a:latin typeface="Times New Roman"/>
                <a:ea typeface="Times New Roman"/>
                <a:cs typeface="Times New Roman"/>
                <a:sym typeface="Times New Roman"/>
              </a:rPr>
              <a:t>In ellipsis site there can be any of the entities that are in alternative focus with the antecedent in the antecedent clause: the antecedent itself or the entity co-indexed to its binder (subject).</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ru" sz="1200">
                <a:solidFill>
                  <a:schemeClr val="dk1"/>
                </a:solidFill>
                <a:latin typeface="Times New Roman"/>
                <a:ea typeface="Times New Roman"/>
                <a:cs typeface="Times New Roman"/>
                <a:sym typeface="Times New Roman"/>
              </a:rPr>
              <a:t>The focus of the speaker’s attention may add some bias to one of these entities.</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ru" sz="1200">
                <a:solidFill>
                  <a:schemeClr val="dk1"/>
                </a:solidFill>
                <a:latin typeface="Times New Roman"/>
                <a:ea typeface="Times New Roman"/>
                <a:cs typeface="Times New Roman"/>
                <a:sym typeface="Times New Roman"/>
              </a:rPr>
              <a:t>Akmajian (1973:218) says that a focus can highlight some syntactic constituent not only as an intonation center, but also highlight it in a semantic sense.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ru" sz="1200">
                <a:solidFill>
                  <a:schemeClr val="dk1"/>
                </a:solidFill>
                <a:latin typeface="Times New Roman"/>
                <a:ea typeface="Times New Roman"/>
                <a:cs typeface="Times New Roman"/>
                <a:sym typeface="Times New Roman"/>
              </a:rPr>
              <a:t>An entity in comparison with other entities from the set gets highlighted, since pronoun-like elements “prefer to retrieve the most salient entity” (Ong and Brasoveanu 2013).</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ru" sz="1200">
                <a:solidFill>
                  <a:schemeClr val="dk1"/>
                </a:solidFill>
                <a:latin typeface="Times New Roman"/>
                <a:ea typeface="Times New Roman"/>
                <a:cs typeface="Times New Roman"/>
                <a:sym typeface="Times New Roman"/>
              </a:rPr>
              <a:t>And the most salient entity in this case, of course, will be the one specifically mentioned in the context.</a:t>
            </a:r>
            <a:endParaRPr i="1"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ru" sz="1200">
                <a:solidFill>
                  <a:schemeClr val="dk1"/>
                </a:solidFill>
                <a:latin typeface="Times New Roman"/>
                <a:ea typeface="Times New Roman"/>
                <a:cs typeface="Times New Roman"/>
                <a:sym typeface="Times New Roman"/>
              </a:rPr>
              <a:t>If something is specifically mentioned, then it must be pragmatically important, so the speaker’s attention will focus on such entity and consider it a common ground (</a:t>
            </a:r>
            <a:r>
              <a:rPr lang="ru" sz="1200">
                <a:solidFill>
                  <a:schemeClr val="dk1"/>
                </a:solidFill>
                <a:highlight>
                  <a:srgbClr val="FFFFFF"/>
                </a:highlight>
                <a:latin typeface="Times New Roman"/>
                <a:ea typeface="Times New Roman"/>
                <a:cs typeface="Times New Roman"/>
                <a:sym typeface="Times New Roman"/>
              </a:rPr>
              <a:t>Clark and Bangerter 2004</a:t>
            </a:r>
            <a:r>
              <a:rPr lang="ru" sz="12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00">
                <a:latin typeface="Cambria"/>
                <a:ea typeface="Cambria"/>
                <a:cs typeface="Cambria"/>
                <a:sym typeface="Cambria"/>
              </a:rPr>
              <a:t>Existing theories: </a:t>
            </a:r>
            <a:r>
              <a:rPr lang="ru" sz="1800">
                <a:latin typeface="Cambria"/>
                <a:ea typeface="Cambria"/>
                <a:cs typeface="Cambria"/>
                <a:sym typeface="Cambria"/>
              </a:rPr>
              <a:t>H</a:t>
            </a:r>
            <a:r>
              <a:rPr lang="ru" sz="1800">
                <a:latin typeface="Cambria"/>
                <a:ea typeface="Cambria"/>
                <a:cs typeface="Cambria"/>
                <a:sym typeface="Cambria"/>
              </a:rPr>
              <a:t>estvik (1995)</a:t>
            </a:r>
            <a:endParaRPr sz="1800">
              <a:latin typeface="Cambria"/>
              <a:ea typeface="Cambria"/>
              <a:cs typeface="Cambria"/>
              <a:sym typeface="Cambri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Cambria"/>
              <a:buChar char="●"/>
            </a:pPr>
            <a:r>
              <a:rPr lang="ru" sz="1400">
                <a:solidFill>
                  <a:srgbClr val="000000"/>
                </a:solidFill>
                <a:latin typeface="Cambria"/>
                <a:ea typeface="Cambria"/>
                <a:cs typeface="Cambria"/>
                <a:sym typeface="Cambria"/>
              </a:rPr>
              <a:t>Purely syntactic, explains the presence/absence of a strict reading by the structure of the sentence;</a:t>
            </a:r>
            <a:endParaRPr sz="1400">
              <a:solidFill>
                <a:srgbClr val="000000"/>
              </a:solidFill>
              <a:latin typeface="Cambria"/>
              <a:ea typeface="Cambria"/>
              <a:cs typeface="Cambria"/>
              <a:sym typeface="Cambria"/>
            </a:endParaRPr>
          </a:p>
          <a:p>
            <a:pPr indent="0" lvl="0" marL="0" rtl="0" algn="l">
              <a:lnSpc>
                <a:spcPct val="115000"/>
              </a:lnSpc>
              <a:spcBef>
                <a:spcPts val="0"/>
              </a:spcBef>
              <a:spcAft>
                <a:spcPts val="0"/>
              </a:spcAft>
              <a:buNone/>
            </a:pPr>
            <a:r>
              <a:rPr lang="ru" sz="1400">
                <a:solidFill>
                  <a:srgbClr val="000000"/>
                </a:solidFill>
                <a:latin typeface="Cambria"/>
                <a:ea typeface="Cambria"/>
                <a:cs typeface="Cambria"/>
                <a:sym typeface="Cambria"/>
              </a:rPr>
              <a:t>coordination relationship → only sloppy reading, subordination → sloppy + strict reading;</a:t>
            </a:r>
            <a:endParaRPr sz="1400">
              <a:solidFill>
                <a:srgbClr val="000000"/>
              </a:solidFill>
              <a:latin typeface="Cambria"/>
              <a:ea typeface="Cambria"/>
              <a:cs typeface="Cambria"/>
              <a:sym typeface="Cambria"/>
            </a:endParaRPr>
          </a:p>
          <a:p>
            <a:pPr indent="0" lvl="0" marL="0" rtl="0" algn="l">
              <a:lnSpc>
                <a:spcPct val="115000"/>
              </a:lnSpc>
              <a:spcBef>
                <a:spcPts val="1000"/>
              </a:spcBef>
              <a:spcAft>
                <a:spcPts val="0"/>
              </a:spcAft>
              <a:buNone/>
            </a:pPr>
            <a:r>
              <a:t/>
            </a:r>
            <a:endParaRPr sz="1400">
              <a:solidFill>
                <a:srgbClr val="000000"/>
              </a:solidFill>
              <a:latin typeface="Cambria"/>
              <a:ea typeface="Cambria"/>
              <a:cs typeface="Cambria"/>
              <a:sym typeface="Cambria"/>
            </a:endParaRPr>
          </a:p>
          <a:p>
            <a:pPr indent="457200" lvl="0" marL="457200" rtl="0" algn="l">
              <a:spcBef>
                <a:spcPts val="1000"/>
              </a:spcBef>
              <a:spcAft>
                <a:spcPts val="1000"/>
              </a:spcAft>
              <a:buClr>
                <a:schemeClr val="dk1"/>
              </a:buClr>
              <a:buSzPts val="1100"/>
              <a:buFont typeface="Arial"/>
              <a:buNone/>
            </a:pPr>
            <a:r>
              <a:t/>
            </a:r>
            <a:endParaRPr sz="1400">
              <a:solidFill>
                <a:srgbClr val="000000"/>
              </a:solidFill>
              <a:latin typeface="Cambria"/>
              <a:ea typeface="Cambria"/>
              <a:cs typeface="Cambria"/>
              <a:sym typeface="Cambria"/>
            </a:endParaRPr>
          </a:p>
        </p:txBody>
      </p:sp>
      <p:pic>
        <p:nvPicPr>
          <p:cNvPr id="69" name="Google Shape;69;p15"/>
          <p:cNvPicPr preferRelativeResize="0"/>
          <p:nvPr/>
        </p:nvPicPr>
        <p:blipFill>
          <a:blip r:embed="rId3">
            <a:alphaModFix/>
          </a:blip>
          <a:stretch>
            <a:fillRect/>
          </a:stretch>
        </p:blipFill>
        <p:spPr>
          <a:xfrm>
            <a:off x="4208300" y="1835775"/>
            <a:ext cx="3103350" cy="3179375"/>
          </a:xfrm>
          <a:prstGeom prst="rect">
            <a:avLst/>
          </a:prstGeom>
          <a:noFill/>
          <a:ln>
            <a:noFill/>
          </a:ln>
        </p:spPr>
      </p:pic>
      <p:pic>
        <p:nvPicPr>
          <p:cNvPr id="70" name="Google Shape;70;p15"/>
          <p:cNvPicPr preferRelativeResize="0"/>
          <p:nvPr/>
        </p:nvPicPr>
        <p:blipFill>
          <a:blip r:embed="rId4">
            <a:alphaModFix/>
          </a:blip>
          <a:stretch>
            <a:fillRect/>
          </a:stretch>
        </p:blipFill>
        <p:spPr>
          <a:xfrm>
            <a:off x="908550" y="1835775"/>
            <a:ext cx="2653875" cy="2254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042">
                <a:latin typeface="Cambria"/>
                <a:ea typeface="Cambria"/>
                <a:cs typeface="Cambria"/>
                <a:sym typeface="Cambria"/>
              </a:rPr>
              <a:t>Discussion</a:t>
            </a:r>
            <a:endParaRPr sz="2042"/>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Despite the fact that the theory of Ong and Brasoveanu (2013) turned out to be true for Russian - Implicit Causality does indeed affect the presence of strict or sloppy reading, their argumentation is refuted by the results of the test with possessive reflexives. It may be worth doing more research on the possessive reflexives.</a:t>
            </a:r>
            <a:endParaRPr sz="1400">
              <a:solidFill>
                <a:schemeClr val="dk1"/>
              </a:solidFill>
              <a:latin typeface="Cambria"/>
              <a:ea typeface="Cambria"/>
              <a:cs typeface="Cambria"/>
              <a:sym typeface="Cambria"/>
            </a:endParaRPr>
          </a:p>
          <a:p>
            <a:pPr indent="0" lvl="0" marL="0" rtl="0" algn="l">
              <a:spcBef>
                <a:spcPts val="1200"/>
              </a:spcBef>
              <a:spcAft>
                <a:spcPts val="0"/>
              </a:spcAft>
              <a:buNone/>
            </a:pPr>
            <a:r>
              <a:rPr lang="ru" sz="1400">
                <a:solidFill>
                  <a:schemeClr val="dk1"/>
                </a:solidFill>
                <a:latin typeface="Cambria"/>
                <a:ea typeface="Cambria"/>
                <a:cs typeface="Cambria"/>
                <a:sym typeface="Cambria"/>
              </a:rPr>
              <a:t>Other hypotheses were correct:</a:t>
            </a:r>
            <a:endParaRPr sz="1400">
              <a:solidFill>
                <a:schemeClr val="dk1"/>
              </a:solidFill>
              <a:latin typeface="Cambria"/>
              <a:ea typeface="Cambria"/>
              <a:cs typeface="Cambria"/>
              <a:sym typeface="Cambria"/>
            </a:endParaRPr>
          </a:p>
          <a:p>
            <a:pPr indent="-317500" lvl="0" marL="457200" rtl="0" algn="l">
              <a:spcBef>
                <a:spcPts val="12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There is a bigger accessibility to the strict reading with possessive reflexives;</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Not only Implicit Causality can enhance the salience of an object: contrastive focus and pragmatics can do so too. And the most important factor that affects the choice of the reading is which of the recoverable objects (from the antecedent clause or the subject binding the omitted reflexive) is more salient.</a:t>
            </a:r>
            <a:endParaRPr sz="1400">
              <a:solidFill>
                <a:schemeClr val="dk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1820">
                <a:latin typeface="Cambria"/>
                <a:ea typeface="Cambria"/>
                <a:cs typeface="Cambria"/>
                <a:sym typeface="Cambria"/>
              </a:rPr>
              <a:t>Conclusion</a:t>
            </a:r>
            <a:endParaRPr b="1" sz="1820">
              <a:latin typeface="Cambria"/>
              <a:ea typeface="Cambria"/>
              <a:cs typeface="Cambria"/>
              <a:sym typeface="Cambria"/>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400">
                <a:solidFill>
                  <a:schemeClr val="dk1"/>
                </a:solidFill>
                <a:latin typeface="Cambria"/>
                <a:ea typeface="Cambria"/>
                <a:cs typeface="Cambria"/>
                <a:sym typeface="Cambria"/>
              </a:rPr>
              <a:t>To summarize, the accessibility of any reading depends on the factors that increase the salience of one or another object at the </a:t>
            </a:r>
            <a:r>
              <a:rPr lang="ru" sz="1400">
                <a:solidFill>
                  <a:schemeClr val="dk1"/>
                </a:solidFill>
                <a:latin typeface="Cambria"/>
                <a:ea typeface="Cambria"/>
                <a:cs typeface="Cambria"/>
                <a:sym typeface="Cambria"/>
              </a:rPr>
              <a:t>ellipsis site</a:t>
            </a:r>
            <a:r>
              <a:rPr lang="ru" sz="1400">
                <a:solidFill>
                  <a:schemeClr val="dk1"/>
                </a:solidFill>
                <a:latin typeface="Cambria"/>
                <a:ea typeface="Cambria"/>
                <a:cs typeface="Cambria"/>
                <a:sym typeface="Cambria"/>
              </a:rPr>
              <a:t>. The increase in the likelihood of strict reading is influenced by:</a:t>
            </a:r>
            <a:endParaRPr sz="1400">
              <a:solidFill>
                <a:schemeClr val="dk1"/>
              </a:solidFill>
              <a:latin typeface="Cambria"/>
              <a:ea typeface="Cambria"/>
              <a:cs typeface="Cambria"/>
              <a:sym typeface="Cambria"/>
            </a:endParaRPr>
          </a:p>
          <a:p>
            <a:pPr indent="-317500" lvl="0" marL="457200"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the presence of</a:t>
            </a:r>
            <a:r>
              <a:rPr lang="ru" sz="1400">
                <a:solidFill>
                  <a:schemeClr val="dk1"/>
                </a:solidFill>
                <a:latin typeface="Cambria"/>
                <a:ea typeface="Cambria"/>
                <a:cs typeface="Cambria"/>
                <a:sym typeface="Cambria"/>
              </a:rPr>
              <a:t> IC2 verbs;</a:t>
            </a:r>
            <a:endParaRPr sz="1400">
              <a:solidFill>
                <a:schemeClr val="dk1"/>
              </a:solidFill>
              <a:latin typeface="Cambria"/>
              <a:ea typeface="Cambria"/>
              <a:cs typeface="Cambria"/>
              <a:sym typeface="Cambria"/>
            </a:endParaRPr>
          </a:p>
          <a:p>
            <a:pPr indent="-317500" lvl="0" marL="457200" rtl="0" algn="l">
              <a:lnSpc>
                <a:spcPct val="150000"/>
              </a:lnSpc>
              <a:spcBef>
                <a:spcPts val="0"/>
              </a:spcBef>
              <a:spcAft>
                <a:spcPts val="0"/>
              </a:spcAft>
              <a:buClr>
                <a:schemeClr val="dk1"/>
              </a:buClr>
              <a:buSzPts val="1400"/>
              <a:buFont typeface="Cambria"/>
              <a:buChar char="●"/>
            </a:pPr>
            <a:r>
              <a:rPr lang="ru" sz="1400">
                <a:solidFill>
                  <a:schemeClr val="dk1"/>
                </a:solidFill>
                <a:latin typeface="Cambria"/>
                <a:ea typeface="Cambria"/>
                <a:cs typeface="Cambria"/>
                <a:sym typeface="Cambria"/>
              </a:rPr>
              <a:t>pragmatics bias towards the strict reading</a:t>
            </a:r>
            <a:r>
              <a:rPr lang="ru" sz="1400">
                <a:solidFill>
                  <a:schemeClr val="dk1"/>
                </a:solidFill>
                <a:latin typeface="Cambria"/>
                <a:ea typeface="Cambria"/>
                <a:cs typeface="Cambria"/>
                <a:sym typeface="Cambria"/>
              </a:rPr>
              <a:t>.</a:t>
            </a:r>
            <a:endParaRPr sz="1400">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00">
                <a:latin typeface="Cambria"/>
                <a:ea typeface="Cambria"/>
                <a:cs typeface="Cambria"/>
                <a:sym typeface="Cambria"/>
              </a:rPr>
              <a:t>Acknowledgments</a:t>
            </a:r>
            <a:endParaRPr b="1" sz="1800">
              <a:latin typeface="Cambria"/>
              <a:ea typeface="Cambria"/>
              <a:cs typeface="Cambria"/>
              <a:sym typeface="Cambria"/>
            </a:endParaRPr>
          </a:p>
        </p:txBody>
      </p:sp>
      <p:sp>
        <p:nvSpPr>
          <p:cNvPr id="252" name="Google Shape;25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chemeClr val="dk1"/>
                </a:solidFill>
                <a:latin typeface="Cambria"/>
                <a:ea typeface="Cambria"/>
                <a:cs typeface="Cambria"/>
                <a:sym typeface="Cambria"/>
              </a:rPr>
              <a:t>Many thanks to </a:t>
            </a:r>
            <a:endParaRPr sz="1400">
              <a:solidFill>
                <a:schemeClr val="dk1"/>
              </a:solidFill>
              <a:latin typeface="Cambria"/>
              <a:ea typeface="Cambria"/>
              <a:cs typeface="Cambria"/>
              <a:sym typeface="Cambria"/>
            </a:endParaRPr>
          </a:p>
          <a:p>
            <a:pPr indent="457200" lvl="0" marL="0" rtl="0" algn="l">
              <a:spcBef>
                <a:spcPts val="1200"/>
              </a:spcBef>
              <a:spcAft>
                <a:spcPts val="0"/>
              </a:spcAft>
              <a:buNone/>
            </a:pPr>
            <a:r>
              <a:rPr lang="ru" sz="1400">
                <a:solidFill>
                  <a:schemeClr val="dk1"/>
                </a:solidFill>
                <a:latin typeface="Cambria"/>
                <a:ea typeface="Cambria"/>
                <a:cs typeface="Cambria"/>
                <a:sym typeface="Cambria"/>
              </a:rPr>
              <a:t>Alexander Podobryaev, Timofey Dedov, Kseniya Dunaeva</a:t>
            </a:r>
            <a:endParaRPr sz="1400">
              <a:solidFill>
                <a:schemeClr val="dk1"/>
              </a:solidFill>
              <a:latin typeface="Cambria"/>
              <a:ea typeface="Cambria"/>
              <a:cs typeface="Cambria"/>
              <a:sym typeface="Cambria"/>
            </a:endParaRPr>
          </a:p>
          <a:p>
            <a:pPr indent="457200" lvl="0" marL="457200" rtl="0" algn="l">
              <a:spcBef>
                <a:spcPts val="1200"/>
              </a:spcBef>
              <a:spcAft>
                <a:spcPts val="1200"/>
              </a:spcAft>
              <a:buNone/>
            </a:pPr>
            <a:r>
              <a:rPr lang="ru" sz="1400">
                <a:solidFill>
                  <a:schemeClr val="dk1"/>
                </a:solidFill>
                <a:latin typeface="Cambria"/>
                <a:ea typeface="Cambria"/>
                <a:cs typeface="Cambria"/>
                <a:sym typeface="Cambria"/>
              </a:rPr>
              <a:t>and to all respondents who completed the survey.</a:t>
            </a:r>
            <a:endParaRPr sz="1400">
              <a:solidFill>
                <a:schemeClr val="dk1"/>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lang="ru" sz="1800">
                <a:latin typeface="Cambria"/>
                <a:ea typeface="Cambria"/>
                <a:cs typeface="Cambria"/>
                <a:sym typeface="Cambria"/>
              </a:rPr>
              <a:t>References</a:t>
            </a:r>
            <a:endParaRPr sz="1800">
              <a:latin typeface="Cambria"/>
              <a:ea typeface="Cambria"/>
              <a:cs typeface="Cambria"/>
              <a:sym typeface="Cambria"/>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Akmajian, A. (1973). </a:t>
            </a:r>
            <a:r>
              <a:rPr i="1" lang="ru" sz="1200">
                <a:solidFill>
                  <a:schemeClr val="dk1"/>
                </a:solidFill>
                <a:highlight>
                  <a:srgbClr val="FFFFFF"/>
                </a:highlight>
                <a:latin typeface="Cambria"/>
                <a:ea typeface="Cambria"/>
                <a:cs typeface="Cambria"/>
                <a:sym typeface="Cambria"/>
              </a:rPr>
              <a:t>The role of focus in the interpretation of anaphoric expressions</a:t>
            </a:r>
            <a:r>
              <a:rPr lang="ru" sz="1200">
                <a:solidFill>
                  <a:schemeClr val="dk1"/>
                </a:solidFill>
                <a:highlight>
                  <a:srgbClr val="FFFFFF"/>
                </a:highlight>
                <a:latin typeface="Cambria"/>
                <a:ea typeface="Cambria"/>
                <a:cs typeface="Cambria"/>
                <a:sym typeface="Cambria"/>
              </a:rPr>
              <a:t>.</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rgbClr val="FFFFFF"/>
                </a:highlight>
                <a:latin typeface="Cambria"/>
                <a:ea typeface="Cambria"/>
                <a:cs typeface="Cambria"/>
                <a:sym typeface="Cambria"/>
              </a:rPr>
              <a:t>Clark, H. H., &amp; Bangerter, A. (2004). Changing ideas about reference. In </a:t>
            </a:r>
            <a:r>
              <a:rPr i="1" lang="ru" sz="1200">
                <a:solidFill>
                  <a:schemeClr val="dk1"/>
                </a:solidFill>
                <a:highlight>
                  <a:srgbClr val="FFFFFF"/>
                </a:highlight>
                <a:latin typeface="Cambria"/>
                <a:ea typeface="Cambria"/>
                <a:cs typeface="Cambria"/>
                <a:sym typeface="Cambria"/>
              </a:rPr>
              <a:t>Experimental pragmatics</a:t>
            </a:r>
            <a:r>
              <a:rPr lang="ru" sz="1200">
                <a:solidFill>
                  <a:schemeClr val="dk1"/>
                </a:solidFill>
                <a:highlight>
                  <a:srgbClr val="FFFFFF"/>
                </a:highlight>
                <a:latin typeface="Cambria"/>
                <a:ea typeface="Cambria"/>
                <a:cs typeface="Cambria"/>
                <a:sym typeface="Cambria"/>
              </a:rPr>
              <a:t> (pp. 25-49). London: Palgrave Macmillan UK.</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rgbClr val="FFFFFF"/>
                </a:highlight>
                <a:latin typeface="Cambria"/>
                <a:ea typeface="Cambria"/>
                <a:cs typeface="Cambria"/>
                <a:sym typeface="Cambria"/>
              </a:rPr>
              <a:t>Dahl, Ö. (1973). On so-called ‘sloppy identity’. Synthese, 26(1), 81–112. https://doi.org/10.1007/bf00869757 </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Fox, D. (2000). Economy and semantic interpretation (Vol. 35). MIT press.</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Foley, C., Núñez del Prado, Z., Barbier, I., &amp; Lust, B. (2003). Knowledge of variable binding in VP–Ellipsis: Language acquisition research and theory converge. </a:t>
            </a:r>
            <a:r>
              <a:rPr i="1" lang="ru" sz="1200">
                <a:solidFill>
                  <a:schemeClr val="dk1"/>
                </a:solidFill>
                <a:highlight>
                  <a:srgbClr val="FFFFFF"/>
                </a:highlight>
                <a:latin typeface="Cambria"/>
                <a:ea typeface="Cambria"/>
                <a:cs typeface="Cambria"/>
                <a:sym typeface="Cambria"/>
              </a:rPr>
              <a:t>Syntax</a:t>
            </a:r>
            <a:r>
              <a:rPr lang="ru" sz="1200">
                <a:solidFill>
                  <a:schemeClr val="dk1"/>
                </a:solidFill>
                <a:highlight>
                  <a:srgbClr val="FFFFFF"/>
                </a:highlight>
                <a:latin typeface="Cambria"/>
                <a:ea typeface="Cambria"/>
                <a:cs typeface="Cambria"/>
                <a:sym typeface="Cambria"/>
              </a:rPr>
              <a:t>, </a:t>
            </a:r>
            <a:r>
              <a:rPr i="1" lang="ru" sz="1200">
                <a:solidFill>
                  <a:schemeClr val="dk1"/>
                </a:solidFill>
                <a:highlight>
                  <a:srgbClr val="FFFFFF"/>
                </a:highlight>
                <a:latin typeface="Cambria"/>
                <a:ea typeface="Cambria"/>
                <a:cs typeface="Cambria"/>
                <a:sym typeface="Cambria"/>
              </a:rPr>
              <a:t>6</a:t>
            </a:r>
            <a:r>
              <a:rPr lang="ru" sz="1200">
                <a:solidFill>
                  <a:schemeClr val="dk1"/>
                </a:solidFill>
                <a:highlight>
                  <a:srgbClr val="FFFFFF"/>
                </a:highlight>
                <a:latin typeface="Cambria"/>
                <a:ea typeface="Cambria"/>
                <a:cs typeface="Cambria"/>
                <a:sym typeface="Cambria"/>
              </a:rPr>
              <a:t>(1), 52-83.</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Garvey, C., &amp; Caramazza, A. (1974). Implicit causality in verbs. Linguistic inquiry, 5(3), 459-464. </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Johnson, K. (2001). What VP elli</a:t>
            </a:r>
            <a:r>
              <a:rPr lang="ru" sz="1200">
                <a:solidFill>
                  <a:schemeClr val="dk1"/>
                </a:solidFill>
                <a:highlight>
                  <a:srgbClr val="FFFFFF"/>
                </a:highlight>
                <a:latin typeface="Cambria"/>
                <a:ea typeface="Cambria"/>
                <a:cs typeface="Cambria"/>
                <a:sym typeface="Cambria"/>
              </a:rPr>
              <a:t>psis can do, and what it can't, but not why. </a:t>
            </a:r>
            <a:r>
              <a:rPr i="1" lang="ru" sz="1200">
                <a:solidFill>
                  <a:schemeClr val="dk1"/>
                </a:solidFill>
                <a:highlight>
                  <a:srgbClr val="FFFFFF"/>
                </a:highlight>
                <a:latin typeface="Cambria"/>
                <a:ea typeface="Cambria"/>
                <a:cs typeface="Cambria"/>
                <a:sym typeface="Cambria"/>
              </a:rPr>
              <a:t>The handbook of contemporary syntactic theory</a:t>
            </a:r>
            <a:r>
              <a:rPr lang="ru" sz="1200">
                <a:solidFill>
                  <a:schemeClr val="dk1"/>
                </a:solidFill>
                <a:highlight>
                  <a:srgbClr val="FFFFFF"/>
                </a:highlight>
                <a:latin typeface="Cambria"/>
                <a:ea typeface="Cambria"/>
                <a:cs typeface="Cambria"/>
                <a:sym typeface="Cambria"/>
              </a:rPr>
              <a:t>, 439-479.</a:t>
            </a:r>
            <a:endParaRPr sz="1200">
              <a:solidFill>
                <a:schemeClr val="dk1"/>
              </a:solidFill>
              <a:highlight>
                <a:srgbClr val="FFFFFF"/>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rgbClr val="FFFFFF"/>
                </a:highlight>
                <a:latin typeface="Cambria"/>
                <a:ea typeface="Cambria"/>
                <a:cs typeface="Cambria"/>
                <a:sym typeface="Cambria"/>
              </a:rPr>
              <a:t>Hestvik, A. (1995). Reflexives and ellipsis. </a:t>
            </a:r>
            <a:r>
              <a:rPr i="1" lang="ru" sz="1200">
                <a:solidFill>
                  <a:schemeClr val="dk1"/>
                </a:solidFill>
                <a:highlight>
                  <a:srgbClr val="FFFFFF"/>
                </a:highlight>
                <a:latin typeface="Cambria"/>
                <a:ea typeface="Cambria"/>
                <a:cs typeface="Cambria"/>
                <a:sym typeface="Cambria"/>
              </a:rPr>
              <a:t>Natural Language Semantics</a:t>
            </a:r>
            <a:r>
              <a:rPr lang="ru" sz="1200">
                <a:solidFill>
                  <a:schemeClr val="dk1"/>
                </a:solidFill>
                <a:highlight>
                  <a:srgbClr val="FFFFFF"/>
                </a:highlight>
                <a:latin typeface="Cambria"/>
                <a:ea typeface="Cambria"/>
                <a:cs typeface="Cambria"/>
                <a:sym typeface="Cambria"/>
              </a:rPr>
              <a:t>, </a:t>
            </a:r>
            <a:r>
              <a:rPr i="1" lang="ru" sz="1200">
                <a:solidFill>
                  <a:schemeClr val="dk1"/>
                </a:solidFill>
                <a:highlight>
                  <a:srgbClr val="FFFFFF"/>
                </a:highlight>
                <a:latin typeface="Cambria"/>
                <a:ea typeface="Cambria"/>
                <a:cs typeface="Cambria"/>
                <a:sym typeface="Cambria"/>
              </a:rPr>
              <a:t>3</a:t>
            </a:r>
            <a:r>
              <a:rPr lang="ru" sz="1200">
                <a:solidFill>
                  <a:schemeClr val="dk1"/>
                </a:solidFill>
                <a:highlight>
                  <a:srgbClr val="FFFFFF"/>
                </a:highlight>
                <a:latin typeface="Cambria"/>
                <a:ea typeface="Cambria"/>
                <a:cs typeface="Cambria"/>
                <a:sym typeface="Cambria"/>
              </a:rPr>
              <a:t>(2), 211-237.</a:t>
            </a:r>
            <a:endParaRPr sz="1200">
              <a:solidFill>
                <a:schemeClr val="dk1"/>
              </a:solidFill>
              <a:highlight>
                <a:srgbClr val="FFFFFF"/>
              </a:highlight>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ru" sz="1800">
                <a:latin typeface="Cambria"/>
                <a:ea typeface="Cambria"/>
                <a:cs typeface="Cambria"/>
                <a:sym typeface="Cambria"/>
              </a:rPr>
              <a:t>References</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chemeClr val="lt1"/>
                </a:highlight>
                <a:latin typeface="Cambria"/>
                <a:ea typeface="Cambria"/>
                <a:cs typeface="Cambria"/>
                <a:sym typeface="Cambria"/>
              </a:rPr>
              <a:t>Kehler, A. (2000). Coherence and the resolution of ellipsis. </a:t>
            </a:r>
            <a:r>
              <a:rPr i="1" lang="ru" sz="1200">
                <a:solidFill>
                  <a:schemeClr val="dk1"/>
                </a:solidFill>
                <a:highlight>
                  <a:schemeClr val="lt1"/>
                </a:highlight>
                <a:latin typeface="Cambria"/>
                <a:ea typeface="Cambria"/>
                <a:cs typeface="Cambria"/>
                <a:sym typeface="Cambria"/>
              </a:rPr>
              <a:t>Linguistics and Philosophy</a:t>
            </a:r>
            <a:r>
              <a:rPr lang="ru" sz="1200">
                <a:solidFill>
                  <a:schemeClr val="dk1"/>
                </a:solidFill>
                <a:highlight>
                  <a:schemeClr val="lt1"/>
                </a:highlight>
                <a:latin typeface="Cambria"/>
                <a:ea typeface="Cambria"/>
                <a:cs typeface="Cambria"/>
                <a:sym typeface="Cambria"/>
              </a:rPr>
              <a:t>, </a:t>
            </a:r>
            <a:r>
              <a:rPr i="1" lang="ru" sz="1200">
                <a:solidFill>
                  <a:schemeClr val="dk1"/>
                </a:solidFill>
                <a:highlight>
                  <a:schemeClr val="lt1"/>
                </a:highlight>
                <a:latin typeface="Cambria"/>
                <a:ea typeface="Cambria"/>
                <a:cs typeface="Cambria"/>
                <a:sym typeface="Cambria"/>
              </a:rPr>
              <a:t>23</a:t>
            </a:r>
            <a:r>
              <a:rPr lang="ru" sz="1200">
                <a:solidFill>
                  <a:schemeClr val="dk1"/>
                </a:solidFill>
                <a:highlight>
                  <a:schemeClr val="lt1"/>
                </a:highlight>
                <a:latin typeface="Cambria"/>
                <a:ea typeface="Cambria"/>
                <a:cs typeface="Cambria"/>
                <a:sym typeface="Cambria"/>
              </a:rPr>
              <a:t>, 533-575.</a:t>
            </a:r>
            <a:endParaRPr sz="1200">
              <a:solidFill>
                <a:schemeClr val="dk1"/>
              </a:solidFill>
              <a:highlight>
                <a:schemeClr val="lt1"/>
              </a:highlight>
              <a:latin typeface="Cambria"/>
              <a:ea typeface="Cambria"/>
              <a:cs typeface="Cambria"/>
              <a:sym typeface="Cambria"/>
            </a:endParaRPr>
          </a:p>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chemeClr val="lt1"/>
                </a:highlight>
                <a:latin typeface="Cambria"/>
                <a:ea typeface="Cambria"/>
                <a:cs typeface="Cambria"/>
                <a:sym typeface="Cambria"/>
              </a:rPr>
              <a:t>Kehler, A. (2002). Coherence, reference, and the theory of grammar.</a:t>
            </a:r>
            <a:endParaRPr sz="1200">
              <a:solidFill>
                <a:schemeClr val="dk1"/>
              </a:solidFill>
              <a:highlight>
                <a:schemeClr val="lt1"/>
              </a:highlight>
              <a:latin typeface="Cambria"/>
              <a:ea typeface="Cambria"/>
              <a:cs typeface="Cambria"/>
              <a:sym typeface="Cambria"/>
            </a:endParaRPr>
          </a:p>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chemeClr val="lt1"/>
                </a:highlight>
                <a:latin typeface="Cambria"/>
                <a:ea typeface="Cambria"/>
                <a:cs typeface="Cambria"/>
                <a:sym typeface="Cambria"/>
              </a:rPr>
              <a:t>Ong, M., Brasoveanu, A. (2013). </a:t>
            </a:r>
            <a:r>
              <a:rPr i="1" lang="ru" sz="1200">
                <a:solidFill>
                  <a:schemeClr val="dk1"/>
                </a:solidFill>
                <a:highlight>
                  <a:schemeClr val="lt1"/>
                </a:highlight>
                <a:latin typeface="Cambria"/>
                <a:ea typeface="Cambria"/>
                <a:cs typeface="Cambria"/>
                <a:sym typeface="Cambria"/>
              </a:rPr>
              <a:t>Strict and sloppy reflexives in VP-ellipsis</a:t>
            </a:r>
            <a:r>
              <a:rPr lang="ru" sz="1200">
                <a:solidFill>
                  <a:schemeClr val="dk1"/>
                </a:solidFill>
                <a:highlight>
                  <a:schemeClr val="lt1"/>
                </a:highlight>
                <a:latin typeface="Cambria"/>
                <a:ea typeface="Cambria"/>
                <a:cs typeface="Cambria"/>
                <a:sym typeface="Cambria"/>
              </a:rPr>
              <a:t>.</a:t>
            </a:r>
            <a:endParaRPr sz="1200">
              <a:solidFill>
                <a:schemeClr val="dk1"/>
              </a:solidFill>
              <a:highlight>
                <a:schemeClr val="lt1"/>
              </a:highlight>
              <a:latin typeface="Cambria"/>
              <a:ea typeface="Cambria"/>
              <a:cs typeface="Cambria"/>
              <a:sym typeface="Cambria"/>
            </a:endParaRPr>
          </a:p>
          <a:p>
            <a:pPr indent="-360000" lvl="0" marL="360000" rtl="0" algn="l">
              <a:lnSpc>
                <a:spcPct val="150000"/>
              </a:lnSpc>
              <a:spcBef>
                <a:spcPts val="0"/>
              </a:spcBef>
              <a:spcAft>
                <a:spcPts val="0"/>
              </a:spcAft>
              <a:buClr>
                <a:schemeClr val="dk1"/>
              </a:buClr>
              <a:buSzPts val="1100"/>
              <a:buFont typeface="Arial"/>
              <a:buNone/>
            </a:pPr>
            <a:r>
              <a:rPr lang="ru" sz="1200">
                <a:solidFill>
                  <a:schemeClr val="dk1"/>
                </a:solidFill>
                <a:highlight>
                  <a:schemeClr val="lt1"/>
                </a:highlight>
                <a:latin typeface="Cambria"/>
                <a:ea typeface="Cambria"/>
                <a:cs typeface="Cambria"/>
                <a:sym typeface="Cambria"/>
              </a:rPr>
              <a:t>Sag, I. (1976). </a:t>
            </a:r>
            <a:r>
              <a:rPr i="1" lang="ru" sz="1200">
                <a:solidFill>
                  <a:schemeClr val="dk1"/>
                </a:solidFill>
                <a:highlight>
                  <a:schemeClr val="lt1"/>
                </a:highlight>
                <a:latin typeface="Cambria"/>
                <a:ea typeface="Cambria"/>
                <a:cs typeface="Cambria"/>
                <a:sym typeface="Cambria"/>
              </a:rPr>
              <a:t>Deletion and Logical Form</a:t>
            </a:r>
            <a:r>
              <a:rPr lang="ru" sz="1200">
                <a:solidFill>
                  <a:schemeClr val="dk1"/>
                </a:solidFill>
                <a:highlight>
                  <a:schemeClr val="lt1"/>
                </a:highlight>
                <a:latin typeface="Cambria"/>
                <a:ea typeface="Cambria"/>
                <a:cs typeface="Cambria"/>
                <a:sym typeface="Cambria"/>
              </a:rPr>
              <a:t>. Doctoral dissertation, MIT.</a:t>
            </a:r>
            <a:endParaRPr sz="1200">
              <a:solidFill>
                <a:schemeClr val="dk1"/>
              </a:solidFill>
              <a:highlight>
                <a:schemeClr val="lt1"/>
              </a:highlight>
              <a:latin typeface="Cambria"/>
              <a:ea typeface="Cambria"/>
              <a:cs typeface="Cambria"/>
              <a:sym typeface="Cambria"/>
            </a:endParaRPr>
          </a:p>
          <a:p>
            <a:pPr indent="-360000" lvl="0" marL="360000" rtl="0" algn="l">
              <a:lnSpc>
                <a:spcPct val="150000"/>
              </a:lnSpc>
              <a:spcBef>
                <a:spcPts val="0"/>
              </a:spcBef>
              <a:spcAft>
                <a:spcPts val="0"/>
              </a:spcAft>
              <a:buNone/>
            </a:pPr>
            <a:r>
              <a:rPr lang="ru" sz="1200">
                <a:solidFill>
                  <a:schemeClr val="dk1"/>
                </a:solidFill>
                <a:highlight>
                  <a:schemeClr val="lt1"/>
                </a:highlight>
                <a:latin typeface="Cambria"/>
                <a:ea typeface="Cambria"/>
                <a:cs typeface="Cambria"/>
                <a:sym typeface="Cambria"/>
              </a:rPr>
              <a:t>Williams, E. (1977). Discourse and Logical Form, </a:t>
            </a:r>
            <a:r>
              <a:rPr i="1" lang="ru" sz="1200">
                <a:solidFill>
                  <a:schemeClr val="dk1"/>
                </a:solidFill>
                <a:highlight>
                  <a:schemeClr val="lt1"/>
                </a:highlight>
                <a:latin typeface="Cambria"/>
                <a:ea typeface="Cambria"/>
                <a:cs typeface="Cambria"/>
                <a:sym typeface="Cambria"/>
              </a:rPr>
              <a:t>Linguistic Inquiry</a:t>
            </a:r>
            <a:r>
              <a:rPr lang="ru" sz="1200">
                <a:solidFill>
                  <a:schemeClr val="dk1"/>
                </a:solidFill>
                <a:highlight>
                  <a:schemeClr val="lt1"/>
                </a:highlight>
                <a:latin typeface="Cambria"/>
                <a:ea typeface="Cambria"/>
                <a:cs typeface="Cambria"/>
                <a:sym typeface="Cambria"/>
              </a:rPr>
              <a:t> 8, 101-139.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800">
                <a:latin typeface="Cambria"/>
                <a:ea typeface="Cambria"/>
                <a:cs typeface="Cambria"/>
                <a:sym typeface="Cambria"/>
              </a:rPr>
              <a:t>Existing theories: </a:t>
            </a:r>
            <a:r>
              <a:rPr lang="ru" sz="1800">
                <a:latin typeface="Cambria"/>
                <a:ea typeface="Cambria"/>
                <a:cs typeface="Cambria"/>
                <a:sym typeface="Cambria"/>
              </a:rPr>
              <a:t>H</a:t>
            </a:r>
            <a:r>
              <a:rPr lang="ru" sz="1800">
                <a:latin typeface="Cambria"/>
                <a:ea typeface="Cambria"/>
                <a:cs typeface="Cambria"/>
                <a:sym typeface="Cambria"/>
              </a:rPr>
              <a:t>estvik (1995)</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2 operations: copying the VP and raising of a reflexive out of the VP at the LF;</a:t>
            </a:r>
            <a:endParaRPr sz="1400">
              <a:solidFill>
                <a:schemeClr val="dk1"/>
              </a:solidFill>
              <a:latin typeface="Cambria"/>
              <a:ea typeface="Cambria"/>
              <a:cs typeface="Cambria"/>
              <a:sym typeface="Cambria"/>
            </a:endParaRPr>
          </a:p>
          <a:p>
            <a:pPr indent="-292100" lvl="0" marL="457200" rtl="0" algn="l">
              <a:spcBef>
                <a:spcPts val="100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The availability for both readings is explained by the order in which these operations are applied.</a:t>
            </a:r>
            <a:endParaRPr sz="1400">
              <a:solidFill>
                <a:schemeClr val="dk1"/>
              </a:solidFill>
              <a:latin typeface="Cambria"/>
              <a:ea typeface="Cambria"/>
              <a:cs typeface="Cambria"/>
              <a:sym typeface="Cambria"/>
            </a:endParaRPr>
          </a:p>
          <a:p>
            <a:pPr indent="-276100" lvl="0" marL="457200" rtl="0" algn="l">
              <a:spcBef>
                <a:spcPts val="1000"/>
              </a:spcBef>
              <a:spcAft>
                <a:spcPts val="0"/>
              </a:spcAft>
              <a:buClr>
                <a:schemeClr val="dk1"/>
              </a:buClr>
              <a:buSzPts val="1400"/>
              <a:buFont typeface="Cambria"/>
              <a:buAutoNum type="arabicParenBoth" startAt="4"/>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himself] before Bill e</a:t>
            </a:r>
            <a:endParaRPr i="1" sz="1400">
              <a:solidFill>
                <a:schemeClr val="dk1"/>
              </a:solidFill>
              <a:latin typeface="Cambria"/>
              <a:ea typeface="Cambria"/>
              <a:cs typeface="Cambria"/>
              <a:sym typeface="Cambria"/>
            </a:endParaRPr>
          </a:p>
          <a:p>
            <a:pPr indent="457200" lvl="0" marL="0" rtl="0" algn="l">
              <a:spcBef>
                <a:spcPts val="0"/>
              </a:spcBef>
              <a:spcAft>
                <a:spcPts val="0"/>
              </a:spcAft>
              <a:buClr>
                <a:schemeClr val="dk1"/>
              </a:buClr>
              <a:buSzPts val="1100"/>
              <a:buFont typeface="Arial"/>
              <a:buNone/>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himself] before Bill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himself]</a:t>
            </a:r>
            <a:endParaRPr i="1" sz="1400">
              <a:solidFill>
                <a:schemeClr val="dk1"/>
              </a:solidFill>
              <a:latin typeface="Cambria"/>
              <a:ea typeface="Cambria"/>
              <a:cs typeface="Cambria"/>
              <a:sym typeface="Cambria"/>
            </a:endParaRPr>
          </a:p>
          <a:p>
            <a:pPr indent="457200" lvl="0" marL="0" rtl="0" algn="l">
              <a:spcBef>
                <a:spcPts val="0"/>
              </a:spcBef>
              <a:spcAft>
                <a:spcPts val="0"/>
              </a:spcAft>
              <a:buClr>
                <a:schemeClr val="dk1"/>
              </a:buClr>
              <a:buSzPts val="1100"/>
              <a:buFont typeface="Arial"/>
              <a:buNone/>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α</a:t>
            </a:r>
            <a:r>
              <a:rPr i="1" lang="ru" sz="1400">
                <a:solidFill>
                  <a:schemeClr val="dk1"/>
                </a:solidFill>
                <a:latin typeface="Cambria"/>
                <a:ea typeface="Cambria"/>
                <a:cs typeface="Cambria"/>
                <a:sym typeface="Cambria"/>
              </a:rPr>
              <a:t> himself</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t</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before Bill [</a:t>
            </a:r>
            <a:r>
              <a:rPr baseline="-25000" i="1" lang="ru" sz="1400">
                <a:solidFill>
                  <a:schemeClr val="dk1"/>
                </a:solidFill>
                <a:latin typeface="Cambria"/>
                <a:ea typeface="Cambria"/>
                <a:cs typeface="Cambria"/>
                <a:sym typeface="Cambria"/>
              </a:rPr>
              <a:t>α</a:t>
            </a:r>
            <a:r>
              <a:rPr i="1" lang="ru" sz="1400">
                <a:solidFill>
                  <a:schemeClr val="dk1"/>
                </a:solidFill>
                <a:latin typeface="Cambria"/>
                <a:ea typeface="Cambria"/>
                <a:cs typeface="Cambria"/>
                <a:sym typeface="Cambria"/>
              </a:rPr>
              <a:t> himself</a:t>
            </a:r>
            <a:r>
              <a:rPr baseline="-25000" i="1" lang="ru" sz="1400">
                <a:solidFill>
                  <a:schemeClr val="dk1"/>
                </a:solidFill>
                <a:latin typeface="Cambria"/>
                <a:ea typeface="Cambria"/>
                <a:cs typeface="Cambria"/>
                <a:sym typeface="Cambria"/>
              </a:rPr>
              <a:t>j</a:t>
            </a:r>
            <a:r>
              <a:rPr i="1" lang="ru" sz="1400">
                <a:solidFill>
                  <a:schemeClr val="dk1"/>
                </a:solidFill>
                <a:latin typeface="Cambria"/>
                <a:ea typeface="Cambria"/>
                <a:cs typeface="Cambria"/>
                <a:sym typeface="Cambria"/>
              </a:rPr>
              <a:t>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t</a:t>
            </a:r>
            <a:r>
              <a:rPr baseline="-25000" i="1" lang="ru" sz="1400">
                <a:solidFill>
                  <a:schemeClr val="dk1"/>
                </a:solidFill>
                <a:latin typeface="Cambria"/>
                <a:ea typeface="Cambria"/>
                <a:cs typeface="Cambria"/>
                <a:sym typeface="Cambria"/>
              </a:rPr>
              <a:t>j</a:t>
            </a:r>
            <a:r>
              <a:rPr i="1" lang="ru" sz="1400">
                <a:solidFill>
                  <a:schemeClr val="dk1"/>
                </a:solidFill>
                <a:latin typeface="Cambria"/>
                <a:ea typeface="Cambria"/>
                <a:cs typeface="Cambria"/>
                <a:sym typeface="Cambria"/>
              </a:rPr>
              <a:t>]]</a:t>
            </a:r>
            <a:endParaRPr i="1" sz="1400">
              <a:solidFill>
                <a:schemeClr val="dk1"/>
              </a:solidFill>
              <a:latin typeface="Cambria"/>
              <a:ea typeface="Cambria"/>
              <a:cs typeface="Cambria"/>
              <a:sym typeface="Cambria"/>
            </a:endParaRPr>
          </a:p>
          <a:p>
            <a:pPr indent="457200" lvl="0" marL="457200" rtl="0" algn="l">
              <a:lnSpc>
                <a:spcPct val="150000"/>
              </a:lnSpc>
              <a:spcBef>
                <a:spcPts val="0"/>
              </a:spcBef>
              <a:spcAft>
                <a:spcPts val="0"/>
              </a:spcAft>
              <a:buClr>
                <a:schemeClr val="dk1"/>
              </a:buClr>
              <a:buSzPts val="1100"/>
              <a:buFont typeface="Arial"/>
              <a:buNone/>
            </a:pPr>
            <a:r>
              <a:rPr lang="ru" sz="1400">
                <a:solidFill>
                  <a:schemeClr val="dk1"/>
                </a:solidFill>
                <a:latin typeface="Cambria"/>
                <a:ea typeface="Cambria"/>
                <a:cs typeface="Cambria"/>
                <a:sym typeface="Cambria"/>
              </a:rPr>
              <a:t>(sloppy reading)</a:t>
            </a:r>
            <a:endParaRPr sz="1400">
              <a:solidFill>
                <a:schemeClr val="dk1"/>
              </a:solidFill>
              <a:latin typeface="Cambria"/>
              <a:ea typeface="Cambria"/>
              <a:cs typeface="Cambria"/>
              <a:sym typeface="Cambria"/>
            </a:endParaRPr>
          </a:p>
          <a:p>
            <a:pPr indent="-276100" lvl="0" marL="457200" rtl="0" algn="l">
              <a:spcBef>
                <a:spcPts val="0"/>
              </a:spcBef>
              <a:spcAft>
                <a:spcPts val="0"/>
              </a:spcAft>
              <a:buClr>
                <a:schemeClr val="dk1"/>
              </a:buClr>
              <a:buSzPts val="1400"/>
              <a:buFont typeface="Cambria"/>
              <a:buAutoNum type="arabicParenBoth" startAt="4"/>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himself] before Bill e]</a:t>
            </a:r>
            <a:endParaRPr i="1" sz="1400">
              <a:solidFill>
                <a:schemeClr val="dk1"/>
              </a:solidFill>
              <a:latin typeface="Cambria"/>
              <a:ea typeface="Cambria"/>
              <a:cs typeface="Cambria"/>
              <a:sym typeface="Cambria"/>
            </a:endParaRPr>
          </a:p>
          <a:p>
            <a:pPr indent="457200" lvl="0" marL="0" rtl="0" algn="l">
              <a:spcBef>
                <a:spcPts val="0"/>
              </a:spcBef>
              <a:spcAft>
                <a:spcPts val="0"/>
              </a:spcAft>
              <a:buClr>
                <a:schemeClr val="dk1"/>
              </a:buClr>
              <a:buSzPts val="1100"/>
              <a:buFont typeface="Arial"/>
              <a:buNone/>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α</a:t>
            </a:r>
            <a:r>
              <a:rPr i="1" lang="ru" sz="1400">
                <a:solidFill>
                  <a:schemeClr val="dk1"/>
                </a:solidFill>
                <a:latin typeface="Cambria"/>
                <a:ea typeface="Cambria"/>
                <a:cs typeface="Cambria"/>
                <a:sym typeface="Cambria"/>
              </a:rPr>
              <a:t> himself</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t</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before Bill e]]</a:t>
            </a:r>
            <a:endParaRPr i="1" sz="1400">
              <a:solidFill>
                <a:schemeClr val="dk1"/>
              </a:solidFill>
              <a:latin typeface="Cambria"/>
              <a:ea typeface="Cambria"/>
              <a:cs typeface="Cambria"/>
              <a:sym typeface="Cambria"/>
            </a:endParaRPr>
          </a:p>
          <a:p>
            <a:pPr indent="457200" lvl="0" marL="0" rtl="0" algn="l">
              <a:spcBef>
                <a:spcPts val="0"/>
              </a:spcBef>
              <a:spcAft>
                <a:spcPts val="0"/>
              </a:spcAft>
              <a:buClr>
                <a:schemeClr val="dk1"/>
              </a:buClr>
              <a:buSzPts val="1100"/>
              <a:buFont typeface="Arial"/>
              <a:buNone/>
            </a:pPr>
            <a:r>
              <a:rPr i="1" lang="ru" sz="1400">
                <a:solidFill>
                  <a:schemeClr val="dk1"/>
                </a:solidFill>
                <a:latin typeface="Cambria"/>
                <a:ea typeface="Cambria"/>
                <a:cs typeface="Cambria"/>
                <a:sym typeface="Cambria"/>
              </a:rPr>
              <a:t>John [</a:t>
            </a:r>
            <a:r>
              <a:rPr baseline="-25000" i="1" lang="ru" sz="1400">
                <a:solidFill>
                  <a:schemeClr val="dk1"/>
                </a:solidFill>
                <a:latin typeface="Cambria"/>
                <a:ea typeface="Cambria"/>
                <a:cs typeface="Cambria"/>
                <a:sym typeface="Cambria"/>
              </a:rPr>
              <a:t>α</a:t>
            </a:r>
            <a:r>
              <a:rPr i="1" lang="ru" sz="1400">
                <a:solidFill>
                  <a:schemeClr val="dk1"/>
                </a:solidFill>
                <a:latin typeface="Cambria"/>
                <a:ea typeface="Cambria"/>
                <a:cs typeface="Cambria"/>
                <a:sym typeface="Cambria"/>
              </a:rPr>
              <a:t> himself</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t</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before Bill [</a:t>
            </a:r>
            <a:r>
              <a:rPr baseline="-25000" i="1" lang="ru" sz="1400">
                <a:solidFill>
                  <a:schemeClr val="dk1"/>
                </a:solidFill>
                <a:latin typeface="Cambria"/>
                <a:ea typeface="Cambria"/>
                <a:cs typeface="Cambria"/>
                <a:sym typeface="Cambria"/>
              </a:rPr>
              <a:t>VP</a:t>
            </a:r>
            <a:r>
              <a:rPr i="1" lang="ru" sz="1400">
                <a:solidFill>
                  <a:schemeClr val="dk1"/>
                </a:solidFill>
                <a:latin typeface="Cambria"/>
                <a:ea typeface="Cambria"/>
                <a:cs typeface="Cambria"/>
                <a:sym typeface="Cambria"/>
              </a:rPr>
              <a:t> corrected t</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a:t>
            </a:r>
            <a:endParaRPr i="1" sz="1400">
              <a:solidFill>
                <a:schemeClr val="dk1"/>
              </a:solidFill>
              <a:latin typeface="Cambria"/>
              <a:ea typeface="Cambria"/>
              <a:cs typeface="Cambria"/>
              <a:sym typeface="Cambria"/>
            </a:endParaRPr>
          </a:p>
          <a:p>
            <a:pPr indent="457200" lvl="0" marL="457200" rtl="0" algn="l">
              <a:spcBef>
                <a:spcPts val="0"/>
              </a:spcBef>
              <a:spcAft>
                <a:spcPts val="1000"/>
              </a:spcAft>
              <a:buClr>
                <a:schemeClr val="dk1"/>
              </a:buClr>
              <a:buSzPts val="1100"/>
              <a:buFont typeface="Arial"/>
              <a:buNone/>
            </a:pPr>
            <a:r>
              <a:rPr lang="ru" sz="1400">
                <a:solidFill>
                  <a:schemeClr val="dk1"/>
                </a:solidFill>
                <a:latin typeface="Cambria"/>
                <a:ea typeface="Cambria"/>
                <a:cs typeface="Cambria"/>
                <a:sym typeface="Cambria"/>
              </a:rPr>
              <a:t>(strict reading)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sz="1800">
                <a:latin typeface="Cambria"/>
                <a:ea typeface="Cambria"/>
                <a:cs typeface="Cambria"/>
                <a:sym typeface="Cambria"/>
              </a:rPr>
              <a:t>Existing theories: </a:t>
            </a:r>
            <a:r>
              <a:rPr lang="ru" sz="1800">
                <a:latin typeface="Cambria"/>
                <a:ea typeface="Cambria"/>
                <a:cs typeface="Cambria"/>
                <a:sym typeface="Cambria"/>
              </a:rPr>
              <a:t>Kehler (2000, 2002)</a:t>
            </a:r>
            <a:endParaRPr sz="1800">
              <a:latin typeface="Cambria"/>
              <a:ea typeface="Cambria"/>
              <a:cs typeface="Cambria"/>
              <a:sym typeface="Cambria"/>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Based on the discourse Causality Effect factor.</a:t>
            </a:r>
            <a:endParaRPr sz="1400">
              <a:solidFill>
                <a:schemeClr val="dk1"/>
              </a:solidFill>
              <a:latin typeface="Cambria"/>
              <a:ea typeface="Cambria"/>
              <a:cs typeface="Cambria"/>
              <a:sym typeface="Cambria"/>
            </a:endParaRPr>
          </a:p>
          <a:p>
            <a:pPr indent="-292100" lvl="0" marL="457200" rtl="0" algn="l">
              <a:spcBef>
                <a:spcPts val="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Types of discourse relationships: Resemblance, Causality Effect.</a:t>
            </a:r>
            <a:endParaRPr sz="1400">
              <a:solidFill>
                <a:schemeClr val="dk1"/>
              </a:solidFill>
              <a:latin typeface="Cambria"/>
              <a:ea typeface="Cambria"/>
              <a:cs typeface="Cambria"/>
              <a:sym typeface="Cambria"/>
            </a:endParaRPr>
          </a:p>
          <a:p>
            <a:pPr indent="-292100" lvl="0" marL="457200" rtl="0" algn="l">
              <a:spcBef>
                <a:spcPts val="100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Resemblance</a:t>
            </a:r>
            <a:endParaRPr sz="1400">
              <a:solidFill>
                <a:schemeClr val="dk1"/>
              </a:solidFill>
              <a:latin typeface="Cambria"/>
              <a:ea typeface="Cambria"/>
              <a:cs typeface="Cambria"/>
              <a:sym typeface="Cambria"/>
            </a:endParaRPr>
          </a:p>
          <a:p>
            <a:pPr indent="0" lvl="0" marL="0" rtl="0" algn="l">
              <a:spcBef>
                <a:spcPts val="1000"/>
              </a:spcBef>
              <a:spcAft>
                <a:spcPts val="0"/>
              </a:spcAft>
              <a:buNone/>
            </a:pPr>
            <a:r>
              <a:rPr lang="ru" sz="1400">
                <a:solidFill>
                  <a:schemeClr val="dk1"/>
                </a:solidFill>
                <a:latin typeface="Cambria"/>
                <a:ea typeface="Cambria"/>
                <a:cs typeface="Cambria"/>
                <a:sym typeface="Cambria"/>
              </a:rPr>
              <a:t>– a one-to-one correspondence between the set of entities mentioned in sentences (parallelism), is sensitive to syntactic identity and the condition A of the Binding Theory:</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AutoNum type="arabicParenBoth" startAt="6"/>
            </a:pPr>
            <a:r>
              <a:rPr i="1" lang="ru" sz="1400">
                <a:solidFill>
                  <a:schemeClr val="dk1"/>
                </a:solidFill>
                <a:latin typeface="Cambria"/>
                <a:ea typeface="Cambria"/>
                <a:cs typeface="Cambria"/>
                <a:sym typeface="Cambria"/>
              </a:rPr>
              <a:t>John</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defended himself</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and Bill did too.</a:t>
            </a:r>
            <a:endParaRPr i="1" sz="1400">
              <a:solidFill>
                <a:schemeClr val="dk1"/>
              </a:solidFill>
              <a:latin typeface="Cambria"/>
              <a:ea typeface="Cambria"/>
              <a:cs typeface="Cambria"/>
              <a:sym typeface="Cambria"/>
            </a:endParaRPr>
          </a:p>
          <a:p>
            <a:pPr indent="-292100" lvl="0" marL="457200" rtl="0" algn="l">
              <a:spcBef>
                <a:spcPts val="100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Causality-Effect</a:t>
            </a:r>
            <a:endParaRPr sz="1400">
              <a:solidFill>
                <a:schemeClr val="dk1"/>
              </a:solidFill>
              <a:latin typeface="Cambria"/>
              <a:ea typeface="Cambria"/>
              <a:cs typeface="Cambria"/>
              <a:sym typeface="Cambria"/>
            </a:endParaRPr>
          </a:p>
          <a:p>
            <a:pPr indent="0" lvl="0" marL="0" rtl="0" algn="l">
              <a:spcBef>
                <a:spcPts val="1000"/>
              </a:spcBef>
              <a:spcAft>
                <a:spcPts val="0"/>
              </a:spcAft>
              <a:buNone/>
            </a:pPr>
            <a:r>
              <a:rPr lang="ru" sz="1400">
                <a:solidFill>
                  <a:schemeClr val="dk1"/>
                </a:solidFill>
                <a:latin typeface="Cambria"/>
                <a:ea typeface="Cambria"/>
                <a:cs typeface="Cambria"/>
                <a:sym typeface="Cambria"/>
              </a:rPr>
              <a:t>— </a:t>
            </a:r>
            <a:r>
              <a:rPr lang="ru" sz="1400">
                <a:solidFill>
                  <a:schemeClr val="dk1"/>
                </a:solidFill>
                <a:latin typeface="Cambria"/>
                <a:ea typeface="Cambria"/>
                <a:cs typeface="Cambria"/>
                <a:sym typeface="Cambria"/>
              </a:rPr>
              <a:t>requires only an implicational relationship between clauses, the correlation of the propositional meanings of two sentences</a:t>
            </a:r>
            <a:endParaRPr sz="1400">
              <a:solidFill>
                <a:schemeClr val="dk1"/>
              </a:solidFill>
              <a:latin typeface="Cambria"/>
              <a:ea typeface="Cambria"/>
              <a:cs typeface="Cambria"/>
              <a:sym typeface="Cambria"/>
            </a:endParaRPr>
          </a:p>
          <a:p>
            <a:pPr indent="457200" lvl="0" marL="0" rtl="0" algn="l">
              <a:spcBef>
                <a:spcPts val="0"/>
              </a:spcBef>
              <a:spcAft>
                <a:spcPts val="0"/>
              </a:spcAft>
              <a:buClr>
                <a:schemeClr val="dk1"/>
              </a:buClr>
              <a:buSzPts val="1100"/>
              <a:buFont typeface="Arial"/>
              <a:buNone/>
            </a:pPr>
            <a:r>
              <a:rPr lang="ru" sz="1400">
                <a:solidFill>
                  <a:schemeClr val="dk1"/>
                </a:solidFill>
                <a:latin typeface="Cambria"/>
                <a:ea typeface="Cambria"/>
                <a:cs typeface="Cambria"/>
                <a:sym typeface="Cambria"/>
              </a:rPr>
              <a:t>→ strict reading is more likely:</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AutoNum type="arabicParenBoth" startAt="6"/>
            </a:pPr>
            <a:r>
              <a:rPr i="1" lang="ru" sz="1400">
                <a:solidFill>
                  <a:schemeClr val="dk1"/>
                </a:solidFill>
                <a:latin typeface="Cambria"/>
                <a:ea typeface="Cambria"/>
                <a:cs typeface="Cambria"/>
                <a:sym typeface="Cambria"/>
              </a:rPr>
              <a:t>John</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defended himself</a:t>
            </a:r>
            <a:r>
              <a:rPr baseline="-25000" i="1" lang="ru" sz="1400">
                <a:solidFill>
                  <a:schemeClr val="dk1"/>
                </a:solidFill>
                <a:latin typeface="Cambria"/>
                <a:ea typeface="Cambria"/>
                <a:cs typeface="Cambria"/>
                <a:sym typeface="Cambria"/>
              </a:rPr>
              <a:t>i</a:t>
            </a:r>
            <a:r>
              <a:rPr i="1" lang="ru" sz="1400">
                <a:solidFill>
                  <a:schemeClr val="dk1"/>
                </a:solidFill>
                <a:latin typeface="Cambria"/>
                <a:ea typeface="Cambria"/>
                <a:cs typeface="Cambria"/>
                <a:sym typeface="Cambria"/>
              </a:rPr>
              <a:t>, so Bill did too.</a:t>
            </a:r>
            <a:endParaRPr i="1" sz="1400">
              <a:solidFill>
                <a:schemeClr val="dk1"/>
              </a:solidFill>
              <a:highlight>
                <a:srgbClr val="FFFFFF"/>
              </a:highlight>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60000" lvl="0" marL="360000" rtl="0" algn="l">
              <a:lnSpc>
                <a:spcPct val="150000"/>
              </a:lnSpc>
              <a:spcBef>
                <a:spcPts val="0"/>
              </a:spcBef>
              <a:spcAft>
                <a:spcPts val="0"/>
              </a:spcAft>
              <a:buClr>
                <a:schemeClr val="dk1"/>
              </a:buClr>
              <a:buSzPts val="1100"/>
              <a:buFont typeface="Arial"/>
              <a:buNone/>
            </a:pPr>
            <a:r>
              <a:rPr b="1" lang="ru" sz="1800">
                <a:latin typeface="Cambria"/>
                <a:ea typeface="Cambria"/>
                <a:cs typeface="Cambria"/>
                <a:sym typeface="Cambria"/>
              </a:rPr>
              <a:t>Existing theories: </a:t>
            </a:r>
            <a:r>
              <a:rPr lang="ru" sz="1800">
                <a:highlight>
                  <a:schemeClr val="lt1"/>
                </a:highlight>
                <a:latin typeface="Cambria"/>
                <a:ea typeface="Cambria"/>
                <a:cs typeface="Cambria"/>
                <a:sym typeface="Cambria"/>
              </a:rPr>
              <a:t>Ong &amp; Brasoveanu (2013)</a:t>
            </a:r>
            <a:endParaRPr sz="1800">
              <a:latin typeface="Cambria"/>
              <a:ea typeface="Cambria"/>
              <a:cs typeface="Cambria"/>
              <a:sym typeface="Cambria"/>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1"/>
              </a:buClr>
              <a:buSzPts val="1000"/>
              <a:buFont typeface="Cambria"/>
              <a:buChar char="●"/>
            </a:pPr>
            <a:r>
              <a:rPr lang="ru" sz="1400">
                <a:solidFill>
                  <a:schemeClr val="dk1"/>
                </a:solidFill>
                <a:latin typeface="Cambria"/>
                <a:ea typeface="Cambria"/>
                <a:cs typeface="Cambria"/>
                <a:sym typeface="Cambria"/>
              </a:rPr>
              <a:t>The choice of identity is influenced by the lexical component of the verb – implicit causality (IC) biases (Garvey and Caramazza 1974, McKoon et al. 1993, Rohde 2008) can influence the resolution of a reflexive pronoun either as a semantical object or subject of the verb:</a:t>
            </a:r>
            <a:endParaRPr sz="1400">
              <a:solidFill>
                <a:schemeClr val="dk1"/>
              </a:solidFill>
              <a:latin typeface="Cambria"/>
              <a:ea typeface="Cambria"/>
              <a:cs typeface="Cambria"/>
              <a:sym typeface="Cambria"/>
            </a:endParaRPr>
          </a:p>
          <a:p>
            <a:pPr indent="-317500" lvl="0" marL="457200" rtl="0" algn="l">
              <a:spcBef>
                <a:spcPts val="1000"/>
              </a:spcBef>
              <a:spcAft>
                <a:spcPts val="0"/>
              </a:spcAft>
              <a:buClr>
                <a:schemeClr val="dk1"/>
              </a:buClr>
              <a:buSzPts val="1400"/>
              <a:buFont typeface="Cambria"/>
              <a:buAutoNum type="arabicParenBoth" startAt="8"/>
            </a:pPr>
            <a:r>
              <a:rPr i="1" lang="ru" sz="1400">
                <a:solidFill>
                  <a:schemeClr val="dk1"/>
                </a:solidFill>
                <a:latin typeface="Cambria"/>
                <a:ea typeface="Cambria"/>
                <a:cs typeface="Cambria"/>
                <a:sym typeface="Cambria"/>
              </a:rPr>
              <a:t>John disappointed Bill because he (=John) stole the book. </a:t>
            </a:r>
            <a:r>
              <a:rPr lang="ru" sz="1400">
                <a:solidFill>
                  <a:schemeClr val="dk1"/>
                </a:solidFill>
                <a:latin typeface="Cambria"/>
                <a:ea typeface="Cambria"/>
                <a:cs typeface="Cambria"/>
                <a:sym typeface="Cambria"/>
              </a:rPr>
              <a:t>(</a:t>
            </a:r>
            <a:r>
              <a:rPr lang="ru" sz="1400">
                <a:solidFill>
                  <a:schemeClr val="dk1"/>
                </a:solidFill>
                <a:latin typeface="Cambria"/>
                <a:ea typeface="Cambria"/>
                <a:cs typeface="Cambria"/>
                <a:sym typeface="Cambria"/>
              </a:rPr>
              <a:t>subject meaning: IC1 type)</a:t>
            </a:r>
            <a:endParaRPr sz="1400">
              <a:solidFill>
                <a:schemeClr val="dk1"/>
              </a:solidFill>
              <a:latin typeface="Cambria"/>
              <a:ea typeface="Cambria"/>
              <a:cs typeface="Cambria"/>
              <a:sym typeface="Cambria"/>
            </a:endParaRPr>
          </a:p>
          <a:p>
            <a:pPr indent="0" lvl="0" marL="457200" rtl="0" algn="l">
              <a:spcBef>
                <a:spcPts val="0"/>
              </a:spcBef>
              <a:spcAft>
                <a:spcPts val="0"/>
              </a:spcAft>
              <a:buNone/>
            </a:pPr>
            <a:r>
              <a:rPr i="1" lang="ru" sz="1400">
                <a:solidFill>
                  <a:schemeClr val="dk1"/>
                </a:solidFill>
                <a:latin typeface="Cambria"/>
                <a:ea typeface="Cambria"/>
                <a:cs typeface="Cambria"/>
                <a:sym typeface="Cambria"/>
              </a:rPr>
              <a:t>John scolded Bill because he (=Bill) stole the book. </a:t>
            </a:r>
            <a:r>
              <a:rPr lang="ru" sz="1400">
                <a:solidFill>
                  <a:schemeClr val="dk1"/>
                </a:solidFill>
                <a:latin typeface="Cambria"/>
                <a:ea typeface="Cambria"/>
                <a:cs typeface="Cambria"/>
                <a:sym typeface="Cambria"/>
              </a:rPr>
              <a:t>(object meaning: IC2 type)</a:t>
            </a:r>
            <a:endParaRPr sz="1400">
              <a:solidFill>
                <a:schemeClr val="dk1"/>
              </a:solidFill>
              <a:latin typeface="Cambria"/>
              <a:ea typeface="Cambria"/>
              <a:cs typeface="Cambria"/>
              <a:sym typeface="Cambria"/>
            </a:endParaRPr>
          </a:p>
          <a:p>
            <a:pPr indent="-360000" lvl="0" marL="360000" rtl="0" algn="l">
              <a:lnSpc>
                <a:spcPct val="100000"/>
              </a:lnSpc>
              <a:spcBef>
                <a:spcPts val="1000"/>
              </a:spcBef>
              <a:spcAft>
                <a:spcPts val="0"/>
              </a:spcAft>
              <a:buNone/>
            </a:pPr>
            <a:r>
              <a:rPr lang="ru" sz="1400">
                <a:solidFill>
                  <a:schemeClr val="dk1"/>
                </a:solidFill>
                <a:highlight>
                  <a:schemeClr val="lt1"/>
                </a:highlight>
                <a:latin typeface="Cambria"/>
                <a:ea typeface="Cambria"/>
                <a:cs typeface="Cambria"/>
                <a:sym typeface="Cambria"/>
              </a:rPr>
              <a:t>Ong &amp; Brasoveanu (2013)</a:t>
            </a:r>
            <a:r>
              <a:rPr lang="ru" sz="1400">
                <a:solidFill>
                  <a:schemeClr val="dk1"/>
                </a:solidFill>
                <a:highlight>
                  <a:schemeClr val="lt1"/>
                </a:highlight>
                <a:latin typeface="Cambria"/>
                <a:ea typeface="Cambria"/>
                <a:cs typeface="Cambria"/>
                <a:sym typeface="Cambria"/>
              </a:rPr>
              <a:t> state that factors listed in previous researches do not influence the choice of a reading for the reflexive as much, as the IC biases of a verb:</a:t>
            </a:r>
            <a:endParaRPr sz="1400">
              <a:solidFill>
                <a:schemeClr val="dk1"/>
              </a:solidFill>
              <a:latin typeface="Cambria"/>
              <a:ea typeface="Cambria"/>
              <a:cs typeface="Cambria"/>
              <a:sym typeface="Cambria"/>
            </a:endParaRPr>
          </a:p>
          <a:p>
            <a:pPr indent="457200" lvl="0" marL="0" rtl="0" algn="l">
              <a:spcBef>
                <a:spcPts val="1000"/>
              </a:spcBef>
              <a:spcAft>
                <a:spcPts val="1000"/>
              </a:spcAft>
              <a:buClr>
                <a:schemeClr val="dk1"/>
              </a:buClr>
              <a:buSzPts val="1100"/>
              <a:buFont typeface="Arial"/>
              <a:buNone/>
            </a:pPr>
            <a:r>
              <a:rPr lang="ru" sz="1400">
                <a:solidFill>
                  <a:schemeClr val="dk1"/>
                </a:solidFill>
                <a:latin typeface="Cambria"/>
                <a:ea typeface="Cambria"/>
                <a:cs typeface="Cambria"/>
                <a:sym typeface="Cambria"/>
              </a:rPr>
              <a:t>→ speakers are more likely to choose a strict reading for sentences with the IC2 verbs</a:t>
            </a:r>
            <a:endParaRPr sz="14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60000" lvl="0" marL="360000" rtl="0" algn="l">
              <a:lnSpc>
                <a:spcPct val="150000"/>
              </a:lnSpc>
              <a:spcBef>
                <a:spcPts val="0"/>
              </a:spcBef>
              <a:spcAft>
                <a:spcPts val="0"/>
              </a:spcAft>
              <a:buNone/>
            </a:pPr>
            <a:r>
              <a:rPr b="1" lang="ru" sz="1800">
                <a:latin typeface="Cambria"/>
                <a:ea typeface="Cambria"/>
                <a:cs typeface="Cambria"/>
                <a:sym typeface="Cambria"/>
              </a:rPr>
              <a:t>Existing theories: </a:t>
            </a:r>
            <a:r>
              <a:rPr lang="ru" sz="1800">
                <a:highlight>
                  <a:schemeClr val="lt1"/>
                </a:highlight>
                <a:latin typeface="Cambria"/>
                <a:ea typeface="Cambria"/>
                <a:cs typeface="Cambria"/>
                <a:sym typeface="Cambria"/>
              </a:rPr>
              <a:t>Ong &amp; Brasoveanu (2013)</a:t>
            </a:r>
            <a:endParaRPr sz="1800">
              <a:latin typeface="Cambria"/>
              <a:ea typeface="Cambria"/>
              <a:cs typeface="Cambria"/>
              <a:sym typeface="Cambria"/>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dk1"/>
                </a:solidFill>
                <a:highlight>
                  <a:schemeClr val="lt1"/>
                </a:highlight>
                <a:latin typeface="Cambria"/>
                <a:ea typeface="Cambria"/>
                <a:cs typeface="Cambria"/>
                <a:sym typeface="Cambria"/>
              </a:rPr>
              <a:t>Ong &amp; Brasoveanu (2013)</a:t>
            </a:r>
            <a:r>
              <a:rPr lang="ru" sz="1300">
                <a:solidFill>
                  <a:schemeClr val="dk1"/>
                </a:solidFill>
                <a:highlight>
                  <a:schemeClr val="lt1"/>
                </a:highlight>
                <a:latin typeface="Cambria"/>
                <a:ea typeface="Cambria"/>
                <a:cs typeface="Cambria"/>
                <a:sym typeface="Cambria"/>
              </a:rPr>
              <a:t> state that t</a:t>
            </a:r>
            <a:r>
              <a:rPr lang="ru" sz="1300">
                <a:solidFill>
                  <a:schemeClr val="dk1"/>
                </a:solidFill>
                <a:latin typeface="Cambria"/>
                <a:ea typeface="Cambria"/>
                <a:cs typeface="Cambria"/>
                <a:sym typeface="Cambria"/>
              </a:rPr>
              <a:t>he subject-oriented IC1 verbs have de-transitivizer interpretation.</a:t>
            </a:r>
            <a:endParaRPr sz="1300">
              <a:solidFill>
                <a:schemeClr val="dk1"/>
              </a:solidFill>
              <a:latin typeface="Cambria"/>
              <a:ea typeface="Cambria"/>
              <a:cs typeface="Cambria"/>
              <a:sym typeface="Cambria"/>
            </a:endParaRPr>
          </a:p>
          <a:p>
            <a:pPr indent="-311150" lvl="0" marL="457200" rtl="0" algn="l">
              <a:spcBef>
                <a:spcPts val="1200"/>
              </a:spcBef>
              <a:spcAft>
                <a:spcPts val="0"/>
              </a:spcAft>
              <a:buClr>
                <a:schemeClr val="dk1"/>
              </a:buClr>
              <a:buSzPts val="1300"/>
              <a:buFont typeface="Cambria"/>
              <a:buAutoNum type="arabicParenBoth" startAt="9"/>
            </a:pPr>
            <a:r>
              <a:rPr i="1" lang="ru" sz="1300">
                <a:solidFill>
                  <a:schemeClr val="dk1"/>
                </a:solidFill>
                <a:latin typeface="Cambria"/>
                <a:ea typeface="Cambria"/>
                <a:cs typeface="Cambria"/>
                <a:sym typeface="Cambria"/>
              </a:rPr>
              <a:t>If John disgraced himself, Bill did too. </a:t>
            </a:r>
            <a:r>
              <a:rPr lang="ru" sz="1300">
                <a:solidFill>
                  <a:schemeClr val="dk1"/>
                </a:solidFill>
                <a:latin typeface="Cambria"/>
                <a:ea typeface="Cambria"/>
                <a:cs typeface="Cambria"/>
                <a:sym typeface="Cambria"/>
              </a:rPr>
              <a:t>(IC1 type) – sloppy reading preference</a:t>
            </a:r>
            <a:endParaRPr sz="1300">
              <a:solidFill>
                <a:schemeClr val="dk1"/>
              </a:solidFill>
              <a:latin typeface="Cambria"/>
              <a:ea typeface="Cambria"/>
              <a:cs typeface="Cambria"/>
              <a:sym typeface="Cambria"/>
            </a:endParaRPr>
          </a:p>
          <a:p>
            <a:pPr indent="-311150" lvl="0" marL="457200" rtl="0" algn="l">
              <a:spcBef>
                <a:spcPts val="0"/>
              </a:spcBef>
              <a:spcAft>
                <a:spcPts val="0"/>
              </a:spcAft>
              <a:buClr>
                <a:schemeClr val="dk1"/>
              </a:buClr>
              <a:buSzPts val="1300"/>
              <a:buFont typeface="Cambria"/>
              <a:buAutoNum type="arabicParenBoth" startAt="9"/>
            </a:pPr>
            <a:r>
              <a:rPr i="1" lang="ru" sz="1300">
                <a:solidFill>
                  <a:schemeClr val="dk1"/>
                </a:solidFill>
                <a:latin typeface="Cambria"/>
                <a:ea typeface="Cambria"/>
                <a:cs typeface="Cambria"/>
                <a:sym typeface="Cambria"/>
              </a:rPr>
              <a:t>If John criticized himself, Bill did too. </a:t>
            </a:r>
            <a:r>
              <a:rPr lang="ru" sz="1300">
                <a:solidFill>
                  <a:schemeClr val="dk1"/>
                </a:solidFill>
                <a:latin typeface="Cambria"/>
                <a:ea typeface="Cambria"/>
                <a:cs typeface="Cambria"/>
                <a:sym typeface="Cambria"/>
              </a:rPr>
              <a:t>(IC2 type) – strict reading preference</a:t>
            </a:r>
            <a:endParaRPr sz="1300">
              <a:solidFill>
                <a:schemeClr val="dk1"/>
              </a:solidFill>
              <a:latin typeface="Cambria"/>
              <a:ea typeface="Cambria"/>
              <a:cs typeface="Cambria"/>
              <a:sym typeface="Cambria"/>
            </a:endParaRPr>
          </a:p>
          <a:p>
            <a:pPr indent="0" lvl="0" marL="0" rtl="0" algn="l">
              <a:spcBef>
                <a:spcPts val="1000"/>
              </a:spcBef>
              <a:spcAft>
                <a:spcPts val="0"/>
              </a:spcAft>
              <a:buNone/>
            </a:pPr>
            <a:r>
              <a:rPr lang="ru" sz="1300">
                <a:solidFill>
                  <a:schemeClr val="dk1"/>
                </a:solidFill>
                <a:latin typeface="Cambria"/>
                <a:ea typeface="Cambria"/>
                <a:cs typeface="Cambria"/>
                <a:sym typeface="Cambria"/>
              </a:rPr>
              <a:t>If the overt reflexive </a:t>
            </a:r>
            <a:r>
              <a:rPr i="1" lang="ru" sz="1300">
                <a:solidFill>
                  <a:schemeClr val="dk1"/>
                </a:solidFill>
                <a:latin typeface="Cambria"/>
                <a:ea typeface="Cambria"/>
                <a:cs typeface="Cambria"/>
                <a:sym typeface="Cambria"/>
              </a:rPr>
              <a:t>himself </a:t>
            </a:r>
            <a:r>
              <a:rPr lang="ru" sz="1300">
                <a:solidFill>
                  <a:schemeClr val="dk1"/>
                </a:solidFill>
                <a:latin typeface="Cambria"/>
                <a:ea typeface="Cambria"/>
                <a:cs typeface="Cambria"/>
                <a:sym typeface="Cambria"/>
              </a:rPr>
              <a:t>in the antecedent is interpreted as a de-transitivizer – because IC1 verbs highlight their subject and the remainder of the sentence is ‘understood’ as a predication about the subject – the covert reflexive in the elided VP will likely receive the same de-transitivizer interpretation, which will yield the sloppy reading.</a:t>
            </a:r>
            <a:endParaRPr sz="1300">
              <a:solidFill>
                <a:schemeClr val="dk1"/>
              </a:solidFill>
              <a:latin typeface="Cambria"/>
              <a:ea typeface="Cambria"/>
              <a:cs typeface="Cambria"/>
              <a:sym typeface="Cambria"/>
            </a:endParaRPr>
          </a:p>
          <a:p>
            <a:pPr indent="0" lvl="0" marL="0" rtl="0" algn="l">
              <a:spcBef>
                <a:spcPts val="1200"/>
              </a:spcBef>
              <a:spcAft>
                <a:spcPts val="1200"/>
              </a:spcAft>
              <a:buNone/>
            </a:pPr>
            <a:r>
              <a:rPr lang="ru" sz="1300">
                <a:solidFill>
                  <a:schemeClr val="dk1"/>
                </a:solidFill>
                <a:latin typeface="Cambria"/>
                <a:ea typeface="Cambria"/>
                <a:cs typeface="Cambria"/>
                <a:sym typeface="Cambria"/>
              </a:rPr>
              <a:t>In contrast, the object-oriented IC2 verbs highlight the object and its causal </a:t>
            </a:r>
            <a:r>
              <a:rPr lang="ru" sz="1300">
                <a:solidFill>
                  <a:schemeClr val="dk1"/>
                </a:solidFill>
                <a:latin typeface="Cambria"/>
                <a:ea typeface="Cambria"/>
                <a:cs typeface="Cambria"/>
                <a:sym typeface="Cambria"/>
              </a:rPr>
              <a:t>efficacy</a:t>
            </a:r>
            <a:r>
              <a:rPr lang="ru" sz="1300">
                <a:solidFill>
                  <a:schemeClr val="dk1"/>
                </a:solidFill>
                <a:latin typeface="Cambria"/>
                <a:ea typeface="Cambria"/>
                <a:cs typeface="Cambria"/>
                <a:sym typeface="Cambria"/>
              </a:rPr>
              <a:t>. This would make the second, pronoun-like interpretation of the reflexive more salient</a:t>
            </a:r>
            <a:r>
              <a:rPr lang="ru" sz="1300">
                <a:solidFill>
                  <a:schemeClr val="dk1"/>
                </a:solidFill>
                <a:latin typeface="Cambria"/>
                <a:ea typeface="Cambria"/>
                <a:cs typeface="Cambria"/>
                <a:sym typeface="Cambria"/>
              </a:rPr>
              <a:t> in a conditional like (10). Then the covert reflexive in the elided VP will receive the pronominal interpretation. Since </a:t>
            </a:r>
            <a:r>
              <a:rPr b="1" lang="ru" sz="1300">
                <a:solidFill>
                  <a:schemeClr val="dk1"/>
                </a:solidFill>
                <a:latin typeface="Cambria"/>
                <a:ea typeface="Cambria"/>
                <a:cs typeface="Cambria"/>
                <a:sym typeface="Cambria"/>
              </a:rPr>
              <a:t>pronoun-like elements prefer to retrieve the most salient entity</a:t>
            </a:r>
            <a:r>
              <a:rPr lang="ru" sz="1300">
                <a:solidFill>
                  <a:schemeClr val="dk1"/>
                </a:solidFill>
                <a:latin typeface="Cambria"/>
                <a:ea typeface="Cambria"/>
                <a:cs typeface="Cambria"/>
                <a:sym typeface="Cambria"/>
              </a:rPr>
              <a:t>, the likelihood of retrieving </a:t>
            </a:r>
            <a:r>
              <a:rPr i="1" lang="ru" sz="1300">
                <a:solidFill>
                  <a:schemeClr val="dk1"/>
                </a:solidFill>
                <a:latin typeface="Cambria"/>
                <a:ea typeface="Cambria"/>
                <a:cs typeface="Cambria"/>
                <a:sym typeface="Cambria"/>
              </a:rPr>
              <a:t>John </a:t>
            </a:r>
            <a:r>
              <a:rPr lang="ru" sz="1300">
                <a:solidFill>
                  <a:schemeClr val="dk1"/>
                </a:solidFill>
                <a:latin typeface="Cambria"/>
                <a:ea typeface="Cambria"/>
                <a:cs typeface="Cambria"/>
                <a:sym typeface="Cambria"/>
              </a:rPr>
              <a:t>is higher.</a:t>
            </a:r>
            <a:endParaRPr sz="13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u" sz="1820">
                <a:latin typeface="Cambria"/>
                <a:ea typeface="Cambria"/>
                <a:cs typeface="Cambria"/>
                <a:sym typeface="Cambria"/>
              </a:rPr>
              <a:t>Hypothesis</a:t>
            </a:r>
            <a:endParaRPr b="1" sz="1820">
              <a:latin typeface="Cambria"/>
              <a:ea typeface="Cambria"/>
              <a:cs typeface="Cambria"/>
              <a:sym typeface="Cambria"/>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Cambria"/>
              <a:buAutoNum type="arabicPeriod"/>
            </a:pPr>
            <a:r>
              <a:rPr lang="ru" sz="1300">
                <a:solidFill>
                  <a:schemeClr val="dk1"/>
                </a:solidFill>
                <a:latin typeface="Cambria"/>
                <a:ea typeface="Cambria"/>
                <a:cs typeface="Cambria"/>
                <a:sym typeface="Cambria"/>
              </a:rPr>
              <a:t>It is assumed that </a:t>
            </a:r>
            <a:r>
              <a:rPr i="1" lang="ru" sz="1300">
                <a:solidFill>
                  <a:schemeClr val="dk1"/>
                </a:solidFill>
                <a:latin typeface="Cambria"/>
                <a:ea typeface="Cambria"/>
                <a:cs typeface="Cambria"/>
                <a:sym typeface="Cambria"/>
              </a:rPr>
              <a:t>sebya </a:t>
            </a:r>
            <a:r>
              <a:rPr lang="ru" sz="1300">
                <a:solidFill>
                  <a:schemeClr val="dk1"/>
                </a:solidFill>
                <a:latin typeface="Cambria"/>
                <a:ea typeface="Cambria"/>
                <a:cs typeface="Cambria"/>
                <a:sym typeface="Cambria"/>
              </a:rPr>
              <a:t>would behave the same way as </a:t>
            </a:r>
            <a:r>
              <a:rPr i="1" lang="ru" sz="1300">
                <a:solidFill>
                  <a:schemeClr val="dk1"/>
                </a:solidFill>
                <a:latin typeface="Cambria"/>
                <a:ea typeface="Cambria"/>
                <a:cs typeface="Cambria"/>
                <a:sym typeface="Cambria"/>
              </a:rPr>
              <a:t>oneself</a:t>
            </a:r>
            <a:r>
              <a:rPr lang="ru" sz="1300">
                <a:solidFill>
                  <a:schemeClr val="dk1"/>
                </a:solidFill>
                <a:latin typeface="Cambria"/>
                <a:ea typeface="Cambria"/>
                <a:cs typeface="Cambria"/>
                <a:sym typeface="Cambria"/>
              </a:rPr>
              <a:t> in English in case of using the IC1 type verbs, because in Russian </a:t>
            </a:r>
            <a:r>
              <a:rPr i="1" lang="ru" sz="1300">
                <a:solidFill>
                  <a:schemeClr val="dk1"/>
                </a:solidFill>
                <a:latin typeface="Cambria"/>
                <a:ea typeface="Cambria"/>
                <a:cs typeface="Cambria"/>
                <a:sym typeface="Cambria"/>
              </a:rPr>
              <a:t>sebya </a:t>
            </a:r>
            <a:r>
              <a:rPr lang="ru" sz="1300">
                <a:solidFill>
                  <a:schemeClr val="dk1"/>
                </a:solidFill>
                <a:latin typeface="Cambria"/>
                <a:ea typeface="Cambria"/>
                <a:cs typeface="Cambria"/>
                <a:sym typeface="Cambria"/>
              </a:rPr>
              <a:t>performs the same function as reflexive postfix -</a:t>
            </a:r>
            <a:r>
              <a:rPr i="1" lang="ru" sz="1300">
                <a:solidFill>
                  <a:schemeClr val="dk1"/>
                </a:solidFill>
                <a:latin typeface="Cambria"/>
                <a:ea typeface="Cambria"/>
                <a:cs typeface="Cambria"/>
                <a:sym typeface="Cambria"/>
              </a:rPr>
              <a:t>sya –</a:t>
            </a:r>
            <a:r>
              <a:rPr lang="ru" sz="1300">
                <a:solidFill>
                  <a:schemeClr val="dk1"/>
                </a:solidFill>
                <a:latin typeface="Cambria"/>
                <a:ea typeface="Cambria"/>
                <a:cs typeface="Cambria"/>
                <a:sym typeface="Cambria"/>
              </a:rPr>
              <a:t> they both are often used to “reflexivize” verbs, yielding the sloppy reading. And, accordingly, it is expected to see a greater availability of the strict reading with the IC2 verbs.</a:t>
            </a:r>
            <a:endParaRPr sz="1300">
              <a:solidFill>
                <a:schemeClr val="dk1"/>
              </a:solidFill>
              <a:latin typeface="Cambria"/>
              <a:ea typeface="Cambria"/>
              <a:cs typeface="Cambria"/>
              <a:sym typeface="Cambria"/>
            </a:endParaRPr>
          </a:p>
          <a:p>
            <a:pPr indent="-311150" lvl="0" marL="457200" rtl="0" algn="l">
              <a:spcBef>
                <a:spcPts val="1000"/>
              </a:spcBef>
              <a:spcAft>
                <a:spcPts val="0"/>
              </a:spcAft>
              <a:buClr>
                <a:schemeClr val="dk1"/>
              </a:buClr>
              <a:buSzPts val="1300"/>
              <a:buFont typeface="Cambria"/>
              <a:buAutoNum type="arabicPeriod"/>
            </a:pPr>
            <a:r>
              <a:rPr lang="ru" sz="1300">
                <a:solidFill>
                  <a:schemeClr val="dk1"/>
                </a:solidFill>
                <a:latin typeface="Cambria"/>
                <a:ea typeface="Cambria"/>
                <a:cs typeface="Cambria"/>
                <a:sym typeface="Cambria"/>
              </a:rPr>
              <a:t>Since Ong &amp; Brasoveanu (2013) did not consider possessive reflexives in their study, it was decided to check whether their hypothesis works on the materials of Russian possessive reflexives. Since they cannot perform a “de-transitivizing” function, the IC should not affect the accessibility of the strict reading.</a:t>
            </a:r>
            <a:endParaRPr sz="1300">
              <a:solidFill>
                <a:schemeClr val="dk1"/>
              </a:solidFill>
              <a:latin typeface="Cambria"/>
              <a:ea typeface="Cambria"/>
              <a:cs typeface="Cambria"/>
              <a:sym typeface="Cambria"/>
            </a:endParaRPr>
          </a:p>
          <a:p>
            <a:pPr indent="-311150" lvl="0" marL="457200" rtl="0" algn="l">
              <a:spcBef>
                <a:spcPts val="1000"/>
              </a:spcBef>
              <a:spcAft>
                <a:spcPts val="0"/>
              </a:spcAft>
              <a:buClr>
                <a:schemeClr val="dk1"/>
              </a:buClr>
              <a:buSzPts val="1300"/>
              <a:buFont typeface="Cambria"/>
              <a:buAutoNum type="arabicPeriod"/>
            </a:pPr>
            <a:r>
              <a:rPr lang="ru" sz="1300">
                <a:solidFill>
                  <a:schemeClr val="dk1"/>
                </a:solidFill>
                <a:latin typeface="Cambria"/>
                <a:ea typeface="Cambria"/>
                <a:cs typeface="Cambria"/>
                <a:sym typeface="Cambria"/>
              </a:rPr>
              <a:t>However, the availability of the strict reading should be influenced by the fact that the possessive reflexives are not co-argument with the subject, which means that semantically they should be more distinct, thus increasing the availability of strict reading.</a:t>
            </a:r>
            <a:endParaRPr sz="1300">
              <a:solidFill>
                <a:schemeClr val="dk1"/>
              </a:solidFill>
              <a:latin typeface="Cambria"/>
              <a:ea typeface="Cambria"/>
              <a:cs typeface="Cambria"/>
              <a:sym typeface="Cambria"/>
            </a:endParaRPr>
          </a:p>
          <a:p>
            <a:pPr indent="-311150" lvl="0" marL="457200" rtl="0" algn="l">
              <a:spcBef>
                <a:spcPts val="1000"/>
              </a:spcBef>
              <a:spcAft>
                <a:spcPts val="0"/>
              </a:spcAft>
              <a:buClr>
                <a:schemeClr val="dk1"/>
              </a:buClr>
              <a:buSzPts val="1300"/>
              <a:buFont typeface="Cambria"/>
              <a:buAutoNum type="arabicPeriod"/>
            </a:pPr>
            <a:r>
              <a:rPr lang="ru" sz="1300">
                <a:solidFill>
                  <a:schemeClr val="dk1"/>
                </a:solidFill>
                <a:latin typeface="Cambria"/>
                <a:ea typeface="Cambria"/>
                <a:cs typeface="Cambria"/>
                <a:sym typeface="Cambria"/>
              </a:rPr>
              <a:t>Also, our hypothesis is that not only Implicit Causality can enhance the salience of an object, but also other factors.</a:t>
            </a:r>
            <a:endParaRPr sz="13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u" sz="1820">
                <a:latin typeface="Cambria"/>
                <a:ea typeface="Cambria"/>
                <a:cs typeface="Cambria"/>
                <a:sym typeface="Cambria"/>
              </a:rPr>
              <a:t>Experiment design</a:t>
            </a:r>
            <a:endParaRPr b="1" sz="920">
              <a:latin typeface="Cambria"/>
              <a:ea typeface="Cambria"/>
              <a:cs typeface="Cambria"/>
              <a:sym typeface="Cambria"/>
            </a:endParaRPr>
          </a:p>
        </p:txBody>
      </p:sp>
      <p:sp>
        <p:nvSpPr>
          <p:cNvPr id="106" name="Google Shape;106;p21"/>
          <p:cNvSpPr txBox="1"/>
          <p:nvPr>
            <p:ph idx="1" type="body"/>
          </p:nvPr>
        </p:nvSpPr>
        <p:spPr>
          <a:xfrm>
            <a:off x="311700" y="1095850"/>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The experiments were based on experiments from Ong and Brasoveanu (2013).</a:t>
            </a:r>
            <a:endParaRPr sz="1200">
              <a:solidFill>
                <a:schemeClr val="dk1"/>
              </a:solidFill>
              <a:latin typeface="Cambria"/>
              <a:ea typeface="Cambria"/>
              <a:cs typeface="Cambria"/>
              <a:sym typeface="Cambria"/>
            </a:endParaRPr>
          </a:p>
          <a:p>
            <a:pPr indent="0" lvl="0" marL="0" rtl="0" algn="l">
              <a:lnSpc>
                <a:spcPct val="15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2 experimental studies: with reflexive pronoun </a:t>
            </a:r>
            <a:r>
              <a:rPr i="1" lang="ru" sz="1200">
                <a:solidFill>
                  <a:schemeClr val="dk1"/>
                </a:solidFill>
                <a:latin typeface="Cambria"/>
                <a:ea typeface="Cambria"/>
                <a:cs typeface="Cambria"/>
                <a:sym typeface="Cambria"/>
              </a:rPr>
              <a:t>sebya </a:t>
            </a:r>
            <a:r>
              <a:rPr lang="ru" sz="1200">
                <a:solidFill>
                  <a:schemeClr val="dk1"/>
                </a:solidFill>
                <a:latin typeface="Cambria"/>
                <a:ea typeface="Cambria"/>
                <a:cs typeface="Cambria"/>
                <a:sym typeface="Cambria"/>
              </a:rPr>
              <a:t>and with possessive reflexive </a:t>
            </a:r>
            <a:r>
              <a:rPr i="1" lang="ru" sz="1200">
                <a:solidFill>
                  <a:schemeClr val="dk1"/>
                </a:solidFill>
                <a:latin typeface="Cambria"/>
                <a:ea typeface="Cambria"/>
                <a:cs typeface="Cambria"/>
                <a:sym typeface="Cambria"/>
              </a:rPr>
              <a:t>svoy. </a:t>
            </a:r>
            <a:r>
              <a:rPr lang="ru" sz="1200">
                <a:solidFill>
                  <a:schemeClr val="dk1"/>
                </a:solidFill>
                <a:latin typeface="Cambria"/>
                <a:ea typeface="Cambria"/>
                <a:cs typeface="Cambria"/>
                <a:sym typeface="Cambria"/>
              </a:rPr>
              <a:t>The example of 1 experimental item:</a:t>
            </a:r>
            <a:endParaRPr sz="1400">
              <a:solidFill>
                <a:schemeClr val="dk1"/>
              </a:solidFill>
              <a:latin typeface="Cambria"/>
              <a:ea typeface="Cambria"/>
              <a:cs typeface="Cambria"/>
              <a:sym typeface="Cambria"/>
            </a:endParaRPr>
          </a:p>
        </p:txBody>
      </p:sp>
      <p:graphicFrame>
        <p:nvGraphicFramePr>
          <p:cNvPr id="107" name="Google Shape;107;p21"/>
          <p:cNvGraphicFramePr/>
          <p:nvPr/>
        </p:nvGraphicFramePr>
        <p:xfrm>
          <a:off x="404250" y="1696600"/>
          <a:ext cx="3000000" cy="3000000"/>
        </p:xfrm>
        <a:graphic>
          <a:graphicData uri="http://schemas.openxmlformats.org/drawingml/2006/table">
            <a:tbl>
              <a:tblPr>
                <a:noFill/>
                <a:tableStyleId>{BC7145B0-44D5-457A-976F-47CBCBFD82C9}</a:tableStyleId>
              </a:tblPr>
              <a:tblGrid>
                <a:gridCol w="971675"/>
                <a:gridCol w="766850"/>
                <a:gridCol w="2182775"/>
                <a:gridCol w="2234300"/>
                <a:gridCol w="1953325"/>
              </a:tblGrid>
              <a:tr h="381600">
                <a:tc gridSpan="2" rowSpan="2">
                  <a:txBody>
                    <a:bodyPr/>
                    <a:lstStyle/>
                    <a:p>
                      <a:pPr indent="0" lvl="0" marL="0" rtl="0" algn="ctr">
                        <a:lnSpc>
                          <a:spcPct val="100000"/>
                        </a:lnSpc>
                        <a:spcBef>
                          <a:spcPts val="0"/>
                        </a:spcBef>
                        <a:spcAft>
                          <a:spcPts val="0"/>
                        </a:spcAft>
                        <a:buNone/>
                      </a:pPr>
                      <a:r>
                        <a:rPr lang="ru" sz="1200">
                          <a:solidFill>
                            <a:schemeClr val="dk1"/>
                          </a:solidFill>
                          <a:latin typeface="Cambria"/>
                          <a:ea typeface="Cambria"/>
                          <a:cs typeface="Cambria"/>
                          <a:sym typeface="Cambria"/>
                        </a:rPr>
                        <a:t>type of coordinator</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t/>
                      </a:r>
                      <a:endParaRPr sz="1200">
                        <a:solidFill>
                          <a:schemeClr val="dk1"/>
                        </a:solidFill>
                        <a:latin typeface="Cambria"/>
                        <a:ea typeface="Cambria"/>
                        <a:cs typeface="Cambria"/>
                        <a:sym typeface="Cambria"/>
                      </a:endParaRPr>
                    </a:p>
                    <a:p>
                      <a:pPr indent="0" lvl="0" marL="0" rtl="0" algn="ctr">
                        <a:lnSpc>
                          <a:spcPct val="100000"/>
                        </a:lnSpc>
                        <a:spcBef>
                          <a:spcPts val="0"/>
                        </a:spcBef>
                        <a:spcAft>
                          <a:spcPts val="0"/>
                        </a:spcAft>
                        <a:buNone/>
                      </a:pPr>
                      <a:r>
                        <a:t/>
                      </a:r>
                      <a:endParaRPr sz="1200">
                        <a:latin typeface="Cambria"/>
                        <a:ea typeface="Cambria"/>
                        <a:cs typeface="Cambria"/>
                        <a:sym typeface="Cambria"/>
                      </a:endParaRPr>
                    </a:p>
                  </a:txBody>
                  <a:tcPr marT="63500" marB="63500" marR="63500" marL="63500"/>
                </a:tc>
                <a:tc rowSpan="2" hMerge="1"/>
                <a:tc gridSpan="3">
                  <a:txBody>
                    <a:bodyPr/>
                    <a:lstStyle/>
                    <a:p>
                      <a:pPr indent="0" lvl="0" marL="0" rtl="0" algn="ctr">
                        <a:lnSpc>
                          <a:spcPct val="100000"/>
                        </a:lnSpc>
                        <a:spcBef>
                          <a:spcPts val="0"/>
                        </a:spcBef>
                        <a:spcAft>
                          <a:spcPts val="0"/>
                        </a:spcAft>
                        <a:buNone/>
                      </a:pPr>
                      <a:r>
                        <a:rPr lang="ru" sz="1200">
                          <a:solidFill>
                            <a:schemeClr val="dk1"/>
                          </a:solidFill>
                          <a:latin typeface="Cambria"/>
                          <a:ea typeface="Cambria"/>
                          <a:cs typeface="Cambria"/>
                          <a:sym typeface="Cambria"/>
                        </a:rPr>
                        <a:t>IC verb type</a:t>
                      </a:r>
                      <a:endParaRPr sz="1200">
                        <a:solidFill>
                          <a:schemeClr val="dk1"/>
                        </a:solidFill>
                        <a:latin typeface="Cambria"/>
                        <a:ea typeface="Cambria"/>
                        <a:cs typeface="Cambria"/>
                        <a:sym typeface="Cambria"/>
                      </a:endParaRPr>
                    </a:p>
                    <a:p>
                      <a:pPr indent="0" lvl="0" marL="0" rtl="0" algn="ctr">
                        <a:lnSpc>
                          <a:spcPct val="100000"/>
                        </a:lnSpc>
                        <a:spcBef>
                          <a:spcPts val="0"/>
                        </a:spcBef>
                        <a:spcAft>
                          <a:spcPts val="0"/>
                        </a:spcAft>
                        <a:buNone/>
                      </a:pPr>
                      <a:r>
                        <a:t/>
                      </a:r>
                      <a:endParaRPr sz="1200">
                        <a:latin typeface="Cambria"/>
                        <a:ea typeface="Cambria"/>
                        <a:cs typeface="Cambria"/>
                        <a:sym typeface="Cambria"/>
                      </a:endParaRPr>
                    </a:p>
                  </a:txBody>
                  <a:tcPr marT="63500" marB="63500" marR="63500" marL="63500"/>
                </a:tc>
                <a:tc hMerge="1"/>
                <a:tc hMerge="1"/>
              </a:tr>
              <a:tr h="381600">
                <a:tc gridSpan="2" vMerge="1"/>
                <a:tc hMerge="1" vMerge="1"/>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IC1</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IC2</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NONIC</a:t>
                      </a:r>
                      <a:endParaRPr sz="1200">
                        <a:latin typeface="Cambria"/>
                        <a:ea typeface="Cambria"/>
                        <a:cs typeface="Cambria"/>
                        <a:sym typeface="Cambria"/>
                      </a:endParaRPr>
                    </a:p>
                  </a:txBody>
                  <a:tcPr marT="63500" marB="63500" marR="63500" marL="63500"/>
                </a:tc>
              </a:tr>
              <a:tr h="825025">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conjunctive</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and</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Ljuba vdohnovila sebja na novye svershenija, i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solidFill>
                            <a:schemeClr val="dk1"/>
                          </a:solidFill>
                          <a:latin typeface="Cambria"/>
                          <a:ea typeface="Cambria"/>
                          <a:cs typeface="Cambria"/>
                          <a:sym typeface="Cambria"/>
                        </a:rPr>
                        <a:t>Ljuba vinit sebja v proizoshedshem, i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solidFill>
                            <a:schemeClr val="dk1"/>
                          </a:solidFill>
                          <a:latin typeface="Cambria"/>
                          <a:ea typeface="Cambria"/>
                          <a:cs typeface="Cambria"/>
                          <a:sym typeface="Cambria"/>
                        </a:rPr>
                        <a:t>Ljuba razreshila sebe poest' morozhenogo, i Vika tozhe.</a:t>
                      </a:r>
                      <a:endParaRPr i="1" sz="1200">
                        <a:latin typeface="Cambria"/>
                        <a:ea typeface="Cambria"/>
                        <a:cs typeface="Cambria"/>
                        <a:sym typeface="Cambria"/>
                      </a:endParaRPr>
                    </a:p>
                  </a:txBody>
                  <a:tcPr marT="63500" marB="63500" marR="63500" marL="63500"/>
                </a:tc>
              </a:tr>
              <a:tr h="825025">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conditional</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if</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Esli Ljuba vdohnovila sebja na novye svershenija, to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Esli Ljuba vinit sebja v proizoshedshem, to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Esli Ljuba razreshila sebe poest' morozhenogo, to Vika tozhe.</a:t>
                      </a:r>
                      <a:endParaRPr i="1" sz="1200">
                        <a:latin typeface="Cambria"/>
                        <a:ea typeface="Cambria"/>
                        <a:cs typeface="Cambria"/>
                        <a:sym typeface="Cambria"/>
                      </a:endParaRPr>
                    </a:p>
                  </a:txBody>
                  <a:tcPr marT="63500" marB="63500" marR="63500" marL="63500"/>
                </a:tc>
              </a:tr>
              <a:tr h="825025">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subordinative</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None/>
                      </a:pPr>
                      <a:r>
                        <a:rPr lang="ru" sz="1200">
                          <a:latin typeface="Cambria"/>
                          <a:ea typeface="Cambria"/>
                          <a:cs typeface="Cambria"/>
                          <a:sym typeface="Cambria"/>
                        </a:rPr>
                        <a:t>so</a:t>
                      </a:r>
                      <a:endParaRPr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Ljuba vdohnovila sebja na novye svershenija, poetomu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Ljuba vinit sebja v proizoshedshem, poetomu Vika tozhe.</a:t>
                      </a:r>
                      <a:endParaRPr i="1" sz="1200">
                        <a:latin typeface="Cambria"/>
                        <a:ea typeface="Cambria"/>
                        <a:cs typeface="Cambria"/>
                        <a:sym typeface="Cambria"/>
                      </a:endParaRPr>
                    </a:p>
                  </a:txBody>
                  <a:tcPr marT="63500" marB="63500" marR="63500" marL="63500"/>
                </a:tc>
                <a:tc>
                  <a:txBody>
                    <a:bodyPr/>
                    <a:lstStyle/>
                    <a:p>
                      <a:pPr indent="0" lvl="0" marL="0" rtl="0" algn="ctr">
                        <a:lnSpc>
                          <a:spcPct val="100000"/>
                        </a:lnSpc>
                        <a:spcBef>
                          <a:spcPts val="0"/>
                        </a:spcBef>
                        <a:spcAft>
                          <a:spcPts val="0"/>
                        </a:spcAft>
                        <a:buClr>
                          <a:schemeClr val="dk1"/>
                        </a:buClr>
                        <a:buSzPts val="1100"/>
                        <a:buFont typeface="Arial"/>
                        <a:buNone/>
                      </a:pPr>
                      <a:r>
                        <a:rPr lang="ru" sz="1200">
                          <a:solidFill>
                            <a:schemeClr val="dk1"/>
                          </a:solidFill>
                          <a:latin typeface="Cambria"/>
                          <a:ea typeface="Cambria"/>
                          <a:cs typeface="Cambria"/>
                          <a:sym typeface="Cambria"/>
                        </a:rPr>
                        <a:t>Ljuba razreshila sebe poest' morozhenogo, poetomu Vika tozhe.</a:t>
                      </a:r>
                      <a:endParaRPr i="1" sz="1200">
                        <a:latin typeface="Cambria"/>
                        <a:ea typeface="Cambria"/>
                        <a:cs typeface="Cambria"/>
                        <a:sym typeface="Cambria"/>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