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8" r:id="rId4"/>
    <p:sldId id="275" r:id="rId5"/>
    <p:sldId id="277" r:id="rId6"/>
    <p:sldId id="263" r:id="rId7"/>
    <p:sldId id="266" r:id="rId8"/>
    <p:sldId id="262" r:id="rId9"/>
    <p:sldId id="278" r:id="rId10"/>
    <p:sldId id="267" r:id="rId11"/>
    <p:sldId id="271" r:id="rId12"/>
    <p:sldId id="274" r:id="rId13"/>
    <p:sldId id="279" r:id="rId14"/>
    <p:sldId id="276" r:id="rId15"/>
    <p:sldId id="257" r:id="rId16"/>
    <p:sldId id="270" r:id="rId17"/>
    <p:sldId id="272" r:id="rId18"/>
    <p:sldId id="265" r:id="rId19"/>
    <p:sldId id="259" r:id="rId20"/>
    <p:sldId id="260" r:id="rId21"/>
    <p:sldId id="269" r:id="rId22"/>
    <p:sldId id="25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2EB1DE-BBCB-476F-8F5C-25F316E21749}">
          <p14:sldIdLst>
            <p14:sldId id="256"/>
          </p14:sldIdLst>
        </p14:section>
        <p14:section name="Major tenets of EA" id="{BCB973EE-C619-4E6D-964D-B59F243BA0F7}">
          <p14:sldIdLst>
            <p14:sldId id="261"/>
            <p14:sldId id="268"/>
            <p14:sldId id="275"/>
            <p14:sldId id="277"/>
            <p14:sldId id="263"/>
            <p14:sldId id="266"/>
            <p14:sldId id="262"/>
            <p14:sldId id="278"/>
            <p14:sldId id="267"/>
            <p14:sldId id="271"/>
            <p14:sldId id="274"/>
            <p14:sldId id="279"/>
            <p14:sldId id="276"/>
            <p14:sldId id="257"/>
            <p14:sldId id="270"/>
          </p14:sldIdLst>
        </p14:section>
        <p14:section name="Organizations" id="{392068EE-C0EF-46F0-84CE-8998BEA0221D}">
          <p14:sldIdLst>
            <p14:sldId id="272"/>
            <p14:sldId id="265"/>
            <p14:sldId id="259"/>
            <p14:sldId id="260"/>
            <p14:sldId id="26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3" autoAdjust="0"/>
    <p:restoredTop sz="76727" autoAdjust="0"/>
  </p:normalViewPr>
  <p:slideViewPr>
    <p:cSldViewPr snapToGrid="0">
      <p:cViewPr varScale="1">
        <p:scale>
          <a:sx n="99" d="100"/>
          <a:sy n="99" d="100"/>
        </p:scale>
        <p:origin x="-73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96"/>
    </p:cViewPr>
  </p:sorterViewPr>
  <p:notesViewPr>
    <p:cSldViewPr snapToGrid="0">
      <p:cViewPr varScale="1">
        <p:scale>
          <a:sx n="90" d="100"/>
          <a:sy n="90" d="100"/>
        </p:scale>
        <p:origin x="16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339CFC-97C2-4923-802C-D1802D6891AF}" type="datetimeFigureOut">
              <a:rPr lang="en-US" smtClean="0"/>
              <a:t>5/13/2015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4B3FD19-C006-4D35-B032-80D1136C9C23}" type="slidenum">
              <a:rPr lang="en-US" smtClean="0"/>
              <a:t>‹#›</a:t>
            </a:fld>
            <a:endParaRPr lang="en-US"/>
          </a:p>
        </p:txBody>
      </p:sp>
    </p:spTree>
    <p:extLst>
      <p:ext uri="{BB962C8B-B14F-4D97-AF65-F5344CB8AC3E}">
        <p14:creationId xmlns:p14="http://schemas.microsoft.com/office/powerpoint/2010/main" val="189142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are active in this are prolific writers and philosophers… great deal I’m glossing over here…</a:t>
            </a:r>
          </a:p>
          <a:p>
            <a:endParaRPr lang="en-US" dirty="0" smtClean="0"/>
          </a:p>
          <a:p>
            <a:r>
              <a:rPr lang="en-US" dirty="0" smtClean="0"/>
              <a:t>I’m necessarily going to gloss over a lot of things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a:t>
            </a:fld>
            <a:endParaRPr lang="en-US"/>
          </a:p>
        </p:txBody>
      </p:sp>
    </p:spTree>
    <p:extLst>
      <p:ext uri="{BB962C8B-B14F-4D97-AF65-F5344CB8AC3E}">
        <p14:creationId xmlns:p14="http://schemas.microsoft.com/office/powerpoint/2010/main" val="39035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they consider issues such as….</a:t>
            </a:r>
          </a:p>
          <a:p>
            <a:r>
              <a:rPr lang="en-US" dirty="0" smtClean="0"/>
              <a:t>And give general advice</a:t>
            </a:r>
            <a:r>
              <a:rPr lang="en-US" baseline="0" dirty="0" smtClean="0"/>
              <a:t> for people who are switching into higher-impact careers.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10</a:t>
            </a:fld>
            <a:endParaRPr lang="en-US"/>
          </a:p>
        </p:txBody>
      </p:sp>
    </p:spTree>
    <p:extLst>
      <p:ext uri="{BB962C8B-B14F-4D97-AF65-F5344CB8AC3E}">
        <p14:creationId xmlns:p14="http://schemas.microsoft.com/office/powerpoint/2010/main" val="3411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a:t>
            </a:r>
            <a:r>
              <a:rPr lang="en-US" baseline="0" dirty="0" smtClean="0"/>
              <a:t> people to pledge a percentage of their income to effective charities (such as those recommended by </a:t>
            </a:r>
            <a:r>
              <a:rPr lang="en-US" baseline="0" dirty="0" err="1" smtClean="0"/>
              <a:t>GiveWell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11</a:t>
            </a:fld>
            <a:endParaRPr lang="en-US"/>
          </a:p>
        </p:txBody>
      </p:sp>
    </p:spTree>
    <p:extLst>
      <p:ext uri="{BB962C8B-B14F-4D97-AF65-F5344CB8AC3E}">
        <p14:creationId xmlns:p14="http://schemas.microsoft.com/office/powerpoint/2010/main" val="280907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organization-focused:</a:t>
            </a:r>
            <a:r>
              <a:rPr lang="en-US" baseline="0" dirty="0" smtClean="0"/>
              <a:t> </a:t>
            </a:r>
          </a:p>
          <a:p>
            <a:pPr lvl="1"/>
            <a:r>
              <a:rPr lang="en-US" baseline="0" dirty="0" smtClean="0"/>
              <a:t>Organizations do the most good they can given their organization’s scope and the will of their donors</a:t>
            </a:r>
          </a:p>
          <a:p>
            <a:pPr lvl="1"/>
            <a:r>
              <a:rPr lang="en-US" baseline="0" dirty="0" smtClean="0"/>
              <a:t>Organizations seek donations by </a:t>
            </a:r>
            <a:r>
              <a:rPr lang="en-US" dirty="0" smtClean="0"/>
              <a:t>raising awareness of problems they are equipped to address</a:t>
            </a:r>
            <a:endParaRPr lang="en-US" baseline="0" dirty="0" smtClean="0"/>
          </a:p>
          <a:p>
            <a:r>
              <a:rPr lang="en-US" dirty="0" smtClean="0"/>
              <a:t>An impact-driven market:</a:t>
            </a:r>
          </a:p>
          <a:p>
            <a:pPr lvl="1"/>
            <a:r>
              <a:rPr lang="en-US" dirty="0" smtClean="0"/>
              <a:t>Independent organizations assess the suitability of charities to match donors’ intent</a:t>
            </a:r>
          </a:p>
          <a:p>
            <a:pPr lvl="1"/>
            <a:r>
              <a:rPr lang="en-US" dirty="0" smtClean="0"/>
              <a:t>What if a donor market emerges that simply aims to efficiently reduce suffering and death by any means?</a:t>
            </a:r>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12</a:t>
            </a:fld>
            <a:endParaRPr lang="en-US"/>
          </a:p>
        </p:txBody>
      </p:sp>
    </p:spTree>
    <p:extLst>
      <p:ext uri="{BB962C8B-B14F-4D97-AF65-F5344CB8AC3E}">
        <p14:creationId xmlns:p14="http://schemas.microsoft.com/office/powerpoint/2010/main" val="151859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organization-focused:</a:t>
            </a:r>
            <a:r>
              <a:rPr lang="en-US" baseline="0" dirty="0" smtClean="0"/>
              <a:t> </a:t>
            </a:r>
          </a:p>
          <a:p>
            <a:pPr lvl="1"/>
            <a:r>
              <a:rPr lang="en-US" baseline="0" dirty="0" smtClean="0"/>
              <a:t>Organizations do the most good they can given their organization’s scope and the will of their donors</a:t>
            </a:r>
          </a:p>
          <a:p>
            <a:pPr lvl="1"/>
            <a:r>
              <a:rPr lang="en-US" baseline="0" dirty="0" smtClean="0"/>
              <a:t>Organizations seek donations by </a:t>
            </a:r>
            <a:r>
              <a:rPr lang="en-US" dirty="0" smtClean="0"/>
              <a:t>raising awareness of problems they are equipped to address</a:t>
            </a:r>
            <a:endParaRPr lang="en-US" baseline="0" dirty="0" smtClean="0"/>
          </a:p>
          <a:p>
            <a:r>
              <a:rPr lang="en-US" dirty="0" smtClean="0"/>
              <a:t>An impact-driven market:</a:t>
            </a:r>
          </a:p>
          <a:p>
            <a:pPr lvl="1"/>
            <a:r>
              <a:rPr lang="en-US" dirty="0" smtClean="0"/>
              <a:t>Independent organizations assess the suitability of charities to match donors’ intent</a:t>
            </a:r>
          </a:p>
          <a:p>
            <a:pPr lvl="1"/>
            <a:r>
              <a:rPr lang="en-US" dirty="0" smtClean="0"/>
              <a:t>What if a donor market emerges that simply aims to efficiently reduce suffering and death by any means?</a:t>
            </a:r>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13</a:t>
            </a:fld>
            <a:endParaRPr lang="en-US"/>
          </a:p>
        </p:txBody>
      </p:sp>
    </p:spTree>
    <p:extLst>
      <p:ext uri="{BB962C8B-B14F-4D97-AF65-F5344CB8AC3E}">
        <p14:creationId xmlns:p14="http://schemas.microsoft.com/office/powerpoint/2010/main" val="151859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(Philanthropic advisors mostly maligned by EA so far – see Singer’s book pointing out all the lame causes one advisor mentions)</a:t>
            </a:r>
            <a:endParaRPr lang="en-US" i="1" baseline="0" dirty="0" smtClean="0"/>
          </a:p>
          <a:p>
            <a:r>
              <a:rPr lang="en-US" dirty="0" smtClean="0"/>
              <a:t>[“And with that I’ll let Angela introduce Agora Fund and how it’s addressing the donor market.”]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14</a:t>
            </a:fld>
            <a:endParaRPr lang="en-US"/>
          </a:p>
        </p:txBody>
      </p:sp>
    </p:spTree>
    <p:extLst>
      <p:ext uri="{BB962C8B-B14F-4D97-AF65-F5344CB8AC3E}">
        <p14:creationId xmlns:p14="http://schemas.microsoft.com/office/powerpoint/2010/main" val="303348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Threats to humanity’s future, which, after all, could </a:t>
            </a:r>
            <a:r>
              <a:rPr lang="en-US" baseline="0" dirty="0" smtClean="0"/>
              <a:t>continue for billions or trillions of years, so it concerns quite a lot of potential future people.</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15</a:t>
            </a:fld>
            <a:endParaRPr lang="en-US"/>
          </a:p>
        </p:txBody>
      </p:sp>
    </p:spTree>
    <p:extLst>
      <p:ext uri="{BB962C8B-B14F-4D97-AF65-F5344CB8AC3E}">
        <p14:creationId xmlns:p14="http://schemas.microsoft.com/office/powerpoint/2010/main" val="516211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you’re relaxing by a pond with </a:t>
            </a:r>
            <a:r>
              <a:rPr lang="en-US" baseline="0" dirty="0" smtClean="0"/>
              <a:t>your brand new 15-inch </a:t>
            </a:r>
            <a:r>
              <a:rPr lang="en-US" baseline="0" dirty="0" err="1" smtClean="0"/>
              <a:t>macbook</a:t>
            </a:r>
            <a:r>
              <a:rPr lang="en-US" baseline="0" dirty="0" smtClean="0"/>
              <a:t> pro with retina display – retail price $2,499.</a:t>
            </a:r>
          </a:p>
          <a:p>
            <a:r>
              <a:rPr lang="en-US" baseline="0" dirty="0" smtClean="0"/>
              <a:t>And just as it </a:t>
            </a:r>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16</a:t>
            </a:fld>
            <a:endParaRPr lang="en-US"/>
          </a:p>
        </p:txBody>
      </p:sp>
    </p:spTree>
    <p:extLst>
      <p:ext uri="{BB962C8B-B14F-4D97-AF65-F5344CB8AC3E}">
        <p14:creationId xmlns:p14="http://schemas.microsoft.com/office/powerpoint/2010/main" val="16041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17</a:t>
            </a:fld>
            <a:endParaRPr lang="en-US"/>
          </a:p>
        </p:txBody>
      </p:sp>
    </p:spTree>
    <p:extLst>
      <p:ext uri="{BB962C8B-B14F-4D97-AF65-F5344CB8AC3E}">
        <p14:creationId xmlns:p14="http://schemas.microsoft.com/office/powerpoint/2010/main" val="3285031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18</a:t>
            </a:fld>
            <a:endParaRPr lang="en-US"/>
          </a:p>
        </p:txBody>
      </p:sp>
    </p:spTree>
    <p:extLst>
      <p:ext uri="{BB962C8B-B14F-4D97-AF65-F5344CB8AC3E}">
        <p14:creationId xmlns:p14="http://schemas.microsoft.com/office/powerpoint/2010/main" val="37587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19</a:t>
            </a:fld>
            <a:endParaRPr lang="en-US"/>
          </a:p>
        </p:txBody>
      </p:sp>
    </p:spTree>
    <p:extLst>
      <p:ext uri="{BB962C8B-B14F-4D97-AF65-F5344CB8AC3E}">
        <p14:creationId xmlns:p14="http://schemas.microsoft.com/office/powerpoint/2010/main" val="326254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each save many</a:t>
            </a:r>
            <a:r>
              <a:rPr lang="en-US" dirty="0" smtClean="0"/>
              <a:t> </a:t>
            </a:r>
            <a:r>
              <a:rPr lang="en-US" baseline="0" dirty="0" smtClean="0"/>
              <a:t>lives and prevent a great deal of suffering”</a:t>
            </a:r>
          </a:p>
          <a:p>
            <a:r>
              <a:rPr lang="en-US" baseline="0" dirty="0" smtClean="0"/>
              <a:t>--that’s the statement that requires the most defending here… (</a:t>
            </a:r>
            <a:r>
              <a:rPr lang="en-US" baseline="0" dirty="0" err="1" smtClean="0"/>
              <a:t>GiveWell</a:t>
            </a:r>
            <a:r>
              <a:rPr lang="en-US" baseline="0" dirty="0" smtClean="0"/>
              <a:t> is at the forefront of measuring just what is the most good that can be done per dollar in reducing suffering and death due to poverty…)</a:t>
            </a:r>
          </a:p>
        </p:txBody>
      </p:sp>
      <p:sp>
        <p:nvSpPr>
          <p:cNvPr id="4" name="Slide Number Placeholder 3"/>
          <p:cNvSpPr>
            <a:spLocks noGrp="1"/>
          </p:cNvSpPr>
          <p:nvPr>
            <p:ph type="sldNum" sz="quarter" idx="10"/>
          </p:nvPr>
        </p:nvSpPr>
        <p:spPr/>
        <p:txBody>
          <a:bodyPr/>
          <a:lstStyle/>
          <a:p>
            <a:fld id="{74B3FD19-C006-4D35-B032-80D1136C9C23}" type="slidenum">
              <a:rPr lang="en-US" smtClean="0"/>
              <a:t>2</a:t>
            </a:fld>
            <a:endParaRPr lang="en-US"/>
          </a:p>
        </p:txBody>
      </p:sp>
    </p:spTree>
    <p:extLst>
      <p:ext uri="{BB962C8B-B14F-4D97-AF65-F5344CB8AC3E}">
        <p14:creationId xmlns:p14="http://schemas.microsoft.com/office/powerpoint/2010/main" val="1262498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20</a:t>
            </a:fld>
            <a:endParaRPr lang="en-US"/>
          </a:p>
        </p:txBody>
      </p:sp>
    </p:spTree>
    <p:extLst>
      <p:ext uri="{BB962C8B-B14F-4D97-AF65-F5344CB8AC3E}">
        <p14:creationId xmlns:p14="http://schemas.microsoft.com/office/powerpoint/2010/main" val="1692550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21</a:t>
            </a:fld>
            <a:endParaRPr lang="en-US"/>
          </a:p>
        </p:txBody>
      </p:sp>
    </p:spTree>
    <p:extLst>
      <p:ext uri="{BB962C8B-B14F-4D97-AF65-F5344CB8AC3E}">
        <p14:creationId xmlns:p14="http://schemas.microsoft.com/office/powerpoint/2010/main" val="1955401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22</a:t>
            </a:fld>
            <a:endParaRPr lang="en-US"/>
          </a:p>
        </p:txBody>
      </p:sp>
    </p:spTree>
    <p:extLst>
      <p:ext uri="{BB962C8B-B14F-4D97-AF65-F5344CB8AC3E}">
        <p14:creationId xmlns:p14="http://schemas.microsoft.com/office/powerpoint/2010/main" val="234720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3</a:t>
            </a:fld>
            <a:endParaRPr lang="en-US"/>
          </a:p>
        </p:txBody>
      </p:sp>
    </p:spTree>
    <p:extLst>
      <p:ext uri="{BB962C8B-B14F-4D97-AF65-F5344CB8AC3E}">
        <p14:creationId xmlns:p14="http://schemas.microsoft.com/office/powerpoint/2010/main" val="56267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cases meaning large donations)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4</a:t>
            </a:fld>
            <a:endParaRPr lang="en-US"/>
          </a:p>
        </p:txBody>
      </p:sp>
    </p:spTree>
    <p:extLst>
      <p:ext uri="{BB962C8B-B14F-4D97-AF65-F5344CB8AC3E}">
        <p14:creationId xmlns:p14="http://schemas.microsoft.com/office/powerpoint/2010/main" val="303173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example of a</a:t>
            </a:r>
            <a:r>
              <a:rPr lang="en-US" baseline="0" dirty="0" smtClean="0"/>
              <a:t> very effective altruist we like to talk about is Matt Wage.</a:t>
            </a:r>
          </a:p>
        </p:txBody>
      </p:sp>
      <p:sp>
        <p:nvSpPr>
          <p:cNvPr id="4" name="Slide Number Placeholder 3"/>
          <p:cNvSpPr>
            <a:spLocks noGrp="1"/>
          </p:cNvSpPr>
          <p:nvPr>
            <p:ph type="sldNum" sz="quarter" idx="10"/>
          </p:nvPr>
        </p:nvSpPr>
        <p:spPr/>
        <p:txBody>
          <a:bodyPr/>
          <a:lstStyle/>
          <a:p>
            <a:fld id="{74B3FD19-C006-4D35-B032-80D1136C9C23}" type="slidenum">
              <a:rPr lang="en-US" smtClean="0"/>
              <a:t>5</a:t>
            </a:fld>
            <a:endParaRPr lang="en-US"/>
          </a:p>
        </p:txBody>
      </p:sp>
    </p:spTree>
    <p:extLst>
      <p:ext uri="{BB962C8B-B14F-4D97-AF65-F5344CB8AC3E}">
        <p14:creationId xmlns:p14="http://schemas.microsoft.com/office/powerpoint/2010/main" val="146218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 Wage)</a:t>
            </a:r>
          </a:p>
          <a:p>
            <a:r>
              <a:rPr lang="en-US" dirty="0" smtClean="0"/>
              <a:t>A philosophy student who realized he could do more good by working in hedge funds instead of going</a:t>
            </a:r>
            <a:r>
              <a:rPr lang="en-US" baseline="0" dirty="0" smtClean="0"/>
              <a:t> on to graduate study in philosophy, and has been able to fund a lot of high-impact work as a result</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6</a:t>
            </a:fld>
            <a:endParaRPr lang="en-US"/>
          </a:p>
        </p:txBody>
      </p:sp>
    </p:spTree>
    <p:extLst>
      <p:ext uri="{BB962C8B-B14F-4D97-AF65-F5344CB8AC3E}">
        <p14:creationId xmlns:p14="http://schemas.microsoft.com/office/powerpoint/2010/main" val="331770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a high</a:t>
            </a:r>
            <a:r>
              <a:rPr lang="en-US" baseline="0" dirty="0" smtClean="0"/>
              <a:t> degree of transparency and cooperation with </a:t>
            </a:r>
            <a:r>
              <a:rPr lang="en-US" baseline="0" dirty="0" err="1" smtClean="0"/>
              <a:t>GiveWell</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7</a:t>
            </a:fld>
            <a:endParaRPr lang="en-US"/>
          </a:p>
        </p:txBody>
      </p:sp>
    </p:spTree>
    <p:extLst>
      <p:ext uri="{BB962C8B-B14F-4D97-AF65-F5344CB8AC3E}">
        <p14:creationId xmlns:p14="http://schemas.microsoft.com/office/powerpoint/2010/main" val="221625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takes on average about 500 bed nets distributed to the areas AMF operates in to save one child’s life. They can distribute one additional </a:t>
            </a:r>
            <a:r>
              <a:rPr lang="en-US" baseline="0" dirty="0" err="1" smtClean="0"/>
              <a:t>bednet</a:t>
            </a:r>
            <a:r>
              <a:rPr lang="en-US" baseline="0" dirty="0" smtClean="0"/>
              <a:t> for each additional donation of about $7.</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8</a:t>
            </a:fld>
            <a:endParaRPr lang="en-US"/>
          </a:p>
        </p:txBody>
      </p:sp>
    </p:spTree>
    <p:extLst>
      <p:ext uri="{BB962C8B-B14F-4D97-AF65-F5344CB8AC3E}">
        <p14:creationId xmlns:p14="http://schemas.microsoft.com/office/powerpoint/2010/main" val="56139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Parasitic worm</a:t>
            </a:r>
            <a:r>
              <a:rPr lang="en-US" baseline="0" dirty="0" smtClean="0"/>
              <a:t> infections that can be treated very </a:t>
            </a:r>
            <a:r>
              <a:rPr lang="en-US" baseline="0" dirty="0" err="1" smtClean="0"/>
              <a:t>very</a:t>
            </a:r>
            <a:r>
              <a:rPr lang="en-US" baseline="0" dirty="0" smtClean="0"/>
              <a:t> cheaply, which increases quality of life and also appears to increase the amount of schooling children get</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9</a:t>
            </a:fld>
            <a:endParaRPr lang="en-US"/>
          </a:p>
        </p:txBody>
      </p:sp>
    </p:spTree>
    <p:extLst>
      <p:ext uri="{BB962C8B-B14F-4D97-AF65-F5344CB8AC3E}">
        <p14:creationId xmlns:p14="http://schemas.microsoft.com/office/powerpoint/2010/main" val="152738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5/13/2015</a:t>
            </a:fld>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9454124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48B2-0DEE-4136-9444-17E6471AECA4}" type="datetimeFigureOut">
              <a:rPr lang="en-US" smtClean="0"/>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41732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41495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58822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548B2-0DEE-4136-9444-17E6471AECA4}" type="datetimeFigureOut">
              <a:rPr lang="en-US" smtClean="0"/>
              <a:t>5/13/2015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42EAB-2EE0-4C07-B5F8-5072B5428E93}" type="slidenum">
              <a:rPr lang="en-US" smtClean="0"/>
              <a:t>‹#›</a:t>
            </a:fld>
            <a:endParaRPr lang="en-US"/>
          </a:p>
        </p:txBody>
      </p:sp>
      <p:pic>
        <p:nvPicPr>
          <p:cNvPr id="6146" name="Picture 2" descr="http://static1.grsites.com/user/generate/items/logo9095697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62512" y="6206450"/>
            <a:ext cx="24669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21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5/13/2015</a:t>
            </a:fld>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5736794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548B2-0DEE-4136-9444-17E6471AECA4}" type="datetimeFigureOut">
              <a:rPr lang="en-US" smtClean="0"/>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631001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548B2-0DEE-4136-9444-17E6471AECA4}" type="datetimeFigureOut">
              <a:rPr lang="en-US" smtClean="0"/>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88427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548B2-0DEE-4136-9444-17E6471AECA4}" type="datetimeFigureOut">
              <a:rPr lang="en-US" smtClean="0"/>
              <a:t>5/13/2015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2140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548B2-0DEE-4136-9444-17E6471AECA4}" type="datetimeFigureOut">
              <a:rPr lang="en-US" smtClean="0"/>
              <a:t>5/13/2015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6900043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8B2-0DEE-4136-9444-17E6471AECA4}" type="datetimeFigureOut">
              <a:rPr lang="en-US" smtClean="0"/>
              <a:t>5/13/2015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34083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48B2-0DEE-4136-9444-17E6471AECA4}" type="datetimeFigureOut">
              <a:rPr lang="en-US" smtClean="0"/>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95819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48B2-0DEE-4136-9444-17E6471AECA4}" type="datetimeFigureOut">
              <a:rPr lang="en-US" smtClean="0"/>
              <a:t>5/13/2015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42EAB-2EE0-4C07-B5F8-5072B5428E93}" type="slidenum">
              <a:rPr lang="en-US" smtClean="0"/>
              <a:t>‹#›</a:t>
            </a:fld>
            <a:endParaRPr lang="en-US"/>
          </a:p>
        </p:txBody>
      </p:sp>
    </p:spTree>
    <p:extLst>
      <p:ext uri="{BB962C8B-B14F-4D97-AF65-F5344CB8AC3E}">
        <p14:creationId xmlns:p14="http://schemas.microsoft.com/office/powerpoint/2010/main" val="3214267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058" y="-51498"/>
            <a:ext cx="12234057" cy="690949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429920"/>
            <a:ext cx="9144000" cy="1542864"/>
          </a:xfrm>
        </p:spPr>
        <p:txBody>
          <a:bodyPr>
            <a:normAutofit fontScale="90000"/>
          </a:bodyPr>
          <a:lstStyle/>
          <a:p>
            <a:r>
              <a:rPr lang="en-US" dirty="0" smtClean="0">
                <a:solidFill>
                  <a:schemeClr val="bg1"/>
                </a:solidFill>
              </a:rPr>
              <a:t/>
            </a:r>
            <a:br>
              <a:rPr lang="en-US" dirty="0" smtClean="0">
                <a:solidFill>
                  <a:schemeClr val="bg1"/>
                </a:solidFill>
              </a:rPr>
            </a:br>
            <a:r>
              <a:rPr lang="en-US" dirty="0" smtClean="0">
                <a:solidFill>
                  <a:srgbClr val="93D6DD"/>
                </a:solidFill>
              </a:rPr>
              <a:t>Effective Altruism </a:t>
            </a:r>
            <a:br>
              <a:rPr lang="en-US" dirty="0" smtClean="0">
                <a:solidFill>
                  <a:srgbClr val="93D6DD"/>
                </a:solidFill>
              </a:rPr>
            </a:br>
            <a:r>
              <a:rPr lang="en-US" sz="5300" dirty="0" smtClean="0">
                <a:solidFill>
                  <a:srgbClr val="93D6DD"/>
                </a:solidFill>
              </a:rPr>
              <a:t>(a quick introduction)</a:t>
            </a:r>
            <a:endParaRPr lang="en-US" sz="5300" dirty="0">
              <a:solidFill>
                <a:srgbClr val="93D6DD"/>
              </a:solidFill>
            </a:endParaRPr>
          </a:p>
        </p:txBody>
      </p:sp>
      <p:pic>
        <p:nvPicPr>
          <p:cNvPr id="9" name="Picture 2" descr="http://static1.squarespace.com/static/54a87feee4b0891d14c30b46/t/54eae185e4b0c9a277ef227b/1430554971469/?format=1500w"/>
          <p:cNvPicPr>
            <a:picLocks noChangeAspect="1" noChangeArrowheads="1"/>
          </p:cNvPicPr>
          <p:nvPr/>
        </p:nvPicPr>
        <p:blipFill rotWithShape="1">
          <a:blip r:embed="rId3">
            <a:extLst>
              <a:ext uri="{28A0092B-C50C-407E-A947-70E740481C1C}">
                <a14:useLocalDpi xmlns:a14="http://schemas.microsoft.com/office/drawing/2010/main" val="0"/>
              </a:ext>
            </a:extLst>
          </a:blip>
          <a:srcRect b="23703"/>
          <a:stretch/>
        </p:blipFill>
        <p:spPr bwMode="auto">
          <a:xfrm>
            <a:off x="2589605" y="836868"/>
            <a:ext cx="6970729" cy="310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47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4294967295"/>
          </p:nvPr>
        </p:nvSpPr>
        <p:spPr>
          <a:xfrm>
            <a:off x="838200" y="2919940"/>
            <a:ext cx="10515600" cy="2835967"/>
          </a:xfrm>
        </p:spPr>
        <p:txBody>
          <a:bodyPr>
            <a:normAutofit lnSpcReduction="10000"/>
          </a:bodyPr>
          <a:lstStyle/>
          <a:p>
            <a:pPr marL="0" indent="0">
              <a:buNone/>
            </a:pPr>
            <a:r>
              <a:rPr lang="en-US" sz="4000" dirty="0" smtClean="0"/>
              <a:t>What’s the most effective use of my</a:t>
            </a:r>
            <a:r>
              <a:rPr lang="en-US" sz="4000" baseline="0" dirty="0" smtClean="0"/>
              <a:t> life’s work, given my education, talents, and career so far</a:t>
            </a:r>
            <a:r>
              <a:rPr lang="en-US" sz="4000" baseline="0" dirty="0" smtClean="0"/>
              <a:t>?</a:t>
            </a:r>
          </a:p>
          <a:p>
            <a:pPr marL="0" indent="0">
              <a:buNone/>
            </a:pPr>
            <a:endParaRPr lang="en-US" sz="2200" baseline="0" dirty="0" smtClean="0"/>
          </a:p>
          <a:p>
            <a:pPr marL="457200" lvl="1" indent="0">
              <a:buNone/>
            </a:pPr>
            <a:r>
              <a:rPr lang="en-US" sz="3600" dirty="0" smtClean="0"/>
              <a:t>Replaceable vs. </a:t>
            </a:r>
            <a:r>
              <a:rPr lang="en-US" sz="3600" dirty="0" err="1" smtClean="0"/>
              <a:t>unreplaceable</a:t>
            </a:r>
            <a:r>
              <a:rPr lang="en-US" sz="3600" dirty="0" smtClean="0"/>
              <a:t> </a:t>
            </a:r>
            <a:r>
              <a:rPr lang="en-US" sz="3600" dirty="0" smtClean="0"/>
              <a:t>work</a:t>
            </a:r>
          </a:p>
          <a:p>
            <a:pPr marL="457200" lvl="1" indent="0">
              <a:buNone/>
            </a:pPr>
            <a:endParaRPr lang="en-US" sz="1800" dirty="0" smtClean="0"/>
          </a:p>
          <a:p>
            <a:pPr marL="457200" lvl="1" indent="0">
              <a:buNone/>
            </a:pPr>
            <a:r>
              <a:rPr lang="en-US" sz="3600" dirty="0" smtClean="0"/>
              <a:t>Funding work by others vs. working directly</a:t>
            </a:r>
          </a:p>
        </p:txBody>
      </p:sp>
      <p:pic>
        <p:nvPicPr>
          <p:cNvPr id="5122" name="Picture 2" descr="https://eighty-thousand-hours-wp-production.s3.amazonaws.com/2015/04/80000-hour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227" y="153370"/>
            <a:ext cx="3585334" cy="250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85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4294967295"/>
          </p:nvPr>
        </p:nvSpPr>
        <p:spPr/>
        <p:txBody>
          <a:bodyPr/>
          <a:lstStyle/>
          <a:p>
            <a:endParaRPr lang="en-US" dirty="0"/>
          </a:p>
        </p:txBody>
      </p:sp>
      <p:pic>
        <p:nvPicPr>
          <p:cNvPr id="8194" name="Picture 2" descr="https://d3ook52gi13hmn.cloudfront.net/media/W1siZiIsIjIwMTMvMDMvMDcvMTQvNTAvNTMvNjM4L0dXV0NfbG9nby5qcGciXV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46" y="961283"/>
            <a:ext cx="4482412" cy="43236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religionassignment12345678.weebly.com/uploads/3/8/0/8/38084335/2522122.jpg?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711" y="706311"/>
            <a:ext cx="4632123" cy="463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28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368" y="483112"/>
            <a:ext cx="5437472" cy="1965120"/>
          </a:xfrm>
        </p:spPr>
        <p:txBody>
          <a:bodyPr>
            <a:normAutofit/>
          </a:bodyPr>
          <a:lstStyle/>
          <a:p>
            <a:pPr algn="ctr"/>
            <a:r>
              <a:rPr lang="en-US" dirty="0" smtClean="0"/>
              <a:t>The current small-donor market: competing appeals</a:t>
            </a:r>
            <a:endParaRPr lang="en-US" dirty="0"/>
          </a:p>
        </p:txBody>
      </p:sp>
      <p:sp>
        <p:nvSpPr>
          <p:cNvPr id="3" name="Text Placeholder 2"/>
          <p:cNvSpPr>
            <a:spLocks noGrp="1"/>
          </p:cNvSpPr>
          <p:nvPr>
            <p:ph type="body" idx="4294967295"/>
          </p:nvPr>
        </p:nvSpPr>
        <p:spPr>
          <a:xfrm>
            <a:off x="838200" y="2833852"/>
            <a:ext cx="5187215" cy="3343110"/>
          </a:xfrm>
        </p:spPr>
        <p:txBody>
          <a:bodyPr>
            <a:normAutofit/>
          </a:bodyPr>
          <a:lstStyle/>
          <a:p>
            <a:pPr marL="457200" lvl="1" indent="0">
              <a:buNone/>
            </a:pPr>
            <a:endParaRPr lang="en-US" sz="1800" baseline="0" dirty="0" smtClean="0"/>
          </a:p>
          <a:p>
            <a:pPr marL="457200" lvl="1" indent="0">
              <a:buNone/>
            </a:pPr>
            <a:r>
              <a:rPr lang="en-US" sz="2800" baseline="0" dirty="0" smtClean="0"/>
              <a:t>Organizations self-advocate and </a:t>
            </a:r>
            <a:r>
              <a:rPr lang="en-US" sz="2800" dirty="0" smtClean="0"/>
              <a:t>raise awareness of problems they are equipped to address</a:t>
            </a:r>
            <a:endParaRPr lang="en-US" sz="2800" baseline="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515" y="3018503"/>
            <a:ext cx="4792485" cy="6178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560" y="214477"/>
            <a:ext cx="68675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4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95" y="433139"/>
            <a:ext cx="4665822" cy="1704307"/>
          </a:xfrm>
        </p:spPr>
        <p:txBody>
          <a:bodyPr>
            <a:normAutofit fontScale="90000"/>
          </a:bodyPr>
          <a:lstStyle/>
          <a:p>
            <a:pPr marL="0" indent="0" algn="ctr"/>
            <a:r>
              <a:rPr lang="en-US" sz="4000" dirty="0" smtClean="0"/>
              <a:t>An efficient </a:t>
            </a:r>
            <a:r>
              <a:rPr lang="en-US" sz="4000" dirty="0"/>
              <a:t>program-delivery market</a:t>
            </a:r>
          </a:p>
        </p:txBody>
      </p:sp>
      <p:sp>
        <p:nvSpPr>
          <p:cNvPr id="3" name="Text Placeholder 2"/>
          <p:cNvSpPr>
            <a:spLocks noGrp="1"/>
          </p:cNvSpPr>
          <p:nvPr>
            <p:ph type="body" idx="4294967295"/>
          </p:nvPr>
        </p:nvSpPr>
        <p:spPr>
          <a:xfrm>
            <a:off x="395058" y="2281187"/>
            <a:ext cx="4705952" cy="3397718"/>
          </a:xfrm>
        </p:spPr>
        <p:txBody>
          <a:bodyPr>
            <a:normAutofit/>
          </a:bodyPr>
          <a:lstStyle/>
          <a:p>
            <a:pPr marL="457200" lvl="1" indent="0">
              <a:buNone/>
            </a:pPr>
            <a:r>
              <a:rPr lang="en-US" sz="2800" dirty="0"/>
              <a:t>Organizations transparently self-assess and experiment</a:t>
            </a:r>
          </a:p>
          <a:p>
            <a:pPr marL="457200" lvl="1" indent="0">
              <a:buNone/>
            </a:pPr>
            <a:endParaRPr lang="en-US" sz="2800" dirty="0" smtClean="0"/>
          </a:p>
          <a:p>
            <a:pPr marL="457200" lvl="1" indent="0">
              <a:buNone/>
            </a:pPr>
            <a:r>
              <a:rPr lang="en-US" sz="2800" dirty="0" smtClean="0"/>
              <a:t>Independent evaluators assess the effectiveness of interventions and the efficiency of organizations that deliver them</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639" y="433139"/>
            <a:ext cx="6852417" cy="559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49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impact-focused donor market for charity programs</a:t>
            </a:r>
            <a:endParaRPr lang="en-US" dirty="0"/>
          </a:p>
        </p:txBody>
      </p:sp>
      <p:sp>
        <p:nvSpPr>
          <p:cNvPr id="3" name="Text Placeholder 2"/>
          <p:cNvSpPr>
            <a:spLocks noGrp="1"/>
          </p:cNvSpPr>
          <p:nvPr>
            <p:ph type="body" idx="4294967295"/>
          </p:nvPr>
        </p:nvSpPr>
        <p:spPr/>
        <p:txBody>
          <a:bodyPr/>
          <a:lstStyle/>
          <a:p>
            <a:r>
              <a:rPr lang="en-US" dirty="0" smtClean="0"/>
              <a:t>Giving</a:t>
            </a:r>
            <a:r>
              <a:rPr lang="en-US" baseline="0" dirty="0" smtClean="0"/>
              <a:t> What We Can, The Life You Can Save (encourage donations among impact-focused individuals)</a:t>
            </a:r>
          </a:p>
          <a:p>
            <a:r>
              <a:rPr lang="en-US" baseline="0" dirty="0" err="1" smtClean="0"/>
              <a:t>GiveWell</a:t>
            </a:r>
            <a:r>
              <a:rPr lang="en-US" baseline="0" dirty="0" smtClean="0"/>
              <a:t> (point impact donors</a:t>
            </a:r>
            <a:r>
              <a:rPr lang="en-US" dirty="0" smtClean="0"/>
              <a:t> to the right charities)</a:t>
            </a:r>
            <a:endParaRPr lang="en-US" baseline="0" dirty="0" smtClean="0"/>
          </a:p>
          <a:p>
            <a:r>
              <a:rPr lang="en-US" baseline="0" dirty="0" smtClean="0"/>
              <a:t>Philanthropic advisors? (could</a:t>
            </a:r>
            <a:r>
              <a:rPr lang="en-US" dirty="0" smtClean="0"/>
              <a:t> nudge major donors in an impact-oriented direction)</a:t>
            </a:r>
          </a:p>
        </p:txBody>
      </p:sp>
    </p:spTree>
    <p:extLst>
      <p:ext uri="{BB962C8B-B14F-4D97-AF65-F5344CB8AC3E}">
        <p14:creationId xmlns:p14="http://schemas.microsoft.com/office/powerpoint/2010/main" val="659006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Philosophical questions</a:t>
            </a:r>
            <a:endParaRPr lang="en-US" dirty="0"/>
          </a:p>
        </p:txBody>
      </p:sp>
      <p:sp>
        <p:nvSpPr>
          <p:cNvPr id="3" name="Content Placeholder 2"/>
          <p:cNvSpPr>
            <a:spLocks noGrp="1"/>
          </p:cNvSpPr>
          <p:nvPr>
            <p:ph idx="1"/>
          </p:nvPr>
        </p:nvSpPr>
        <p:spPr/>
        <p:txBody>
          <a:bodyPr/>
          <a:lstStyle/>
          <a:p>
            <a:pPr lvl="0"/>
            <a:r>
              <a:rPr lang="en-US" dirty="0" smtClean="0"/>
              <a:t>Whose suffering or flourishing</a:t>
            </a:r>
            <a:r>
              <a:rPr lang="en-US" baseline="0" dirty="0" smtClean="0"/>
              <a:t> matters?</a:t>
            </a:r>
          </a:p>
          <a:p>
            <a:pPr lvl="0"/>
            <a:r>
              <a:rPr lang="en-US" dirty="0" smtClean="0"/>
              <a:t>How do we prioritize major goals?</a:t>
            </a:r>
          </a:p>
          <a:p>
            <a:pPr lvl="1"/>
            <a:r>
              <a:rPr lang="en-US" dirty="0" smtClean="0"/>
              <a:t>Preventing death and suffering due to poverty and illness </a:t>
            </a:r>
          </a:p>
          <a:p>
            <a:pPr lvl="1"/>
            <a:r>
              <a:rPr lang="en-US" dirty="0" smtClean="0"/>
              <a:t>Reducing suffering of animals in the modern factory farming system (numerically dwarfs human suffering, but no reliable interventions)</a:t>
            </a:r>
          </a:p>
          <a:p>
            <a:pPr lvl="1"/>
            <a:r>
              <a:rPr lang="en-US" dirty="0" smtClean="0"/>
              <a:t>Reducing threats to humanity’s future (huge potential impact, no reliable interventions)</a:t>
            </a:r>
          </a:p>
          <a:p>
            <a:pPr lvl="1"/>
            <a:r>
              <a:rPr lang="en-US" dirty="0" smtClean="0"/>
              <a:t>Meta-charity (supporting charity evaluation, prioritization research, growing the EA movement)</a:t>
            </a:r>
          </a:p>
        </p:txBody>
      </p:sp>
    </p:spTree>
    <p:extLst>
      <p:ext uri="{BB962C8B-B14F-4D97-AF65-F5344CB8AC3E}">
        <p14:creationId xmlns:p14="http://schemas.microsoft.com/office/powerpoint/2010/main" val="1064473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08037" cy="1866631"/>
          </a:xfrm>
        </p:spPr>
        <p:txBody>
          <a:bodyPr/>
          <a:lstStyle/>
          <a:p>
            <a:r>
              <a:rPr lang="en-US" dirty="0" smtClean="0"/>
              <a:t>15-inch </a:t>
            </a:r>
            <a:r>
              <a:rPr lang="en-US" dirty="0" err="1" smtClean="0"/>
              <a:t>macbook</a:t>
            </a:r>
            <a:r>
              <a:rPr lang="en-US" dirty="0" smtClean="0"/>
              <a:t> pro with retina display: $2,499</a:t>
            </a:r>
            <a:endParaRPr lang="en-US" dirty="0"/>
          </a:p>
        </p:txBody>
      </p:sp>
      <p:pic>
        <p:nvPicPr>
          <p:cNvPr id="3074" name="Picture 2" descr="http://www5.pcmag.com/media/images/292178-apple-macbook-pro-15-inch-retina-displ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452" y="1472007"/>
            <a:ext cx="6579529" cy="43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9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and logistic questions</a:t>
            </a:r>
            <a:endParaRPr lang="en-US" dirty="0"/>
          </a:p>
        </p:txBody>
      </p:sp>
      <p:sp>
        <p:nvSpPr>
          <p:cNvPr id="3" name="Content Placeholder 2"/>
          <p:cNvSpPr>
            <a:spLocks noGrp="1"/>
          </p:cNvSpPr>
          <p:nvPr>
            <p:ph idx="1"/>
          </p:nvPr>
        </p:nvSpPr>
        <p:spPr/>
        <p:txBody>
          <a:bodyPr/>
          <a:lstStyle/>
          <a:p>
            <a:r>
              <a:rPr lang="en-US" dirty="0" smtClean="0"/>
              <a:t>What charities make the best use of donations?</a:t>
            </a:r>
          </a:p>
          <a:p>
            <a:pPr lvl="1"/>
            <a:r>
              <a:rPr lang="en-US" dirty="0" smtClean="0"/>
              <a:t>Impact of aims</a:t>
            </a:r>
          </a:p>
          <a:p>
            <a:pPr lvl="1"/>
            <a:r>
              <a:rPr lang="en-US" dirty="0" smtClean="0"/>
              <a:t>Program types</a:t>
            </a:r>
          </a:p>
          <a:p>
            <a:pPr lvl="1"/>
            <a:r>
              <a:rPr lang="en-US" dirty="0" smtClean="0"/>
              <a:t>Transparency, outcome measurement, experimentation</a:t>
            </a:r>
          </a:p>
          <a:p>
            <a:r>
              <a:rPr lang="en-US" dirty="0" smtClean="0"/>
              <a:t>As an individual,</a:t>
            </a:r>
            <a:r>
              <a:rPr lang="en-US" baseline="0" dirty="0" smtClean="0"/>
              <a:t> is the work that I do:</a:t>
            </a:r>
          </a:p>
          <a:p>
            <a:pPr lvl="1"/>
            <a:r>
              <a:rPr lang="en-US" dirty="0" smtClean="0"/>
              <a:t>Replaceable?</a:t>
            </a:r>
          </a:p>
          <a:p>
            <a:pPr lvl="1"/>
            <a:r>
              <a:rPr lang="en-US" dirty="0" smtClean="0"/>
              <a:t>High-impact?</a:t>
            </a:r>
            <a:endParaRPr lang="en-US" dirty="0"/>
          </a:p>
        </p:txBody>
      </p:sp>
    </p:spTree>
    <p:extLst>
      <p:ext uri="{BB962C8B-B14F-4D97-AF65-F5344CB8AC3E}">
        <p14:creationId xmlns:p14="http://schemas.microsoft.com/office/powerpoint/2010/main" val="1894896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organizations</a:t>
            </a:r>
            <a:r>
              <a:rPr lang="en-US" baseline="0" dirty="0" smtClean="0"/>
              <a:t> in the Effective Altruist movement</a:t>
            </a:r>
            <a:endParaRPr lang="en-US" dirty="0"/>
          </a:p>
        </p:txBody>
      </p:sp>
      <p:sp>
        <p:nvSpPr>
          <p:cNvPr id="3" name="Text Placeholder 2"/>
          <p:cNvSpPr>
            <a:spLocks noGrp="1"/>
          </p:cNvSpPr>
          <p:nvPr>
            <p:ph type="body" idx="4294967295"/>
          </p:nvPr>
        </p:nvSpPr>
        <p:spPr/>
        <p:txBody>
          <a:bodyPr/>
          <a:lstStyle/>
          <a:p>
            <a:r>
              <a:rPr lang="en-US" dirty="0" smtClean="0"/>
              <a:t>Provide the kind of analysis that helps us do the most good we can</a:t>
            </a:r>
          </a:p>
        </p:txBody>
      </p:sp>
    </p:spTree>
    <p:extLst>
      <p:ext uri="{BB962C8B-B14F-4D97-AF65-F5344CB8AC3E}">
        <p14:creationId xmlns:p14="http://schemas.microsoft.com/office/powerpoint/2010/main" val="1813729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ethical tenets</a:t>
            </a:r>
            <a:endParaRPr lang="en-US" dirty="0"/>
          </a:p>
        </p:txBody>
      </p:sp>
      <p:sp>
        <p:nvSpPr>
          <p:cNvPr id="3" name="Text Placeholder 2"/>
          <p:cNvSpPr>
            <a:spLocks noGrp="1"/>
          </p:cNvSpPr>
          <p:nvPr>
            <p:ph type="body" idx="4294967295"/>
          </p:nvPr>
        </p:nvSpPr>
        <p:spPr>
          <a:xfrm>
            <a:off x="838200" y="1825625"/>
            <a:ext cx="10515600" cy="3736975"/>
          </a:xfrm>
        </p:spPr>
        <p:txBody>
          <a:bodyPr>
            <a:normAutofit fontScale="70000" lnSpcReduction="20000"/>
          </a:bodyPr>
          <a:lstStyle/>
          <a:p>
            <a:r>
              <a:rPr lang="en-US" dirty="0" smtClean="0"/>
              <a:t>Our intuitions about how to do the most good can be wrong</a:t>
            </a:r>
          </a:p>
          <a:p>
            <a:pPr lvl="1"/>
            <a:r>
              <a:rPr lang="en-US" dirty="0" smtClean="0"/>
              <a:t>E.g., scope insensitivity</a:t>
            </a:r>
          </a:p>
          <a:p>
            <a:pPr lvl="1"/>
            <a:r>
              <a:rPr lang="en-US" dirty="0" smtClean="0"/>
              <a:t>Ethics built for social behavior in kin-based foraging societies</a:t>
            </a:r>
          </a:p>
          <a:p>
            <a:pPr lvl="1"/>
            <a:r>
              <a:rPr lang="en-US" dirty="0" smtClean="0"/>
              <a:t>Applying reason</a:t>
            </a:r>
          </a:p>
          <a:p>
            <a:r>
              <a:rPr lang="en-US" dirty="0" smtClean="0"/>
              <a:t>The amount of good we (citizens of affluent nations) can do is greater than usually recognized</a:t>
            </a:r>
          </a:p>
          <a:p>
            <a:r>
              <a:rPr lang="en-US" dirty="0" smtClean="0"/>
              <a:t>The amount we can increase our own comfort is insignificant compared to the amount of good we can do for others</a:t>
            </a:r>
          </a:p>
          <a:p>
            <a:r>
              <a:rPr lang="en-US" dirty="0" smtClean="0"/>
              <a:t>Morally, we should use our resources to help as much as we can (we’ll still be much more comfortable than most people)</a:t>
            </a:r>
          </a:p>
          <a:p>
            <a:pPr lvl="1"/>
            <a:r>
              <a:rPr lang="en-US" dirty="0" smtClean="0"/>
              <a:t>When we help others, we shouldn’t be biased by similarity of others to ourselves (so we should only help those in our own communities if we can do more good for them than we could do elsewhere)</a:t>
            </a:r>
          </a:p>
          <a:p>
            <a:pPr lvl="1"/>
            <a:r>
              <a:rPr lang="en-US" dirty="0" smtClean="0"/>
              <a:t>We should avoid unnecessary waste (earn to give if it’s more efficient than direct work; donate to charities with demonstrable efficiency)</a:t>
            </a:r>
          </a:p>
        </p:txBody>
      </p:sp>
    </p:spTree>
    <p:extLst>
      <p:ext uri="{BB962C8B-B14F-4D97-AF65-F5344CB8AC3E}">
        <p14:creationId xmlns:p14="http://schemas.microsoft.com/office/powerpoint/2010/main" val="83583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motivates the EA movement</a:t>
            </a:r>
            <a:endParaRPr lang="en-US" dirty="0"/>
          </a:p>
        </p:txBody>
      </p:sp>
      <p:sp>
        <p:nvSpPr>
          <p:cNvPr id="3" name="Text Placeholder 2"/>
          <p:cNvSpPr>
            <a:spLocks noGrp="1"/>
          </p:cNvSpPr>
          <p:nvPr>
            <p:ph type="body" idx="4294967295"/>
          </p:nvPr>
        </p:nvSpPr>
        <p:spPr>
          <a:xfrm>
            <a:off x="838200" y="1825625"/>
            <a:ext cx="6217118" cy="4094728"/>
          </a:xfrm>
        </p:spPr>
        <p:txBody>
          <a:bodyPr>
            <a:normAutofit fontScale="77500" lnSpcReduction="20000"/>
          </a:bodyPr>
          <a:lstStyle/>
          <a:p>
            <a:pPr marL="0" indent="0">
              <a:buNone/>
            </a:pPr>
            <a:r>
              <a:rPr lang="en-US" sz="4000" dirty="0" smtClean="0"/>
              <a:t>People in the</a:t>
            </a:r>
            <a:r>
              <a:rPr lang="en-US" sz="4000" baseline="0" dirty="0" smtClean="0"/>
              <a:t> richest countries in the world have great power: we can each save many</a:t>
            </a:r>
            <a:r>
              <a:rPr lang="en-US" sz="4000" dirty="0" smtClean="0"/>
              <a:t> </a:t>
            </a:r>
            <a:r>
              <a:rPr lang="en-US" sz="4000" baseline="0" dirty="0" smtClean="0"/>
              <a:t>lives and prevent a great deal of suffering, unless we</a:t>
            </a:r>
            <a:r>
              <a:rPr lang="en-US" sz="4000" baseline="0" dirty="0" smtClean="0"/>
              <a:t>:</a:t>
            </a:r>
            <a:br>
              <a:rPr lang="en-US" sz="4000" baseline="0" dirty="0" smtClean="0"/>
            </a:br>
            <a:endParaRPr lang="en-US" sz="4000" baseline="0" dirty="0" smtClean="0"/>
          </a:p>
          <a:p>
            <a:pPr marL="457200" lvl="1" indent="0">
              <a:buNone/>
            </a:pPr>
            <a:r>
              <a:rPr lang="en-US" sz="4100" b="1" dirty="0" smtClean="0"/>
              <a:t>Don’t know how to use our resources </a:t>
            </a:r>
            <a:r>
              <a:rPr lang="en-US" sz="4100" b="1" dirty="0" smtClean="0"/>
              <a:t>effectively</a:t>
            </a:r>
            <a:br>
              <a:rPr lang="en-US" sz="4100" b="1" dirty="0" smtClean="0"/>
            </a:br>
            <a:r>
              <a:rPr lang="en-US" sz="3600" b="1" dirty="0" smtClean="0"/>
              <a:t/>
            </a:r>
            <a:br>
              <a:rPr lang="en-US" sz="3600" b="1" dirty="0" smtClean="0"/>
            </a:br>
            <a:r>
              <a:rPr lang="en-US" sz="3600" b="1" dirty="0" smtClean="0"/>
              <a:t>             </a:t>
            </a:r>
            <a:r>
              <a:rPr lang="en-US" sz="3600" i="1" dirty="0" smtClean="0"/>
              <a:t>or</a:t>
            </a:r>
            <a:br>
              <a:rPr lang="en-US" sz="3600" i="1" dirty="0" smtClean="0"/>
            </a:br>
            <a:endParaRPr lang="en-US" sz="3600" i="1" dirty="0" smtClean="0"/>
          </a:p>
          <a:p>
            <a:pPr marL="457200" lvl="1" indent="0">
              <a:buNone/>
            </a:pPr>
            <a:r>
              <a:rPr lang="en-US" sz="4100" b="1" baseline="0" dirty="0" smtClean="0"/>
              <a:t>Decide </a:t>
            </a:r>
            <a:r>
              <a:rPr lang="en-US" sz="4100" b="1" baseline="0" dirty="0" smtClean="0"/>
              <a:t>not </a:t>
            </a:r>
            <a:r>
              <a:rPr lang="en-US" sz="4100" b="1" baseline="0" dirty="0" smtClean="0"/>
              <a:t>to</a:t>
            </a:r>
            <a:endParaRPr lang="en-US" sz="4100" b="1" baseline="0" dirty="0" smtClean="0"/>
          </a:p>
        </p:txBody>
      </p:sp>
      <p:grpSp>
        <p:nvGrpSpPr>
          <p:cNvPr id="4" name="Group 3"/>
          <p:cNvGrpSpPr/>
          <p:nvPr/>
        </p:nvGrpSpPr>
        <p:grpSpPr>
          <a:xfrm>
            <a:off x="7213870" y="2077192"/>
            <a:ext cx="4744218" cy="3195200"/>
            <a:chOff x="7213870" y="2077192"/>
            <a:chExt cx="4744218" cy="3195200"/>
          </a:xfrm>
        </p:grpSpPr>
        <p:sp>
          <p:nvSpPr>
            <p:cNvPr id="5" name="Rectangle 4"/>
            <p:cNvSpPr/>
            <p:nvPr/>
          </p:nvSpPr>
          <p:spPr>
            <a:xfrm>
              <a:off x="7213870" y="2077192"/>
              <a:ext cx="4744218" cy="3195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static1.squarespace.com/static/54a87feee4b0891d14c30b46/t/54eae185e4b0c9a277ef227b/1430554971469/?format=150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36" y="2349568"/>
              <a:ext cx="4201285" cy="2455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1192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Etc. (more watermark</a:t>
            </a:r>
            <a:r>
              <a:rPr lang="en-US" baseline="0" dirty="0" smtClean="0"/>
              <a:t> slides)</a:t>
            </a:r>
            <a:endParaRPr lang="en-US" dirty="0"/>
          </a:p>
        </p:txBody>
      </p:sp>
      <p:sp>
        <p:nvSpPr>
          <p:cNvPr id="3" name="Text Placeholder 2"/>
          <p:cNvSpPr>
            <a:spLocks noGrp="1"/>
          </p:cNvSpPr>
          <p:nvPr>
            <p:ph type="body" idx="4294967295"/>
          </p:nvPr>
        </p:nvSpPr>
        <p:spPr/>
        <p:txBody>
          <a:bodyPr/>
          <a:lstStyle/>
          <a:p>
            <a:endParaRPr lang="en-US" dirty="0" smtClean="0"/>
          </a:p>
        </p:txBody>
      </p:sp>
    </p:spTree>
    <p:extLst>
      <p:ext uri="{BB962C8B-B14F-4D97-AF65-F5344CB8AC3E}">
        <p14:creationId xmlns:p14="http://schemas.microsoft.com/office/powerpoint/2010/main" val="2080254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smtClean="0"/>
          </a:p>
        </p:txBody>
      </p:sp>
      <p:pic>
        <p:nvPicPr>
          <p:cNvPr id="2050" name="Picture 2" descr="http://cdn77.sadanduseless.com/wp-content/uploads/2010/12/11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931" y="447819"/>
            <a:ext cx="8546907" cy="641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665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a:t>
            </a:r>
            <a:endParaRPr lang="en-US" dirty="0"/>
          </a:p>
        </p:txBody>
      </p:sp>
      <p:sp>
        <p:nvSpPr>
          <p:cNvPr id="3" name="Content Placeholder 2"/>
          <p:cNvSpPr>
            <a:spLocks noGrp="1"/>
          </p:cNvSpPr>
          <p:nvPr>
            <p:ph idx="1"/>
          </p:nvPr>
        </p:nvSpPr>
        <p:spPr/>
        <p:txBody>
          <a:bodyPr/>
          <a:lstStyle/>
          <a:p>
            <a:r>
              <a:rPr lang="en-US" dirty="0" smtClean="0"/>
              <a:t>Strategies for most value for</a:t>
            </a:r>
            <a:r>
              <a:rPr lang="en-US" baseline="0" dirty="0" smtClean="0"/>
              <a:t> resources used</a:t>
            </a:r>
          </a:p>
          <a:p>
            <a:pPr lvl="1"/>
            <a:r>
              <a:rPr lang="en-US" baseline="0" dirty="0" smtClean="0"/>
              <a:t>Career choice</a:t>
            </a:r>
          </a:p>
          <a:p>
            <a:pPr lvl="1"/>
            <a:r>
              <a:rPr lang="en-US" baseline="0" dirty="0" smtClean="0"/>
              <a:t>Donation strategy</a:t>
            </a:r>
          </a:p>
          <a:p>
            <a:pPr lvl="0"/>
            <a:r>
              <a:rPr lang="en-US" baseline="0" dirty="0" smtClean="0"/>
              <a:t>Evaluation of charities</a:t>
            </a:r>
          </a:p>
          <a:p>
            <a:pPr lvl="1"/>
            <a:r>
              <a:rPr lang="en-US" baseline="0" dirty="0" smtClean="0"/>
              <a:t>Approach (programs)</a:t>
            </a:r>
          </a:p>
          <a:p>
            <a:pPr lvl="1"/>
            <a:r>
              <a:rPr lang="en-US" baseline="0" dirty="0" smtClean="0"/>
              <a:t>Transparency</a:t>
            </a:r>
          </a:p>
          <a:p>
            <a:pPr lvl="1"/>
            <a:r>
              <a:rPr lang="en-US" baseline="0" dirty="0" smtClean="0"/>
              <a:t>Scientific approach (e.g. genuine experimentation)</a:t>
            </a:r>
          </a:p>
          <a:p>
            <a:pPr lvl="1"/>
            <a:endParaRPr lang="en-US" baseline="0" dirty="0" smtClean="0"/>
          </a:p>
        </p:txBody>
      </p:sp>
    </p:spTree>
    <p:extLst>
      <p:ext uri="{BB962C8B-B14F-4D97-AF65-F5344CB8AC3E}">
        <p14:creationId xmlns:p14="http://schemas.microsoft.com/office/powerpoint/2010/main" val="272844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a2.img.mobypicture.com/c2ae9d4da9ff9ab64c93ee81936f66fb_view.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1000"/>
                    </a14:imgEffect>
                    <a14:imgEffect>
                      <a14:colorTemperature colorTemp="6688"/>
                    </a14:imgEffect>
                    <a14:imgEffect>
                      <a14:saturation sat="85000"/>
                    </a14:imgEffect>
                    <a14:imgEffect>
                      <a14:brightnessContrast bright="1000" contrast="-20000"/>
                    </a14:imgEffect>
                  </a14:imgLayer>
                </a14:imgProps>
              </a:ext>
              <a:ext uri="{28A0092B-C50C-407E-A947-70E740481C1C}">
                <a14:useLocalDpi xmlns:a14="http://schemas.microsoft.com/office/drawing/2010/main" val="0"/>
              </a:ext>
            </a:extLst>
          </a:blip>
          <a:srcRect/>
          <a:stretch>
            <a:fillRect/>
          </a:stretch>
        </p:blipFill>
        <p:spPr bwMode="auto">
          <a:xfrm>
            <a:off x="2650519" y="-510139"/>
            <a:ext cx="6224897" cy="778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60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motivates the EA movement</a:t>
            </a:r>
            <a:endParaRPr lang="en-US" dirty="0"/>
          </a:p>
        </p:txBody>
      </p:sp>
      <p:sp>
        <p:nvSpPr>
          <p:cNvPr id="3" name="Text Placeholder 2"/>
          <p:cNvSpPr>
            <a:spLocks noGrp="1"/>
          </p:cNvSpPr>
          <p:nvPr>
            <p:ph type="body" idx="4294967295"/>
          </p:nvPr>
        </p:nvSpPr>
        <p:spPr>
          <a:xfrm>
            <a:off x="838199" y="1825625"/>
            <a:ext cx="6197867" cy="4094728"/>
          </a:xfrm>
        </p:spPr>
        <p:txBody>
          <a:bodyPr>
            <a:normAutofit lnSpcReduction="10000"/>
          </a:bodyPr>
          <a:lstStyle/>
          <a:p>
            <a:pPr marL="0" marR="0" indent="0" algn="l" defTabSz="914400" rtl="0" eaLnBrk="1" fontAlgn="auto" latinLnBrk="0" hangingPunct="1">
              <a:lnSpc>
                <a:spcPct val="90000"/>
              </a:lnSpc>
              <a:spcBef>
                <a:spcPts val="1000"/>
              </a:spcBef>
              <a:spcAft>
                <a:spcPts val="0"/>
              </a:spcAft>
              <a:buClrTx/>
              <a:buSzTx/>
              <a:buNone/>
              <a:tabLst/>
              <a:defRPr/>
            </a:pPr>
            <a:r>
              <a:rPr lang="en-US" sz="4000" kern="1200" dirty="0" smtClean="0">
                <a:solidFill>
                  <a:schemeClr val="tx1"/>
                </a:solidFill>
                <a:effectLst/>
                <a:latin typeface="+mn-lt"/>
                <a:ea typeface="+mn-ea"/>
                <a:cs typeface="+mn-cs"/>
              </a:rPr>
              <a:t>Members of the movement</a:t>
            </a:r>
            <a:r>
              <a:rPr lang="en-US" sz="4000" kern="1200" dirty="0" smtClean="0">
                <a:solidFill>
                  <a:schemeClr val="tx1"/>
                </a:solidFill>
                <a:effectLst/>
                <a:latin typeface="+mn-lt"/>
                <a:ea typeface="+mn-ea"/>
                <a:cs typeface="+mn-cs"/>
              </a:rPr>
              <a:t>:</a:t>
            </a:r>
            <a:br>
              <a:rPr lang="en-US" sz="4000" kern="1200" dirty="0" smtClean="0">
                <a:solidFill>
                  <a:schemeClr val="tx1"/>
                </a:solidFill>
                <a:effectLst/>
                <a:latin typeface="+mn-lt"/>
                <a:ea typeface="+mn-ea"/>
                <a:cs typeface="+mn-cs"/>
              </a:rPr>
            </a:br>
            <a:endParaRPr lang="en-US" sz="4000" kern="1200" dirty="0" smtClean="0">
              <a:solidFill>
                <a:schemeClr val="tx1"/>
              </a:solidFill>
              <a:effectLst/>
              <a:latin typeface="+mn-lt"/>
              <a:ea typeface="+mn-ea"/>
              <a:cs typeface="+mn-cs"/>
            </a:endParaRPr>
          </a:p>
          <a:p>
            <a:pPr marL="457200" lvl="1" indent="0">
              <a:spcBef>
                <a:spcPts val="1000"/>
              </a:spcBef>
              <a:buNone/>
            </a:pPr>
            <a:r>
              <a:rPr lang="en-US" sz="3600" dirty="0" smtClean="0"/>
              <a:t>Have decided that helping others is their primary </a:t>
            </a:r>
            <a:r>
              <a:rPr lang="en-US" sz="3600" dirty="0" smtClean="0"/>
              <a:t>goal</a:t>
            </a:r>
            <a:br>
              <a:rPr lang="en-US" sz="3600" dirty="0" smtClean="0"/>
            </a:br>
            <a:endParaRPr lang="en-US" sz="3600" dirty="0" smtClean="0"/>
          </a:p>
          <a:p>
            <a:pPr marL="457200" lvl="1" indent="0">
              <a:spcBef>
                <a:spcPts val="1000"/>
              </a:spcBef>
              <a:buNone/>
            </a:pPr>
            <a:r>
              <a:rPr lang="en-US" sz="3600" dirty="0" smtClean="0"/>
              <a:t>Use reason, evidence, and their </a:t>
            </a:r>
            <a:r>
              <a:rPr lang="en-US" sz="3600" dirty="0" smtClean="0"/>
              <a:t>resources </a:t>
            </a:r>
            <a:r>
              <a:rPr lang="en-US" sz="3600" dirty="0" smtClean="0"/>
              <a:t>to maximize </a:t>
            </a:r>
            <a:r>
              <a:rPr lang="en-US" sz="3600" dirty="0" smtClean="0"/>
              <a:t>their personal </a:t>
            </a:r>
            <a:r>
              <a:rPr lang="en-US" sz="3600" dirty="0" smtClean="0"/>
              <a:t>impact</a:t>
            </a:r>
          </a:p>
        </p:txBody>
      </p:sp>
      <p:grpSp>
        <p:nvGrpSpPr>
          <p:cNvPr id="5" name="Group 4"/>
          <p:cNvGrpSpPr/>
          <p:nvPr/>
        </p:nvGrpSpPr>
        <p:grpSpPr>
          <a:xfrm>
            <a:off x="7213870" y="2077192"/>
            <a:ext cx="4744218" cy="3195200"/>
            <a:chOff x="7213870" y="2077192"/>
            <a:chExt cx="4744218" cy="3195200"/>
          </a:xfrm>
        </p:grpSpPr>
        <p:sp>
          <p:nvSpPr>
            <p:cNvPr id="4" name="Rectangle 3"/>
            <p:cNvSpPr/>
            <p:nvPr/>
          </p:nvSpPr>
          <p:spPr>
            <a:xfrm>
              <a:off x="7213870" y="2077192"/>
              <a:ext cx="4744218" cy="3195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static1.squarespace.com/static/54a87feee4b0891d14c30b46/t/54eae185e4b0c9a277ef227b/1430554971469/?format=150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36" y="2349568"/>
              <a:ext cx="4201285" cy="2455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1055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3"/>
          <a:stretch>
            <a:fillRect/>
          </a:stretch>
        </p:blipFill>
        <p:spPr>
          <a:xfrm>
            <a:off x="359238" y="1319736"/>
            <a:ext cx="11473523" cy="3835924"/>
          </a:xfrm>
          <a:prstGeom prst="rect">
            <a:avLst/>
          </a:prstGeom>
        </p:spPr>
      </p:pic>
    </p:spTree>
    <p:extLst>
      <p:ext uri="{BB962C8B-B14F-4D97-AF65-F5344CB8AC3E}">
        <p14:creationId xmlns:p14="http://schemas.microsoft.com/office/powerpoint/2010/main" val="365789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838200" y="1420238"/>
            <a:ext cx="6224081" cy="4756725"/>
          </a:xfrm>
        </p:spPr>
        <p:txBody>
          <a:bodyPr>
            <a:normAutofit/>
          </a:bodyPr>
          <a:lstStyle/>
          <a:p>
            <a:pPr marL="0" indent="0">
              <a:buNone/>
            </a:pPr>
            <a:r>
              <a:rPr lang="en-US" sz="3200" i="1" baseline="0" dirty="0" smtClean="0"/>
              <a:t>“</a:t>
            </a:r>
            <a:r>
              <a:rPr lang="en-US" sz="3200" i="1" baseline="0" dirty="0" smtClean="0"/>
              <a:t>Suppose you see a burning building, and you run through the flames and kick a door open, and</a:t>
            </a:r>
            <a:r>
              <a:rPr lang="en-US" sz="3200" i="1" dirty="0" smtClean="0"/>
              <a:t> let one hundred people out. That would be the greatest moment in your life. And I could do as much good as that!”</a:t>
            </a:r>
          </a:p>
        </p:txBody>
      </p:sp>
      <p:pic>
        <p:nvPicPr>
          <p:cNvPr id="7170" name="Picture 2" descr="http://blog.oxfamamerica.org.s3.amazonaws.com/firstperson/2015/04/singer-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38" y="155643"/>
            <a:ext cx="39624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4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3" name="Text Placeholder 2"/>
          <p:cNvSpPr>
            <a:spLocks noGrp="1"/>
          </p:cNvSpPr>
          <p:nvPr>
            <p:ph type="body" idx="4294967295"/>
          </p:nvPr>
        </p:nvSpPr>
        <p:spPr>
          <a:xfrm>
            <a:off x="838200" y="2626467"/>
            <a:ext cx="10515600" cy="3550495"/>
          </a:xfrm>
        </p:spPr>
        <p:txBody>
          <a:bodyPr>
            <a:normAutofit/>
          </a:bodyPr>
          <a:lstStyle/>
          <a:p>
            <a:pPr>
              <a:spcBef>
                <a:spcPts val="500"/>
              </a:spcBef>
            </a:pPr>
            <a:r>
              <a:rPr lang="en-US" sz="3600" kern="1200" baseline="0" dirty="0" smtClean="0">
                <a:solidFill>
                  <a:schemeClr val="tx1"/>
                </a:solidFill>
                <a:effectLst/>
              </a:rPr>
              <a:t>How can we tell how efficient a charity is?</a:t>
            </a:r>
          </a:p>
          <a:p>
            <a:pPr>
              <a:spcBef>
                <a:spcPts val="500"/>
              </a:spcBef>
            </a:pPr>
            <a:r>
              <a:rPr lang="en-US" sz="3600" dirty="0" smtClean="0"/>
              <a:t>What kinds of aid</a:t>
            </a:r>
            <a:r>
              <a:rPr lang="en-US" sz="3600" baseline="0" dirty="0" smtClean="0"/>
              <a:t> programs tend to have a large impact per dollar spent?</a:t>
            </a:r>
          </a:p>
          <a:p>
            <a:r>
              <a:rPr lang="en-US" sz="3600" baseline="0" dirty="0" smtClean="0"/>
              <a:t>Which charities run these programs most efficiently?</a:t>
            </a:r>
          </a:p>
          <a:p>
            <a:r>
              <a:rPr lang="en-US" sz="3600" dirty="0" smtClean="0"/>
              <a:t>Which charities currently have “room for more funding”?</a:t>
            </a:r>
            <a:endParaRPr lang="en-US" sz="3600" baseline="0" dirty="0" smtClean="0">
              <a:solidFill>
                <a:srgbClr val="C00000"/>
              </a:solidFill>
            </a:endParaRPr>
          </a:p>
        </p:txBody>
      </p:sp>
      <p:pic>
        <p:nvPicPr>
          <p:cNvPr id="4098" name="Picture 2" descr="http://www.washingtonpost.com/blogs/wonkblog/files/2012/12/givewe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894" y="122913"/>
            <a:ext cx="7552212" cy="250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72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175114" y="1825625"/>
            <a:ext cx="6178685" cy="4351338"/>
          </a:xfrm>
        </p:spPr>
        <p:txBody>
          <a:bodyPr>
            <a:normAutofit fontScale="92500" lnSpcReduction="10000"/>
          </a:bodyPr>
          <a:lstStyle/>
          <a:p>
            <a:pPr marL="457200" lvl="1" indent="0">
              <a:buNone/>
            </a:pPr>
            <a:r>
              <a:rPr lang="en-US" sz="3200" baseline="0" dirty="0" smtClean="0"/>
              <a:t>Malaria-prevention </a:t>
            </a:r>
            <a:r>
              <a:rPr lang="en-US" sz="3200" baseline="0" dirty="0" err="1" smtClean="0"/>
              <a:t>bednets</a:t>
            </a:r>
            <a:r>
              <a:rPr lang="en-US" sz="3200" dirty="0" smtClean="0"/>
              <a:t>: about $7 per net </a:t>
            </a:r>
            <a:r>
              <a:rPr lang="en-US" sz="3200" dirty="0" smtClean="0"/>
              <a:t>distributed</a:t>
            </a:r>
            <a:br>
              <a:rPr lang="en-US" sz="3200" dirty="0" smtClean="0"/>
            </a:br>
            <a:endParaRPr lang="en-US" sz="3200" dirty="0" smtClean="0"/>
          </a:p>
          <a:p>
            <a:pPr marL="457200" lvl="1" indent="0">
              <a:buNone/>
            </a:pPr>
            <a:r>
              <a:rPr lang="en-US" sz="3200" baseline="0" dirty="0" smtClean="0"/>
              <a:t>About</a:t>
            </a:r>
            <a:r>
              <a:rPr lang="en-US" sz="3200" dirty="0" smtClean="0"/>
              <a:t> $3340 per child’s life </a:t>
            </a:r>
            <a:r>
              <a:rPr lang="en-US" sz="3200" dirty="0" smtClean="0"/>
              <a:t>saved</a:t>
            </a:r>
            <a:br>
              <a:rPr lang="en-US" sz="3200" dirty="0" smtClean="0"/>
            </a:br>
            <a:endParaRPr lang="en-US" sz="3200" dirty="0" smtClean="0"/>
          </a:p>
          <a:p>
            <a:pPr marL="457200" lvl="1" indent="0">
              <a:buNone/>
            </a:pPr>
            <a:r>
              <a:rPr lang="en-US" sz="3200" baseline="0" dirty="0" smtClean="0"/>
              <a:t>A modest U.S. lifetime</a:t>
            </a:r>
            <a:r>
              <a:rPr lang="en-US" sz="3200" dirty="0" smtClean="0"/>
              <a:t> income totals about $</a:t>
            </a:r>
            <a:r>
              <a:rPr lang="en-US" sz="3200" dirty="0" smtClean="0"/>
              <a:t>1m</a:t>
            </a:r>
            <a:br>
              <a:rPr lang="en-US" sz="3200" dirty="0" smtClean="0"/>
            </a:br>
            <a:endParaRPr lang="en-US" sz="3200" dirty="0" smtClean="0"/>
          </a:p>
          <a:p>
            <a:pPr marL="457200" lvl="1" indent="0">
              <a:buNone/>
            </a:pPr>
            <a:r>
              <a:rPr lang="en-US" sz="3200" baseline="0" dirty="0" smtClean="0"/>
              <a:t>Even 1%</a:t>
            </a:r>
            <a:r>
              <a:rPr lang="en-US" sz="3200" dirty="0" smtClean="0"/>
              <a:t> of $1m donated to AMF would save three lives on average</a:t>
            </a:r>
          </a:p>
        </p:txBody>
      </p:sp>
      <p:pic>
        <p:nvPicPr>
          <p:cNvPr id="9218" name="Picture 2" descr="http://www.againstmalaria.com/images/logo_AMF_Squ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9406"/>
            <a:ext cx="5447557" cy="54475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80598" y="365126"/>
            <a:ext cx="7773202" cy="905410"/>
          </a:xfrm>
        </p:spPr>
        <p:txBody>
          <a:bodyPr/>
          <a:lstStyle/>
          <a:p>
            <a:pPr lvl="0"/>
            <a:r>
              <a:rPr lang="en-US" baseline="0" dirty="0" smtClean="0"/>
              <a:t>How much good can</a:t>
            </a:r>
            <a:r>
              <a:rPr lang="en-US" dirty="0" smtClean="0"/>
              <a:t> we do</a:t>
            </a:r>
            <a:r>
              <a:rPr lang="en-US" baseline="0" dirty="0" smtClean="0"/>
              <a:t>?</a:t>
            </a:r>
            <a:endParaRPr lang="en-US" dirty="0"/>
          </a:p>
        </p:txBody>
      </p:sp>
    </p:spTree>
    <p:extLst>
      <p:ext uri="{BB962C8B-B14F-4D97-AF65-F5344CB8AC3E}">
        <p14:creationId xmlns:p14="http://schemas.microsoft.com/office/powerpoint/2010/main" val="1108831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120647" y="209485"/>
            <a:ext cx="4233153" cy="4643156"/>
            <a:chOff x="7781925" y="1359440"/>
            <a:chExt cx="3571875" cy="4137168"/>
          </a:xfrm>
        </p:grpSpPr>
        <p:pic>
          <p:nvPicPr>
            <p:cNvPr id="11268" name="Picture 4" descr="https://c676132.ssl.cf0.rackcdn.com/ScreenShot20120727at43749PM-5012fca376a3e.png?55466979dbe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925" y="1359440"/>
              <a:ext cx="35718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nextbillion.net/pubs/images/EvidenceAction_red%20(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9112" y="3742714"/>
              <a:ext cx="2537298" cy="175389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838200" y="365125"/>
            <a:ext cx="10515600" cy="824085"/>
          </a:xfrm>
        </p:spPr>
        <p:txBody>
          <a:bodyPr/>
          <a:lstStyle/>
          <a:p>
            <a:r>
              <a:rPr lang="en-US" dirty="0" err="1" smtClean="0"/>
              <a:t>GiveWell’s</a:t>
            </a:r>
            <a:r>
              <a:rPr lang="en-US" dirty="0" smtClean="0"/>
              <a:t> top recommended charities</a:t>
            </a:r>
            <a:endParaRPr lang="en-US" dirty="0"/>
          </a:p>
        </p:txBody>
      </p:sp>
      <p:pic>
        <p:nvPicPr>
          <p:cNvPr id="11266" name="Picture 2" descr="http://www.globalnetwork.org/sites/default/files/sci_01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241" y="1535048"/>
            <a:ext cx="2637817" cy="26378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againstmalaria.com/images/logo_AMF_Squar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969217"/>
            <a:ext cx="3235713" cy="323571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upload.wikimedia.org/wikipedia/en/7/7b/GiveDirectly_Log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8649" y="4852641"/>
            <a:ext cx="5173578" cy="93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38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1137</Words>
  <Application>Microsoft Office PowerPoint</Application>
  <PresentationFormat>Custom</PresentationFormat>
  <Paragraphs>127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Effective Altruism  (a quick introduction)</vt:lpstr>
      <vt:lpstr>What motivates the EA movement</vt:lpstr>
      <vt:lpstr>PowerPoint Presentation</vt:lpstr>
      <vt:lpstr>What motivates the EA movement</vt:lpstr>
      <vt:lpstr>PowerPoint Presentation</vt:lpstr>
      <vt:lpstr>PowerPoint Presentation</vt:lpstr>
      <vt:lpstr>PowerPoint Presentation</vt:lpstr>
      <vt:lpstr>How much good can we do?</vt:lpstr>
      <vt:lpstr>GiveWell’s top recommended charities</vt:lpstr>
      <vt:lpstr>PowerPoint Presentation</vt:lpstr>
      <vt:lpstr>PowerPoint Presentation</vt:lpstr>
      <vt:lpstr>The current small-donor market: competing appeals</vt:lpstr>
      <vt:lpstr>An efficient program-delivery market</vt:lpstr>
      <vt:lpstr>Building an impact-focused donor market for charity programs</vt:lpstr>
      <vt:lpstr>Philosophical questions</vt:lpstr>
      <vt:lpstr>15-inch macbook pro with retina display: $2,499</vt:lpstr>
      <vt:lpstr>Economic and logistic questions</vt:lpstr>
      <vt:lpstr>A few organizations in the Effective Altruist movement</vt:lpstr>
      <vt:lpstr>Major ethical tenets</vt:lpstr>
      <vt:lpstr>Etc. (more watermark slides)</vt:lpstr>
      <vt:lpstr>PowerPoint Presentation</vt:lpstr>
      <vt:lpstr>Economics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Jenkins</dc:creator>
  <cp:lastModifiedBy> </cp:lastModifiedBy>
  <cp:revision>28</cp:revision>
  <dcterms:created xsi:type="dcterms:W3CDTF">2015-05-12T18:21:12Z</dcterms:created>
  <dcterms:modified xsi:type="dcterms:W3CDTF">2015-05-13T22:01:20Z</dcterms:modified>
</cp:coreProperties>
</file>