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4" r:id="rId3"/>
    <p:sldId id="293" r:id="rId4"/>
    <p:sldId id="295" r:id="rId5"/>
    <p:sldId id="296" r:id="rId6"/>
    <p:sldId id="297" r:id="rId7"/>
    <p:sldId id="298" r:id="rId8"/>
    <p:sldId id="299" r:id="rId9"/>
    <p:sldId id="291" r:id="rId10"/>
    <p:sldId id="277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78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5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BA2AE-4CED-DF41-858B-E1388D036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종합설계</a:t>
            </a:r>
            <a:b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kumimoji="1" lang="ko-KR" altLang="en-US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김오이</a:t>
            </a:r>
            <a:r>
              <a:rPr kumimoji="1"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조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D5D1DB-594C-4B4F-A2D4-C6D03C1DD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201600007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이안영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201701994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김재인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201702040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오지원</a:t>
            </a: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5D9FE-970D-F644-8A38-060C2F7E3561}"/>
              </a:ext>
            </a:extLst>
          </p:cNvPr>
          <p:cNvSpPr txBox="1"/>
          <p:nvPr/>
        </p:nvSpPr>
        <p:spPr>
          <a:xfrm>
            <a:off x="3835347" y="1395689"/>
            <a:ext cx="4520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문제정의서</a:t>
            </a:r>
            <a:r>
              <a:rPr kumimoji="1"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&amp;</a:t>
            </a:r>
            <a:r>
              <a:rPr kumimoji="1"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요구사항 명세서 </a:t>
            </a:r>
            <a: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&amp;</a:t>
            </a:r>
            <a:r>
              <a:rPr kumimoji="1"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유스케이스</a:t>
            </a:r>
            <a:endParaRPr kumimoji="1"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ko-KR" altLang="en-US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939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704109"/>
            <a:ext cx="9601200" cy="4163291"/>
          </a:xfrm>
        </p:spPr>
        <p:txBody>
          <a:bodyPr/>
          <a:lstStyle/>
          <a:p>
            <a:r>
              <a:rPr lang="en-US" altLang="ko-KR" sz="2800" dirty="0"/>
              <a:t>Introduction</a:t>
            </a:r>
          </a:p>
          <a:p>
            <a:r>
              <a:rPr lang="en-US" altLang="ko-KR" sz="2800" dirty="0"/>
              <a:t>External Interface Requirements</a:t>
            </a:r>
          </a:p>
          <a:p>
            <a:r>
              <a:rPr lang="en-US" altLang="ko-KR" sz="2800" dirty="0"/>
              <a:t>System Features</a:t>
            </a:r>
          </a:p>
          <a:p>
            <a:r>
              <a:rPr lang="en-US" altLang="ko-KR" sz="2800" dirty="0"/>
              <a:t>Other Nonfunctional Requirements</a:t>
            </a:r>
          </a:p>
          <a:p>
            <a:r>
              <a:rPr lang="en-US" altLang="ko-KR" sz="2800" dirty="0"/>
              <a:t>Other Requirements</a:t>
            </a:r>
            <a:endParaRPr lang="ko-KR" altLang="en-US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85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9601200" cy="754380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4427220"/>
          </a:xfrm>
        </p:spPr>
        <p:txBody>
          <a:bodyPr>
            <a:normAutofit/>
          </a:bodyPr>
          <a:lstStyle/>
          <a:p>
            <a:r>
              <a:rPr lang="en-US" altLang="ko-KR" b="1" dirty="0"/>
              <a:t>Purpose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사용자인 코딩 테스트 결과 증명서를 발급받는 회원과 해당 소프트웨어를 관리하는 관리자가 사용할 기능 요구사항을 도출하여 명세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en-US" altLang="ko-KR" b="1" dirty="0"/>
              <a:t>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관리자와 사용자</a:t>
            </a:r>
            <a:r>
              <a:rPr lang="en-US" altLang="ko-KR" dirty="0"/>
              <a:t>(</a:t>
            </a:r>
            <a:r>
              <a:rPr lang="ko-KR" altLang="en-US" dirty="0"/>
              <a:t>회원</a:t>
            </a:r>
            <a:r>
              <a:rPr lang="en-US" altLang="ko-KR" dirty="0"/>
              <a:t>)</a:t>
            </a:r>
            <a:r>
              <a:rPr lang="ko-KR" altLang="en-US" dirty="0"/>
              <a:t>로 기능이 나뉘어짐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관리자 </a:t>
            </a:r>
            <a:r>
              <a:rPr lang="en-US" altLang="ko-KR" dirty="0"/>
              <a:t>: </a:t>
            </a:r>
            <a:r>
              <a:rPr lang="ko-KR" altLang="en-US" dirty="0"/>
              <a:t>문제 등록</a:t>
            </a:r>
            <a:r>
              <a:rPr lang="en-US" altLang="ko-KR" dirty="0"/>
              <a:t>, </a:t>
            </a:r>
            <a:r>
              <a:rPr lang="ko-KR" altLang="en-US" dirty="0"/>
              <a:t>회원 정보 관리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사용자 </a:t>
            </a:r>
            <a:r>
              <a:rPr lang="en-US" altLang="ko-KR" dirty="0"/>
              <a:t>: </a:t>
            </a:r>
            <a:r>
              <a:rPr lang="ko-KR" altLang="en-US" dirty="0"/>
              <a:t>문제 풀이</a:t>
            </a:r>
            <a:r>
              <a:rPr lang="en-US" altLang="ko-KR" dirty="0"/>
              <a:t>, </a:t>
            </a:r>
            <a:r>
              <a:rPr lang="ko-KR" altLang="en-US" dirty="0"/>
              <a:t>코딩 채점</a:t>
            </a:r>
            <a:r>
              <a:rPr lang="en-US" altLang="ko-KR" dirty="0"/>
              <a:t>, </a:t>
            </a:r>
            <a:r>
              <a:rPr lang="ko-KR" altLang="en-US" dirty="0"/>
              <a:t>증명서 발급</a:t>
            </a:r>
            <a:r>
              <a:rPr lang="en-US" altLang="ko-KR" dirty="0"/>
              <a:t>, </a:t>
            </a:r>
            <a:r>
              <a:rPr lang="ko-KR" altLang="en-US" dirty="0"/>
              <a:t>회원 가입 및 회원 정보 수정</a:t>
            </a:r>
            <a:r>
              <a:rPr lang="en-US" altLang="ko-KR" dirty="0"/>
              <a:t>, </a:t>
            </a:r>
            <a:r>
              <a:rPr lang="ko-KR" altLang="en-US" dirty="0"/>
              <a:t>탈퇴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7528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5212080"/>
          </a:xfrm>
        </p:spPr>
        <p:txBody>
          <a:bodyPr>
            <a:normAutofit/>
          </a:bodyPr>
          <a:lstStyle/>
          <a:p>
            <a:r>
              <a:rPr lang="en-US" altLang="ko-KR" b="1" dirty="0"/>
              <a:t>Definitions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요구사항 번호 </a:t>
            </a:r>
            <a:r>
              <a:rPr lang="en-US" altLang="ko-KR" dirty="0"/>
              <a:t>CTU : Coding Test User </a:t>
            </a:r>
            <a:r>
              <a:rPr lang="ko-KR" altLang="en-US" dirty="0"/>
              <a:t>코딩 테스트 사이트 회원 기능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요구사항 번호 </a:t>
            </a:r>
            <a:r>
              <a:rPr lang="en-US" altLang="ko-KR" dirty="0"/>
              <a:t>CTA : Coding Test Administer </a:t>
            </a:r>
            <a:r>
              <a:rPr lang="ko-KR" altLang="en-US" dirty="0"/>
              <a:t>코딩 테스트 사이트 관리자 기능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요구사항 번호 </a:t>
            </a:r>
            <a:r>
              <a:rPr lang="en-US" altLang="ko-KR" dirty="0"/>
              <a:t>CTP : Coding Test Performance </a:t>
            </a:r>
            <a:r>
              <a:rPr lang="ko-KR" altLang="en-US" dirty="0"/>
              <a:t>코딩 테스트 사이트의 성능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요구사항 번호 </a:t>
            </a:r>
            <a:r>
              <a:rPr lang="en-US" altLang="ko-KR" dirty="0"/>
              <a:t>CTSA : Coding Test Safety </a:t>
            </a:r>
            <a:r>
              <a:rPr lang="ko-KR" altLang="en-US" dirty="0"/>
              <a:t>코딩 테스트 사이트의 안전성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요구사항 번호 </a:t>
            </a:r>
            <a:r>
              <a:rPr lang="en-US" altLang="ko-KR" dirty="0"/>
              <a:t>CTSE : Coding Test Security </a:t>
            </a:r>
            <a:r>
              <a:rPr lang="ko-KR" altLang="en-US" dirty="0"/>
              <a:t>코딩 테스트 사이트의 </a:t>
            </a:r>
            <a:r>
              <a:rPr lang="ko-KR" altLang="en-US" dirty="0" err="1"/>
              <a:t>보안성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요구사항 번호 </a:t>
            </a:r>
            <a:r>
              <a:rPr lang="en-US" altLang="ko-KR" dirty="0"/>
              <a:t>CTQ : Coding Test Quality </a:t>
            </a:r>
            <a:r>
              <a:rPr lang="ko-KR" altLang="en-US" dirty="0"/>
              <a:t>코딩 테스트 사이트의 소프트웨어 품질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b="1" dirty="0"/>
              <a:t>References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데이터 전문가 </a:t>
            </a:r>
            <a:r>
              <a:rPr lang="ko-KR" altLang="en-US" dirty="0" err="1"/>
              <a:t>지식포털</a:t>
            </a:r>
            <a:r>
              <a:rPr lang="ko-KR" altLang="en-US" dirty="0"/>
              <a:t> </a:t>
            </a:r>
            <a:r>
              <a:rPr lang="en-US" altLang="ko-KR" dirty="0" err="1"/>
              <a:t>DBGuide</a:t>
            </a:r>
            <a:r>
              <a:rPr lang="en-US" altLang="ko-KR" dirty="0"/>
              <a:t> : http://www.dbguide.net/index.db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IBMdeveloper</a:t>
            </a:r>
            <a:r>
              <a:rPr lang="en-US" altLang="ko-KR" dirty="0"/>
              <a:t> : https://developer.ibm.com/kr/blockchain/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342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en-US" altLang="ko-KR" dirty="0"/>
              <a:t>External Interface Requirements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5212080"/>
          </a:xfrm>
        </p:spPr>
        <p:txBody>
          <a:bodyPr>
            <a:normAutofit/>
          </a:bodyPr>
          <a:lstStyle/>
          <a:p>
            <a:r>
              <a:rPr lang="ko-KR" altLang="en-US" b="1" dirty="0"/>
              <a:t>사용자 인터페이스 </a:t>
            </a:r>
            <a:r>
              <a:rPr lang="en-US" altLang="ko-KR" b="1" dirty="0"/>
              <a:t>User Interface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One frame </a:t>
            </a:r>
            <a:r>
              <a:rPr lang="ko-KR" altLang="en-US" dirty="0"/>
              <a:t>구조로 </a:t>
            </a:r>
            <a:r>
              <a:rPr lang="en-US" altLang="ko-KR" dirty="0"/>
              <a:t>Top</a:t>
            </a:r>
            <a:r>
              <a:rPr lang="ko-KR" altLang="en-US" dirty="0"/>
              <a:t>과 </a:t>
            </a:r>
            <a:r>
              <a:rPr lang="en-US" altLang="ko-KR" dirty="0"/>
              <a:t>Contents Area </a:t>
            </a:r>
            <a:r>
              <a:rPr lang="ko-KR" altLang="en-US" dirty="0"/>
              <a:t>존재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Left Area </a:t>
            </a:r>
            <a:r>
              <a:rPr lang="ko-KR" altLang="en-US" dirty="0"/>
              <a:t>사용하지 않음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사이트 로고와 </a:t>
            </a:r>
            <a:r>
              <a:rPr lang="ko-KR" altLang="en-US" dirty="0" err="1"/>
              <a:t>상단메뉴는</a:t>
            </a:r>
            <a:r>
              <a:rPr lang="ko-KR" altLang="en-US" dirty="0"/>
              <a:t> 위쪽 왼편에 고정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회원은 공통적으로 로그아웃과 </a:t>
            </a:r>
            <a:r>
              <a:rPr lang="ko-KR" altLang="en-US" dirty="0" err="1"/>
              <a:t>마이페이지</a:t>
            </a:r>
            <a:r>
              <a:rPr lang="ko-KR" altLang="en-US" dirty="0"/>
              <a:t> 버튼이 상단 메뉴에 존재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관리자는 공통적으로 로그아웃과 회원관리 버튼이 상단 메뉴에 존재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오류메시지는 </a:t>
            </a:r>
            <a:r>
              <a:rPr lang="en-US" altLang="ko-KR" dirty="0"/>
              <a:t>alert </a:t>
            </a:r>
            <a:r>
              <a:rPr lang="ko-KR" altLang="en-US" dirty="0"/>
              <a:t>창으로 </a:t>
            </a:r>
            <a:r>
              <a:rPr lang="en-US" altLang="ko-KR" dirty="0"/>
              <a:t>popup </a:t>
            </a:r>
            <a:r>
              <a:rPr lang="ko-KR" altLang="en-US" dirty="0"/>
              <a:t>되어 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0825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en-US" altLang="ko-KR" dirty="0"/>
              <a:t>External Interface Requirements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463040"/>
            <a:ext cx="8410575" cy="4752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98574" y="6349603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전 메인 화면</a:t>
            </a:r>
          </a:p>
        </p:txBody>
      </p:sp>
    </p:spTree>
    <p:extLst>
      <p:ext uri="{BB962C8B-B14F-4D97-AF65-F5344CB8AC3E}">
        <p14:creationId xmlns:p14="http://schemas.microsoft.com/office/powerpoint/2010/main" val="410100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en-US" altLang="ko-KR" dirty="0"/>
              <a:t>External Interface Requirements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38887" y="632841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 로그인 후 메인 화면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48" y="1425892"/>
            <a:ext cx="84201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1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en-US" altLang="ko-KR" dirty="0"/>
              <a:t>External Interface Requirements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38887" y="632841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로그인 후 메인 화면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5" y="1411605"/>
            <a:ext cx="84296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93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en-US" altLang="ko-KR" dirty="0"/>
              <a:t>External Interface Requirements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5212080"/>
          </a:xfrm>
        </p:spPr>
        <p:txBody>
          <a:bodyPr>
            <a:normAutofit/>
          </a:bodyPr>
          <a:lstStyle/>
          <a:p>
            <a:r>
              <a:rPr lang="ko-KR" altLang="en-US" b="1" dirty="0"/>
              <a:t>하드웨어 인터페이스 </a:t>
            </a:r>
            <a:r>
              <a:rPr lang="en-US" altLang="ko-KR" b="1" dirty="0"/>
              <a:t>Hardware Interface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시스템 입력은 키보드</a:t>
            </a:r>
            <a:r>
              <a:rPr lang="en-US" altLang="ko-KR" dirty="0"/>
              <a:t>, </a:t>
            </a:r>
            <a:r>
              <a:rPr lang="ko-KR" altLang="en-US" dirty="0"/>
              <a:t>시스템 출력은 모니터로 이뤄짐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기본적인 웹 서비스는 가상화 플랫폼 서버에서 이뤄짐 </a:t>
            </a:r>
            <a:r>
              <a:rPr lang="en-US" altLang="ko-KR" dirty="0"/>
              <a:t>(Docker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ko-KR" altLang="en-US" dirty="0"/>
              <a:t>통신 프로토콜은  </a:t>
            </a:r>
            <a:r>
              <a:rPr lang="en-US" altLang="ko-KR" dirty="0"/>
              <a:t>HTTP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972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en-US" altLang="ko-KR" dirty="0"/>
              <a:t>External Interface Requirements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5212080"/>
          </a:xfrm>
        </p:spPr>
        <p:txBody>
          <a:bodyPr>
            <a:normAutofit/>
          </a:bodyPr>
          <a:lstStyle/>
          <a:p>
            <a:r>
              <a:rPr lang="ko-KR" altLang="en-US" b="1" dirty="0"/>
              <a:t>소프트웨어 인터페이스 </a:t>
            </a:r>
            <a:r>
              <a:rPr lang="en-US" altLang="ko-KR" b="1" dirty="0"/>
              <a:t>Software Interface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리눅스 상에서 개발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데이터베이스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버전 </a:t>
            </a:r>
            <a:r>
              <a:rPr lang="en-US" altLang="ko-KR" dirty="0"/>
              <a:t>5.7 </a:t>
            </a:r>
            <a:r>
              <a:rPr lang="ko-KR" altLang="en-US" dirty="0"/>
              <a:t>사용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블록체인</a:t>
            </a:r>
            <a:r>
              <a:rPr lang="ko-KR" altLang="en-US" dirty="0"/>
              <a:t> </a:t>
            </a:r>
            <a:r>
              <a:rPr lang="en-US" altLang="ko-KR" dirty="0" err="1"/>
              <a:t>HyperLedger</a:t>
            </a:r>
            <a:r>
              <a:rPr lang="en-US" altLang="ko-KR" dirty="0"/>
              <a:t> </a:t>
            </a:r>
            <a:r>
              <a:rPr lang="ko-KR" altLang="en-US" dirty="0"/>
              <a:t>오픈 소스 사용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가상화 플랫폼 </a:t>
            </a:r>
            <a:r>
              <a:rPr lang="en-US" altLang="ko-KR" dirty="0"/>
              <a:t>Docker </a:t>
            </a:r>
            <a:r>
              <a:rPr lang="ko-KR" altLang="en-US" dirty="0"/>
              <a:t>사용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코딩 채점 </a:t>
            </a:r>
            <a:r>
              <a:rPr lang="en-US" altLang="ko-KR" dirty="0" err="1"/>
              <a:t>DOMJudge</a:t>
            </a:r>
            <a:r>
              <a:rPr lang="en-US" altLang="ko-KR" dirty="0"/>
              <a:t> </a:t>
            </a:r>
            <a:r>
              <a:rPr lang="ko-KR" altLang="en-US" dirty="0"/>
              <a:t>버전 </a:t>
            </a:r>
            <a:r>
              <a:rPr lang="en-US" altLang="ko-KR" dirty="0"/>
              <a:t>7.2.0 </a:t>
            </a:r>
            <a:r>
              <a:rPr lang="ko-KR" altLang="en-US" dirty="0"/>
              <a:t>사용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시스템에 들어오는 데이터는  회원 정보와 문제에 해당되는 코드가 있으며 나가는 데이터는 해당 코드의 오류와 틀렸는지 </a:t>
            </a:r>
            <a:r>
              <a:rPr lang="ko-KR" altLang="en-US" dirty="0" err="1"/>
              <a:t>맞았는지에</a:t>
            </a:r>
            <a:r>
              <a:rPr lang="ko-KR" altLang="en-US" dirty="0"/>
              <a:t> 대한 결과가 존재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컴포넌트들은 해당 문제를 해결한  회원 수 데이터 공유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2501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en-US" altLang="ko-KR" dirty="0"/>
              <a:t>External Interface Requirements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5212080"/>
          </a:xfrm>
        </p:spPr>
        <p:txBody>
          <a:bodyPr>
            <a:normAutofit/>
          </a:bodyPr>
          <a:lstStyle/>
          <a:p>
            <a:r>
              <a:rPr lang="ko-KR" altLang="en-US" b="1" dirty="0"/>
              <a:t>통신 인터페이스 </a:t>
            </a:r>
            <a:r>
              <a:rPr lang="en-US" altLang="ko-KR" b="1" dirty="0"/>
              <a:t>Communication Interface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Http </a:t>
            </a:r>
            <a:r>
              <a:rPr lang="ko-KR" altLang="en-US" dirty="0"/>
              <a:t>프로토콜 사용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특정 브라우저에 국한되지 않음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증명서는 블록체인기반으로 발급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555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704109"/>
            <a:ext cx="9601200" cy="4163291"/>
          </a:xfrm>
        </p:spPr>
        <p:txBody>
          <a:bodyPr>
            <a:normAutofit/>
          </a:bodyPr>
          <a:lstStyle/>
          <a:p>
            <a:r>
              <a:rPr lang="ko-KR" altLang="en-US" sz="2800" dirty="0" err="1">
                <a:latin typeface="+mj-lt"/>
              </a:rPr>
              <a:t>문제정의서</a:t>
            </a:r>
            <a:endParaRPr lang="en-US" altLang="ko-KR" sz="2800" dirty="0">
              <a:latin typeface="+mj-lt"/>
            </a:endParaRPr>
          </a:p>
          <a:p>
            <a:pPr lvl="1"/>
            <a:r>
              <a:rPr lang="ko-KR" altLang="en-US" sz="2800" i="0" dirty="0" err="1">
                <a:latin typeface="+mj-lt"/>
              </a:rPr>
              <a:t>이안영</a:t>
            </a:r>
            <a:endParaRPr lang="en-US" altLang="ko-KR" sz="2800" i="0" dirty="0">
              <a:latin typeface="+mj-lt"/>
            </a:endParaRPr>
          </a:p>
          <a:p>
            <a:endParaRPr lang="en-US" altLang="ko-KR" sz="2800" dirty="0">
              <a:latin typeface="+mj-lt"/>
            </a:endParaRPr>
          </a:p>
          <a:p>
            <a:r>
              <a:rPr lang="ko-KR" altLang="en-US" sz="2800" dirty="0">
                <a:latin typeface="+mj-lt"/>
              </a:rPr>
              <a:t>요구사항 명세서</a:t>
            </a:r>
            <a:endParaRPr lang="en-US" altLang="ko-KR" sz="2800" dirty="0">
              <a:latin typeface="+mj-lt"/>
            </a:endParaRPr>
          </a:p>
          <a:p>
            <a:pPr lvl="1"/>
            <a:r>
              <a:rPr lang="ko-KR" altLang="en-US" sz="2800" i="0" dirty="0" err="1">
                <a:latin typeface="+mj-lt"/>
              </a:rPr>
              <a:t>오지원</a:t>
            </a:r>
            <a:endParaRPr lang="en-US" altLang="ko-KR" sz="2800" i="0" dirty="0">
              <a:latin typeface="+mj-lt"/>
            </a:endParaRPr>
          </a:p>
          <a:p>
            <a:pPr marL="530352" lvl="1" indent="0">
              <a:buNone/>
            </a:pPr>
            <a:endParaRPr lang="en-US" altLang="ko-KR" sz="2800" i="0" dirty="0">
              <a:latin typeface="+mj-lt"/>
            </a:endParaRPr>
          </a:p>
          <a:p>
            <a:r>
              <a:rPr lang="ko-KR" altLang="en-US" sz="2800" dirty="0" err="1">
                <a:latin typeface="+mj-lt"/>
              </a:rPr>
              <a:t>유스케이스</a:t>
            </a:r>
            <a:endParaRPr lang="ko-KR" altLang="en-US" sz="2800" dirty="0">
              <a:latin typeface="+mj-lt"/>
            </a:endParaRPr>
          </a:p>
          <a:p>
            <a:pPr lvl="1"/>
            <a:r>
              <a:rPr lang="ko-KR" altLang="en-US" sz="2800" i="0" dirty="0">
                <a:latin typeface="+mj-lt"/>
              </a:rPr>
              <a:t>김재인</a:t>
            </a:r>
          </a:p>
        </p:txBody>
      </p:sp>
    </p:spTree>
    <p:extLst>
      <p:ext uri="{BB962C8B-B14F-4D97-AF65-F5344CB8AC3E}">
        <p14:creationId xmlns:p14="http://schemas.microsoft.com/office/powerpoint/2010/main" val="471510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en-US" altLang="ko-KR" dirty="0"/>
              <a:t>System Features (</a:t>
            </a:r>
            <a:r>
              <a:rPr lang="ko-KR" altLang="en-US" dirty="0"/>
              <a:t>회원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687" y="1463040"/>
            <a:ext cx="5159693" cy="515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64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en-US" altLang="ko-KR" dirty="0"/>
              <a:t>System Features (</a:t>
            </a:r>
            <a:r>
              <a:rPr lang="ko-KR" altLang="en-US" dirty="0"/>
              <a:t>회원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334" y="1434463"/>
            <a:ext cx="6727731" cy="49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04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en-US" altLang="ko-KR" dirty="0"/>
              <a:t>System Features (</a:t>
            </a:r>
            <a:r>
              <a:rPr lang="ko-KR" altLang="en-US" dirty="0"/>
              <a:t>회원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399" y="1676977"/>
            <a:ext cx="7181602" cy="400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66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en-US" altLang="ko-KR" dirty="0"/>
              <a:t>System Features 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98" y="1458277"/>
            <a:ext cx="6954203" cy="511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14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en-US" altLang="ko-KR" dirty="0"/>
              <a:t>System Features 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405" y="1551622"/>
            <a:ext cx="7387590" cy="485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43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en-US" altLang="ko-KR" dirty="0"/>
              <a:t>Other Nonfunctional Requirements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85" y="1513522"/>
            <a:ext cx="8164830" cy="502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05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en-US" altLang="ko-KR" dirty="0"/>
              <a:t>Other Nonfunctional Requirements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460" y="1479232"/>
            <a:ext cx="7269480" cy="50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49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en-US" altLang="ko-KR" dirty="0"/>
              <a:t>Other Nonfunctional Requirements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117" y="1257300"/>
            <a:ext cx="7416165" cy="555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77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en-US" altLang="ko-KR" dirty="0"/>
              <a:t>Other Nonfunctional Requirements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05" y="1553527"/>
            <a:ext cx="8354590" cy="471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94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en-US" altLang="ko-KR" dirty="0"/>
              <a:t>Other Nonfunctional Requirements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36" y="1257300"/>
            <a:ext cx="7192328" cy="551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2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8" y="3236739"/>
            <a:ext cx="8361229" cy="2098226"/>
          </a:xfrm>
        </p:spPr>
        <p:txBody>
          <a:bodyPr/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문제정의서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826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en-US" altLang="ko-KR" dirty="0"/>
              <a:t>Other Nonfunctional Requirements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1520189"/>
            <a:ext cx="7820025" cy="506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99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en-US" altLang="ko-KR" dirty="0"/>
              <a:t>Other Requirements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1577340"/>
            <a:ext cx="100355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H/W </a:t>
            </a:r>
            <a:r>
              <a:rPr lang="ko-KR" altLang="en-US" sz="2000" b="1" dirty="0"/>
              <a:t>제약 조건</a:t>
            </a:r>
            <a:endParaRPr lang="en-US" altLang="ko-KR" sz="2000" b="1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본 소프트웨어는 시스템의 중추를 가상화 플랫폼과 오픈소스로 사용하기 때문에 하드웨어적인 제약이 없다고 보여짐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자원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인력에 대한 제약 조건</a:t>
            </a:r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인력 </a:t>
            </a:r>
            <a:r>
              <a:rPr lang="en-US" altLang="ko-KR" sz="2000" dirty="0"/>
              <a:t>: </a:t>
            </a:r>
            <a:r>
              <a:rPr lang="ko-KR" altLang="en-US" sz="2000" dirty="0"/>
              <a:t>팀원 </a:t>
            </a:r>
            <a:r>
              <a:rPr lang="en-US" altLang="ko-KR" sz="2000" dirty="0"/>
              <a:t>3</a:t>
            </a:r>
            <a:r>
              <a:rPr lang="ko-KR" altLang="en-US" sz="2000" dirty="0"/>
              <a:t>명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시간 </a:t>
            </a:r>
            <a:r>
              <a:rPr lang="en-US" altLang="ko-KR" sz="2000" dirty="0"/>
              <a:t>: </a:t>
            </a:r>
            <a:r>
              <a:rPr lang="ko-KR" altLang="en-US" sz="2000" dirty="0"/>
              <a:t>졸업 프로젝트 제출 마감 기간인 </a:t>
            </a:r>
            <a:r>
              <a:rPr lang="en-US" altLang="ko-KR" sz="2000" dirty="0"/>
              <a:t>11</a:t>
            </a:r>
            <a:r>
              <a:rPr lang="ko-KR" altLang="en-US" sz="2000" dirty="0"/>
              <a:t>월말 </a:t>
            </a:r>
            <a:r>
              <a:rPr lang="en-US" altLang="ko-KR" sz="2000" dirty="0"/>
              <a:t>(</a:t>
            </a:r>
            <a:r>
              <a:rPr lang="ko-KR" altLang="en-US" sz="2000" dirty="0"/>
              <a:t>미정</a:t>
            </a:r>
            <a:r>
              <a:rPr lang="en-US" altLang="ko-KR" sz="2000" dirty="0"/>
              <a:t>) / </a:t>
            </a:r>
            <a:r>
              <a:rPr lang="ko-KR" altLang="en-US" sz="2000" dirty="0"/>
              <a:t>대략 </a:t>
            </a:r>
            <a:r>
              <a:rPr lang="en-US" altLang="ko-KR" sz="2000" dirty="0"/>
              <a:t>7</a:t>
            </a:r>
            <a:r>
              <a:rPr lang="ko-KR" altLang="en-US" sz="2000" dirty="0"/>
              <a:t>달 소요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필수적인 지식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HyperLedger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DOMJudge</a:t>
            </a:r>
            <a:r>
              <a:rPr lang="en-US" altLang="ko-KR" sz="2000" dirty="0"/>
              <a:t>, Docker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47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8" y="2588554"/>
            <a:ext cx="8361229" cy="2098226"/>
          </a:xfrm>
        </p:spPr>
        <p:txBody>
          <a:bodyPr/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유스케이스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명세서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USECASE SPECIFICATION DOCUMENT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944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704109"/>
            <a:ext cx="9601200" cy="4163291"/>
          </a:xfrm>
        </p:spPr>
        <p:txBody>
          <a:bodyPr/>
          <a:lstStyle/>
          <a:p>
            <a:r>
              <a:rPr lang="en-US" altLang="ko-KR" sz="2800" dirty="0"/>
              <a:t>Introduction - Objective</a:t>
            </a:r>
          </a:p>
          <a:p>
            <a:r>
              <a:rPr lang="en-US" altLang="ko-KR" sz="2800" dirty="0" err="1"/>
              <a:t>Usecase</a:t>
            </a:r>
            <a:r>
              <a:rPr lang="en-US" altLang="ko-KR" sz="2800" dirty="0"/>
              <a:t> Diagram</a:t>
            </a:r>
          </a:p>
          <a:p>
            <a:r>
              <a:rPr lang="en-US" altLang="ko-KR" sz="2800" dirty="0" err="1"/>
              <a:t>Usecase</a:t>
            </a:r>
            <a:r>
              <a:rPr lang="en-US" altLang="ko-KR" sz="2800" dirty="0"/>
              <a:t> Specification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929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9601200" cy="754380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4427220"/>
          </a:xfrm>
        </p:spPr>
        <p:txBody>
          <a:bodyPr>
            <a:normAutofit/>
          </a:bodyPr>
          <a:lstStyle/>
          <a:p>
            <a:r>
              <a:rPr lang="en-US" altLang="ko-KR" b="1" dirty="0"/>
              <a:t>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코딩 테스트에 대한 결과를 </a:t>
            </a:r>
            <a:r>
              <a:rPr lang="en-US" altLang="ko-KR" dirty="0"/>
              <a:t>P2P </a:t>
            </a:r>
            <a:r>
              <a:rPr lang="ko-KR" altLang="en-US" dirty="0"/>
              <a:t>기반의 </a:t>
            </a:r>
            <a:r>
              <a:rPr lang="ko-KR" altLang="en-US" dirty="0" err="1"/>
              <a:t>블록체인</a:t>
            </a:r>
            <a:r>
              <a:rPr lang="ko-KR" altLang="en-US" dirty="0"/>
              <a:t> 기술을 이용하여 증명서를 발급하는 소프트웨어의 기능과 상세 표현을 위한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및 각 </a:t>
            </a:r>
            <a:r>
              <a:rPr lang="ko-KR" altLang="en-US" dirty="0" err="1"/>
              <a:t>유스케이스에</a:t>
            </a:r>
            <a:r>
              <a:rPr lang="ko-KR" altLang="en-US" dirty="0"/>
              <a:t> 대한 명세를 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2817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9601200" cy="754380"/>
          </a:xfrm>
        </p:spPr>
        <p:txBody>
          <a:bodyPr/>
          <a:lstStyle/>
          <a:p>
            <a:r>
              <a:rPr lang="en-US" altLang="ko-KR" dirty="0"/>
              <a:t>USECASE DIAGRAM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228206"/>
            <a:ext cx="5486400" cy="5057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17928" y="6352483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전체 시스템에 대한 </a:t>
            </a:r>
            <a:r>
              <a:rPr lang="ko-KR" altLang="en-US" sz="1200" dirty="0" err="1"/>
              <a:t>유스케이스</a:t>
            </a:r>
            <a:r>
              <a:rPr lang="ko-KR" altLang="en-US" sz="1200" dirty="0"/>
              <a:t>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1140070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9601200" cy="7543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USECASE SPECIFICATION 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927" y="1054418"/>
            <a:ext cx="5526120" cy="580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8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9601200" cy="7543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USECASE SPECIFICATION :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188" y="1048334"/>
            <a:ext cx="5224309" cy="580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4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9601200" cy="7543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USECASE SPECIFICATION :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259" y="1032387"/>
            <a:ext cx="6623388" cy="58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23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9601200" cy="7543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USECASE SPECIFICATION :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탈퇴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515" y="1119495"/>
            <a:ext cx="5770789" cy="573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704109"/>
            <a:ext cx="9601200" cy="4163291"/>
          </a:xfrm>
        </p:spPr>
        <p:txBody>
          <a:bodyPr>
            <a:normAutofit/>
          </a:bodyPr>
          <a:lstStyle/>
          <a:p>
            <a:r>
              <a:rPr lang="ko-KR" altLang="en-US" sz="2800" i="0" dirty="0"/>
              <a:t>연구의 필요성</a:t>
            </a:r>
            <a:endParaRPr lang="en-US" altLang="ko-KR" sz="2800" i="0" dirty="0"/>
          </a:p>
          <a:p>
            <a:endParaRPr lang="en-US" altLang="ko-KR" sz="2800" i="0" dirty="0"/>
          </a:p>
          <a:p>
            <a:r>
              <a:rPr lang="ko-KR" altLang="en-US" sz="2800" i="0" dirty="0"/>
              <a:t>연구의 목표 및 내용</a:t>
            </a:r>
            <a:endParaRPr lang="en-US" altLang="ko-KR" sz="2800" i="0" dirty="0"/>
          </a:p>
          <a:p>
            <a:endParaRPr lang="en-US" altLang="ko-KR" sz="2800" i="0" dirty="0"/>
          </a:p>
          <a:p>
            <a:r>
              <a:rPr lang="ko-KR" altLang="en-US" sz="2800" dirty="0"/>
              <a:t>연구의 추진전략 및 방법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연구 팀의 구성 및 과제 추진 일정</a:t>
            </a:r>
            <a:endParaRPr lang="ko-KR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1473660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9601200" cy="7543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USECASE SPECIFICATION :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정보 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165" y="1044893"/>
            <a:ext cx="5497428" cy="58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876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9601200" cy="7543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USECASE SPECIFICATION :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풀이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746" y="1153754"/>
            <a:ext cx="5720314" cy="57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5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9601200" cy="7543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USECASE SPECIFICATION :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증명서 발급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962" y="1129942"/>
            <a:ext cx="5728058" cy="572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650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9601200" cy="7543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USECASE SPECIFICATION :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관리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997" y="1139006"/>
            <a:ext cx="5735104" cy="571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3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9601200" cy="75438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연구의 필요성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4427220"/>
          </a:xfrm>
        </p:spPr>
        <p:txBody>
          <a:bodyPr>
            <a:normAutofit/>
          </a:bodyPr>
          <a:lstStyle/>
          <a:p>
            <a:r>
              <a:rPr lang="ko-KR" altLang="en-US" b="1" dirty="0"/>
              <a:t>국내 외 연구현황 및 문제점</a:t>
            </a:r>
            <a:endParaRPr lang="en-US" altLang="ko-KR" b="1" i="1" dirty="0"/>
          </a:p>
          <a:p>
            <a:pPr marL="0" indent="0">
              <a:buNone/>
            </a:pPr>
            <a:r>
              <a:rPr lang="en-US" altLang="ko-KR" sz="1600" b="1" i="1" dirty="0"/>
              <a:t>	</a:t>
            </a:r>
            <a:r>
              <a:rPr lang="ko-KR" altLang="en-US" sz="1600" i="0" dirty="0"/>
              <a:t>백준을 비롯한 기존의 코드 채점 사이트들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i="0" dirty="0"/>
              <a:t>	</a:t>
            </a:r>
            <a:r>
              <a:rPr lang="ko-KR" altLang="en-US" sz="1600" i="0" dirty="0"/>
              <a:t>커리큘럼 부분에서 이미 탄탄한 기반을 갖추고 있음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i="0" dirty="0"/>
              <a:t>	</a:t>
            </a:r>
            <a:r>
              <a:rPr lang="ko-KR" altLang="en-US" sz="1600" i="0" dirty="0"/>
              <a:t>하지만 </a:t>
            </a:r>
            <a:r>
              <a:rPr lang="ko-KR" altLang="en-US" sz="1600" i="0" dirty="0" err="1"/>
              <a:t>공신하기에</a:t>
            </a:r>
            <a:r>
              <a:rPr lang="ko-KR" altLang="en-US" sz="1600" i="0" dirty="0"/>
              <a:t> 근거가 부족</a:t>
            </a:r>
          </a:p>
          <a:p>
            <a:pPr marL="530352" lvl="1" indent="0">
              <a:buNone/>
            </a:pPr>
            <a:endParaRPr lang="en-US" altLang="ko-KR" i="0" dirty="0"/>
          </a:p>
          <a:p>
            <a:r>
              <a:rPr lang="ko-KR" altLang="en-US" b="1" dirty="0"/>
              <a:t>연구개발의 필요성 및 중요성</a:t>
            </a:r>
            <a:endParaRPr lang="en-US" altLang="ko-KR" b="1" i="1" dirty="0"/>
          </a:p>
          <a:p>
            <a:pPr marL="0" indent="0">
              <a:buNone/>
            </a:pPr>
            <a:r>
              <a:rPr lang="en-US" altLang="ko-KR" sz="1600" b="1" i="1" dirty="0"/>
              <a:t>	</a:t>
            </a:r>
            <a:r>
              <a:rPr lang="ko-KR" altLang="en-US" sz="1600" i="0" dirty="0" err="1"/>
              <a:t>블록체인을</a:t>
            </a:r>
            <a:r>
              <a:rPr lang="ko-KR" altLang="en-US" sz="1600" i="0" dirty="0"/>
              <a:t> 이용한 증명서를 발급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i="0" dirty="0"/>
              <a:t>	</a:t>
            </a:r>
            <a:r>
              <a:rPr lang="ko-KR" altLang="en-US" sz="1600" i="0" dirty="0"/>
              <a:t>위조를 방지하고 공신력과 </a:t>
            </a:r>
            <a:r>
              <a:rPr lang="ko-KR" altLang="en-US" sz="1600" i="0" dirty="0" err="1"/>
              <a:t>보안성을</a:t>
            </a:r>
            <a:r>
              <a:rPr lang="ko-KR" altLang="en-US" sz="1600" i="0" dirty="0"/>
              <a:t> 높일 수 있다</a:t>
            </a:r>
            <a:r>
              <a:rPr lang="en-US" altLang="ko-KR" sz="1600" i="0" dirty="0"/>
              <a:t>.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i="0" dirty="0"/>
              <a:t>	</a:t>
            </a:r>
            <a:r>
              <a:rPr lang="ko-KR" altLang="en-US" sz="1600" i="0" dirty="0" err="1"/>
              <a:t>공신할</a:t>
            </a:r>
            <a:r>
              <a:rPr lang="ko-KR" altLang="en-US" sz="1600" i="0" dirty="0"/>
              <a:t> 근거가 생김</a:t>
            </a:r>
          </a:p>
          <a:p>
            <a:pPr marL="530352" lvl="1" indent="0">
              <a:buNone/>
            </a:pPr>
            <a:endParaRPr lang="en-US" altLang="ko-KR" i="0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527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9601200" cy="75438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연구의 목표 및 내용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4427220"/>
          </a:xfrm>
        </p:spPr>
        <p:txBody>
          <a:bodyPr>
            <a:normAutofit/>
          </a:bodyPr>
          <a:lstStyle/>
          <a:p>
            <a:r>
              <a:rPr lang="ko-KR" altLang="en-US" b="1" dirty="0"/>
              <a:t>본 연구가 지향하는 </a:t>
            </a:r>
            <a:r>
              <a:rPr lang="ko-KR" altLang="en-US" b="1" dirty="0" err="1"/>
              <a:t>목표기술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1600" dirty="0"/>
              <a:t>P2P</a:t>
            </a:r>
            <a:r>
              <a:rPr lang="ko-KR" altLang="en-US" sz="1600" dirty="0"/>
              <a:t> 통신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 err="1"/>
              <a:t>프라이빗한</a:t>
            </a:r>
            <a:r>
              <a:rPr lang="ko-KR" altLang="en-US" sz="1600" dirty="0"/>
              <a:t> 구조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스마트 계약</a:t>
            </a: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b="1" dirty="0"/>
              <a:t>연구내용 및 </a:t>
            </a:r>
            <a:r>
              <a:rPr lang="ko-KR" altLang="en-US" b="1" dirty="0" err="1"/>
              <a:t>연구범위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ko-KR" altLang="en-US" sz="1600" dirty="0" err="1"/>
              <a:t>보안성을</a:t>
            </a:r>
            <a:r>
              <a:rPr lang="ko-KR" altLang="en-US" sz="1600" dirty="0"/>
              <a:t> 높이기 위해 </a:t>
            </a:r>
            <a:r>
              <a:rPr lang="ko-KR" altLang="en-US" sz="1600" dirty="0" err="1"/>
              <a:t>블록체인</a:t>
            </a:r>
            <a:r>
              <a:rPr lang="ko-KR" altLang="en-US" sz="1600" dirty="0"/>
              <a:t> 기술 </a:t>
            </a:r>
            <a:r>
              <a:rPr lang="en-US" altLang="ko-KR" sz="1600" dirty="0"/>
              <a:t>Hyperledger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편리한 최적화를 위한 </a:t>
            </a:r>
            <a:r>
              <a:rPr lang="en-US" altLang="ko-KR" sz="1600" dirty="0"/>
              <a:t>Docker</a:t>
            </a:r>
            <a:r>
              <a:rPr lang="ko-KR" altLang="en-US" sz="1600" dirty="0"/>
              <a:t> 사용</a:t>
            </a: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832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9601200" cy="75438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연구의 추진전략 및 방법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442722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b="1" dirty="0"/>
              <a:t>전략 및 연구 방법</a:t>
            </a: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b="1" dirty="0"/>
              <a:t>Hyperledger</a:t>
            </a:r>
            <a:r>
              <a:rPr lang="ko-KR" altLang="en-US" b="1" dirty="0"/>
              <a:t>에 대한 지식 부족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1700" dirty="0"/>
              <a:t>-</a:t>
            </a:r>
            <a:r>
              <a:rPr lang="ko-KR" altLang="en-US" sz="1700" dirty="0"/>
              <a:t> 이해와 사용법 숙지</a:t>
            </a:r>
            <a:endParaRPr lang="en-US" altLang="ko-KR" sz="17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b="1" dirty="0"/>
              <a:t>Hyperledger </a:t>
            </a:r>
            <a:r>
              <a:rPr lang="ko-KR" altLang="en-US" b="1" dirty="0"/>
              <a:t>기술의 난도 높음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1700" dirty="0"/>
              <a:t>-</a:t>
            </a:r>
            <a:r>
              <a:rPr lang="ko-KR" altLang="en-US" sz="1700" dirty="0"/>
              <a:t> 단계적인 </a:t>
            </a:r>
            <a:r>
              <a:rPr lang="ko-KR" altLang="en-US" sz="1700" dirty="0" err="1"/>
              <a:t>공부법보다</a:t>
            </a:r>
            <a:r>
              <a:rPr lang="ko-KR" altLang="en-US" sz="1700" dirty="0"/>
              <a:t> 이론</a:t>
            </a:r>
            <a:r>
              <a:rPr lang="en-US" altLang="ko-KR" sz="1700" dirty="0"/>
              <a:t>,</a:t>
            </a:r>
            <a:r>
              <a:rPr lang="ko-KR" altLang="en-US" sz="1700" dirty="0"/>
              <a:t>실습</a:t>
            </a:r>
            <a:r>
              <a:rPr lang="en-US" altLang="ko-KR" sz="1700" dirty="0"/>
              <a:t>,</a:t>
            </a:r>
            <a:r>
              <a:rPr lang="ko-KR" altLang="en-US" sz="1700" dirty="0"/>
              <a:t>적용을 동시에 진행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b="1" dirty="0"/>
              <a:t>자체적으로 학습하기에 무리가 있음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1700" dirty="0"/>
              <a:t>-</a:t>
            </a:r>
            <a:r>
              <a:rPr lang="ko-KR" altLang="en-US" sz="1700" dirty="0"/>
              <a:t> 교수님과 멘토와의 주기적인 회의 실시 후 자체적인 점검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9202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9601200" cy="75438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연구 팀의 구성 및 과제 추진 일정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442722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/>
              <a:t>연구진 구성 및 역할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ko-KR" altLang="en-US" dirty="0" err="1"/>
              <a:t>이안영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1600" dirty="0"/>
              <a:t>-</a:t>
            </a:r>
            <a:r>
              <a:rPr lang="ko-KR" altLang="en-US" sz="1600" dirty="0"/>
              <a:t> 팀장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ko-KR" altLang="en-US" dirty="0"/>
              <a:t>김재인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1600" dirty="0"/>
              <a:t>-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부팀장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ko-KR" altLang="en-US" dirty="0" err="1"/>
              <a:t>오지원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1600" dirty="0"/>
              <a:t>-</a:t>
            </a:r>
            <a:r>
              <a:rPr lang="ko-KR" altLang="en-US" sz="1600" dirty="0"/>
              <a:t> 실무 총괄 및 물품 구매</a:t>
            </a: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b="1" dirty="0"/>
              <a:t>추진 일정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ko-KR" altLang="en-US" sz="1600" dirty="0"/>
              <a:t>탐색 </a:t>
            </a:r>
            <a:r>
              <a:rPr lang="en-US" altLang="ko-KR" sz="1600" dirty="0"/>
              <a:t>-</a:t>
            </a:r>
            <a:r>
              <a:rPr lang="ko-KR" altLang="en-US" sz="1600" dirty="0"/>
              <a:t> 판단 </a:t>
            </a:r>
            <a:r>
              <a:rPr lang="en-US" altLang="ko-KR" sz="1600" dirty="0"/>
              <a:t>-</a:t>
            </a:r>
            <a:r>
              <a:rPr lang="ko-KR" altLang="en-US" sz="1600" dirty="0"/>
              <a:t> 적용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	</a:t>
            </a:r>
            <a:r>
              <a:rPr lang="ko-KR" altLang="en-US" sz="1600" dirty="0"/>
              <a:t>프로젝트의 특성상 기간마다 추진 일정이 따로 나뉘지 않고 같은 과정이 계속 반복 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494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8" y="2588554"/>
            <a:ext cx="8361229" cy="2098226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명세서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SOFTWARE REQUIREMENTS SPECIFICATION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3037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853</TotalTime>
  <Words>781</Words>
  <Application>Microsoft Macintosh PowerPoint</Application>
  <PresentationFormat>와이드스크린</PresentationFormat>
  <Paragraphs>170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돋움</vt:lpstr>
      <vt:lpstr>맑은 고딕</vt:lpstr>
      <vt:lpstr>맑은 고딕</vt:lpstr>
      <vt:lpstr>Nanum Gothic</vt:lpstr>
      <vt:lpstr>Arial</vt:lpstr>
      <vt:lpstr>Franklin Gothic Book</vt:lpstr>
      <vt:lpstr>Crop</vt:lpstr>
      <vt:lpstr>종합설계 김오이 조 발표</vt:lpstr>
      <vt:lpstr>목차</vt:lpstr>
      <vt:lpstr>문제정의서  </vt:lpstr>
      <vt:lpstr>목차</vt:lpstr>
      <vt:lpstr>연구의 필요성  </vt:lpstr>
      <vt:lpstr>연구의 목표 및 내용  </vt:lpstr>
      <vt:lpstr>연구의 추진전략 및 방법    </vt:lpstr>
      <vt:lpstr>연구 팀의 구성 및 과제 추진 일정  </vt:lpstr>
      <vt:lpstr>요구사항 명세서  SOFTWARE REQUIREMENTS SPECIFICATION</vt:lpstr>
      <vt:lpstr>목차</vt:lpstr>
      <vt:lpstr>INTRODUCTION</vt:lpstr>
      <vt:lpstr>INTRODUCTION</vt:lpstr>
      <vt:lpstr>External Interface Requirements</vt:lpstr>
      <vt:lpstr>External Interface Requirements</vt:lpstr>
      <vt:lpstr>External Interface Requirements</vt:lpstr>
      <vt:lpstr>External Interface Requirements</vt:lpstr>
      <vt:lpstr>External Interface Requirements</vt:lpstr>
      <vt:lpstr>External Interface Requirements</vt:lpstr>
      <vt:lpstr>External Interface Requirements</vt:lpstr>
      <vt:lpstr>System Features (회원)</vt:lpstr>
      <vt:lpstr>System Features (회원)</vt:lpstr>
      <vt:lpstr>System Features (회원)</vt:lpstr>
      <vt:lpstr>System Features (관리자)</vt:lpstr>
      <vt:lpstr>System Features (관리자)</vt:lpstr>
      <vt:lpstr>Other Nonfunctional Requirements</vt:lpstr>
      <vt:lpstr>Other Nonfunctional Requirements</vt:lpstr>
      <vt:lpstr>Other Nonfunctional Requirements</vt:lpstr>
      <vt:lpstr>Other Nonfunctional Requirements</vt:lpstr>
      <vt:lpstr>Other Nonfunctional Requirements</vt:lpstr>
      <vt:lpstr>Other Nonfunctional Requirements</vt:lpstr>
      <vt:lpstr>Other Requirements</vt:lpstr>
      <vt:lpstr>유스케이스 명세서  USECASE SPECIFICATION DOCUMENT</vt:lpstr>
      <vt:lpstr>목차</vt:lpstr>
      <vt:lpstr>INTRODUCTION</vt:lpstr>
      <vt:lpstr>USECASE DIAGRAM</vt:lpstr>
      <vt:lpstr>USECASE SPECIFICATION : 회원 가입</vt:lpstr>
      <vt:lpstr>USECASE SPECIFICATION : 로그인</vt:lpstr>
      <vt:lpstr>USECASE SPECIFICATION : 회원정보 수정</vt:lpstr>
      <vt:lpstr>USECASE SPECIFICATION : 회원 탈퇴</vt:lpstr>
      <vt:lpstr>USECASE SPECIFICATION : 회원 정보 관리</vt:lpstr>
      <vt:lpstr>USECASE SPECIFICATION : 문제 풀이</vt:lpstr>
      <vt:lpstr>USECASE SPECIFICATION : 증명서 발급</vt:lpstr>
      <vt:lpstr>USECASE SPECIFICATION : 문제 관리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요구사항 명세서  SOFTWARE REQUIREMENTS SPECIFICATION</dc:title>
  <dc:creator>ohgee98@naver.com</dc:creator>
  <cp:lastModifiedBy>AnYeong Lee</cp:lastModifiedBy>
  <cp:revision>25</cp:revision>
  <dcterms:created xsi:type="dcterms:W3CDTF">2020-05-01T09:57:49Z</dcterms:created>
  <dcterms:modified xsi:type="dcterms:W3CDTF">2020-05-02T12:12:55Z</dcterms:modified>
</cp:coreProperties>
</file>