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0" autoAdjust="0"/>
    <p:restoredTop sz="75705" autoAdjust="0"/>
  </p:normalViewPr>
  <p:slideViewPr>
    <p:cSldViewPr snapToGrid="0">
      <p:cViewPr varScale="1">
        <p:scale>
          <a:sx n="87" d="100"/>
          <a:sy n="87" d="100"/>
        </p:scale>
        <p:origin x="19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03FB9-780F-534A-ADC8-53AB66EE2BDA}" type="datetimeFigureOut">
              <a:rPr kumimoji="1" lang="ko-KR" altLang="en-US" smtClean="0"/>
              <a:t>2020-04-24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3F9DA-5679-BC40-9512-FFD7722FB7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870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3F9DA-5679-BC40-9512-FFD7722FB720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9035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번 문항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아쉬웠던 점에 대한 답변을 중심으로 개선방안을 </a:t>
            </a:r>
            <a:r>
              <a:rPr kumimoji="1" lang="ko-KR" altLang="en-US" dirty="0" err="1"/>
              <a:t>모색하여보았다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3F9DA-5679-BC40-9512-FFD7722FB720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152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번 문항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아쉬웠던 점에 대한 답변을 중심으로 개선방안을 </a:t>
            </a:r>
            <a:r>
              <a:rPr kumimoji="1" lang="ko-KR" altLang="en-US" dirty="0" err="1"/>
              <a:t>모색하여보았다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3F9DA-5679-BC40-9512-FFD7722FB720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9740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3F9DA-5679-BC40-9512-FFD7722FB720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1504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3F9DA-5679-BC40-9512-FFD7722FB720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1011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3F9DA-5679-BC40-9512-FFD7722FB720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4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번 문항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아쉬웠던 점에 대한 답변을 중심으로 개선방안을 </a:t>
            </a:r>
            <a:r>
              <a:rPr kumimoji="1" lang="ko-KR" altLang="en-US" dirty="0" err="1"/>
              <a:t>모색하여보았다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3F9DA-5679-BC40-9512-FFD7722FB720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89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1F2BE-76D2-0E46-A093-EB16D03C0212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731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김오이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9905" y="4358061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201600007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이안영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201701994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김재인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201702040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오지원</a:t>
            </a:r>
          </a:p>
        </p:txBody>
      </p:sp>
    </p:spTree>
    <p:extLst>
      <p:ext uri="{BB962C8B-B14F-4D97-AF65-F5344CB8AC3E}">
        <p14:creationId xmlns:p14="http://schemas.microsoft.com/office/powerpoint/2010/main" val="564545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6691" y="145473"/>
            <a:ext cx="9601200" cy="1046018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및 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8433" y="1191491"/>
            <a:ext cx="7388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 폼을 이용하여 진행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ko-KR" altLang="en-US" sz="2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일곱 명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응답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8433" y="1868177"/>
            <a:ext cx="91862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ko-KR" altLang="en-US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다섯 가지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질문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선택형인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제외한 모든 문항 서술형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코딩 테스트 서비스를 이용하였을 때 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불편했던 경험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있습니까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1-1. (1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체크한 경우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어떠한 점이 불편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하였습니까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간단 회원가입 기능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서비스 이용에 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도움이 된다고 생각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하십니까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이유와 함께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적어주세요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프로토타입에 따르면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실패 시에는 실패 이유 확인을 할 수 있으며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자체에서 발생한 에러인 경우 오류 발생 지점을 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빨간색으로 강조 표시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 줍니다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기능이 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 도움이 된다고 생각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하십니까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프로토타입에 대해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좋았던 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무엇이었습니까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자유롭게 적어주세요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 startAt="5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~~          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아쉬웠던 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~~                       ~~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24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6691" y="145473"/>
            <a:ext cx="9601200" cy="1046018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및 결과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17" y="1842486"/>
            <a:ext cx="8775692" cy="4088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8066" y="4252494"/>
            <a:ext cx="3690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불편한 경험을 한 사람이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명으로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과반수에 해당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어떠한 경험을 하였을까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74591" y="2921001"/>
            <a:ext cx="3977409" cy="469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6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6691" y="145473"/>
            <a:ext cx="9601200" cy="1046018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및 결과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문항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1191491"/>
            <a:ext cx="6178550" cy="516255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381250" y="6134100"/>
            <a:ext cx="19240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14425" y="1743075"/>
            <a:ext cx="26479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2381250" y="2286000"/>
            <a:ext cx="2743200" cy="95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114425" y="2590800"/>
            <a:ext cx="2819400" cy="95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867525" y="2276475"/>
            <a:ext cx="114300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114425" y="3943350"/>
            <a:ext cx="1028700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807200" y="3648075"/>
            <a:ext cx="146050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62800" y="1685835"/>
            <a:ext cx="5238750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7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번에 </a:t>
            </a:r>
            <a:r>
              <a:rPr lang="en-US" altLang="ko-KR" sz="17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7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7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7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체크한 </a:t>
            </a:r>
            <a:r>
              <a:rPr lang="en-US" altLang="ko-KR" sz="17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7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경험들</a:t>
            </a:r>
            <a:endParaRPr lang="en-US" altLang="ko-KR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전체적으로 코딩</a:t>
            </a:r>
            <a:r>
              <a:rPr lang="en-US" altLang="ko-KR" sz="17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7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문제 풀이 서비스에서</a:t>
            </a:r>
            <a:endParaRPr lang="en-US" altLang="ko-KR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필요한 기능</a:t>
            </a:r>
            <a:r>
              <a:rPr lang="en-US" altLang="ko-KR" sz="17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입력</a:t>
            </a:r>
            <a:r>
              <a:rPr lang="en-US" altLang="ko-KR" sz="17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7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확인 등</a:t>
            </a:r>
            <a:r>
              <a:rPr lang="en-US" altLang="ko-KR" sz="17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7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들에 대한 개선이 필요하다는 의견</a:t>
            </a:r>
            <a:endParaRPr lang="en-US" altLang="ko-KR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11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6691" y="145473"/>
            <a:ext cx="9601200" cy="1046018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및 결과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1" y="993775"/>
            <a:ext cx="7096125" cy="5505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82816" y="1295400"/>
            <a:ext cx="4094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절차를 간소화한 회원가입 과정에 대한 반응은 긍정적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SNS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회원가입이 있으면 좋겠다는 의견도 존재하였다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54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6691" y="145473"/>
            <a:ext cx="9601200" cy="1046018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및 결과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82816" y="1295400"/>
            <a:ext cx="4094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빨간색으로 강조 표시해주는 기능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오타 등의 실수를 확인하기에 좋다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시각적으로 기존의 방식을 보완할 수 있다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코드를 모두 살펴볼 필요가 줄어든다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의견이 존재하였다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91" y="877303"/>
            <a:ext cx="70961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6691" y="145473"/>
            <a:ext cx="9601200" cy="1046018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및 결과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82816" y="1279358"/>
            <a:ext cx="4094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프로토타입에 대한 긍정 평가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직관적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간단한 구성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간편화 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한눈에 보기 좋은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알아보기 쉬운 에러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91" y="1279358"/>
            <a:ext cx="70580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60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6691" y="145473"/>
            <a:ext cx="9601200" cy="1046018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및 결과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82816" y="1295400"/>
            <a:ext cx="4094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프로토타입에 대한 부정 평가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응답은 제외하였음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 조만의 차별화가 필요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 방법에 대한 구상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무한루프는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어떻게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빨간 줄 강조 표시가 틀린 부분을 정확히 파악하기에는 부족하다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41" y="1191491"/>
            <a:ext cx="7038975" cy="885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91" y="2181225"/>
            <a:ext cx="70199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58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5C81F-07BC-F841-B8F2-5CCCF141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프로토타입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F9289-5A04-3E46-A0B7-FEDFA6FB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설문조사 분석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개선된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프로토타입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37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1A11A-6B68-3A42-A214-EBA56AAE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설문조사 분석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3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현재의 문제점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B0F0C-E420-8B41-AFDA-FBB7D48C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증명서 부분에 대한 화면 부재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정확한 에러 위치를 알기 어려움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언어에 맞는 기본 양식의 부재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475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1A11A-6B68-3A42-A214-EBA56AAE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설문조사를 반영한 개선방안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3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증명서 부분에 대한 화면 부재</a:t>
            </a:r>
            <a:r>
              <a:rPr kumimoji="1" lang="en-US" altLang="ko-KR" sz="3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kumimoji="1" lang="en-US" altLang="ko-KR" sz="320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B0F0C-E420-8B41-AFDA-FBB7D48C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핵심적인 부분인 증명서 발급 단계에 대한 설명이 누락되어 있었다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0" indent="0">
              <a:buNone/>
            </a:pP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증명서에 대한 화면 설명을 추가하자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!</a:t>
            </a: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37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46018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731818"/>
            <a:ext cx="9601200" cy="4135582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주제에 대하여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동기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 진행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및 결과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개선방안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개선된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933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1A11A-6B68-3A42-A214-EBA56AAE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sz="3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증명서 부분에 대한 화면 부재</a:t>
            </a:r>
            <a:r>
              <a:rPr kumimoji="1" lang="en-US" altLang="ko-KR" sz="3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kumimoji="1" lang="en-US" altLang="ko-KR" sz="320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B0F0C-E420-8B41-AFDA-FBB7D48C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FD29CAC-526E-B841-B171-9167A303A7C4}"/>
              </a:ext>
            </a:extLst>
          </p:cNvPr>
          <p:cNvSpPr/>
          <p:nvPr/>
        </p:nvSpPr>
        <p:spPr>
          <a:xfrm>
            <a:off x="3764280" y="1569720"/>
            <a:ext cx="4815840" cy="4617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발급일</a:t>
            </a:r>
            <a:r>
              <a:rPr kumimoji="1" lang="en-US" altLang="ko-KR" dirty="0">
                <a:solidFill>
                  <a:schemeClr val="tx1"/>
                </a:solidFill>
              </a:rPr>
              <a:t>: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2020.04.23</a:t>
            </a:r>
            <a:r>
              <a:rPr kumimoji="1" lang="ko-KR" altLang="en-US" dirty="0">
                <a:solidFill>
                  <a:schemeClr val="tx1"/>
                </a:solidFill>
              </a:rPr>
              <a:t> 목요일</a:t>
            </a:r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 err="1">
                <a:solidFill>
                  <a:schemeClr val="tx1"/>
                </a:solidFill>
              </a:rPr>
              <a:t>발급자</a:t>
            </a:r>
            <a:r>
              <a:rPr kumimoji="1" lang="en-US" altLang="ko-KR" dirty="0">
                <a:solidFill>
                  <a:schemeClr val="tx1"/>
                </a:solidFill>
              </a:rPr>
              <a:t>:</a:t>
            </a:r>
            <a:r>
              <a:rPr kumimoji="1" lang="ko-KR" altLang="en-US" dirty="0">
                <a:solidFill>
                  <a:schemeClr val="tx1"/>
                </a:solidFill>
              </a:rPr>
              <a:t> 홍길동</a:t>
            </a:r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문제 번호</a:t>
            </a:r>
            <a:r>
              <a:rPr kumimoji="1" lang="en-US" altLang="ko-KR" dirty="0">
                <a:solidFill>
                  <a:schemeClr val="tx1"/>
                </a:solidFill>
              </a:rPr>
              <a:t>: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3</a:t>
            </a:r>
            <a:r>
              <a:rPr kumimoji="1" lang="ko-KR" altLang="en-US" dirty="0">
                <a:solidFill>
                  <a:schemeClr val="tx1"/>
                </a:solidFill>
              </a:rPr>
              <a:t>번 문항</a:t>
            </a:r>
            <a:r>
              <a:rPr kumimoji="1" lang="en-US" altLang="ko-KR" dirty="0">
                <a:solidFill>
                  <a:schemeClr val="tx1"/>
                </a:solidFill>
              </a:rPr>
              <a:t>,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HelloWorld</a:t>
            </a:r>
          </a:p>
          <a:p>
            <a:r>
              <a:rPr kumimoji="1" lang="ko-KR" altLang="en-US" dirty="0">
                <a:solidFill>
                  <a:schemeClr val="tx1"/>
                </a:solidFill>
              </a:rPr>
              <a:t>내용</a:t>
            </a:r>
            <a:r>
              <a:rPr kumimoji="1" lang="en-US" altLang="ko-KR" dirty="0">
                <a:solidFill>
                  <a:schemeClr val="tx1"/>
                </a:solidFill>
              </a:rPr>
              <a:t>:</a:t>
            </a:r>
            <a:r>
              <a:rPr kumimoji="1" lang="ko-KR" altLang="en-US" dirty="0">
                <a:solidFill>
                  <a:schemeClr val="tx1"/>
                </a:solidFill>
              </a:rPr>
              <a:t> 위 참가자는 </a:t>
            </a:r>
            <a:r>
              <a:rPr kumimoji="1" lang="en-US" altLang="ko-KR" dirty="0">
                <a:solidFill>
                  <a:schemeClr val="tx1"/>
                </a:solidFill>
              </a:rPr>
              <a:t>3</a:t>
            </a:r>
            <a:r>
              <a:rPr kumimoji="1" lang="ko-KR" altLang="en-US" dirty="0">
                <a:solidFill>
                  <a:schemeClr val="tx1"/>
                </a:solidFill>
              </a:rPr>
              <a:t>번 문항</a:t>
            </a:r>
            <a:r>
              <a:rPr kumimoji="1" lang="en-US" altLang="ko-KR" dirty="0">
                <a:solidFill>
                  <a:schemeClr val="tx1"/>
                </a:solidFill>
              </a:rPr>
              <a:t>,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HelloWorld</a:t>
            </a:r>
            <a:r>
              <a:rPr kumimoji="1" lang="ko-KR" altLang="en-US" dirty="0" err="1">
                <a:solidFill>
                  <a:schemeClr val="tx1"/>
                </a:solidFill>
              </a:rPr>
              <a:t>를</a:t>
            </a:r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en-US" altLang="ko-KR" dirty="0">
                <a:solidFill>
                  <a:schemeClr val="tx1"/>
                </a:solidFill>
              </a:rPr>
              <a:t>5</a:t>
            </a:r>
            <a:r>
              <a:rPr kumimoji="1" lang="ko-KR" altLang="en-US" dirty="0">
                <a:solidFill>
                  <a:schemeClr val="tx1"/>
                </a:solidFill>
              </a:rPr>
              <a:t>번 시도하여</a:t>
            </a:r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성공적으로 풀었음을 증명함</a:t>
            </a:r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2FC9CA65-1F8E-7C46-91E4-DFC7C6D950D2}"/>
              </a:ext>
            </a:extLst>
          </p:cNvPr>
          <p:cNvSpPr/>
          <p:nvPr/>
        </p:nvSpPr>
        <p:spPr>
          <a:xfrm>
            <a:off x="4392930" y="1691640"/>
            <a:ext cx="3497580" cy="480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증명서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058706A6-4E46-DE49-B1B8-90561BE72EC0}"/>
              </a:ext>
            </a:extLst>
          </p:cNvPr>
          <p:cNvSpPr/>
          <p:nvPr/>
        </p:nvSpPr>
        <p:spPr>
          <a:xfrm>
            <a:off x="4770120" y="4741551"/>
            <a:ext cx="2743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저장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2698FA04-C38F-364F-9925-E0F9EE6E12AC}"/>
              </a:ext>
            </a:extLst>
          </p:cNvPr>
          <p:cNvSpPr/>
          <p:nvPr/>
        </p:nvSpPr>
        <p:spPr>
          <a:xfrm>
            <a:off x="4770120" y="5406402"/>
            <a:ext cx="2743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뒤로 가기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E5EA932-5D90-0241-B984-27FAA60F79DF}"/>
              </a:ext>
            </a:extLst>
          </p:cNvPr>
          <p:cNvSpPr/>
          <p:nvPr/>
        </p:nvSpPr>
        <p:spPr>
          <a:xfrm>
            <a:off x="4770120" y="4134011"/>
            <a:ext cx="2743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인쇄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41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1A11A-6B68-3A42-A214-EBA56AAE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설문조사를 반영한 개선방안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정확한 에러 위치를 알기 어려움</a:t>
            </a:r>
            <a:r>
              <a:rPr kumimoji="1"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B0F0C-E420-8B41-AFDA-FBB7D48C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방식이 직관적으로 에러 여부를 알려주기는 하나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정확한 에러 위치를 설명하기에는 한계가 있음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 에러가 해당 라인의 어떤 부분에서 발생했는지 더 명확히 표시하자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345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1A11A-6B68-3A42-A214-EBA56AAE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sz="3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정확한 에러 위치를 알기 어려움</a:t>
            </a:r>
            <a:r>
              <a:rPr kumimoji="1" lang="en-US" altLang="ko-KR" sz="3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kumimoji="1" lang="en-US" altLang="ko-KR" sz="320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B0F0C-E420-8B41-AFDA-FBB7D48C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76EB299-CC77-3E44-BBE7-CB465950E76A}"/>
              </a:ext>
            </a:extLst>
          </p:cNvPr>
          <p:cNvSpPr/>
          <p:nvPr/>
        </p:nvSpPr>
        <p:spPr>
          <a:xfrm>
            <a:off x="6584598" y="1635821"/>
            <a:ext cx="4815840" cy="4617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컴파일 에러 감지</a:t>
            </a:r>
            <a:r>
              <a:rPr kumimoji="1" lang="en-US" altLang="ko-KR" dirty="0">
                <a:solidFill>
                  <a:schemeClr val="tx1"/>
                </a:solidFill>
              </a:rPr>
              <a:t>!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5</a:t>
            </a:r>
            <a:r>
              <a:rPr kumimoji="1" lang="ko-KR" altLang="en-US" dirty="0">
                <a:solidFill>
                  <a:srgbClr val="FF0000"/>
                </a:solidFill>
              </a:rPr>
              <a:t>번 라인 </a:t>
            </a:r>
            <a:r>
              <a:rPr kumimoji="1" lang="en-US" altLang="ko-KR" dirty="0">
                <a:solidFill>
                  <a:srgbClr val="FF0000"/>
                </a:solidFill>
              </a:rPr>
              <a:t>: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b="1" dirty="0" err="1">
                <a:solidFill>
                  <a:srgbClr val="FF0000"/>
                </a:solidFill>
              </a:rPr>
              <a:t>prin</a:t>
            </a:r>
            <a:r>
              <a:rPr kumimoji="1" lang="en-US" altLang="ko-KR" b="1" dirty="0">
                <a:solidFill>
                  <a:srgbClr val="FF0000"/>
                </a:solidFill>
              </a:rPr>
              <a:t>^(“</a:t>
            </a:r>
            <a:r>
              <a:rPr kumimoji="1" lang="ko-KR" altLang="en-US" b="1" dirty="0">
                <a:solidFill>
                  <a:srgbClr val="FF0000"/>
                </a:solidFill>
              </a:rPr>
              <a:t>강아지</a:t>
            </a:r>
            <a:r>
              <a:rPr kumimoji="1" lang="en-US" altLang="ko-KR" b="1" dirty="0">
                <a:solidFill>
                  <a:srgbClr val="FF0000"/>
                </a:solidFill>
              </a:rPr>
              <a:t>”);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=&gt;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^</a:t>
            </a:r>
            <a:r>
              <a:rPr kumimoji="1" lang="ko-KR" altLang="en-US" b="1" dirty="0">
                <a:solidFill>
                  <a:srgbClr val="FF0000"/>
                </a:solidFill>
              </a:rPr>
              <a:t> 문법 오류</a:t>
            </a:r>
            <a:r>
              <a:rPr kumimoji="1" lang="en-US" altLang="ko-KR" b="1" dirty="0">
                <a:solidFill>
                  <a:srgbClr val="FF0000"/>
                </a:solidFill>
              </a:rPr>
              <a:t>!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05BBB45-AD7E-F34D-A9BF-98D6B304F005}"/>
              </a:ext>
            </a:extLst>
          </p:cNvPr>
          <p:cNvSpPr/>
          <p:nvPr/>
        </p:nvSpPr>
        <p:spPr>
          <a:xfrm>
            <a:off x="7213248" y="1757741"/>
            <a:ext cx="3497580" cy="4238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0002</a:t>
            </a:r>
            <a:r>
              <a:rPr kumimoji="1" lang="ko-KR" altLang="en-US" dirty="0">
                <a:solidFill>
                  <a:schemeClr val="tx1"/>
                </a:solidFill>
              </a:rPr>
              <a:t>번의 실패 이유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FCFD9A19-5DE8-AE4D-B2C8-F7C58B20DDF1}"/>
              </a:ext>
            </a:extLst>
          </p:cNvPr>
          <p:cNvSpPr/>
          <p:nvPr/>
        </p:nvSpPr>
        <p:spPr>
          <a:xfrm>
            <a:off x="6828438" y="4134229"/>
            <a:ext cx="4404360" cy="18449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lain"/>
            </a:pPr>
            <a:r>
              <a:rPr kumimoji="1" lang="en-US" altLang="ko-KR" sz="1000" dirty="0">
                <a:solidFill>
                  <a:schemeClr val="tx1"/>
                </a:solidFill>
              </a:rPr>
              <a:t>#include&lt;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stdio.h</a:t>
            </a:r>
            <a:r>
              <a:rPr kumimoji="1"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2	</a:t>
            </a:r>
          </a:p>
          <a:p>
            <a:pPr marL="228600" indent="-228600">
              <a:buAutoNum type="arabicPlain" startAt="3"/>
            </a:pPr>
            <a:r>
              <a:rPr kumimoji="1" lang="en-US" altLang="ko-KR" sz="1000" dirty="0" err="1">
                <a:solidFill>
                  <a:schemeClr val="tx1"/>
                </a:solidFill>
              </a:rPr>
              <a:t>int</a:t>
            </a:r>
            <a:r>
              <a:rPr kumimoji="1" lang="en-US" altLang="ko-KR" sz="1000" dirty="0">
                <a:solidFill>
                  <a:schemeClr val="tx1"/>
                </a:solidFill>
              </a:rPr>
              <a:t> main(void){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4</a:t>
            </a:r>
          </a:p>
          <a:p>
            <a:pPr marL="228600" indent="-228600">
              <a:buAutoNum type="arabicPlain" startAt="5"/>
            </a:pPr>
            <a:r>
              <a:rPr kumimoji="1" lang="en-US" altLang="ko-KR" sz="1000" b="1" dirty="0" err="1">
                <a:solidFill>
                  <a:srgbClr val="FF0000"/>
                </a:solidFill>
              </a:rPr>
              <a:t>prin</a:t>
            </a:r>
            <a:r>
              <a:rPr kumimoji="1" lang="en-US" altLang="ko-KR" sz="1000" b="1" dirty="0">
                <a:solidFill>
                  <a:srgbClr val="FF0000"/>
                </a:solidFill>
              </a:rPr>
              <a:t>(“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강아지</a:t>
            </a:r>
            <a:r>
              <a:rPr kumimoji="1" lang="en-US" altLang="ko-KR" sz="1000" b="1" dirty="0">
                <a:solidFill>
                  <a:srgbClr val="FF0000"/>
                </a:solidFill>
              </a:rPr>
              <a:t>”);</a:t>
            </a:r>
          </a:p>
          <a:p>
            <a:pPr marL="228600" indent="-228600">
              <a:buFontTx/>
              <a:buAutoNum type="arabicPlain" startAt="6"/>
            </a:pPr>
            <a:r>
              <a:rPr kumimoji="1" lang="en-US" altLang="ko-KR" sz="1000" dirty="0">
                <a:solidFill>
                  <a:schemeClr val="tx1"/>
                </a:solidFill>
              </a:rPr>
              <a:t>return 0;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7</a:t>
            </a:r>
          </a:p>
          <a:p>
            <a:pPr marL="228600" indent="-228600">
              <a:buAutoNum type="arabicPlain" startAt="8"/>
            </a:pPr>
            <a:r>
              <a:rPr kumimoji="1" lang="en-US" altLang="ko-KR" sz="1000" dirty="0">
                <a:solidFill>
                  <a:schemeClr val="tx1"/>
                </a:solidFill>
              </a:rPr>
              <a:t>}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9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10</a:t>
            </a:r>
          </a:p>
          <a:p>
            <a:endParaRPr kumimoji="1" lang="en-US" altLang="ko-KR" sz="1000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F2B38CB6-ADAA-DA49-9972-804C39EE32DF}"/>
              </a:ext>
            </a:extLst>
          </p:cNvPr>
          <p:cNvSpPr/>
          <p:nvPr/>
        </p:nvSpPr>
        <p:spPr>
          <a:xfrm>
            <a:off x="10867038" y="4149945"/>
            <a:ext cx="182880" cy="1722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3F8378F-46E1-044F-921B-E952A5D257F3}"/>
              </a:ext>
            </a:extLst>
          </p:cNvPr>
          <p:cNvSpPr/>
          <p:nvPr/>
        </p:nvSpPr>
        <p:spPr>
          <a:xfrm>
            <a:off x="10867038" y="4149945"/>
            <a:ext cx="182880" cy="183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5D8DFD8A-3C91-5B48-8576-1E90534A4CC2}"/>
              </a:ext>
            </a:extLst>
          </p:cNvPr>
          <p:cNvSpPr/>
          <p:nvPr/>
        </p:nvSpPr>
        <p:spPr>
          <a:xfrm>
            <a:off x="7468518" y="3638929"/>
            <a:ext cx="1287780" cy="4495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수정하기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97C1258-1695-E74A-9163-E6F40264BC9B}"/>
              </a:ext>
            </a:extLst>
          </p:cNvPr>
          <p:cNvSpPr/>
          <p:nvPr/>
        </p:nvSpPr>
        <p:spPr>
          <a:xfrm>
            <a:off x="8855358" y="3638929"/>
            <a:ext cx="1718310" cy="4495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메인페이지로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45968B5-5E22-2142-A7A3-F5354F1E137A}"/>
              </a:ext>
            </a:extLst>
          </p:cNvPr>
          <p:cNvSpPr/>
          <p:nvPr/>
        </p:nvSpPr>
        <p:spPr>
          <a:xfrm>
            <a:off x="1454433" y="1635821"/>
            <a:ext cx="4815840" cy="4617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rgbClr val="FF0000"/>
                </a:solidFill>
              </a:rPr>
              <a:t>컴파일 에러 감지</a:t>
            </a:r>
            <a:r>
              <a:rPr kumimoji="1" lang="en-US" altLang="ko-KR" dirty="0">
                <a:solidFill>
                  <a:srgbClr val="FF0000"/>
                </a:solidFill>
              </a:rPr>
              <a:t>!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5</a:t>
            </a:r>
            <a:r>
              <a:rPr kumimoji="1" lang="ko-KR" altLang="en-US" dirty="0">
                <a:solidFill>
                  <a:schemeClr val="tx1"/>
                </a:solidFill>
              </a:rPr>
              <a:t> 라인에서 에러 감지</a:t>
            </a:r>
            <a:r>
              <a:rPr kumimoji="1" lang="en-US" altLang="ko-KR" dirty="0">
                <a:solidFill>
                  <a:schemeClr val="tx1"/>
                </a:solidFill>
              </a:rPr>
              <a:t>!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D4FFFAD2-3D66-4B48-97E7-646CFDD4E2EC}"/>
              </a:ext>
            </a:extLst>
          </p:cNvPr>
          <p:cNvSpPr/>
          <p:nvPr/>
        </p:nvSpPr>
        <p:spPr>
          <a:xfrm>
            <a:off x="2083083" y="1757741"/>
            <a:ext cx="3497580" cy="4238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0002</a:t>
            </a:r>
            <a:r>
              <a:rPr kumimoji="1" lang="ko-KR" altLang="en-US" dirty="0">
                <a:solidFill>
                  <a:schemeClr val="tx1"/>
                </a:solidFill>
              </a:rPr>
              <a:t>번의 실패 이유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070791C1-9F16-7443-86E1-2417D38483E5}"/>
              </a:ext>
            </a:extLst>
          </p:cNvPr>
          <p:cNvSpPr/>
          <p:nvPr/>
        </p:nvSpPr>
        <p:spPr>
          <a:xfrm>
            <a:off x="1698273" y="4134229"/>
            <a:ext cx="4404360" cy="18449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lain"/>
            </a:pPr>
            <a:r>
              <a:rPr kumimoji="1" lang="en-US" altLang="ko-KR" sz="1000" dirty="0">
                <a:solidFill>
                  <a:schemeClr val="tx1"/>
                </a:solidFill>
              </a:rPr>
              <a:t>#include&lt;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stdio.h</a:t>
            </a:r>
            <a:r>
              <a:rPr kumimoji="1"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2	</a:t>
            </a:r>
          </a:p>
          <a:p>
            <a:pPr marL="228600" indent="-228600">
              <a:buAutoNum type="arabicPlain" startAt="3"/>
            </a:pPr>
            <a:r>
              <a:rPr kumimoji="1" lang="en-US" altLang="ko-KR" sz="1000" dirty="0" err="1">
                <a:solidFill>
                  <a:schemeClr val="tx1"/>
                </a:solidFill>
              </a:rPr>
              <a:t>int</a:t>
            </a:r>
            <a:r>
              <a:rPr kumimoji="1" lang="en-US" altLang="ko-KR" sz="1000" dirty="0">
                <a:solidFill>
                  <a:schemeClr val="tx1"/>
                </a:solidFill>
              </a:rPr>
              <a:t> main(void){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4</a:t>
            </a:r>
          </a:p>
          <a:p>
            <a:pPr marL="228600" indent="-228600">
              <a:buAutoNum type="arabicPlain" startAt="5"/>
            </a:pPr>
            <a:r>
              <a:rPr kumimoji="1" lang="en-US" altLang="ko-KR" sz="1000" b="1" dirty="0" err="1">
                <a:solidFill>
                  <a:srgbClr val="FF0000"/>
                </a:solidFill>
              </a:rPr>
              <a:t>prin</a:t>
            </a:r>
            <a:r>
              <a:rPr kumimoji="1" lang="en-US" altLang="ko-KR" sz="1000" b="1" dirty="0">
                <a:solidFill>
                  <a:srgbClr val="FF0000"/>
                </a:solidFill>
              </a:rPr>
              <a:t>(“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강아지</a:t>
            </a:r>
            <a:r>
              <a:rPr kumimoji="1" lang="en-US" altLang="ko-KR" sz="1000" b="1" dirty="0">
                <a:solidFill>
                  <a:srgbClr val="FF0000"/>
                </a:solidFill>
              </a:rPr>
              <a:t>”);</a:t>
            </a:r>
          </a:p>
          <a:p>
            <a:pPr marL="228600" indent="-228600">
              <a:buFontTx/>
              <a:buAutoNum type="arabicPlain" startAt="6"/>
            </a:pPr>
            <a:r>
              <a:rPr kumimoji="1" lang="en-US" altLang="ko-KR" sz="1000" dirty="0">
                <a:solidFill>
                  <a:schemeClr val="tx1"/>
                </a:solidFill>
              </a:rPr>
              <a:t>return 0;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7</a:t>
            </a:r>
          </a:p>
          <a:p>
            <a:pPr marL="228600" indent="-228600">
              <a:buAutoNum type="arabicPlain" startAt="8"/>
            </a:pPr>
            <a:r>
              <a:rPr kumimoji="1" lang="en-US" altLang="ko-KR" sz="1000" dirty="0">
                <a:solidFill>
                  <a:schemeClr val="tx1"/>
                </a:solidFill>
              </a:rPr>
              <a:t>}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9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10</a:t>
            </a:r>
          </a:p>
          <a:p>
            <a:endParaRPr kumimoji="1" lang="en-US" altLang="ko-KR" sz="1000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5EDEF19-2E70-6445-B4EC-A90B1CAB671B}"/>
              </a:ext>
            </a:extLst>
          </p:cNvPr>
          <p:cNvSpPr/>
          <p:nvPr/>
        </p:nvSpPr>
        <p:spPr>
          <a:xfrm>
            <a:off x="5736873" y="4149945"/>
            <a:ext cx="182880" cy="1722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3F56FBE-A30F-D540-98DE-A96EB29D4730}"/>
              </a:ext>
            </a:extLst>
          </p:cNvPr>
          <p:cNvSpPr/>
          <p:nvPr/>
        </p:nvSpPr>
        <p:spPr>
          <a:xfrm>
            <a:off x="5736873" y="4149945"/>
            <a:ext cx="182880" cy="183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7700DCD-B9B6-9249-B2B8-261D1C1A51E0}"/>
              </a:ext>
            </a:extLst>
          </p:cNvPr>
          <p:cNvSpPr/>
          <p:nvPr/>
        </p:nvSpPr>
        <p:spPr>
          <a:xfrm>
            <a:off x="2338353" y="3638929"/>
            <a:ext cx="1287780" cy="4495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수정하기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29F21E62-611C-A643-AE62-2206CBE70C0A}"/>
              </a:ext>
            </a:extLst>
          </p:cNvPr>
          <p:cNvSpPr/>
          <p:nvPr/>
        </p:nvSpPr>
        <p:spPr>
          <a:xfrm>
            <a:off x="3725193" y="3638929"/>
            <a:ext cx="1718310" cy="4495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메인페이지로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7601" y="625354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방식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294250" y="626194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개선된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17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1A11A-6B68-3A42-A214-EBA56AAE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설문조사를 반영한 개선방안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3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언어에 맞는 기본 양식의 부재</a:t>
            </a:r>
            <a:r>
              <a:rPr kumimoji="1" lang="en-US" altLang="ko-KR" sz="3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kumimoji="1" lang="en-US" altLang="ko-KR" sz="320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3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kumimoji="1" lang="en-US" altLang="ko-KR" sz="320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B0F0C-E420-8B41-AFDA-FBB7D48C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초보자들에게는 언어별로 기본 양식을 제공하는 것이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더욱 수월한 코딩을 도울 수 있다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0" indent="0">
              <a:buNone/>
            </a:pP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기초적인 코드 구조에 대한 양식을 제공하자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!</a:t>
            </a: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624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1A667-2F9A-F740-A790-8BA824BA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언어에 맞는 기본 양식의 부재</a:t>
            </a:r>
            <a:r>
              <a:rPr kumimoji="1" lang="en-US" altLang="ko-KR" sz="2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kumimoji="1" lang="en-US" altLang="ko-KR" sz="290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kumimoji="1" lang="ko-KR" altLang="en-US" sz="2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45968B5-5E22-2142-A7A3-F5354F1E137A}"/>
              </a:ext>
            </a:extLst>
          </p:cNvPr>
          <p:cNvSpPr/>
          <p:nvPr/>
        </p:nvSpPr>
        <p:spPr>
          <a:xfrm>
            <a:off x="6705784" y="1547686"/>
            <a:ext cx="4815840" cy="4617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“HelloWorld</a:t>
            </a:r>
            <a:r>
              <a:rPr kumimoji="1" lang="ko-KR" altLang="en-US" dirty="0">
                <a:solidFill>
                  <a:schemeClr val="tx1"/>
                </a:solidFill>
              </a:rPr>
              <a:t>＂</a:t>
            </a:r>
            <a:r>
              <a:rPr kumimoji="1" lang="ko-KR" altLang="en-US" dirty="0" err="1">
                <a:solidFill>
                  <a:schemeClr val="tx1"/>
                </a:solidFill>
              </a:rPr>
              <a:t>를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err="1">
                <a:solidFill>
                  <a:schemeClr val="tx1"/>
                </a:solidFill>
              </a:rPr>
              <a:t>출력하시오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4FFFAD2-3D66-4B48-97E7-646CFDD4E2EC}"/>
              </a:ext>
            </a:extLst>
          </p:cNvPr>
          <p:cNvSpPr/>
          <p:nvPr/>
        </p:nvSpPr>
        <p:spPr>
          <a:xfrm>
            <a:off x="7334434" y="1669606"/>
            <a:ext cx="3497580" cy="4238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문제 번호</a:t>
            </a:r>
            <a:r>
              <a:rPr kumimoji="1" lang="en-US" altLang="ko-KR" dirty="0">
                <a:solidFill>
                  <a:schemeClr val="tx1"/>
                </a:solidFill>
              </a:rPr>
              <a:t>: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0003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6DFE044-1A93-E84E-B45D-E620625144F1}"/>
              </a:ext>
            </a:extLst>
          </p:cNvPr>
          <p:cNvSpPr/>
          <p:nvPr/>
        </p:nvSpPr>
        <p:spPr>
          <a:xfrm>
            <a:off x="7711624" y="2394456"/>
            <a:ext cx="838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입력</a:t>
            </a:r>
            <a:r>
              <a:rPr kumimoji="1"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51A9BE9-F8F7-7740-8B52-D161834A1E3A}"/>
              </a:ext>
            </a:extLst>
          </p:cNvPr>
          <p:cNvSpPr/>
          <p:nvPr/>
        </p:nvSpPr>
        <p:spPr>
          <a:xfrm>
            <a:off x="8603164" y="2394456"/>
            <a:ext cx="1912620" cy="5124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없음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D2CF90E6-0246-FF4C-B108-171EB0C5BA7C}"/>
              </a:ext>
            </a:extLst>
          </p:cNvPr>
          <p:cNvSpPr/>
          <p:nvPr/>
        </p:nvSpPr>
        <p:spPr>
          <a:xfrm>
            <a:off x="7726864" y="2999295"/>
            <a:ext cx="838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출력</a:t>
            </a:r>
            <a:r>
              <a:rPr kumimoji="1"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070791C1-9F16-7443-86E1-2417D38483E5}"/>
              </a:ext>
            </a:extLst>
          </p:cNvPr>
          <p:cNvSpPr/>
          <p:nvPr/>
        </p:nvSpPr>
        <p:spPr>
          <a:xfrm>
            <a:off x="6949624" y="4046094"/>
            <a:ext cx="4404360" cy="18449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lain"/>
            </a:pPr>
            <a:r>
              <a:rPr kumimoji="1" lang="en-US" altLang="ko-KR" sz="1000" dirty="0">
                <a:solidFill>
                  <a:schemeClr val="tx1"/>
                </a:solidFill>
              </a:rPr>
              <a:t>#include&lt;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stdio.h</a:t>
            </a:r>
            <a:r>
              <a:rPr kumimoji="1"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2	</a:t>
            </a:r>
          </a:p>
          <a:p>
            <a:pPr marL="228600" indent="-228600">
              <a:buAutoNum type="arabicPlain" startAt="3"/>
            </a:pPr>
            <a:r>
              <a:rPr kumimoji="1" lang="en-US" altLang="ko-KR" sz="1000" dirty="0" err="1">
                <a:solidFill>
                  <a:schemeClr val="tx1"/>
                </a:solidFill>
              </a:rPr>
              <a:t>int</a:t>
            </a:r>
            <a:r>
              <a:rPr kumimoji="1" lang="en-US" altLang="ko-KR" sz="1000" dirty="0">
                <a:solidFill>
                  <a:schemeClr val="tx1"/>
                </a:solidFill>
              </a:rPr>
              <a:t> main(void){</a:t>
            </a:r>
          </a:p>
          <a:p>
            <a:r>
              <a:rPr kumimoji="1" lang="en-US" altLang="ko-KR" sz="1000" dirty="0" smtClean="0">
                <a:solidFill>
                  <a:schemeClr val="tx1"/>
                </a:solidFill>
              </a:rPr>
              <a:t>4	</a:t>
            </a:r>
            <a:r>
              <a:rPr kumimoji="1" lang="en-US" altLang="ko-KR" sz="1000" dirty="0">
                <a:solidFill>
                  <a:schemeClr val="tx1"/>
                </a:solidFill>
              </a:rPr>
              <a:t>r</a:t>
            </a:r>
            <a:r>
              <a:rPr kumimoji="1" lang="en-US" altLang="ko-KR" sz="1000" dirty="0" smtClean="0">
                <a:solidFill>
                  <a:schemeClr val="tx1"/>
                </a:solidFill>
              </a:rPr>
              <a:t>eturn 0;</a:t>
            </a:r>
            <a:endParaRPr kumimoji="1"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lain" startAt="5"/>
            </a:pPr>
            <a:r>
              <a:rPr kumimoji="1" lang="en-US" altLang="ko-KR" sz="1000" dirty="0">
                <a:solidFill>
                  <a:schemeClr val="tx1"/>
                </a:solidFill>
              </a:rPr>
              <a:t>}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6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7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8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9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10</a:t>
            </a:r>
          </a:p>
          <a:p>
            <a:endParaRPr kumimoji="1" lang="en-US" altLang="ko-KR" sz="1000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EDEF19-2E70-6445-B4EC-A90B1CAB671B}"/>
              </a:ext>
            </a:extLst>
          </p:cNvPr>
          <p:cNvSpPr/>
          <p:nvPr/>
        </p:nvSpPr>
        <p:spPr>
          <a:xfrm>
            <a:off x="10988224" y="4061810"/>
            <a:ext cx="182880" cy="1722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3F56FBE-A30F-D540-98DE-A96EB29D4730}"/>
              </a:ext>
            </a:extLst>
          </p:cNvPr>
          <p:cNvSpPr/>
          <p:nvPr/>
        </p:nvSpPr>
        <p:spPr>
          <a:xfrm>
            <a:off x="10988224" y="4061810"/>
            <a:ext cx="182880" cy="183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7700DCD-B9B6-9249-B2B8-261D1C1A51E0}"/>
              </a:ext>
            </a:extLst>
          </p:cNvPr>
          <p:cNvSpPr/>
          <p:nvPr/>
        </p:nvSpPr>
        <p:spPr>
          <a:xfrm>
            <a:off x="7726864" y="3550794"/>
            <a:ext cx="1287780" cy="4495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저장하기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29F21E62-611C-A643-AE62-2206CBE70C0A}"/>
              </a:ext>
            </a:extLst>
          </p:cNvPr>
          <p:cNvSpPr/>
          <p:nvPr/>
        </p:nvSpPr>
        <p:spPr>
          <a:xfrm>
            <a:off x="9113704" y="3550794"/>
            <a:ext cx="1287780" cy="4495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뒤로가기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6C391BF3-3165-2342-B541-838B659F86C4}"/>
              </a:ext>
            </a:extLst>
          </p:cNvPr>
          <p:cNvSpPr/>
          <p:nvPr/>
        </p:nvSpPr>
        <p:spPr>
          <a:xfrm>
            <a:off x="8603164" y="2999294"/>
            <a:ext cx="1912620" cy="5124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없음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045968B5-5E22-2142-A7A3-F5354F1E137A}"/>
              </a:ext>
            </a:extLst>
          </p:cNvPr>
          <p:cNvSpPr/>
          <p:nvPr/>
        </p:nvSpPr>
        <p:spPr>
          <a:xfrm>
            <a:off x="1432744" y="1547686"/>
            <a:ext cx="4815840" cy="4617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“HelloWorld</a:t>
            </a:r>
            <a:r>
              <a:rPr kumimoji="1" lang="ko-KR" altLang="en-US" dirty="0">
                <a:solidFill>
                  <a:schemeClr val="tx1"/>
                </a:solidFill>
              </a:rPr>
              <a:t>＂</a:t>
            </a:r>
            <a:r>
              <a:rPr kumimoji="1" lang="ko-KR" altLang="en-US" dirty="0" err="1">
                <a:solidFill>
                  <a:schemeClr val="tx1"/>
                </a:solidFill>
              </a:rPr>
              <a:t>를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err="1">
                <a:solidFill>
                  <a:schemeClr val="tx1"/>
                </a:solidFill>
              </a:rPr>
              <a:t>출력하시오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D4FFFAD2-3D66-4B48-97E7-646CFDD4E2EC}"/>
              </a:ext>
            </a:extLst>
          </p:cNvPr>
          <p:cNvSpPr/>
          <p:nvPr/>
        </p:nvSpPr>
        <p:spPr>
          <a:xfrm>
            <a:off x="2061394" y="1669606"/>
            <a:ext cx="3497580" cy="4238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문제 번호</a:t>
            </a:r>
            <a:r>
              <a:rPr kumimoji="1" lang="en-US" altLang="ko-KR" dirty="0">
                <a:solidFill>
                  <a:schemeClr val="tx1"/>
                </a:solidFill>
              </a:rPr>
              <a:t>: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0003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6DFE044-1A93-E84E-B45D-E620625144F1}"/>
              </a:ext>
            </a:extLst>
          </p:cNvPr>
          <p:cNvSpPr/>
          <p:nvPr/>
        </p:nvSpPr>
        <p:spPr>
          <a:xfrm>
            <a:off x="2438584" y="2394456"/>
            <a:ext cx="838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입력</a:t>
            </a:r>
            <a:r>
              <a:rPr kumimoji="1"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651A9BE9-F8F7-7740-8B52-D161834A1E3A}"/>
              </a:ext>
            </a:extLst>
          </p:cNvPr>
          <p:cNvSpPr/>
          <p:nvPr/>
        </p:nvSpPr>
        <p:spPr>
          <a:xfrm>
            <a:off x="3330124" y="2394456"/>
            <a:ext cx="1912620" cy="5124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없음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2CF90E6-0246-FF4C-B108-171EB0C5BA7C}"/>
              </a:ext>
            </a:extLst>
          </p:cNvPr>
          <p:cNvSpPr/>
          <p:nvPr/>
        </p:nvSpPr>
        <p:spPr>
          <a:xfrm>
            <a:off x="2453824" y="2999295"/>
            <a:ext cx="838200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출력</a:t>
            </a:r>
            <a:r>
              <a:rPr kumimoji="1"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070791C1-9F16-7443-86E1-2417D38483E5}"/>
              </a:ext>
            </a:extLst>
          </p:cNvPr>
          <p:cNvSpPr/>
          <p:nvPr/>
        </p:nvSpPr>
        <p:spPr>
          <a:xfrm>
            <a:off x="1676584" y="4046094"/>
            <a:ext cx="4404360" cy="18449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lain"/>
            </a:pPr>
            <a:r>
              <a:rPr kumimoji="1" lang="en-US" altLang="ko-KR" sz="1000" dirty="0" smtClean="0">
                <a:solidFill>
                  <a:schemeClr val="tx1"/>
                </a:solidFill>
              </a:rPr>
              <a:t> </a:t>
            </a:r>
            <a:endParaRPr kumimoji="1" lang="en-US" altLang="ko-KR" sz="1000" dirty="0">
              <a:solidFill>
                <a:schemeClr val="tx1"/>
              </a:solidFill>
            </a:endParaRP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2	</a:t>
            </a:r>
          </a:p>
          <a:p>
            <a:pPr marL="228600" indent="-228600">
              <a:buAutoNum type="arabicPlain" startAt="3"/>
            </a:pPr>
            <a:r>
              <a:rPr kumimoji="1" lang="en-US" altLang="ko-KR" sz="1000" dirty="0">
                <a:solidFill>
                  <a:schemeClr val="tx1"/>
                </a:solidFill>
              </a:rPr>
              <a:t> </a:t>
            </a:r>
            <a:endParaRPr kumimoji="1" lang="en-US" altLang="ko-KR" sz="1000" dirty="0" smtClean="0">
              <a:solidFill>
                <a:schemeClr val="tx1"/>
              </a:solidFill>
            </a:endParaRPr>
          </a:p>
          <a:p>
            <a:r>
              <a:rPr kumimoji="1" lang="en-US" altLang="ko-KR" sz="1000" dirty="0" smtClean="0">
                <a:solidFill>
                  <a:schemeClr val="tx1"/>
                </a:solidFill>
              </a:rPr>
              <a:t>4	</a:t>
            </a:r>
          </a:p>
          <a:p>
            <a:r>
              <a:rPr kumimoji="1" lang="en-US" altLang="ko-KR" sz="1000" dirty="0" smtClean="0">
                <a:solidFill>
                  <a:schemeClr val="tx1"/>
                </a:solidFill>
              </a:rPr>
              <a:t>5</a:t>
            </a:r>
            <a:endParaRPr kumimoji="1" lang="en-US" altLang="ko-KR" sz="1000" dirty="0" smtClean="0">
              <a:solidFill>
                <a:schemeClr val="tx1"/>
              </a:solidFill>
            </a:endParaRPr>
          </a:p>
          <a:p>
            <a:r>
              <a:rPr kumimoji="1" lang="en-US" altLang="ko-KR" sz="1000" dirty="0" smtClean="0">
                <a:solidFill>
                  <a:schemeClr val="tx1"/>
                </a:solidFill>
              </a:rPr>
              <a:t>6</a:t>
            </a:r>
            <a:endParaRPr kumimoji="1" lang="en-US" altLang="ko-KR" sz="1000" dirty="0">
              <a:solidFill>
                <a:schemeClr val="tx1"/>
              </a:solidFill>
            </a:endParaRP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7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8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9</a:t>
            </a:r>
          </a:p>
          <a:p>
            <a:r>
              <a:rPr kumimoji="1" lang="en-US" altLang="ko-KR" sz="1000" dirty="0">
                <a:solidFill>
                  <a:schemeClr val="tx1"/>
                </a:solidFill>
              </a:rPr>
              <a:t>10</a:t>
            </a:r>
          </a:p>
          <a:p>
            <a:endParaRPr kumimoji="1" lang="en-US" altLang="ko-KR" sz="1000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05EDEF19-2E70-6445-B4EC-A90B1CAB671B}"/>
              </a:ext>
            </a:extLst>
          </p:cNvPr>
          <p:cNvSpPr/>
          <p:nvPr/>
        </p:nvSpPr>
        <p:spPr>
          <a:xfrm>
            <a:off x="5715184" y="4061810"/>
            <a:ext cx="182880" cy="1722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3F56FBE-A30F-D540-98DE-A96EB29D4730}"/>
              </a:ext>
            </a:extLst>
          </p:cNvPr>
          <p:cNvSpPr/>
          <p:nvPr/>
        </p:nvSpPr>
        <p:spPr>
          <a:xfrm>
            <a:off x="5715184" y="4061810"/>
            <a:ext cx="182880" cy="183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7700DCD-B9B6-9249-B2B8-261D1C1A51E0}"/>
              </a:ext>
            </a:extLst>
          </p:cNvPr>
          <p:cNvSpPr/>
          <p:nvPr/>
        </p:nvSpPr>
        <p:spPr>
          <a:xfrm>
            <a:off x="2453824" y="3550794"/>
            <a:ext cx="1287780" cy="4495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저장하기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29F21E62-611C-A643-AE62-2206CBE70C0A}"/>
              </a:ext>
            </a:extLst>
          </p:cNvPr>
          <p:cNvSpPr/>
          <p:nvPr/>
        </p:nvSpPr>
        <p:spPr>
          <a:xfrm>
            <a:off x="3840664" y="3550794"/>
            <a:ext cx="1287780" cy="4495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뒤로가기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6C391BF3-3165-2342-B541-838B659F86C4}"/>
              </a:ext>
            </a:extLst>
          </p:cNvPr>
          <p:cNvSpPr/>
          <p:nvPr/>
        </p:nvSpPr>
        <p:spPr>
          <a:xfrm>
            <a:off x="3330124" y="2999294"/>
            <a:ext cx="1912620" cy="5124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없음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57812" y="614467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방식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742174" y="6181004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개선된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양식의 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80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46018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주제에 대하여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967345"/>
            <a:ext cx="9601200" cy="41355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DOMJudge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코딩테스트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결과의 블록체인기반 증명서 발급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 ”</a:t>
            </a:r>
          </a:p>
          <a:p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DOMJudge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오픈소스를 이용하여 코드를 채점하고 해당 결과를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기반으로하여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증명서를 발급하는 소프트웨어를 만드는 것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소프트웨어의 경우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Docker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가상화 플랫폼 위에 개발이 될 것이며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블록체인은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Hyperledger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오픈소스 프레임워크를 사용할 예정</a:t>
            </a:r>
          </a:p>
        </p:txBody>
      </p:sp>
    </p:spTree>
    <p:extLst>
      <p:ext uri="{BB962C8B-B14F-4D97-AF65-F5344CB8AC3E}">
        <p14:creationId xmlns:p14="http://schemas.microsoft.com/office/powerpoint/2010/main" val="195036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46018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731818"/>
            <a:ext cx="9601200" cy="413558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오늘날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대중들의 관심이 뜨거워지고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산업혁명 이후 교육과정에도 코딩이 포함될 정도로 중요하게 여겨지면서 많은 사람들이 프로그래밍을 공부하고자 한다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자신이 작성한 코드를 테스트하거나 문제를 제시해 풀 수 있도록 하는 웹 사이트들이 다수 존재한다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이것을 이용해 기업 및 관련 기관에서는 수많은 코딩 콘테스트를 개최하고 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코드 채점 사이트와는 달리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이용하면 증명서를 발급할 시에 위조를 방지하고 공신력과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보안성을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높일 수 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Docker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특정 운영체제에 국한되지 않고 많은 사람들이 편리하게 웹 사이트를 사용할 수 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92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6691" y="145473"/>
            <a:ext cx="9601200" cy="1046018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 진행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일차 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67" b="67475"/>
          <a:stretch/>
        </p:blipFill>
        <p:spPr>
          <a:xfrm>
            <a:off x="1953491" y="1191491"/>
            <a:ext cx="8631382" cy="45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7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6691" y="145473"/>
            <a:ext cx="9601200" cy="1046018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 진행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일차 스케치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" t="3266" b="6498"/>
          <a:stretch/>
        </p:blipFill>
        <p:spPr>
          <a:xfrm>
            <a:off x="2840180" y="1191491"/>
            <a:ext cx="6698673" cy="46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6691" y="145473"/>
            <a:ext cx="9601200" cy="1046018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 진행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일차 스케치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79"/>
          <a:stretch/>
        </p:blipFill>
        <p:spPr>
          <a:xfrm>
            <a:off x="2770909" y="1191491"/>
            <a:ext cx="6650181" cy="47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7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6691" y="145473"/>
            <a:ext cx="9601200" cy="1046018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 진행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일차 스케치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5" t="8889" r="11316" b="46061"/>
          <a:stretch/>
        </p:blipFill>
        <p:spPr>
          <a:xfrm>
            <a:off x="2765984" y="1191490"/>
            <a:ext cx="6710525" cy="503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9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6691" y="145473"/>
            <a:ext cx="9601200" cy="1046018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스프린트 진행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일차 스토리보드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 t="9292" r="8435" b="25051"/>
          <a:stretch/>
        </p:blipFill>
        <p:spPr>
          <a:xfrm>
            <a:off x="3629890" y="1191491"/>
            <a:ext cx="5389419" cy="55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703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149</TotalTime>
  <Words>774</Words>
  <Application>Microsoft Office PowerPoint</Application>
  <PresentationFormat>와이드스크린</PresentationFormat>
  <Paragraphs>226</Paragraphs>
  <Slides>24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돋움</vt:lpstr>
      <vt:lpstr>Malgun Gothic</vt:lpstr>
      <vt:lpstr>Malgun Gothic</vt:lpstr>
      <vt:lpstr>Arial</vt:lpstr>
      <vt:lpstr>Franklin Gothic Book</vt:lpstr>
      <vt:lpstr>Crop</vt:lpstr>
      <vt:lpstr>종합설계  김오이 조 발표</vt:lpstr>
      <vt:lpstr>목차</vt:lpstr>
      <vt:lpstr>주제에 대하여</vt:lpstr>
      <vt:lpstr>동기</vt:lpstr>
      <vt:lpstr>스프린트 진행 : 1일차 맵</vt:lpstr>
      <vt:lpstr>스프린트 진행 : 2일차 스케치</vt:lpstr>
      <vt:lpstr>스프린트 진행 : 2일차 스케치</vt:lpstr>
      <vt:lpstr>스프린트 진행 : 2일차 스케치</vt:lpstr>
      <vt:lpstr>스프린트 진행 : 3일차 스토리보드</vt:lpstr>
      <vt:lpstr>설문조사 및 결과</vt:lpstr>
      <vt:lpstr>설문조사 및 결과 : 1번 문항</vt:lpstr>
      <vt:lpstr>설문조사 및 결과 : 1번 문항</vt:lpstr>
      <vt:lpstr>설문조사 및 결과 : 2번 문항</vt:lpstr>
      <vt:lpstr>설문조사 및 결과 : 3번 문항</vt:lpstr>
      <vt:lpstr>설문조사 및 결과 : 4번 문항</vt:lpstr>
      <vt:lpstr>설문조사 및 결과 : 5번 문항</vt:lpstr>
      <vt:lpstr>프로토타입</vt:lpstr>
      <vt:lpstr>설문조사 분석  현재의 문제점 </vt:lpstr>
      <vt:lpstr>설문조사를 반영한 개선방안  증명서 부분에 대한 화면 부재  </vt:lpstr>
      <vt:lpstr>증명서 부분에 대한 화면 부재  </vt:lpstr>
      <vt:lpstr>설문조사를 반영한 개선방안  정확한 에러 위치를 알기 어려움   </vt:lpstr>
      <vt:lpstr>정확한 에러 위치를 알기 어려움  </vt:lpstr>
      <vt:lpstr>설문조사를 반영한 개선방안  언어에 맞는 기본 양식의 부재   </vt:lpstr>
      <vt:lpstr>언어에 맞는 기본 양식의 부재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 김오이 조 발표</dc:title>
  <dc:creator>ohgee98@naver.com</dc:creator>
  <cp:lastModifiedBy>김 재인</cp:lastModifiedBy>
  <cp:revision>19</cp:revision>
  <dcterms:created xsi:type="dcterms:W3CDTF">2020-04-23T07:02:18Z</dcterms:created>
  <dcterms:modified xsi:type="dcterms:W3CDTF">2020-04-24T13:05:45Z</dcterms:modified>
</cp:coreProperties>
</file>