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81" r:id="rId2"/>
    <p:sldId id="267" r:id="rId3"/>
    <p:sldId id="257" r:id="rId4"/>
    <p:sldId id="265" r:id="rId5"/>
    <p:sldId id="266" r:id="rId6"/>
    <p:sldId id="268" r:id="rId7"/>
    <p:sldId id="258" r:id="rId8"/>
    <p:sldId id="269" r:id="rId9"/>
    <p:sldId id="270" r:id="rId10"/>
    <p:sldId id="271" r:id="rId11"/>
    <p:sldId id="259" r:id="rId12"/>
    <p:sldId id="272" r:id="rId13"/>
    <p:sldId id="273" r:id="rId14"/>
    <p:sldId id="274" r:id="rId15"/>
    <p:sldId id="275" r:id="rId16"/>
    <p:sldId id="276" r:id="rId17"/>
    <p:sldId id="261" r:id="rId18"/>
    <p:sldId id="277" r:id="rId19"/>
    <p:sldId id="260" r:id="rId20"/>
    <p:sldId id="278" r:id="rId21"/>
    <p:sldId id="279" r:id="rId22"/>
    <p:sldId id="280" r:id="rId23"/>
    <p:sldId id="282" r:id="rId24"/>
    <p:sldId id="264" r:id="rId25"/>
    <p:sldId id="263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1516F8A-2F84-4AED-BE3E-D4CF4FDA96B7}">
          <p14:sldIdLst>
            <p14:sldId id="281"/>
          </p14:sldIdLst>
        </p14:section>
        <p14:section name=" Introducción a las APIs REST" id="{69D71B29-C0F1-44B1-8791-39B94FD57CD1}">
          <p14:sldIdLst>
            <p14:sldId id="267"/>
            <p14:sldId id="257"/>
            <p14:sldId id="265"/>
            <p14:sldId id="266"/>
          </p14:sldIdLst>
        </p14:section>
        <p14:section name="introduccion a laravel" id="{2EC9C440-5602-4298-A452-AF9DF0DF2A6F}">
          <p14:sldIdLst>
            <p14:sldId id="268"/>
            <p14:sldId id="258"/>
            <p14:sldId id="269"/>
            <p14:sldId id="270"/>
          </p14:sldIdLst>
        </p14:section>
        <p14:section name="Estructura de proyecto laravel" id="{FCEB636F-7B1C-46B7-9646-662D72FFCB3F}">
          <p14:sldIdLst>
            <p14:sldId id="271"/>
            <p14:sldId id="259"/>
            <p14:sldId id="272"/>
            <p14:sldId id="273"/>
            <p14:sldId id="274"/>
            <p14:sldId id="275"/>
          </p14:sldIdLst>
        </p14:section>
        <p14:section name="configuracion de laravel" id="{536EE26A-E7F7-465C-98CD-8D62A3CD0ACA}">
          <p14:sldIdLst>
            <p14:sldId id="276"/>
            <p14:sldId id="261"/>
          </p14:sldIdLst>
        </p14:section>
        <p14:section name="Creacion de api rest simple" id="{47323478-65C0-4645-AC74-4878AA9CF91E}">
          <p14:sldIdLst>
            <p14:sldId id="277"/>
            <p14:sldId id="260"/>
            <p14:sldId id="278"/>
            <p14:sldId id="279"/>
            <p14:sldId id="280"/>
            <p14:sldId id="282"/>
          </p14:sldIdLst>
        </p14:section>
        <p14:section name="prueba con postman" id="{91504479-5A23-4C5C-88D8-3B1232537007}">
          <p14:sldIdLst>
            <p14:sldId id="264"/>
          </p14:sldIdLst>
        </p14:section>
        <p14:section name="manejo de validaciones" id="{C2CAB0F8-3211-4C4C-9BB5-7D390AA2FE1A}">
          <p14:sldIdLst>
            <p14:sldId id="263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417D-9A13-469D-B331-C7DC70D3DA42}" type="datetimeFigureOut">
              <a:rPr lang="es-MX" smtClean="0"/>
              <a:t>29/10/2024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0E389-E048-4BCF-BC19-56D7A91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31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0E389-E048-4BCF-BC19-56D7A913BC22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67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A784439-5A3D-F3BA-A91C-B7E24F37BD6C}"/>
              </a:ext>
            </a:extLst>
          </p:cNvPr>
          <p:cNvSpPr txBox="1"/>
          <p:nvPr/>
        </p:nvSpPr>
        <p:spPr>
          <a:xfrm>
            <a:off x="6221509" y="495340"/>
            <a:ext cx="380999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rgbClr val="6F8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INSTITUTO DE EDUCACIÓN SUPERIOR</a:t>
            </a:r>
          </a:p>
          <a:p>
            <a:r>
              <a:rPr lang="es-PE" sz="1350" b="1" dirty="0">
                <a:solidFill>
                  <a:srgbClr val="6F8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TECNOLÓGICO PÚBLICO </a:t>
            </a:r>
            <a:r>
              <a:rPr lang="es-PE" sz="1500" b="1" dirty="0">
                <a:solidFill>
                  <a:srgbClr val="6F8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“LURÍN”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3022656-6CCC-CCD9-3344-C170BB680F0D}"/>
              </a:ext>
            </a:extLst>
          </p:cNvPr>
          <p:cNvSpPr txBox="1"/>
          <p:nvPr/>
        </p:nvSpPr>
        <p:spPr>
          <a:xfrm>
            <a:off x="5807554" y="1198903"/>
            <a:ext cx="5867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50" b="1" i="0" dirty="0">
                <a:solidFill>
                  <a:srgbClr val="6F815E"/>
                </a:solidFill>
                <a:effectLst/>
              </a:rPr>
              <a:t>“</a:t>
            </a:r>
            <a:r>
              <a:rPr lang="es-PE" sz="1350" b="1" i="0" cap="none" baseline="0" dirty="0">
                <a:solidFill>
                  <a:srgbClr val="6F815E"/>
                </a:solidFill>
                <a:effectLst/>
              </a:rPr>
              <a:t>Año de la Unidad, la Paz y el Desarrollo</a:t>
            </a:r>
            <a:r>
              <a:rPr lang="es-MX" sz="1350" b="1" i="0" dirty="0">
                <a:solidFill>
                  <a:srgbClr val="6F815E"/>
                </a:solidFill>
                <a:effectLst/>
              </a:rPr>
              <a:t>”</a:t>
            </a:r>
            <a:endParaRPr lang="es-PE" sz="1350" dirty="0">
              <a:solidFill>
                <a:srgbClr val="6F815E"/>
              </a:solidFill>
            </a:endParaRPr>
          </a:p>
        </p:txBody>
      </p:sp>
      <p:sp>
        <p:nvSpPr>
          <p:cNvPr id="2" name="Marcador de texto 15">
            <a:extLst>
              <a:ext uri="{FF2B5EF4-FFF2-40B4-BE49-F238E27FC236}">
                <a16:creationId xmlns:a16="http://schemas.microsoft.com/office/drawing/2014/main" id="{534C5AF6-8F1A-32F6-B622-B2F08761BC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920" y="4293101"/>
            <a:ext cx="4388035" cy="1366837"/>
          </a:xfrm>
        </p:spPr>
        <p:txBody>
          <a:bodyPr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2100" kern="1200" dirty="0" smtClean="0">
                <a:solidFill>
                  <a:srgbClr val="6F815E"/>
                </a:solidFill>
                <a:latin typeface="+mn-lt"/>
                <a:ea typeface="+mn-ea"/>
                <a:cs typeface="+mn-cs"/>
              </a:defRPr>
            </a:lvl1pPr>
            <a:lvl2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2100" kern="1200" dirty="0" smtClean="0">
                <a:solidFill>
                  <a:srgbClr val="6F815E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texto 17">
            <a:extLst>
              <a:ext uri="{FF2B5EF4-FFF2-40B4-BE49-F238E27FC236}">
                <a16:creationId xmlns:a16="http://schemas.microsoft.com/office/drawing/2014/main" id="{A85466EE-B639-6CA9-FCDD-4DA13BF66C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55984" y="2851945"/>
            <a:ext cx="4988536" cy="115411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effectLst>
                  <a:outerShdw blurRad="50800" dist="50800" dir="5400000" algn="ctr" rotWithShape="0">
                    <a:srgbClr val="FF0000"/>
                  </a:outerShdw>
                </a:effectLst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PE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GRÁFICO</a:t>
            </a:r>
            <a:endParaRPr lang="es-PE" sz="21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461662-FA4D-4A6E-AF60-3F274AF790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27" y="420985"/>
            <a:ext cx="823351" cy="9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7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64B94-0E66-412C-9C02-8BE530AF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65CB29-9336-4A41-A3CF-0BBB50C38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970909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E145AA-7743-4B65-9764-B17BDA701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0E32A5-FDAC-4389-8DED-90AA9A195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3324" y="365125"/>
            <a:ext cx="6489176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90657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A784439-5A3D-F3BA-A91C-B7E24F37BD6C}"/>
              </a:ext>
            </a:extLst>
          </p:cNvPr>
          <p:cNvSpPr txBox="1"/>
          <p:nvPr/>
        </p:nvSpPr>
        <p:spPr>
          <a:xfrm>
            <a:off x="6221509" y="495340"/>
            <a:ext cx="380999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rgbClr val="6F8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INSTITUTO DE EDUCACIÓN SUPERIOR</a:t>
            </a:r>
          </a:p>
          <a:p>
            <a:r>
              <a:rPr lang="es-PE" sz="1350" b="1" dirty="0">
                <a:solidFill>
                  <a:srgbClr val="6F8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TECNOLÓGICO PÚBLICO </a:t>
            </a:r>
            <a:r>
              <a:rPr lang="es-PE" sz="1500" b="1" dirty="0">
                <a:solidFill>
                  <a:srgbClr val="6F8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“LURÍN”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FE8D5BD-FE67-5B7D-C3F1-3BFCF898EA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920" y="4293101"/>
            <a:ext cx="4388035" cy="1366837"/>
          </a:xfrm>
        </p:spPr>
        <p:txBody>
          <a:bodyPr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2100" kern="1200" dirty="0" smtClean="0">
                <a:solidFill>
                  <a:srgbClr val="6F815E"/>
                </a:solidFill>
                <a:latin typeface="+mn-lt"/>
                <a:ea typeface="+mn-ea"/>
                <a:cs typeface="+mn-cs"/>
              </a:defRPr>
            </a:lvl1pPr>
            <a:lvl2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2100" kern="1200" dirty="0" smtClean="0">
                <a:solidFill>
                  <a:srgbClr val="6F815E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A5AC50F2-D306-E4C1-7C87-029677B727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55984" y="2851945"/>
            <a:ext cx="4988536" cy="115411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effectLst>
                  <a:outerShdw blurRad="50800" dist="50800" dir="5400000" algn="ctr" rotWithShape="0">
                    <a:srgbClr val="FF0000"/>
                  </a:outerShdw>
                </a:effectLst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PE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GRÁFICO</a:t>
            </a:r>
            <a:endParaRPr lang="es-PE" sz="21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195881E-A58C-0FAB-D6BA-42FC1D5A7354}"/>
              </a:ext>
            </a:extLst>
          </p:cNvPr>
          <p:cNvSpPr txBox="1"/>
          <p:nvPr/>
        </p:nvSpPr>
        <p:spPr>
          <a:xfrm>
            <a:off x="5807554" y="1198903"/>
            <a:ext cx="5867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50" b="1" i="0" dirty="0">
                <a:solidFill>
                  <a:srgbClr val="6F815E"/>
                </a:solidFill>
                <a:effectLst/>
              </a:rPr>
              <a:t>“</a:t>
            </a:r>
            <a:r>
              <a:rPr lang="es-PE" sz="1350" b="1" i="0" cap="none" baseline="0" dirty="0">
                <a:solidFill>
                  <a:srgbClr val="6F815E"/>
                </a:solidFill>
                <a:effectLst/>
              </a:rPr>
              <a:t>Año de la Unidad, la Paz y el Desarrollo</a:t>
            </a:r>
            <a:r>
              <a:rPr lang="es-MX" sz="1350" b="1" i="0" dirty="0">
                <a:solidFill>
                  <a:srgbClr val="6F815E"/>
                </a:solidFill>
                <a:effectLst/>
              </a:rPr>
              <a:t>”</a:t>
            </a:r>
            <a:endParaRPr lang="es-PE" sz="1350" dirty="0">
              <a:solidFill>
                <a:srgbClr val="6F815E"/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DB21F20-BA55-82AD-DB13-7E46FABA00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27" y="420985"/>
            <a:ext cx="823351" cy="9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57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63552" y="274638"/>
            <a:ext cx="9518848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2063552" y="1600203"/>
            <a:ext cx="9518848" cy="4525963"/>
          </a:xfrm>
        </p:spPr>
        <p:txBody>
          <a:bodyPr/>
          <a:lstStyle/>
          <a:p>
            <a:r>
              <a:rPr lang="es-ES"/>
              <a:t>Haga clic en el icono para agregar una tabla</a:t>
            </a:r>
          </a:p>
        </p:txBody>
      </p:sp>
    </p:spTree>
    <p:extLst>
      <p:ext uri="{BB962C8B-B14F-4D97-AF65-F5344CB8AC3E}">
        <p14:creationId xmlns:p14="http://schemas.microsoft.com/office/powerpoint/2010/main" val="116683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8820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9016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75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es-MX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B8B9-1ADC-459A-8592-0E849865E8D1}" type="datetimeFigureOut">
              <a:rPr lang="es-MX" smtClean="0"/>
              <a:t>29/10/2024</a:t>
            </a:fld>
            <a:endParaRPr lang="es-MX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7377-0D76-4F97-88CC-A0DA6F64F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4706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3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44342" y="1601366"/>
            <a:ext cx="3703319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76582" y="4672330"/>
            <a:ext cx="11038839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75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lang="es-MX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B8B9-1ADC-459A-8592-0E849865E8D1}" type="datetimeFigureOut">
              <a:rPr lang="es-MX" smtClean="0"/>
              <a:t>29/10/2024</a:t>
            </a:fld>
            <a:endParaRPr lang="es-MX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7377-0D76-4F97-88CC-A0DA6F64FF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446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1B357-E124-4CAD-A2DD-834E94E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C10371B-4F9B-BD54-CF50-4E00B69D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99727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A458C-94F4-4A9E-B6DE-D2FDC20E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4" y="1709740"/>
            <a:ext cx="917928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167565-21D9-40A2-80FE-F018EB3C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8165" y="4589465"/>
            <a:ext cx="9179287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658249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BEBE1-22FB-4F58-9E13-52E23081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2AC0A-4706-41C2-899C-026D25CAF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469" y="1825625"/>
            <a:ext cx="395533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0F4B41-ED88-4CE8-B488-76A8341FE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62438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1F99D-3B78-4C3F-9284-8A0BE0B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588" y="365127"/>
            <a:ext cx="93878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7DD0F-5762-4B37-A428-D7C3892FA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7589" y="1681163"/>
            <a:ext cx="40299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1884D1-6924-487A-BD36-F83298C39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7589" y="2505075"/>
            <a:ext cx="40299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BEFE52-4CB4-4ED5-BD0F-8D510707B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583C22-5F54-40DF-BC77-FD836BE1D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5345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4C3A0-8516-4933-B74A-4BEE23E4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575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2683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FE675-37B1-45DD-A4B6-A770C3F4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420" y="437413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088698-2D37-422D-836D-6E7AE135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348" y="987427"/>
            <a:ext cx="483204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74F7C6-5BC3-4FD7-BCE8-0C95B6BF7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46420" y="203761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820890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94CEE-EDD1-423B-9B7D-79334B2D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139" y="44926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AB3E17-6F5A-4275-B613-D32D5C43F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29081" y="987427"/>
            <a:ext cx="4926308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159C7F-57C4-4C4C-9891-A1E232B77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8139" y="204946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9911659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7184A3-0863-4313-BA9B-9AB79A79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469" y="365127"/>
            <a:ext cx="9289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6F9B65-8299-40CA-A50C-06278E52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469" y="1825625"/>
            <a:ext cx="92893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9057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s-PE" sz="3300" b="1" kern="1200" dirty="0">
          <a:solidFill>
            <a:srgbClr val="6F815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Gomesr/laravel-validation-en-espanol/blob/11.x/es/validation.ph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etcomposer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97198A5-211C-CD6D-A2CB-9DF28AE616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PE" dirty="0" err="1"/>
              <a:t>Tec</a:t>
            </a:r>
            <a:r>
              <a:rPr lang="es-PE" dirty="0"/>
              <a:t>. </a:t>
            </a:r>
            <a:r>
              <a:rPr lang="es-PE" dirty="0" err="1"/>
              <a:t>Eduar</a:t>
            </a:r>
            <a:r>
              <a:rPr lang="es-PE" dirty="0"/>
              <a:t> Cleofe Apaza Machaca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5E456E-4B51-8D25-CF06-0E167D8DE4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2800" dirty="0"/>
              <a:t>INTRUDUCCIÓN AL DESARROLLO DE API REST CON LARAVEL PHP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00339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B82D2-8B58-AB9E-D3ED-F0267AF3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4" y="1480930"/>
            <a:ext cx="5733445" cy="3081547"/>
          </a:xfrm>
        </p:spPr>
        <p:txBody>
          <a:bodyPr/>
          <a:lstStyle/>
          <a:p>
            <a:pPr algn="ctr"/>
            <a:r>
              <a:rPr lang="es-PE" dirty="0"/>
              <a:t>Estructura de Proyecto Laravel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C08517-BFE7-434C-DFCC-2263C3167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F16319-EB26-0D29-9B28-AC9B948B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490" y="190048"/>
            <a:ext cx="3686689" cy="6477904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0ABEE81C-D889-10DA-8BCC-4C422165ADF3}"/>
              </a:ext>
            </a:extLst>
          </p:cNvPr>
          <p:cNvGrpSpPr/>
          <p:nvPr/>
        </p:nvGrpSpPr>
        <p:grpSpPr>
          <a:xfrm>
            <a:off x="4011511" y="419421"/>
            <a:ext cx="2376943" cy="2562676"/>
            <a:chOff x="417174" y="4917280"/>
            <a:chExt cx="1357967" cy="155385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07DB548-E1A7-23F9-173E-0AA2D90DE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5E6970DF-8D33-A706-C4F5-3BEA0FB47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455702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3545B-FE0D-B4B9-9AAC-961240A65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b="1" dirty="0"/>
              <a:t>1. /app</a:t>
            </a:r>
          </a:p>
          <a:p>
            <a:r>
              <a:rPr lang="es-MX" sz="2400" dirty="0"/>
              <a:t>Este directorio contiene la lógica central de tu aplicación. Dentro de él, puedes encontrar los controladores, modelos, middlewares, y otros componentes de la lógica de negocio.</a:t>
            </a:r>
          </a:p>
          <a:p>
            <a:pPr lvl="1"/>
            <a:endParaRPr lang="es-MX" sz="2000" b="1" dirty="0"/>
          </a:p>
          <a:p>
            <a:pPr lvl="1"/>
            <a:r>
              <a:rPr lang="es-MX" sz="2000" b="1" dirty="0"/>
              <a:t>/app/Http</a:t>
            </a:r>
            <a:r>
              <a:rPr lang="es-MX" sz="2000" dirty="0"/>
              <a:t>:</a:t>
            </a:r>
          </a:p>
          <a:p>
            <a:pPr marL="1085850" lvl="2" indent="-285750"/>
            <a:r>
              <a:rPr lang="es-MX" sz="1800" b="1" dirty="0" err="1"/>
              <a:t>Controllers</a:t>
            </a:r>
            <a:r>
              <a:rPr lang="es-MX" sz="1800" dirty="0"/>
              <a:t>: Los controladores de la aplicación.</a:t>
            </a:r>
          </a:p>
          <a:p>
            <a:pPr marL="1085850" lvl="2" indent="-285750"/>
            <a:r>
              <a:rPr lang="es-MX" sz="1800" b="1" dirty="0"/>
              <a:t>Middleware</a:t>
            </a:r>
            <a:r>
              <a:rPr lang="es-MX" sz="1800" dirty="0"/>
              <a:t>: Archivos middleware que se ejecutan antes o después de las peticiones HTTP.</a:t>
            </a:r>
          </a:p>
          <a:p>
            <a:pPr lvl="1"/>
            <a:r>
              <a:rPr lang="es-MX" sz="2000" b="1" dirty="0"/>
              <a:t>/app/</a:t>
            </a:r>
            <a:r>
              <a:rPr lang="es-MX" sz="2000" b="1" dirty="0" err="1"/>
              <a:t>Models</a:t>
            </a:r>
            <a:r>
              <a:rPr lang="es-MX" sz="2000" dirty="0"/>
              <a:t>: Modelos </a:t>
            </a:r>
            <a:r>
              <a:rPr lang="es-MX" sz="2000" dirty="0" err="1"/>
              <a:t>Eloquent</a:t>
            </a:r>
            <a:r>
              <a:rPr lang="es-MX" sz="2000" dirty="0"/>
              <a:t> que representan tablas de la base de datos.</a:t>
            </a:r>
          </a:p>
          <a:p>
            <a:pPr lvl="1"/>
            <a:r>
              <a:rPr lang="es-MX" sz="2000" b="1" dirty="0"/>
              <a:t>/app/</a:t>
            </a:r>
            <a:r>
              <a:rPr lang="es-MX" sz="2000" b="1" dirty="0" err="1"/>
              <a:t>Providers</a:t>
            </a:r>
            <a:r>
              <a:rPr lang="es-MX" sz="2000" dirty="0"/>
              <a:t>: Archivos de proveedores de servicios que configuran servicios y características de la aplicación.</a:t>
            </a:r>
          </a:p>
          <a:p>
            <a:endParaRPr lang="es-MX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4CC7EF-C50C-F164-39A6-43329187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 del  proyecto </a:t>
            </a:r>
            <a:r>
              <a:rPr lang="es-PE" dirty="0" err="1"/>
              <a:t>laravel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CAE4AB-CC6D-DB2B-878F-6EE53A9E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0677"/>
          <a:stretch/>
        </p:blipFill>
        <p:spPr>
          <a:xfrm>
            <a:off x="9422623" y="5231616"/>
            <a:ext cx="2186282" cy="1380527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33DBEE5A-ACC6-AAFD-A838-FA121EEE0ECB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9072A32-1844-B1E7-B832-6C2892110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70D73F8-D6AF-12ED-9267-84E9ABF74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70226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29D21E8-7491-B046-CD0F-BDB5C018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638"/>
          <a:stretch/>
        </p:blipFill>
        <p:spPr>
          <a:xfrm>
            <a:off x="9888991" y="3637723"/>
            <a:ext cx="2496444" cy="2437708"/>
          </a:xfrm>
          <a:prstGeom prst="rect">
            <a:avLst/>
          </a:prstGeom>
        </p:spPr>
      </p:pic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4245B20-A2CF-6B4A-2644-FD7C76B3D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470" y="1825625"/>
            <a:ext cx="8401434" cy="4351338"/>
          </a:xfrm>
        </p:spPr>
        <p:txBody>
          <a:bodyPr>
            <a:normAutofit lnSpcReduction="10000"/>
          </a:bodyPr>
          <a:lstStyle/>
          <a:p>
            <a:r>
              <a:rPr lang="es-MX" sz="2400" b="1" dirty="0"/>
              <a:t>2. /Bootstrap</a:t>
            </a:r>
          </a:p>
          <a:p>
            <a:pPr lvl="1"/>
            <a:r>
              <a:rPr lang="es-MX" sz="2000" dirty="0"/>
              <a:t>Contiene el archivo </a:t>
            </a:r>
            <a:r>
              <a:rPr lang="es-MX" sz="2000" b="1" dirty="0" err="1"/>
              <a:t>app.php</a:t>
            </a:r>
            <a:r>
              <a:rPr lang="es-MX" sz="2000" dirty="0"/>
              <a:t>, que carga la aplicación de Laravel. También incluye la carpeta cache, que almacena los archivos de caché generados por la aplicación.</a:t>
            </a:r>
          </a:p>
          <a:p>
            <a:r>
              <a:rPr lang="es-MX" sz="2400" b="1" dirty="0"/>
              <a:t>3. /</a:t>
            </a:r>
            <a:r>
              <a:rPr lang="es-MX" sz="2400" b="1" dirty="0" err="1"/>
              <a:t>config</a:t>
            </a:r>
            <a:endParaRPr lang="es-MX" sz="2400" b="1" dirty="0"/>
          </a:p>
          <a:p>
            <a:pPr lvl="1"/>
            <a:r>
              <a:rPr lang="es-MX" sz="2000" dirty="0"/>
              <a:t>Este directorio contiene todos los archivos de configuración de la aplicación. Aquí puedes definir las configuraciones de base de datos, servicios, autenticación, cache, etc.</a:t>
            </a:r>
          </a:p>
          <a:p>
            <a:r>
              <a:rPr lang="es-MX" sz="2400" b="1" dirty="0"/>
              <a:t>4. /</a:t>
            </a:r>
            <a:r>
              <a:rPr lang="es-MX" sz="2400" b="1" dirty="0" err="1"/>
              <a:t>database</a:t>
            </a:r>
            <a:endParaRPr lang="es-MX" sz="2400" b="1" dirty="0"/>
          </a:p>
          <a:p>
            <a:pPr lvl="1"/>
            <a:r>
              <a:rPr lang="es-MX" sz="2000" dirty="0"/>
              <a:t>Contiene archivos relacionados con la base de datos:</a:t>
            </a:r>
          </a:p>
          <a:p>
            <a:pPr lvl="1"/>
            <a:r>
              <a:rPr lang="es-MX" sz="2000" b="1" dirty="0"/>
              <a:t>/</a:t>
            </a:r>
            <a:r>
              <a:rPr lang="es-MX" sz="2000" b="1" dirty="0" err="1"/>
              <a:t>factories</a:t>
            </a:r>
            <a:r>
              <a:rPr lang="es-MX" sz="2000" dirty="0"/>
              <a:t>: </a:t>
            </a:r>
            <a:r>
              <a:rPr lang="es-MX" sz="2000" dirty="0" err="1"/>
              <a:t>Factories</a:t>
            </a:r>
            <a:r>
              <a:rPr lang="es-MX" sz="2000" dirty="0"/>
              <a:t> para crear modelos de prueba.</a:t>
            </a:r>
          </a:p>
          <a:p>
            <a:pPr lvl="1"/>
            <a:r>
              <a:rPr lang="es-MX" sz="2000" b="1" dirty="0"/>
              <a:t>/</a:t>
            </a:r>
            <a:r>
              <a:rPr lang="es-MX" sz="2000" b="1" dirty="0" err="1"/>
              <a:t>migrations</a:t>
            </a:r>
            <a:r>
              <a:rPr lang="es-MX" sz="2000" dirty="0"/>
              <a:t>: Archivos de migraciones para la estructura de la base de datos.</a:t>
            </a:r>
          </a:p>
          <a:p>
            <a:pPr lvl="1"/>
            <a:r>
              <a:rPr lang="es-MX" sz="2000" b="1" dirty="0"/>
              <a:t>/</a:t>
            </a:r>
            <a:r>
              <a:rPr lang="es-MX" sz="2000" b="1" dirty="0" err="1"/>
              <a:t>seeders</a:t>
            </a:r>
            <a:r>
              <a:rPr lang="es-MX" sz="2000" dirty="0"/>
              <a:t>: Clases para poblar la base de datos con datos de prueba</a:t>
            </a:r>
          </a:p>
          <a:p>
            <a:pPr lvl="1"/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329E3A-4741-E2C7-4070-ABF0A3ED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 del proyecto </a:t>
            </a:r>
            <a:r>
              <a:rPr lang="es-PE" dirty="0" err="1"/>
              <a:t>laravel</a:t>
            </a:r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318444F-498C-10DB-1271-AC0BCE627DE1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3AF8D7A-D36E-F090-5EC0-23252780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D746A1A-B833-9CEA-49C3-3156DBD3E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15616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8E04AF0-1665-AA6A-1490-3840C8DD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063" y="4306610"/>
            <a:ext cx="2839630" cy="1952245"/>
          </a:xfrm>
          <a:prstGeom prst="rect">
            <a:avLst/>
          </a:prstGeom>
        </p:spPr>
      </p:pic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5B84A79-5145-6F43-349F-F0BAECB20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469" y="1825625"/>
            <a:ext cx="8502889" cy="4351338"/>
          </a:xfrm>
        </p:spPr>
        <p:txBody>
          <a:bodyPr>
            <a:normAutofit/>
          </a:bodyPr>
          <a:lstStyle/>
          <a:p>
            <a:r>
              <a:rPr lang="es-MX" sz="2400" b="1" dirty="0"/>
              <a:t>5. /</a:t>
            </a:r>
            <a:r>
              <a:rPr lang="es-MX" sz="2400" b="1" dirty="0" err="1"/>
              <a:t>public</a:t>
            </a:r>
            <a:endParaRPr lang="es-MX" sz="2400" b="1" dirty="0"/>
          </a:p>
          <a:p>
            <a:pPr lvl="1"/>
            <a:r>
              <a:rPr lang="es-MX" sz="2000" dirty="0"/>
              <a:t>Este es el directorio raíz del servidor web y contiene el archivo </a:t>
            </a:r>
            <a:r>
              <a:rPr lang="es-MX" sz="2000" dirty="0" err="1"/>
              <a:t>index.php</a:t>
            </a:r>
            <a:r>
              <a:rPr lang="es-MX" sz="2000" dirty="0"/>
              <a:t>, el punto de entrada para todas las peticiones. También almacena los recursos públicos como archivos CSS, JavaScript, imágenes, y otros</a:t>
            </a:r>
          </a:p>
          <a:p>
            <a:r>
              <a:rPr lang="es-MX" sz="2400" b="1" dirty="0"/>
              <a:t>6. /</a:t>
            </a:r>
            <a:r>
              <a:rPr lang="es-MX" sz="2400" b="1" dirty="0" err="1"/>
              <a:t>resources</a:t>
            </a:r>
            <a:endParaRPr lang="es-MX" sz="2400" b="1" dirty="0"/>
          </a:p>
          <a:p>
            <a:pPr lvl="1"/>
            <a:r>
              <a:rPr lang="es-MX" sz="2000" dirty="0"/>
              <a:t>Este directorio contiene las vistas y los archivos que no están listos para ser servidos directamente al navegador (como archivos de </a:t>
            </a:r>
            <a:r>
              <a:rPr lang="es-MX" sz="2000" dirty="0" err="1"/>
              <a:t>Sass</a:t>
            </a:r>
            <a:r>
              <a:rPr lang="es-MX" sz="2000" dirty="0"/>
              <a:t> o plantillas Blade).</a:t>
            </a:r>
          </a:p>
          <a:p>
            <a:pPr lvl="1"/>
            <a:endParaRPr lang="es-MX" sz="2000" dirty="0"/>
          </a:p>
          <a:p>
            <a:pPr lvl="1"/>
            <a:r>
              <a:rPr lang="es-MX" sz="2000" b="1" dirty="0"/>
              <a:t>/</a:t>
            </a:r>
            <a:r>
              <a:rPr lang="es-MX" sz="2000" b="1" dirty="0" err="1"/>
              <a:t>resources</a:t>
            </a:r>
            <a:r>
              <a:rPr lang="es-MX" sz="2000" b="1" dirty="0"/>
              <a:t>/</a:t>
            </a:r>
            <a:r>
              <a:rPr lang="es-MX" sz="2000" b="1" dirty="0" err="1"/>
              <a:t>views</a:t>
            </a:r>
            <a:r>
              <a:rPr lang="es-MX" sz="2000" dirty="0"/>
              <a:t>: Vistas Blade (HTML con lógica de presentación). </a:t>
            </a:r>
          </a:p>
          <a:p>
            <a:pPr lvl="1"/>
            <a:r>
              <a:rPr lang="es-MX" sz="2000" b="1" dirty="0"/>
              <a:t>/</a:t>
            </a:r>
            <a:r>
              <a:rPr lang="es-MX" sz="2000" b="1" dirty="0" err="1"/>
              <a:t>resources</a:t>
            </a:r>
            <a:r>
              <a:rPr lang="es-MX" sz="2000" b="1" dirty="0"/>
              <a:t>/</a:t>
            </a:r>
            <a:r>
              <a:rPr lang="es-MX" sz="2000" b="1" dirty="0" err="1"/>
              <a:t>js</a:t>
            </a:r>
            <a:r>
              <a:rPr lang="es-MX" sz="2000" dirty="0"/>
              <a:t>: Archivos JavaScript que pueden ser compilados.</a:t>
            </a:r>
          </a:p>
          <a:p>
            <a:pPr lvl="1"/>
            <a:r>
              <a:rPr lang="es-MX" sz="2000" b="1" dirty="0"/>
              <a:t>/</a:t>
            </a:r>
            <a:r>
              <a:rPr lang="es-MX" sz="2000" b="1" dirty="0" err="1"/>
              <a:t>resources</a:t>
            </a:r>
            <a:r>
              <a:rPr lang="es-MX" sz="2000" b="1" dirty="0"/>
              <a:t>/</a:t>
            </a:r>
            <a:r>
              <a:rPr lang="es-MX" sz="2000" b="1" dirty="0" err="1"/>
              <a:t>sass</a:t>
            </a:r>
            <a:r>
              <a:rPr lang="es-MX" sz="2000" b="1" dirty="0"/>
              <a:t> o </a:t>
            </a:r>
            <a:r>
              <a:rPr lang="es-MX" sz="2000" b="1" dirty="0" err="1"/>
              <a:t>css</a:t>
            </a:r>
            <a:r>
              <a:rPr lang="es-MX" sz="2000" dirty="0"/>
              <a:t>: Archivos </a:t>
            </a:r>
            <a:r>
              <a:rPr lang="es-MX" sz="2000" dirty="0" err="1"/>
              <a:t>Sass</a:t>
            </a:r>
            <a:r>
              <a:rPr lang="es-MX" sz="2000" dirty="0"/>
              <a:t> que pueden ser compilados.</a:t>
            </a:r>
          </a:p>
          <a:p>
            <a:endParaRPr lang="es-MX" sz="2400" dirty="0"/>
          </a:p>
          <a:p>
            <a:endParaRPr lang="es-MX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8F4F6A-41ED-CFA9-3F5B-27ECFF2F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 del proyecto </a:t>
            </a:r>
            <a:r>
              <a:rPr lang="es-PE" dirty="0" err="1"/>
              <a:t>laravel</a:t>
            </a:r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8F0BBC4-18E2-2022-F941-03CBD79D46F4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3920222-9E2F-29D8-3435-8FEC6441C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AEB6AA77-3BED-FF0C-665D-1354A424F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2205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4A68D1E-5202-B445-682E-C0FBCC11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470" y="1530626"/>
            <a:ext cx="7894540" cy="5327374"/>
          </a:xfrm>
        </p:spPr>
        <p:txBody>
          <a:bodyPr>
            <a:normAutofit fontScale="92500" lnSpcReduction="10000"/>
          </a:bodyPr>
          <a:lstStyle/>
          <a:p>
            <a:r>
              <a:rPr lang="es-MX" sz="2000" b="1" dirty="0"/>
              <a:t>7. /</a:t>
            </a:r>
            <a:r>
              <a:rPr lang="es-MX" sz="2000" b="1" dirty="0" err="1"/>
              <a:t>routes</a:t>
            </a:r>
            <a:endParaRPr lang="es-MX" sz="2000" b="1" dirty="0"/>
          </a:p>
          <a:p>
            <a:pPr lvl="1"/>
            <a:r>
              <a:rPr lang="es-MX" dirty="0"/>
              <a:t>Este directorio contiene todos los archivos de rutas que definen cómo se accede a las diferentes partes de la aplicación. Los principales archivos de rutas son:</a:t>
            </a:r>
          </a:p>
          <a:p>
            <a:pPr lvl="2"/>
            <a:r>
              <a:rPr lang="es-MX" sz="1600" b="1" dirty="0" err="1"/>
              <a:t>web.php</a:t>
            </a:r>
            <a:r>
              <a:rPr lang="es-MX" sz="1600" dirty="0"/>
              <a:t>: Rutas para las vistas de la web.</a:t>
            </a:r>
          </a:p>
          <a:p>
            <a:pPr lvl="2"/>
            <a:r>
              <a:rPr lang="es-MX" sz="1600" b="1" dirty="0" err="1"/>
              <a:t>api.php</a:t>
            </a:r>
            <a:r>
              <a:rPr lang="es-MX" sz="1600" dirty="0"/>
              <a:t>: Rutas para las </a:t>
            </a:r>
            <a:r>
              <a:rPr lang="es-MX" sz="1600" dirty="0" err="1"/>
              <a:t>APIs</a:t>
            </a:r>
            <a:r>
              <a:rPr lang="es-MX" sz="1600" dirty="0"/>
              <a:t> </a:t>
            </a:r>
            <a:r>
              <a:rPr lang="es-MX" sz="1600" dirty="0" err="1"/>
              <a:t>RESTful</a:t>
            </a:r>
            <a:r>
              <a:rPr lang="es-MX" sz="1600" dirty="0"/>
              <a:t>.</a:t>
            </a:r>
          </a:p>
          <a:p>
            <a:pPr lvl="2"/>
            <a:r>
              <a:rPr lang="es-MX" sz="1600" b="1" dirty="0" err="1"/>
              <a:t>console.php</a:t>
            </a:r>
            <a:r>
              <a:rPr lang="es-MX" sz="1600" dirty="0"/>
              <a:t>: Definición de comandos </a:t>
            </a:r>
            <a:r>
              <a:rPr lang="es-MX" sz="1600" dirty="0" err="1"/>
              <a:t>Artisan</a:t>
            </a:r>
            <a:r>
              <a:rPr lang="es-MX" sz="1600" dirty="0"/>
              <a:t>.</a:t>
            </a:r>
          </a:p>
          <a:p>
            <a:r>
              <a:rPr lang="es-MX" sz="2000" b="1" dirty="0"/>
              <a:t>8. /</a:t>
            </a:r>
            <a:r>
              <a:rPr lang="es-MX" sz="2000" b="1" dirty="0" err="1"/>
              <a:t>storage</a:t>
            </a:r>
            <a:endParaRPr lang="es-MX" sz="2000" b="1" dirty="0"/>
          </a:p>
          <a:p>
            <a:pPr lvl="1"/>
            <a:r>
              <a:rPr lang="es-MX" dirty="0"/>
              <a:t>Aquí se almacenan archivos generados por la aplicación, como logs, caché, y archivos subidos.</a:t>
            </a:r>
          </a:p>
          <a:p>
            <a:pPr lvl="1"/>
            <a:r>
              <a:rPr lang="es-MX" b="1" dirty="0"/>
              <a:t>/app</a:t>
            </a:r>
            <a:r>
              <a:rPr lang="es-MX" dirty="0"/>
              <a:t>: Archivos generados por la aplicación.</a:t>
            </a:r>
          </a:p>
          <a:p>
            <a:pPr lvl="1"/>
            <a:r>
              <a:rPr lang="es-MX" b="1" dirty="0"/>
              <a:t>/</a:t>
            </a:r>
            <a:r>
              <a:rPr lang="es-MX" b="1" dirty="0" err="1"/>
              <a:t>framework</a:t>
            </a:r>
            <a:r>
              <a:rPr lang="es-MX" dirty="0"/>
              <a:t>: Archivos relacionados con el </a:t>
            </a:r>
            <a:r>
              <a:rPr lang="es-MX" dirty="0" err="1"/>
              <a:t>framework</a:t>
            </a:r>
            <a:r>
              <a:rPr lang="es-MX" dirty="0"/>
              <a:t> (caché de vistas, sesiones, etc.).</a:t>
            </a:r>
          </a:p>
          <a:p>
            <a:pPr lvl="1"/>
            <a:r>
              <a:rPr lang="es-MX" b="1" dirty="0"/>
              <a:t>/logs</a:t>
            </a:r>
            <a:r>
              <a:rPr lang="es-MX" dirty="0"/>
              <a:t>: Archivos de registro de la aplicación.</a:t>
            </a:r>
          </a:p>
          <a:p>
            <a:r>
              <a:rPr lang="es-MX" sz="2000" b="1" dirty="0"/>
              <a:t>9. /</a:t>
            </a:r>
            <a:r>
              <a:rPr lang="es-MX" sz="2000" b="1" dirty="0" err="1"/>
              <a:t>tests</a:t>
            </a:r>
            <a:endParaRPr lang="es-MX" sz="2000" b="1" dirty="0"/>
          </a:p>
          <a:p>
            <a:pPr lvl="1"/>
            <a:r>
              <a:rPr lang="es-MX" dirty="0"/>
              <a:t>Este directorio contiene pruebas unitarias y pruebas de integración para la aplicación. Laravel incluye </a:t>
            </a:r>
            <a:r>
              <a:rPr lang="es-MX" dirty="0" err="1"/>
              <a:t>Unit</a:t>
            </a:r>
            <a:r>
              <a:rPr lang="es-MX" dirty="0"/>
              <a:t> para ejecutar estas pruebas.</a:t>
            </a:r>
          </a:p>
          <a:p>
            <a:r>
              <a:rPr lang="es-MX" sz="2000" b="1" dirty="0"/>
              <a:t>10. /</a:t>
            </a:r>
            <a:r>
              <a:rPr lang="es-MX" sz="2000" b="1" dirty="0" err="1"/>
              <a:t>vendor</a:t>
            </a:r>
            <a:endParaRPr lang="es-MX" sz="2000" b="1" dirty="0"/>
          </a:p>
          <a:p>
            <a:pPr lvl="1"/>
            <a:r>
              <a:rPr lang="es-MX" dirty="0"/>
              <a:t>Este es el directorio donde se almacenan todas las dependencias instaladas a través de </a:t>
            </a:r>
            <a:r>
              <a:rPr lang="es-MX" dirty="0" err="1"/>
              <a:t>Composer</a:t>
            </a:r>
            <a:r>
              <a:rPr lang="es-MX" dirty="0"/>
              <a:t>. Nunca debes modificar este directorio directamente.</a:t>
            </a:r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0F9E28B-8391-F55E-3089-9DEE317E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 del proyecto </a:t>
            </a:r>
            <a:r>
              <a:rPr lang="es-PE" dirty="0" err="1"/>
              <a:t>laravel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9DD4D6-24B2-D815-B32F-79BEB826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457" y="3008284"/>
            <a:ext cx="2400528" cy="3213611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F82D6EFC-C28E-1FF2-85A9-2BCB9B23B89A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A65A8DE-5359-E1CB-7E98-B40F81C32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B59C9E99-DD37-7BC1-9ED3-694B27CA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792762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01E0DD0-6660-5154-7198-5DA3D9E9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469" y="1527451"/>
            <a:ext cx="8184159" cy="4883288"/>
          </a:xfrm>
        </p:spPr>
        <p:txBody>
          <a:bodyPr>
            <a:normAutofit fontScale="92500"/>
          </a:bodyPr>
          <a:lstStyle/>
          <a:p>
            <a:r>
              <a:rPr lang="es-MX" b="1" dirty="0"/>
              <a:t>1. .</a:t>
            </a:r>
            <a:r>
              <a:rPr lang="es-MX" b="1" dirty="0" err="1"/>
              <a:t>env</a:t>
            </a:r>
            <a:endParaRPr lang="es-MX" b="1" dirty="0"/>
          </a:p>
          <a:p>
            <a:pPr lvl="1"/>
            <a:r>
              <a:rPr lang="es-MX" dirty="0"/>
              <a:t>Este archivo contiene las variables de entorno de tu aplicación, como la configuración de la base de datos, el modo de desarrollo/producción, y las claves secretas. Puedes personalizar la configuración específica del entorno aquí.</a:t>
            </a:r>
          </a:p>
          <a:p>
            <a:r>
              <a:rPr lang="es-MX" b="1" dirty="0"/>
              <a:t>2. </a:t>
            </a:r>
            <a:r>
              <a:rPr lang="es-MX" b="1" dirty="0" err="1"/>
              <a:t>artisan</a:t>
            </a:r>
            <a:endParaRPr lang="es-MX" b="1" dirty="0"/>
          </a:p>
          <a:p>
            <a:pPr lvl="1"/>
            <a:r>
              <a:rPr lang="es-MX" dirty="0"/>
              <a:t>Este archivo es la consola de comandos de Laravel. Desde aquí puedes ejecutar comandos como migraciones, crear controladores, ejecutar pruebas, y más.</a:t>
            </a:r>
          </a:p>
          <a:p>
            <a:r>
              <a:rPr lang="es-MX" b="1" dirty="0"/>
              <a:t>3. </a:t>
            </a:r>
            <a:r>
              <a:rPr lang="es-MX" b="1" dirty="0" err="1"/>
              <a:t>composer.json</a:t>
            </a:r>
            <a:endParaRPr lang="es-MX" b="1" dirty="0"/>
          </a:p>
          <a:p>
            <a:pPr lvl="1"/>
            <a:r>
              <a:rPr lang="es-MX" dirty="0"/>
              <a:t>Este archivo define las dependencias de </a:t>
            </a:r>
            <a:r>
              <a:rPr lang="es-MX" dirty="0" err="1"/>
              <a:t>Composer</a:t>
            </a:r>
            <a:r>
              <a:rPr lang="es-MX" dirty="0"/>
              <a:t> para el proyecto. Aquí puedes agregar o quitar paquetes, y contiene las configuraciones del </a:t>
            </a:r>
            <a:r>
              <a:rPr lang="es-MX" dirty="0" err="1"/>
              <a:t>autoloading</a:t>
            </a:r>
            <a:r>
              <a:rPr lang="es-MX" dirty="0"/>
              <a:t>.</a:t>
            </a:r>
          </a:p>
          <a:p>
            <a:r>
              <a:rPr lang="es-MX" b="1" dirty="0"/>
              <a:t>4. .</a:t>
            </a:r>
            <a:r>
              <a:rPr lang="es-MX" b="1" dirty="0" err="1"/>
              <a:t>gitignore</a:t>
            </a:r>
            <a:endParaRPr lang="es-MX" b="1" dirty="0"/>
          </a:p>
          <a:p>
            <a:pPr lvl="1"/>
            <a:r>
              <a:rPr lang="es-MX" dirty="0"/>
              <a:t>Este archivo se utiliza para especificar qué archivos o directorios deben ser ignorados por Git. </a:t>
            </a:r>
          </a:p>
          <a:p>
            <a:r>
              <a:rPr lang="es-MX" b="1" dirty="0"/>
              <a:t>5. README.md</a:t>
            </a:r>
          </a:p>
          <a:p>
            <a:pPr lvl="1"/>
            <a:r>
              <a:rPr lang="es-MX" dirty="0"/>
              <a:t>Este archivo es un documento que describe tu proyecto. Es común incluir información como el propósito del proyecto, instrucciones de instalación, ejemplos de uso, y cualquier otra información que pueda ser útil.</a:t>
            </a:r>
          </a:p>
          <a:p>
            <a:endParaRPr lang="es-MX" b="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8018F7-BD04-3F66-C05B-E5042494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 del proyecto - archivos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78C295-8919-514A-8CB8-7472D9EF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141" y="2704997"/>
            <a:ext cx="1943371" cy="3705742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90BD0F24-4741-D11B-997D-E2CD2B1015C2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94785C5-593E-D5DD-5B02-0E14D4082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47DCBFA-5BD5-7311-D045-FD55A8F97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04295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FAE20-64A8-3147-EFE2-760352B8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Configuración de </a:t>
            </a:r>
            <a:r>
              <a:rPr lang="es-PE" dirty="0" err="1"/>
              <a:t>laravel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CF5E5A-E9BA-DFDD-34FF-E68BBFFFB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83BCDF3-403B-317F-3D53-B9055B4B8AFC}"/>
              </a:ext>
            </a:extLst>
          </p:cNvPr>
          <p:cNvGrpSpPr/>
          <p:nvPr/>
        </p:nvGrpSpPr>
        <p:grpSpPr>
          <a:xfrm>
            <a:off x="5368115" y="633605"/>
            <a:ext cx="2383690" cy="2702719"/>
            <a:chOff x="417174" y="4917280"/>
            <a:chExt cx="1357967" cy="155385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3F742F2-99B7-0EA9-3E4B-6A9D068F5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DBD7FFE-20B2-61D9-E887-400E1DB4C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42771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DA7D1-6C8F-B8DE-9330-50A1789D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Configuración de Base de datos en el archivo .</a:t>
            </a:r>
            <a:r>
              <a:rPr lang="es-PE" dirty="0" err="1"/>
              <a:t>env</a:t>
            </a:r>
            <a:endParaRPr lang="es-PE" dirty="0"/>
          </a:p>
          <a:p>
            <a:pPr lvl="1"/>
            <a:r>
              <a:rPr lang="es-MX" dirty="0"/>
              <a:t>DB_CONNECTION=(servidor) </a:t>
            </a:r>
            <a:r>
              <a:rPr lang="es-MX" dirty="0" err="1"/>
              <a:t>sql</a:t>
            </a:r>
            <a:r>
              <a:rPr lang="es-MX" dirty="0"/>
              <a:t>, </a:t>
            </a:r>
            <a:r>
              <a:rPr lang="es-MX" dirty="0" err="1"/>
              <a:t>mysql</a:t>
            </a:r>
            <a:r>
              <a:rPr lang="es-MX" dirty="0"/>
              <a:t>, </a:t>
            </a:r>
            <a:r>
              <a:rPr lang="es-MX" dirty="0" err="1"/>
              <a:t>etc</a:t>
            </a:r>
            <a:endParaRPr lang="es-MX" dirty="0"/>
          </a:p>
          <a:p>
            <a:pPr lvl="1"/>
            <a:r>
              <a:rPr lang="es-MX" dirty="0"/>
              <a:t>DB_HOST=(host de base de datos)</a:t>
            </a:r>
          </a:p>
          <a:p>
            <a:pPr lvl="1"/>
            <a:r>
              <a:rPr lang="es-MX" dirty="0"/>
              <a:t>DB_PORT=(puerto del servidor)</a:t>
            </a:r>
          </a:p>
          <a:p>
            <a:pPr lvl="1"/>
            <a:r>
              <a:rPr lang="es-MX" dirty="0"/>
              <a:t>DB_DATABASE=(nombre de base de datos)</a:t>
            </a:r>
          </a:p>
          <a:p>
            <a:pPr lvl="1"/>
            <a:r>
              <a:rPr lang="es-MX" dirty="0"/>
              <a:t>DB_USERNAME=(usuario de base de datos)</a:t>
            </a:r>
          </a:p>
          <a:p>
            <a:pPr lvl="1"/>
            <a:r>
              <a:rPr lang="es-MX" dirty="0"/>
              <a:t>DB_PASSWORD=(</a:t>
            </a:r>
            <a:r>
              <a:rPr lang="es-MX" dirty="0" err="1"/>
              <a:t>password</a:t>
            </a:r>
            <a:r>
              <a:rPr lang="es-MX" dirty="0"/>
              <a:t> de base de datos)</a:t>
            </a:r>
          </a:p>
          <a:p>
            <a:r>
              <a:rPr lang="es-MX" dirty="0"/>
              <a:t>Crear la base de datos en </a:t>
            </a:r>
            <a:r>
              <a:rPr lang="es-MX" dirty="0" err="1"/>
              <a:t>mysql</a:t>
            </a:r>
            <a:r>
              <a:rPr lang="es-MX" dirty="0"/>
              <a:t> con el nombre del DB_DATABASE</a:t>
            </a:r>
          </a:p>
          <a:p>
            <a:r>
              <a:rPr lang="es-MX" dirty="0"/>
              <a:t>Instalar modulo para api </a:t>
            </a:r>
            <a:r>
              <a:rPr lang="es-MX" dirty="0" err="1"/>
              <a:t>rest</a:t>
            </a:r>
            <a:endParaRPr lang="es-MX" dirty="0"/>
          </a:p>
          <a:p>
            <a:pPr lvl="1"/>
            <a:r>
              <a:rPr lang="es-MX" dirty="0"/>
              <a:t> 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artisan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install:api</a:t>
            </a:r>
            <a:endParaRPr lang="es-MX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MX" dirty="0"/>
              <a:t>Ejecutar el comando de migración </a:t>
            </a:r>
          </a:p>
          <a:p>
            <a:pPr lvl="1"/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artisan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migrate</a:t>
            </a:r>
            <a:endParaRPr lang="es-MX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artisan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onsolas" panose="020B0609020204030204" pitchFamily="49" charset="0"/>
              </a:rPr>
              <a:t>migrate:rollback</a:t>
            </a:r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4625C4-7C0D-0713-FB5E-F0880C6C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Configuración de Laravel para Api </a:t>
            </a:r>
            <a:r>
              <a:rPr lang="es-PE" dirty="0" err="1"/>
              <a:t>Rest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59EF74-D469-5A5B-FAB0-72BFC61B9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563" y="1365168"/>
            <a:ext cx="3401565" cy="2301059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9B21EDF8-0EC3-203A-C732-532755311E10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12DB633-1BAC-F34A-5715-A15DEFEED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A26C412-C78F-B725-CEDB-1A2A759A3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47682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ABAE2-B2D0-B960-63C3-B08A7D26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CREANDO MI API REST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9C00C5-A65B-DD7A-B411-7B48A5677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6D9D00D-1900-4689-8F8F-DCE56D00ACEE}"/>
              </a:ext>
            </a:extLst>
          </p:cNvPr>
          <p:cNvGrpSpPr/>
          <p:nvPr/>
        </p:nvGrpSpPr>
        <p:grpSpPr>
          <a:xfrm>
            <a:off x="5417016" y="932810"/>
            <a:ext cx="2260649" cy="2496190"/>
            <a:chOff x="417174" y="4917280"/>
            <a:chExt cx="1357967" cy="155385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B4662A6-3302-9BE9-C89C-745BCFFD9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A8CE315-CB97-8921-DF8A-39827F396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13530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EA462-D866-0EE9-1ED8-D6169C08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sz="2800" dirty="0"/>
              <a:t>Creamos la estructura de la base de datos con migraciones de </a:t>
            </a:r>
            <a:r>
              <a:rPr lang="es-PE" sz="2800" dirty="0" err="1"/>
              <a:t>laravel</a:t>
            </a:r>
            <a:endParaRPr lang="es-PE" sz="2800" dirty="0"/>
          </a:p>
          <a:p>
            <a:pPr lvl="1"/>
            <a:r>
              <a:rPr lang="es-PE" sz="2400" dirty="0"/>
              <a:t> 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s-PE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artisan</a:t>
            </a:r>
            <a:r>
              <a:rPr lang="es-PE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make:migration</a:t>
            </a:r>
            <a:r>
              <a:rPr lang="es-PE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nombre_tabla</a:t>
            </a:r>
            <a:endParaRPr lang="es-PE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PE" sz="2800" dirty="0"/>
              <a:t>Estructuramos la tabla con las columnas</a:t>
            </a:r>
          </a:p>
          <a:p>
            <a:pPr lvl="1"/>
            <a:endParaRPr lang="es-PE" sz="2400" dirty="0">
              <a:latin typeface="Consolas" panose="020B0609020204030204" pitchFamily="49" charset="0"/>
            </a:endParaRPr>
          </a:p>
          <a:p>
            <a:pPr lvl="1"/>
            <a:endParaRPr lang="es-PE" sz="2400" dirty="0">
              <a:latin typeface="Consolas" panose="020B0609020204030204" pitchFamily="49" charset="0"/>
            </a:endParaRPr>
          </a:p>
          <a:p>
            <a:pPr lvl="1"/>
            <a:endParaRPr lang="es-PE" sz="2400" dirty="0">
              <a:latin typeface="Consolas" panose="020B0609020204030204" pitchFamily="49" charset="0"/>
            </a:endParaRPr>
          </a:p>
          <a:p>
            <a:pPr lvl="1"/>
            <a:endParaRPr lang="es-PE" sz="2400" dirty="0">
              <a:latin typeface="Consolas" panose="020B0609020204030204" pitchFamily="49" charset="0"/>
            </a:endParaRPr>
          </a:p>
          <a:p>
            <a:pPr lvl="1"/>
            <a:endParaRPr lang="es-PE" sz="2400" dirty="0">
              <a:latin typeface="Consolas" panose="020B0609020204030204" pitchFamily="49" charset="0"/>
            </a:endParaRPr>
          </a:p>
          <a:p>
            <a:r>
              <a:rPr lang="es-PE" sz="2800" dirty="0"/>
              <a:t>Migramos hacia la tabla</a:t>
            </a:r>
          </a:p>
          <a:p>
            <a:pPr lvl="1"/>
            <a:r>
              <a:rPr lang="es-PE" sz="2400" dirty="0"/>
              <a:t> 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s-PE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artisan</a:t>
            </a:r>
            <a:r>
              <a:rPr lang="es-PE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migrate</a:t>
            </a:r>
            <a:endParaRPr lang="es-PE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s-PE" sz="2400" dirty="0"/>
          </a:p>
          <a:p>
            <a:endParaRPr lang="es-MX" sz="2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45F33-3931-DA01-F2B0-CB360932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Tabla de base de datos con </a:t>
            </a:r>
            <a:r>
              <a:rPr lang="es-PE" dirty="0" err="1"/>
              <a:t>orm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FCF457-8E5C-C45A-6CC0-48847FBC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68" y="3429000"/>
            <a:ext cx="4709287" cy="1669211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46B76269-8802-9DB6-90E5-21BDB7ADEFDE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B36D3DA1-D179-D6A6-3149-92947FBB1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31ECF34-5863-7B65-855A-63AE43F41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006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560C3-EEC4-93B0-7312-12168711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PE" dirty="0"/>
              <a:t>¿Qué es API REST?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E132A5-2EA5-5784-6DCE-AC77D548C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67200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00C9C26-7925-A265-E87A-56D39DC5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3200" dirty="0"/>
              <a:t>Para  crear el </a:t>
            </a:r>
            <a:r>
              <a:rPr lang="es-PE" sz="3200" dirty="0" err="1"/>
              <a:t>model</a:t>
            </a:r>
            <a:r>
              <a:rPr lang="es-PE" sz="3200" dirty="0"/>
              <a:t> ejecutamos el </a:t>
            </a:r>
            <a:r>
              <a:rPr lang="es-PE" sz="3200" dirty="0" err="1"/>
              <a:t>siguente</a:t>
            </a:r>
            <a:r>
              <a:rPr lang="es-PE" sz="3200" dirty="0"/>
              <a:t> comando:</a:t>
            </a:r>
          </a:p>
          <a:p>
            <a:pPr lvl="1"/>
            <a:r>
              <a:rPr lang="es-PE" sz="2800" dirty="0"/>
              <a:t> </a:t>
            </a:r>
            <a:r>
              <a:rPr lang="es-PE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s-PE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artisan</a:t>
            </a:r>
            <a:r>
              <a:rPr lang="es-PE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make:model</a:t>
            </a:r>
            <a:r>
              <a:rPr lang="es-PE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NombreModelo</a:t>
            </a:r>
            <a:endParaRPr lang="es-PE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PE" sz="3200" dirty="0"/>
              <a:t>En el modelo los campos protegidos </a:t>
            </a:r>
          </a:p>
          <a:p>
            <a:pPr lvl="1"/>
            <a:r>
              <a:rPr lang="es-PE" sz="2800" dirty="0"/>
              <a:t> </a:t>
            </a:r>
            <a:r>
              <a:rPr lang="es-PE" sz="2800" b="1" dirty="0"/>
              <a:t>table</a:t>
            </a:r>
            <a:r>
              <a:rPr lang="es-PE" sz="2800" dirty="0"/>
              <a:t> – Correspondiente al nombre de la tabla de la base de datos</a:t>
            </a:r>
          </a:p>
          <a:p>
            <a:pPr lvl="1"/>
            <a:r>
              <a:rPr lang="es-PE" sz="2800" dirty="0"/>
              <a:t> </a:t>
            </a:r>
            <a:r>
              <a:rPr lang="es-PE" sz="2800" b="1" dirty="0" err="1"/>
              <a:t>primaryKey</a:t>
            </a:r>
            <a:r>
              <a:rPr lang="es-PE" sz="2800" dirty="0"/>
              <a:t> -  Correspondiente a la clave primaria de la base de datos</a:t>
            </a:r>
          </a:p>
          <a:p>
            <a:pPr lvl="1"/>
            <a:r>
              <a:rPr lang="es-PE" sz="2800" dirty="0"/>
              <a:t> </a:t>
            </a:r>
            <a:r>
              <a:rPr lang="es-PE" sz="2800" b="1" dirty="0" err="1"/>
              <a:t>fillable</a:t>
            </a:r>
            <a:r>
              <a:rPr lang="es-PE" sz="2800" dirty="0"/>
              <a:t> – correspondiente a los campos con asignación masiva</a:t>
            </a:r>
          </a:p>
          <a:p>
            <a:pPr lvl="1"/>
            <a:endParaRPr lang="es-PE" sz="2400" dirty="0"/>
          </a:p>
          <a:p>
            <a:endParaRPr lang="es-MX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BA318DB-ECE6-B977-A063-C1A55EB0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Creando </a:t>
            </a:r>
            <a:r>
              <a:rPr lang="es-PE" dirty="0" err="1"/>
              <a:t>Model</a:t>
            </a:r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BB27565-F12B-A762-476B-1B578058C5CD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2B4E9CE-B548-AA20-9CDA-1EE52B141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694CAB0-F82D-6FB2-0AFE-33ABA9BB7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4304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A5C5B49-D2E6-A28E-BC01-3436E3F4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800" dirty="0"/>
              <a:t>El controlador creamos desde la terminal:</a:t>
            </a:r>
          </a:p>
          <a:p>
            <a:pPr lvl="1"/>
            <a:r>
              <a:rPr lang="es-PE" sz="2400" dirty="0"/>
              <a:t> 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s-PE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artisan</a:t>
            </a:r>
            <a:r>
              <a:rPr lang="es-PE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make:controller</a:t>
            </a:r>
            <a:r>
              <a:rPr lang="es-PE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NombreControlador</a:t>
            </a:r>
            <a:r>
              <a:rPr lang="es-PE" sz="2400" dirty="0">
                <a:solidFill>
                  <a:srgbClr val="FF0000"/>
                </a:solidFill>
                <a:latin typeface="Consolas" panose="020B0609020204030204" pitchFamily="49" charset="0"/>
              </a:rPr>
              <a:t> --api</a:t>
            </a:r>
          </a:p>
          <a:p>
            <a:endParaRPr lang="es-PE" sz="2800" dirty="0"/>
          </a:p>
          <a:p>
            <a:pPr lvl="1"/>
            <a:r>
              <a:rPr lang="es-PE" sz="2400" dirty="0"/>
              <a:t>--api : genera las funciones correspondientes para api </a:t>
            </a:r>
            <a:r>
              <a:rPr lang="es-PE" sz="2400" dirty="0" err="1"/>
              <a:t>rest</a:t>
            </a:r>
            <a:endParaRPr lang="es-PE" sz="2400" dirty="0"/>
          </a:p>
          <a:p>
            <a:r>
              <a:rPr lang="es-PE" sz="2800" dirty="0"/>
              <a:t>ahora operamos con el CRUD correspondiente</a:t>
            </a:r>
          </a:p>
          <a:p>
            <a:pPr lvl="1"/>
            <a:r>
              <a:rPr lang="es-PE" sz="2400" dirty="0" err="1"/>
              <a:t>Create</a:t>
            </a:r>
            <a:r>
              <a:rPr lang="es-PE" sz="2400" dirty="0"/>
              <a:t> </a:t>
            </a:r>
          </a:p>
          <a:p>
            <a:pPr lvl="1"/>
            <a:r>
              <a:rPr lang="es-PE" sz="2400" dirty="0" err="1"/>
              <a:t>Read</a:t>
            </a:r>
            <a:endParaRPr lang="es-PE" sz="2400" dirty="0"/>
          </a:p>
          <a:p>
            <a:pPr lvl="1"/>
            <a:r>
              <a:rPr lang="es-PE" sz="2400" dirty="0" err="1"/>
              <a:t>Update</a:t>
            </a:r>
            <a:endParaRPr lang="es-PE" sz="2400" dirty="0"/>
          </a:p>
          <a:p>
            <a:pPr lvl="1"/>
            <a:r>
              <a:rPr lang="es-PE" sz="2400" dirty="0" err="1"/>
              <a:t>Delete</a:t>
            </a:r>
            <a:endParaRPr lang="es-PE" sz="2400" dirty="0"/>
          </a:p>
          <a:p>
            <a:pPr lvl="1"/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141F03D-9106-AFEE-F856-34D812D1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Creando el controlador</a:t>
            </a:r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CFE4549-98AF-D958-7577-73069AD9D842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15B5628-9C6F-503E-6F94-B66F6F382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CA81F7D-5FF1-17F0-F855-561A63627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8605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4D40649-38BD-4470-4C03-738B625D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3200" dirty="0"/>
              <a:t>Para el acceso de rutas modificaremos el archivo /</a:t>
            </a:r>
            <a:r>
              <a:rPr lang="es-PE" sz="3200" dirty="0" err="1"/>
              <a:t>routes</a:t>
            </a:r>
            <a:r>
              <a:rPr lang="es-PE" sz="3200" dirty="0"/>
              <a:t>/</a:t>
            </a:r>
            <a:r>
              <a:rPr lang="es-PE" sz="3200" dirty="0" err="1"/>
              <a:t>api.php</a:t>
            </a:r>
            <a:endParaRPr lang="es-PE" sz="3200" dirty="0"/>
          </a:p>
          <a:p>
            <a:pPr lvl="1"/>
            <a:r>
              <a:rPr lang="es-MX" sz="2800" dirty="0"/>
              <a:t>En Laravel, puedes definir rutas para manejar diversos tipos de solicitudes HTTP como GET, POST, PUT, DELETE, etc.</a:t>
            </a:r>
          </a:p>
          <a:p>
            <a:pPr lvl="1"/>
            <a:endParaRPr lang="es-MX" sz="2800" dirty="0"/>
          </a:p>
          <a:p>
            <a:pPr lvl="1"/>
            <a:r>
              <a:rPr lang="es-MX" sz="2800" dirty="0"/>
              <a:t>GET</a:t>
            </a:r>
            <a:r>
              <a:rPr lang="es-MX" sz="2800" dirty="0">
                <a:sym typeface="Wingdings" panose="05000000000000000000" pitchFamily="2" charset="2"/>
              </a:rPr>
              <a:t>READ</a:t>
            </a:r>
          </a:p>
          <a:p>
            <a:pPr lvl="1"/>
            <a:r>
              <a:rPr lang="es-MX" sz="2800" dirty="0">
                <a:sym typeface="Wingdings" panose="05000000000000000000" pitchFamily="2" charset="2"/>
              </a:rPr>
              <a:t>POST  CREATE</a:t>
            </a:r>
          </a:p>
          <a:p>
            <a:pPr lvl="1"/>
            <a:r>
              <a:rPr lang="es-MX" sz="2800" dirty="0">
                <a:sym typeface="Wingdings" panose="05000000000000000000" pitchFamily="2" charset="2"/>
              </a:rPr>
              <a:t>PUT UPDATE</a:t>
            </a:r>
          </a:p>
          <a:p>
            <a:pPr lvl="1"/>
            <a:r>
              <a:rPr lang="es-MX" sz="2800" dirty="0">
                <a:sym typeface="Wingdings" panose="05000000000000000000" pitchFamily="2" charset="2"/>
              </a:rPr>
              <a:t>DELETEDELETE</a:t>
            </a:r>
            <a:endParaRPr lang="es-MX" sz="2800" dirty="0"/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endParaRPr lang="es-MX" sz="32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8FB5400-BF4A-BADA-0E7C-D8C5558D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Rutas (</a:t>
            </a:r>
            <a:r>
              <a:rPr lang="es-PE" dirty="0" err="1"/>
              <a:t>End</a:t>
            </a:r>
            <a:r>
              <a:rPr lang="es-PE" dirty="0"/>
              <a:t> </a:t>
            </a:r>
            <a:r>
              <a:rPr lang="es-PE" dirty="0" err="1"/>
              <a:t>Points</a:t>
            </a:r>
            <a:r>
              <a:rPr lang="es-PE" dirty="0"/>
              <a:t>)</a:t>
            </a:r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7B98303-E593-A9F1-C063-E3BCAE6E9518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598A9B9-8ED3-7CAD-16B5-7BA922E7D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AAEEAF3-47E7-E69B-8FB2-D04ACE3BB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08018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3103ED3-891A-57AA-2555-8A33A5B6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E8D54EE-2AEA-1986-68AC-E040C841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5C3BEE-6AAE-D176-C4C5-D9DEC148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16" b="8829"/>
          <a:stretch/>
        </p:blipFill>
        <p:spPr>
          <a:xfrm>
            <a:off x="2759677" y="75056"/>
            <a:ext cx="7133966" cy="6737636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A5A666C4-7DF9-55E4-5216-0E82AE278307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A4E989D6-29E0-F170-847F-5C61045A4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CE329A74-F858-6444-19E5-0238A7930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710199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0A121-ABED-C14F-5CE8-1A314ABB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realizar el test de nuestra </a:t>
            </a:r>
            <a:r>
              <a:rPr lang="es-MX" b="1" dirty="0"/>
              <a:t>API REST</a:t>
            </a:r>
            <a:r>
              <a:rPr lang="es-MX" dirty="0"/>
              <a:t>, puedes utilizar la extensión </a:t>
            </a:r>
            <a:r>
              <a:rPr lang="es-MX" b="1" dirty="0"/>
              <a:t>HTTP Client </a:t>
            </a:r>
            <a:r>
              <a:rPr lang="es-MX" dirty="0"/>
              <a:t>en Visual Studio </a:t>
            </a:r>
            <a:r>
              <a:rPr lang="es-MX" dirty="0" err="1"/>
              <a:t>Code</a:t>
            </a:r>
            <a:r>
              <a:rPr lang="es-MX" dirty="0"/>
              <a:t> o, alternativamente, </a:t>
            </a:r>
            <a:r>
              <a:rPr lang="es-MX" b="1" dirty="0" err="1"/>
              <a:t>Postman</a:t>
            </a:r>
            <a:r>
              <a:rPr lang="es-MX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D8EA9D-AC92-1A10-0410-B30E354A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Test de api </a:t>
            </a:r>
            <a:r>
              <a:rPr lang="es-PE" dirty="0" err="1"/>
              <a:t>rest</a:t>
            </a:r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89C2A19-F356-3C84-31B2-40D7B2E255CA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3664579-FA0D-D97A-23CB-7CBF21338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F52E1703-C9B4-B3BB-0DF4-6F60AAFE5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466FCB33-A49D-3671-6CA9-EE2E2D69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230" y="2444765"/>
            <a:ext cx="86839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5263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2E498-FCA0-D5D8-4675-866ADF05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En Laravel, las validaciones son una parte fundamental para garantizar que los datos recibidos en el servidor cumplan con ciertos requisitos antes de ser procesados. Laravel ofrece un sistema de validación flexible y fácil de usar que se puede aplicar de varias maneras. </a:t>
            </a:r>
          </a:p>
          <a:p>
            <a:pPr lvl="1"/>
            <a:r>
              <a:rPr lang="es-MX" sz="2400" dirty="0"/>
              <a:t>1. Validaciones básicas en controlador</a:t>
            </a:r>
          </a:p>
          <a:p>
            <a:pPr lvl="1"/>
            <a:r>
              <a:rPr lang="es-MX" sz="2400" dirty="0"/>
              <a:t>2. Mensajes personalizados de errores</a:t>
            </a:r>
          </a:p>
          <a:p>
            <a:pPr lvl="1"/>
            <a:r>
              <a:rPr lang="es-MX" sz="2400" dirty="0"/>
              <a:t>3. </a:t>
            </a:r>
            <a:r>
              <a:rPr lang="es-MX" sz="2400" dirty="0" err="1"/>
              <a:t>Validacion</a:t>
            </a:r>
            <a:r>
              <a:rPr lang="es-MX" sz="2400" dirty="0"/>
              <a:t> en </a:t>
            </a:r>
            <a:r>
              <a:rPr lang="es-MX" sz="2400" dirty="0" err="1"/>
              <a:t>FormRequest</a:t>
            </a:r>
            <a:endParaRPr lang="es-MX" sz="2400" dirty="0"/>
          </a:p>
          <a:p>
            <a:pPr lvl="1"/>
            <a:r>
              <a:rPr lang="es-MX" sz="2400" dirty="0"/>
              <a:t>4. Reglas de validación personalizadas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AD88EC-BD63-7816-EDF7-13B83A46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Validaciones </a:t>
            </a:r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7872D8D-E75A-D98D-25F9-7B146BB20078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45926DF-EB81-A021-52DE-A37C5D992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ECF8D23-7127-F8BF-48AE-D1C92ACC0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18620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26C3441-7EFE-92E9-8995-3FC89E2B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Laravel permite validar datos directamente en los métodos de los controladores utilizando el método </a:t>
            </a:r>
            <a:r>
              <a:rPr lang="es-MX" sz="2800" b="1" dirty="0" err="1"/>
              <a:t>validate</a:t>
            </a:r>
            <a:r>
              <a:rPr lang="es-MX" sz="2800" dirty="0"/>
              <a:t>. Este método toma los datos de la solicitud y una lista de reglas de validación</a:t>
            </a:r>
          </a:p>
          <a:p>
            <a:endParaRPr lang="es-MX" sz="2800" dirty="0"/>
          </a:p>
          <a:p>
            <a:r>
              <a:rPr lang="es-MX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$data=$</a:t>
            </a:r>
            <a:r>
              <a:rPr lang="es-MX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request</a:t>
            </a:r>
            <a:r>
              <a:rPr lang="es-MX" sz="2400" dirty="0">
                <a:solidFill>
                  <a:schemeClr val="accent1"/>
                </a:solidFill>
                <a:latin typeface="Consolas" panose="020B0609020204030204" pitchFamily="49" charset="0"/>
              </a:rPr>
              <a:t>-&gt;</a:t>
            </a:r>
            <a:r>
              <a:rPr lang="es-MX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validate</a:t>
            </a:r>
            <a:r>
              <a:rPr lang="es-MX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([</a:t>
            </a:r>
            <a:r>
              <a:rPr lang="es-MX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reglas_de_validación</a:t>
            </a:r>
            <a:r>
              <a:rPr lang="es-MX" sz="2400" dirty="0">
                <a:solidFill>
                  <a:schemeClr val="accent1"/>
                </a:solidFill>
                <a:latin typeface="Consolas" panose="020B0609020204030204" pitchFamily="49" charset="0"/>
              </a:rPr>
              <a:t>])</a:t>
            </a:r>
          </a:p>
          <a:p>
            <a:endParaRPr lang="es-MX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92BEB0F-CBFD-EC9A-5E71-23396538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Validación en controlador </a:t>
            </a:r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1367B19-A29C-651B-3379-8490DCF871F7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BAE95B6-B0B5-D3EB-C218-4BAD76760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2CE79734-FED4-F404-FABA-3CC6E5961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405894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9A5947F-4BE5-F090-874F-0B44D7F5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Se puede personalizar los mensajes de error agregando un segundo parámetro al método </a:t>
            </a:r>
            <a:r>
              <a:rPr lang="es-MX" sz="3200" b="1" dirty="0" err="1"/>
              <a:t>validate</a:t>
            </a:r>
            <a:r>
              <a:rPr lang="es-MX" sz="3200" dirty="0"/>
              <a:t> o definiendo los mensajes en un archivo de idiomas.</a:t>
            </a:r>
          </a:p>
          <a:p>
            <a:pPr lvl="1"/>
            <a:r>
              <a:rPr lang="es-MX" sz="2900" dirty="0"/>
              <a:t>Para definir los archivos de idiomas hay que publicar</a:t>
            </a:r>
          </a:p>
          <a:p>
            <a:pPr lvl="2"/>
            <a:r>
              <a:rPr lang="es-MX" sz="2600" dirty="0"/>
              <a:t>  </a:t>
            </a:r>
            <a:r>
              <a:rPr lang="es-MX" sz="2600" dirty="0" err="1">
                <a:solidFill>
                  <a:srgbClr val="FF0000"/>
                </a:solidFill>
              </a:rPr>
              <a:t>php</a:t>
            </a:r>
            <a:r>
              <a:rPr lang="es-MX" sz="2600" dirty="0">
                <a:solidFill>
                  <a:srgbClr val="FF0000"/>
                </a:solidFill>
              </a:rPr>
              <a:t> </a:t>
            </a:r>
            <a:r>
              <a:rPr lang="es-MX" sz="2600" dirty="0" err="1">
                <a:solidFill>
                  <a:srgbClr val="FF0000"/>
                </a:solidFill>
              </a:rPr>
              <a:t>artisan</a:t>
            </a:r>
            <a:r>
              <a:rPr lang="es-MX" sz="2600" dirty="0">
                <a:solidFill>
                  <a:srgbClr val="FF0000"/>
                </a:solidFill>
              </a:rPr>
              <a:t> </a:t>
            </a:r>
            <a:r>
              <a:rPr lang="es-MX" sz="2600" dirty="0" err="1">
                <a:solidFill>
                  <a:srgbClr val="FF0000"/>
                </a:solidFill>
              </a:rPr>
              <a:t>lang:publish</a:t>
            </a:r>
            <a:endParaRPr lang="es-MX" sz="2600" dirty="0">
              <a:solidFill>
                <a:srgbClr val="FF0000"/>
              </a:solidFill>
            </a:endParaRPr>
          </a:p>
          <a:p>
            <a:pPr lvl="2"/>
            <a:endParaRPr lang="es-MX" sz="2600" dirty="0"/>
          </a:p>
          <a:p>
            <a:pPr lvl="1"/>
            <a:r>
              <a:rPr lang="es-MX" sz="2900" dirty="0"/>
              <a:t>Luego descargar desde </a:t>
            </a:r>
            <a:r>
              <a:rPr lang="es-MX" sz="2900" dirty="0">
                <a:hlinkClick r:id="rId2"/>
              </a:rPr>
              <a:t>https://github.com/MarcoGomesr/laravel-validation-en-espanol/blob/11.x/es/validation.php</a:t>
            </a:r>
            <a:r>
              <a:rPr lang="es-MX" sz="2900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6B58144-97A3-5A79-6A75-5A5DE8E6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Mensajes personalizados de error o en español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635564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83BD89C-7849-AD82-481D-6403914D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9415BEE-1C8D-316A-223D-2A93EECCC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600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2EC4F-EE15-2953-9F05-E56A5BBC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Una API REST (</a:t>
            </a:r>
            <a:r>
              <a:rPr lang="es-MX" sz="2800" dirty="0" err="1"/>
              <a:t>Application</a:t>
            </a:r>
            <a:r>
              <a:rPr lang="es-MX" sz="2800" dirty="0"/>
              <a:t> </a:t>
            </a:r>
            <a:r>
              <a:rPr lang="es-MX" sz="2800" dirty="0" err="1"/>
              <a:t>Programming</a:t>
            </a:r>
            <a:r>
              <a:rPr lang="es-MX" sz="2800" dirty="0"/>
              <a:t> Interface </a:t>
            </a:r>
            <a:r>
              <a:rPr lang="es-MX" sz="2800" dirty="0" err="1"/>
              <a:t>Representational</a:t>
            </a:r>
            <a:r>
              <a:rPr lang="es-MX" sz="2800" dirty="0"/>
              <a:t> </a:t>
            </a:r>
            <a:r>
              <a:rPr lang="es-MX" sz="2800" dirty="0" err="1"/>
              <a:t>State</a:t>
            </a:r>
            <a:r>
              <a:rPr lang="es-MX" sz="2800" dirty="0"/>
              <a:t> Transfer) es un </a:t>
            </a:r>
            <a:r>
              <a:rPr lang="es-MX" sz="2800" b="1" dirty="0"/>
              <a:t>conjunto de reglas y convenciones para crear servicios web </a:t>
            </a:r>
            <a:r>
              <a:rPr lang="es-MX" sz="2800" dirty="0"/>
              <a:t>que permiten la comunicación entre sistemas a través del protocolo HTTP, utilizando recursos como URL para realizar operaciones CRUD (Crear, Leer, Actualizar y Eliminar).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909EE6-81E6-3B83-6318-29A7AFFE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469" y="365128"/>
            <a:ext cx="9289331" cy="976656"/>
          </a:xfrm>
        </p:spPr>
        <p:txBody>
          <a:bodyPr/>
          <a:lstStyle/>
          <a:p>
            <a:r>
              <a:rPr lang="es-PE" dirty="0"/>
              <a:t>¿Que es API REST?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FFC57E-CA18-D0E6-0C19-73D508C06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048" y="3888270"/>
            <a:ext cx="4191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458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6891DC4-ECB9-2D0F-D7A5-A7A0F518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0C09FF2-23DB-F3A7-34B9-BC443E15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APIs RESTful">
            <a:extLst>
              <a:ext uri="{FF2B5EF4-FFF2-40B4-BE49-F238E27FC236}">
                <a16:creationId xmlns:a16="http://schemas.microsoft.com/office/drawing/2014/main" id="{E7429287-4D48-3024-A335-303F0295C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b="12753"/>
          <a:stretch/>
        </p:blipFill>
        <p:spPr bwMode="auto">
          <a:xfrm>
            <a:off x="2009398" y="505843"/>
            <a:ext cx="10182602" cy="584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6946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BADCDC6-349C-AB8C-5649-AB99CD04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59AB5C2-3000-840F-E3C3-1AE7C520D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299" y="365127"/>
            <a:ext cx="9716382" cy="58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77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B626A-40A9-770E-95F8-54A0BDC6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800" dirty="0"/>
              <a:t>¿Qué es </a:t>
            </a:r>
            <a:r>
              <a:rPr lang="es-PE" sz="4800" dirty="0" err="1"/>
              <a:t>laravel</a:t>
            </a:r>
            <a:r>
              <a:rPr lang="es-PE" sz="4800" dirty="0"/>
              <a:t>?</a:t>
            </a:r>
            <a:endParaRPr lang="es-MX" sz="48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42D9F3-37CA-1731-6697-FE93C1E18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A52158-6995-F453-2938-A76B79E6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789" t="27014" b="37678"/>
          <a:stretch/>
        </p:blipFill>
        <p:spPr>
          <a:xfrm>
            <a:off x="7373592" y="5339558"/>
            <a:ext cx="4281281" cy="13385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888C92-837D-6E99-0262-7ADA517F8D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297" r="68832" b="23072"/>
          <a:stretch/>
        </p:blipFill>
        <p:spPr>
          <a:xfrm>
            <a:off x="9576767" y="3636020"/>
            <a:ext cx="2078106" cy="214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661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B7D64-A9F9-9C08-49D4-34F7A8A8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3200" dirty="0"/>
              <a:t>Laravel es un </a:t>
            </a:r>
            <a:r>
              <a:rPr lang="es-MX" sz="3200" dirty="0" err="1"/>
              <a:t>framework</a:t>
            </a:r>
            <a:r>
              <a:rPr lang="es-MX" sz="3200" dirty="0"/>
              <a:t> (</a:t>
            </a:r>
            <a:r>
              <a:rPr lang="es-MX" sz="3200" b="1" dirty="0"/>
              <a:t>marco de trabajo</a:t>
            </a:r>
            <a:r>
              <a:rPr lang="es-MX" sz="3200" dirty="0"/>
              <a:t>) de desarrollo web escrito en </a:t>
            </a:r>
            <a:r>
              <a:rPr lang="es-MX" sz="3200" b="1" dirty="0"/>
              <a:t>PHP, </a:t>
            </a:r>
            <a:r>
              <a:rPr lang="es-MX" sz="3200" dirty="0"/>
              <a:t>diseñado para facilitar la creación de aplicaciones web robustas y de alto rendimiento. Laravel sigue el patrón de arquitectura MVC (Modelo-Vista-Controlador)</a:t>
            </a:r>
          </a:p>
          <a:p>
            <a:endParaRPr lang="es-MX" sz="2400" dirty="0"/>
          </a:p>
          <a:p>
            <a:r>
              <a:rPr lang="es-MX" sz="3200" dirty="0"/>
              <a:t>Laravel fue creado por </a:t>
            </a:r>
            <a:r>
              <a:rPr lang="es-MX" sz="3200" b="1" dirty="0"/>
              <a:t>Taylor </a:t>
            </a:r>
            <a:r>
              <a:rPr lang="es-MX" sz="3200" b="1" dirty="0" err="1"/>
              <a:t>Otwell</a:t>
            </a:r>
            <a:r>
              <a:rPr lang="es-MX" sz="3200" dirty="0"/>
              <a:t> en </a:t>
            </a:r>
            <a:r>
              <a:rPr lang="es-MX" sz="3200" b="1" dirty="0"/>
              <a:t>2011</a:t>
            </a:r>
            <a:r>
              <a:rPr lang="es-MX" sz="3200" dirty="0"/>
              <a:t> con el objetivo de proporcionar un </a:t>
            </a:r>
            <a:r>
              <a:rPr lang="es-MX" sz="3200" dirty="0" err="1"/>
              <a:t>framework</a:t>
            </a:r>
            <a:r>
              <a:rPr lang="es-MX" sz="3200" dirty="0"/>
              <a:t> PHP que fuera más elegante, simple y poderoso que los existentes en ese momento. </a:t>
            </a:r>
          </a:p>
          <a:p>
            <a:endParaRPr lang="es-MX" sz="32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3EE867-C81B-C5BA-2C30-A574D30A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¿Qué es </a:t>
            </a:r>
            <a:r>
              <a:rPr lang="es-PE" dirty="0" err="1"/>
              <a:t>laravel</a:t>
            </a:r>
            <a:r>
              <a:rPr lang="es-PE" dirty="0"/>
              <a:t>?</a:t>
            </a:r>
            <a:endParaRPr lang="es-MX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1AB1E41-BEFE-5210-F602-EBF5433A1CCF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757C982-41F4-5BF8-B1D0-33FDC1797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5A5CCA3-A989-FC93-CB60-8BD2FF931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65468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03DA985-C0D8-8F30-07B0-2B3F0DB21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PE" sz="2400" b="1" dirty="0"/>
              <a:t>Servidor Web: </a:t>
            </a:r>
            <a:r>
              <a:rPr lang="es-MX" sz="2400" dirty="0"/>
              <a:t>Asegúrate de tener instalado un servidor web como Apache o </a:t>
            </a:r>
            <a:r>
              <a:rPr lang="es-MX" sz="2400" dirty="0" err="1"/>
              <a:t>Nginx</a:t>
            </a:r>
            <a:r>
              <a:rPr lang="es-MX" sz="2400" dirty="0"/>
              <a:t>, y PHP 8.2 o superior</a:t>
            </a:r>
          </a:p>
          <a:p>
            <a:pPr lvl="2"/>
            <a:r>
              <a:rPr lang="es-MX" sz="2200" dirty="0"/>
              <a:t>Para comprobar tu versión de PHP, ejecuta en la terminal: </a:t>
            </a:r>
            <a:r>
              <a:rPr lang="es-MX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s-MX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–v</a:t>
            </a:r>
            <a:endParaRPr lang="es-PE" sz="2400" b="1" dirty="0"/>
          </a:p>
          <a:p>
            <a:pPr lvl="1"/>
            <a:r>
              <a:rPr lang="es-PE" sz="2400" b="1" dirty="0"/>
              <a:t>Instalar </a:t>
            </a:r>
            <a:r>
              <a:rPr lang="es-PE" sz="2400" b="1" dirty="0" err="1"/>
              <a:t>Composer</a:t>
            </a:r>
            <a:r>
              <a:rPr lang="es-PE" sz="2400" b="1" dirty="0"/>
              <a:t>:  </a:t>
            </a:r>
            <a:r>
              <a:rPr lang="es-MX" sz="2400" dirty="0"/>
              <a:t>Laravel depende de </a:t>
            </a:r>
            <a:r>
              <a:rPr lang="es-MX" sz="2400" dirty="0" err="1"/>
              <a:t>Composer</a:t>
            </a:r>
            <a:r>
              <a:rPr lang="es-MX" sz="2400" dirty="0"/>
              <a:t>, un gestor de dependencias para PHP. Si no lo tienes instalado, puedes descargarlo e instalarlo desde su </a:t>
            </a:r>
            <a:r>
              <a:rPr lang="es-MX" sz="2400" dirty="0">
                <a:hlinkClick r:id="rId2"/>
              </a:rPr>
              <a:t>sitio oficial</a:t>
            </a:r>
            <a:r>
              <a:rPr lang="es-MX" sz="2400" dirty="0"/>
              <a:t>.</a:t>
            </a:r>
          </a:p>
          <a:p>
            <a:pPr lvl="2"/>
            <a:r>
              <a:rPr lang="es-MX" sz="2400" dirty="0"/>
              <a:t>Para comprobar si </a:t>
            </a:r>
            <a:r>
              <a:rPr lang="es-MX" sz="2400" dirty="0" err="1"/>
              <a:t>Composer</a:t>
            </a:r>
            <a:r>
              <a:rPr lang="es-MX" sz="2400" dirty="0"/>
              <a:t> esta instalado ejecutar en la terminal: </a:t>
            </a:r>
            <a:r>
              <a:rPr lang="es-MX" sz="2400" b="1" dirty="0" err="1">
                <a:solidFill>
                  <a:srgbClr val="FF0000"/>
                </a:solidFill>
              </a:rPr>
              <a:t>composer</a:t>
            </a:r>
            <a:r>
              <a:rPr lang="es-MX" sz="2400" b="1" dirty="0">
                <a:solidFill>
                  <a:srgbClr val="FF0000"/>
                </a:solidFill>
              </a:rPr>
              <a:t> –v</a:t>
            </a:r>
            <a:endParaRPr lang="es-PE" sz="1800" b="1" dirty="0"/>
          </a:p>
          <a:p>
            <a:pPr lvl="2"/>
            <a:endParaRPr lang="es-PE" sz="1800" b="1" dirty="0">
              <a:latin typeface="Consolas" panose="020B0609020204030204" pitchFamily="49" charset="0"/>
            </a:endParaRPr>
          </a:p>
          <a:p>
            <a:pPr lvl="1"/>
            <a:r>
              <a:rPr lang="es-MX" sz="2400" b="1" i="1" u="sng" dirty="0"/>
              <a:t>Nota: Puedes implementar  el entorno de desarrollo: </a:t>
            </a:r>
            <a:r>
              <a:rPr lang="es-MX" sz="2400" b="1" i="1" u="sng" dirty="0" err="1"/>
              <a:t>Xammp</a:t>
            </a:r>
            <a:r>
              <a:rPr lang="es-MX" sz="2400" b="1" i="1" u="sng" dirty="0"/>
              <a:t>, </a:t>
            </a:r>
            <a:r>
              <a:rPr lang="es-MX" sz="2400" b="1" i="1" u="sng" dirty="0" err="1"/>
              <a:t>Laragon</a:t>
            </a:r>
            <a:r>
              <a:rPr lang="es-MX" sz="2400" b="1" i="1" u="sng" dirty="0"/>
              <a:t>, u otros.</a:t>
            </a:r>
            <a:endParaRPr lang="es-PE" sz="2400" b="1" i="1" u="sng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3EF0CDA-416A-0C48-BA90-83E4B889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Instalación - requerimientos previos</a:t>
            </a:r>
            <a:endParaRPr lang="es-MX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8F7A769-4DAA-ED6F-0E89-CDC4F467374C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D0D7EB5-4E96-6D2A-965E-D9B45A247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C472F45-D40E-F999-F33D-C01332757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2705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57E85B0-198D-B263-F34E-574B8089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800" dirty="0"/>
              <a:t>Usando </a:t>
            </a:r>
            <a:r>
              <a:rPr lang="es-PE" sz="2800" dirty="0" err="1"/>
              <a:t>composer</a:t>
            </a:r>
            <a:r>
              <a:rPr lang="es-PE" sz="2800" dirty="0"/>
              <a:t> ejecutamos línea de comando para crear nuestro proyecto con </a:t>
            </a:r>
            <a:r>
              <a:rPr lang="es-PE" sz="2800" dirty="0" err="1"/>
              <a:t>laravel</a:t>
            </a:r>
            <a:endParaRPr lang="es-PE" sz="2800" dirty="0"/>
          </a:p>
          <a:p>
            <a:r>
              <a:rPr lang="es-PE" sz="2800" dirty="0"/>
              <a:t>Instalamos </a:t>
            </a:r>
            <a:r>
              <a:rPr lang="es-PE" sz="2800" dirty="0" err="1"/>
              <a:t>laravel</a:t>
            </a:r>
            <a:r>
              <a:rPr lang="es-PE" sz="2800" dirty="0"/>
              <a:t> de manera global</a:t>
            </a:r>
          </a:p>
          <a:p>
            <a:pPr lvl="1"/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composer</a:t>
            </a:r>
            <a:r>
              <a:rPr lang="es-PE" sz="2400" dirty="0">
                <a:solidFill>
                  <a:srgbClr val="FF0000"/>
                </a:solidFill>
                <a:latin typeface="Consolas" panose="020B0609020204030204" pitchFamily="49" charset="0"/>
              </a:rPr>
              <a:t> global 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</a:t>
            </a:r>
            <a:r>
              <a:rPr lang="es-PE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laravel</a:t>
            </a:r>
            <a:r>
              <a:rPr lang="es-PE" sz="2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installer</a:t>
            </a:r>
            <a:endParaRPr lang="es-PE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PE" sz="2800" dirty="0" err="1"/>
              <a:t>Cramos</a:t>
            </a:r>
            <a:r>
              <a:rPr lang="es-PE" sz="2800" dirty="0"/>
              <a:t> nuestro proyecto </a:t>
            </a:r>
            <a:r>
              <a:rPr lang="es-PE" sz="2800" dirty="0" err="1"/>
              <a:t>laravel</a:t>
            </a:r>
            <a:endParaRPr lang="es-PE" sz="2800" dirty="0"/>
          </a:p>
          <a:p>
            <a:pPr lvl="1"/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laravel</a:t>
            </a:r>
            <a:r>
              <a:rPr lang="es-PE" sz="2400" dirty="0">
                <a:solidFill>
                  <a:srgbClr val="FF0000"/>
                </a:solidFill>
                <a:latin typeface="Consolas" panose="020B0609020204030204" pitchFamily="49" charset="0"/>
              </a:rPr>
              <a:t> new app-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endParaRPr lang="es-PE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PE" sz="2800" dirty="0"/>
              <a:t>Ingresamos al directorio creado</a:t>
            </a:r>
          </a:p>
          <a:p>
            <a:pPr lvl="1"/>
            <a:r>
              <a:rPr lang="es-PE" sz="2400" dirty="0"/>
              <a:t> </a:t>
            </a:r>
            <a:r>
              <a:rPr lang="es-PE" sz="2400" dirty="0">
                <a:solidFill>
                  <a:srgbClr val="FF0000"/>
                </a:solidFill>
                <a:latin typeface="Consolas" panose="020B0609020204030204" pitchFamily="49" charset="0"/>
              </a:rPr>
              <a:t>cd app-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endParaRPr lang="es-PE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PE" sz="2800" dirty="0"/>
              <a:t>Ejecutamos nuestro proyecto </a:t>
            </a:r>
            <a:r>
              <a:rPr lang="es-PE" sz="2800" dirty="0" err="1"/>
              <a:t>laravel</a:t>
            </a:r>
            <a:endParaRPr lang="es-PE" sz="2800" dirty="0"/>
          </a:p>
          <a:p>
            <a:pPr lvl="1"/>
            <a:r>
              <a:rPr lang="es-PE" sz="2400" dirty="0"/>
              <a:t> 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s-PE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artisan</a:t>
            </a:r>
            <a:r>
              <a:rPr lang="es-PE" sz="2400" dirty="0">
                <a:solidFill>
                  <a:srgbClr val="FF0000"/>
                </a:solidFill>
                <a:latin typeface="Consolas" panose="020B0609020204030204" pitchFamily="49" charset="0"/>
              </a:rPr>
              <a:t> serve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EAFB08A-C818-6CAC-B63B-7B94B963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Instalación de Laravel -  paso a paso</a:t>
            </a:r>
            <a:endParaRPr lang="es-MX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F33D40E-7B25-84BF-49FB-AAC78DDDC7B5}"/>
              </a:ext>
            </a:extLst>
          </p:cNvPr>
          <p:cNvGrpSpPr/>
          <p:nvPr/>
        </p:nvGrpSpPr>
        <p:grpSpPr>
          <a:xfrm>
            <a:off x="417174" y="4917280"/>
            <a:ext cx="1357967" cy="1553859"/>
            <a:chOff x="417174" y="4917280"/>
            <a:chExt cx="1357967" cy="155385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F1C409AA-173C-BCE5-1FD0-49638E2B1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0297" r="68832" b="23072"/>
            <a:stretch/>
          </p:blipFill>
          <p:spPr>
            <a:xfrm>
              <a:off x="596352" y="4917280"/>
              <a:ext cx="1178789" cy="121778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22EC733-351C-D9C7-74CD-9885AA456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5789" t="27014" b="37678"/>
            <a:stretch/>
          </p:blipFill>
          <p:spPr>
            <a:xfrm>
              <a:off x="417174" y="6046572"/>
              <a:ext cx="1357967" cy="424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23220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NFORMATICA LU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RMATICA LURIN" id="{B2C20228-0DF9-4159-9240-633CD0CD679E}" vid="{EE619B4F-B537-44CE-B2D9-E0E9B36148F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INFORMATICA LURIN</Template>
  <TotalTime>3408</TotalTime>
  <Words>1547</Words>
  <Application>Microsoft Office PowerPoint</Application>
  <PresentationFormat>Panorámica</PresentationFormat>
  <Paragraphs>156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Arial MT</vt:lpstr>
      <vt:lpstr>Calibri</vt:lpstr>
      <vt:lpstr>Calibri Light</vt:lpstr>
      <vt:lpstr>Consolas</vt:lpstr>
      <vt:lpstr>Wingdings</vt:lpstr>
      <vt:lpstr>INFORMATICA LURIN</vt:lpstr>
      <vt:lpstr>Presentación de PowerPoint</vt:lpstr>
      <vt:lpstr>¿Qué es API REST?</vt:lpstr>
      <vt:lpstr>¿Que es API REST?</vt:lpstr>
      <vt:lpstr>Presentación de PowerPoint</vt:lpstr>
      <vt:lpstr>Presentación de PowerPoint</vt:lpstr>
      <vt:lpstr>¿Qué es laravel?</vt:lpstr>
      <vt:lpstr>¿Qué es laravel?</vt:lpstr>
      <vt:lpstr>Instalación - requerimientos previos</vt:lpstr>
      <vt:lpstr>Instalación de Laravel -  paso a paso</vt:lpstr>
      <vt:lpstr>Estructura de Proyecto Laravel</vt:lpstr>
      <vt:lpstr>Estructura del  proyecto laravel</vt:lpstr>
      <vt:lpstr>Estructura del proyecto laravel</vt:lpstr>
      <vt:lpstr>Estructura del proyecto laravel</vt:lpstr>
      <vt:lpstr>Estructura del proyecto laravel</vt:lpstr>
      <vt:lpstr>Estructura del proyecto - archivos</vt:lpstr>
      <vt:lpstr>Configuración de laravel</vt:lpstr>
      <vt:lpstr>Configuración de Laravel para Api Rest</vt:lpstr>
      <vt:lpstr>CREANDO MI API REST</vt:lpstr>
      <vt:lpstr>Tabla de base de datos con orm</vt:lpstr>
      <vt:lpstr>Creando Model</vt:lpstr>
      <vt:lpstr>Creando el controlador</vt:lpstr>
      <vt:lpstr>Rutas (End Points)</vt:lpstr>
      <vt:lpstr>Presentación de PowerPoint</vt:lpstr>
      <vt:lpstr>Test de api rest</vt:lpstr>
      <vt:lpstr>Validaciones </vt:lpstr>
      <vt:lpstr>Validación en controlador </vt:lpstr>
      <vt:lpstr>Mensajes personalizados de error o en español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Apaza</dc:creator>
  <cp:lastModifiedBy>Apaza</cp:lastModifiedBy>
  <cp:revision>7</cp:revision>
  <dcterms:created xsi:type="dcterms:W3CDTF">2024-10-23T01:37:47Z</dcterms:created>
  <dcterms:modified xsi:type="dcterms:W3CDTF">2024-10-29T11:42:43Z</dcterms:modified>
</cp:coreProperties>
</file>