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0"/>
    <p:restoredTop sz="96327"/>
  </p:normalViewPr>
  <p:slideViewPr>
    <p:cSldViewPr snapToGrid="0" showGuides="1">
      <p:cViewPr varScale="1">
        <p:scale>
          <a:sx n="170" d="100"/>
          <a:sy n="170" d="100"/>
        </p:scale>
        <p:origin x="216" y="8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48B-8E78-0402-8358-FD0E6A10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58A0F-E31A-AEAF-16FD-C93EF482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7204-7252-96D2-65D6-A5F258BE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BB2A-CC19-4F4A-B7E5-D9BFB281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6389-B98F-F7E1-A41D-D640406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7D1F-2470-5942-0B9B-392899E7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B9C2F-7FD3-8503-8A75-5A2E300BE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8C68-99AD-CA1C-C134-065F92D6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68B0-7AAE-5B14-CBEA-BFCABE87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E062-DEFE-B7EA-164D-A2341F4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8054A-E0BE-233B-703C-499C11F6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C3C34-95DE-2C8C-0698-A34138DC6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456F-76AB-2337-BB85-D85B0132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E5B5-6F54-F245-2BBF-18628B88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C166-1798-BD4D-EAF6-737F49C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0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845-A4B6-D954-D9C5-6D89320E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E896-9F7A-279F-7BE1-2111DA56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AC95-894A-0B04-EFAF-23C5705E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3DC1-A8BA-3591-96A3-210B9D81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8D5D-29C1-7474-4363-7B3BC4E0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07A-2A14-DEC7-88A0-D607ACE3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1650-CB24-7814-DB30-067D303A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1A35-28AD-AF0D-2022-A80EAD3E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F962-9262-EFF5-F426-C9BD6153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6DEA-47E1-BEA9-B8EA-87E8E8A5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D8D0-3EFF-80FA-2E3F-9823D413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0C49-DFE6-12D8-C480-A929250D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3543-4CF3-780F-BDDB-3108A4AB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C8CC-ABD2-EF88-9F85-2FB7343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EC91-1873-C431-F096-491FA8AE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7686-A11E-6AB1-4678-EE363EE1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D006-295A-710D-2105-CA994221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6964-6DC9-C1CB-B269-2CA330AD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A73A-3A96-788E-2EBE-1F76D2E2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08DF-47DA-10CD-D861-F9E1D1363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65B6-86B1-F8DB-00F0-E1D8B645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91911-6A65-4BA7-81F8-69B65DE3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2876C-5B76-A82E-50E2-DB95BF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BB5A2-E3DE-D908-B986-0B930DC9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AB4-86CD-7133-F740-B188E39E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15D3B-DD1F-73B2-82C0-C58CE752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4AAD-25F4-2225-5800-66F110D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DB69-1CAC-90E4-28C9-32049A4C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20D4D-BC73-D343-6BD9-71D37811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2E504-0F54-834E-7DA8-1072D47D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03954-DB49-82B6-389D-93C6995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D77-E12B-DD7A-064F-392A1D4F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95DF-483B-7E3E-BD03-C2C271EA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3A20-7649-1049-9214-82227E2D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0979-2D37-0377-BDBE-6F86EED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22A7E-D667-3828-397C-A674E6D5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763B-DAD9-6CEF-70BE-1AD872C8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7CA6-BBB7-46E7-0A87-39080AE3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2CEE3-C100-50BC-C18F-42E2E2365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62650-3307-8410-E443-CC00BE138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E5CE-739E-9216-A62A-063C3A8B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81BB-EE84-CB50-7F1B-E7D7C195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6AD5-1E8F-1CB1-BD97-16C0F73C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4390D-7A5A-5B07-D3D6-1ED7436C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EA39-3B87-DDB4-A266-58244C73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73B9-C609-9139-1CF1-72903FB03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D616A-A8F5-724A-A32C-295E5511258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9E49-386D-83B7-AB80-466027F7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230-E5FC-ED9F-8C59-D955C26A5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5AA26-4666-A540-82F1-0F9BDB1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4810-5A7B-837F-D99D-5D6407675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 Trillium Trail field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1BEFB-C861-11BB-7F9A-7DFA5DE12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703760" y="850579"/>
            <a:ext cx="762000" cy="1494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707095" y="2679029"/>
            <a:ext cx="762000" cy="1494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702424" y="4513630"/>
            <a:ext cx="762000" cy="1494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948333" y="845728"/>
            <a:ext cx="762000" cy="1494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951668" y="2680922"/>
            <a:ext cx="762000" cy="1494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946998" y="4508779"/>
            <a:ext cx="762000" cy="1494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999218" y="838194"/>
            <a:ext cx="15240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948333" y="838194"/>
            <a:ext cx="15240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53333" y="838194"/>
            <a:ext cx="15240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999218" y="2666993"/>
            <a:ext cx="15240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948333" y="2666993"/>
            <a:ext cx="15240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53333" y="2666993"/>
            <a:ext cx="15240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999218" y="4495791"/>
            <a:ext cx="15240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948333" y="4495791"/>
            <a:ext cx="15240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53333" y="4495791"/>
            <a:ext cx="15240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761218" y="838194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999218" y="1600194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948333" y="1600194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615333" y="832846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53333" y="1594846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999218" y="3428993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948333" y="3428993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53333" y="3428993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999218" y="5257791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948333" y="5257791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53333" y="5257791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761218" y="2666993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761218" y="4495791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613998" y="2666993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613997" y="4495791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710333" y="838194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710333" y="2666993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710333" y="4500808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710333" y="381000"/>
            <a:ext cx="0" cy="60960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1662333" y="381000"/>
            <a:ext cx="6096000" cy="609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813310" y="532935"/>
            <a:ext cx="1925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4100127" y="532935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896294" y="532935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2214441" y="976915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976441" y="976915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4166891" y="976915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925555" y="976915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6066885" y="976915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828885" y="976915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740052" y="1725546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740051" y="28008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740051" y="35628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740050" y="4643727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740049" y="54034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976716" y="28008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835388" y="28008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4072050" y="279785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883926" y="28008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2120591" y="2800893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2214441" y="1728748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976441" y="1728748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4166891" y="1728748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836724" y="1730894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993945" y="1730894"/>
            <a:ext cx="516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976716" y="3557876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835388" y="3557876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4081736" y="3551857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883926" y="3557876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2120591" y="3557876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976716" y="4650424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835388" y="4650424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4081351" y="4656909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883926" y="4650424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2120591" y="4650424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976712" y="5400941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835385" y="5400941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4072050" y="5398934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883922" y="5400941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2120587" y="5400941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414156" y="525070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2561377" y="2374741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4124692" y="2364415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896294" y="2362291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420595" y="2362291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2558704" y="4196105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4071258" y="4203539"/>
            <a:ext cx="5389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839151" y="4193216"/>
            <a:ext cx="5282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372478" y="4199499"/>
            <a:ext cx="5389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/>
          <p:nvPr/>
        </p:nvSpPr>
        <p:spPr>
          <a:xfrm>
            <a:off x="8787889" y="4599715"/>
            <a:ext cx="762000" cy="762000"/>
          </a:xfrm>
          <a:prstGeom prst="rect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/>
          <p:nvPr/>
        </p:nvSpPr>
        <p:spPr>
          <a:xfrm>
            <a:off x="8787889" y="5715000"/>
            <a:ext cx="762000" cy="762000"/>
          </a:xfrm>
          <a:prstGeom prst="rect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9645354" y="4705303"/>
            <a:ext cx="140294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9654705" y="5766074"/>
            <a:ext cx="13853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ACEEAF7-CDE2-C0EB-B5CC-EFDFB7A7021D}"/>
              </a:ext>
            </a:extLst>
          </p:cNvPr>
          <p:cNvSpPr/>
          <p:nvPr/>
        </p:nvSpPr>
        <p:spPr>
          <a:xfrm>
            <a:off x="7854846" y="254833"/>
            <a:ext cx="764498" cy="6333344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36674-F3A6-B025-EA14-66F088FD3241}"/>
              </a:ext>
            </a:extLst>
          </p:cNvPr>
          <p:cNvSpPr txBox="1"/>
          <p:nvPr/>
        </p:nvSpPr>
        <p:spPr>
          <a:xfrm>
            <a:off x="8513760" y="1150289"/>
            <a:ext cx="32094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* 5 plots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D722E-2F65-5AB2-5801-618A2B2F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26" y="1118620"/>
            <a:ext cx="7165278" cy="530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B4784-DEC9-3049-A3D5-808F13E238B7}"/>
              </a:ext>
            </a:extLst>
          </p:cNvPr>
          <p:cNvSpPr txBox="1"/>
          <p:nvPr/>
        </p:nvSpPr>
        <p:spPr>
          <a:xfrm>
            <a:off x="91440" y="642388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Heberling</a:t>
            </a:r>
            <a:r>
              <a:rPr lang="en-US" dirty="0"/>
              <a:t>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13399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9B199-C33E-FC2D-79CF-9D516F1C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26" y="1118620"/>
            <a:ext cx="7165278" cy="5305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82A8A7-1187-0516-5D54-807F1E42A910}"/>
              </a:ext>
            </a:extLst>
          </p:cNvPr>
          <p:cNvSpPr/>
          <p:nvPr/>
        </p:nvSpPr>
        <p:spPr>
          <a:xfrm>
            <a:off x="4019724" y="4878614"/>
            <a:ext cx="6548342" cy="4373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96E794-C21F-262C-7DF9-22B04A708189}"/>
              </a:ext>
            </a:extLst>
          </p:cNvPr>
          <p:cNvSpPr/>
          <p:nvPr/>
        </p:nvSpPr>
        <p:spPr>
          <a:xfrm>
            <a:off x="4019724" y="5684976"/>
            <a:ext cx="6488380" cy="4373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ianthemum racemosum ssp. amplexicaule">
            <a:extLst>
              <a:ext uri="{FF2B5EF4-FFF2-40B4-BE49-F238E27FC236}">
                <a16:creationId xmlns:a16="http://schemas.microsoft.com/office/drawing/2014/main" id="{BC991EB3-133A-F02C-8228-8D26DDE3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10" y="0"/>
            <a:ext cx="2752990" cy="21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8107F-0ECA-DB96-9F8F-0257CE979005}"/>
              </a:ext>
            </a:extLst>
          </p:cNvPr>
          <p:cNvSpPr txBox="1"/>
          <p:nvPr/>
        </p:nvSpPr>
        <p:spPr>
          <a:xfrm>
            <a:off x="9375399" y="1716794"/>
            <a:ext cx="288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Maianthemum </a:t>
            </a:r>
            <a:r>
              <a:rPr lang="en-US" i="1" dirty="0" err="1">
                <a:solidFill>
                  <a:schemeClr val="bg1"/>
                </a:solidFill>
              </a:rPr>
              <a:t>racemosum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Red trillium (Trillium erectum L.)">
            <a:extLst>
              <a:ext uri="{FF2B5EF4-FFF2-40B4-BE49-F238E27FC236}">
                <a16:creationId xmlns:a16="http://schemas.microsoft.com/office/drawing/2014/main" id="{F3A4C1B2-22EB-31DF-206A-89116BF0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95292" cy="22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DB655-D6A9-FA26-BF5E-34AE9DAE4FEC}"/>
              </a:ext>
            </a:extLst>
          </p:cNvPr>
          <p:cNvSpPr txBox="1"/>
          <p:nvPr/>
        </p:nvSpPr>
        <p:spPr>
          <a:xfrm>
            <a:off x="0" y="1901460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Trillium </a:t>
            </a:r>
            <a:r>
              <a:rPr lang="en-US" i="1" dirty="0" err="1">
                <a:solidFill>
                  <a:schemeClr val="bg1"/>
                </a:solidFill>
              </a:rPr>
              <a:t>erectum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C4912-2B0C-ACEC-7F81-88899EF27407}"/>
              </a:ext>
            </a:extLst>
          </p:cNvPr>
          <p:cNvSpPr txBox="1"/>
          <p:nvPr/>
        </p:nvSpPr>
        <p:spPr>
          <a:xfrm>
            <a:off x="301303" y="3663879"/>
            <a:ext cx="3189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 understory species</a:t>
            </a:r>
          </a:p>
          <a:p>
            <a:endParaRPr lang="en-US" dirty="0"/>
          </a:p>
          <a:p>
            <a:r>
              <a:rPr lang="en-US" dirty="0"/>
              <a:t>AM-associating</a:t>
            </a:r>
          </a:p>
          <a:p>
            <a:endParaRPr lang="en-US" dirty="0"/>
          </a:p>
          <a:p>
            <a:r>
              <a:rPr lang="en-US" dirty="0"/>
              <a:t>Perennial clonally reproducing</a:t>
            </a:r>
          </a:p>
          <a:p>
            <a:r>
              <a:rPr lang="en-US" dirty="0"/>
              <a:t>species with winter dieback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75B40-CED0-A575-BB8D-46AC08EB86FD}"/>
              </a:ext>
            </a:extLst>
          </p:cNvPr>
          <p:cNvSpPr txBox="1"/>
          <p:nvPr/>
        </p:nvSpPr>
        <p:spPr>
          <a:xfrm>
            <a:off x="91440" y="642388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Heberling</a:t>
            </a:r>
            <a:r>
              <a:rPr lang="en-US" dirty="0"/>
              <a:t>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51625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BBBA-27B5-729D-34C0-79B56FB5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sampling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B173-4B64-562D-1A9F-CB64BAFE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carbon budgets of two focal species w/ and w/o </a:t>
            </a:r>
            <a:r>
              <a:rPr lang="en-US" i="1" dirty="0"/>
              <a:t>A. petiolata</a:t>
            </a:r>
            <a:r>
              <a:rPr lang="en-US" dirty="0"/>
              <a:t> presence</a:t>
            </a:r>
          </a:p>
          <a:p>
            <a:pPr lvl="1"/>
            <a:r>
              <a:rPr lang="en-US" dirty="0"/>
              <a:t>Weekly gas exchange measurements</a:t>
            </a:r>
          </a:p>
          <a:p>
            <a:pPr lvl="1"/>
            <a:r>
              <a:rPr lang="en-US" dirty="0"/>
              <a:t>Weekly chlorophyll fluorescence measurements</a:t>
            </a:r>
          </a:p>
          <a:p>
            <a:pPr lvl="1"/>
            <a:r>
              <a:rPr lang="en-US" dirty="0"/>
              <a:t>Weekly </a:t>
            </a:r>
            <a:r>
              <a:rPr lang="en-US" i="1" dirty="0"/>
              <a:t>A. petiolata</a:t>
            </a:r>
            <a:r>
              <a:rPr lang="en-US" dirty="0"/>
              <a:t> density counts</a:t>
            </a:r>
          </a:p>
          <a:p>
            <a:pPr lvl="1"/>
            <a:r>
              <a:rPr lang="en-US" dirty="0"/>
              <a:t>Under canopy LAI (?)</a:t>
            </a:r>
          </a:p>
          <a:p>
            <a:pPr lvl="1"/>
            <a:endParaRPr lang="en-US" dirty="0"/>
          </a:p>
          <a:p>
            <a:r>
              <a:rPr lang="en-US" dirty="0"/>
              <a:t>Sample size (n = 48 per species * 2 species)</a:t>
            </a:r>
          </a:p>
          <a:p>
            <a:pPr lvl="1"/>
            <a:r>
              <a:rPr lang="en-US" dirty="0"/>
              <a:t>16 individuals of each species from each plot (8 weeded; 8 ambient)</a:t>
            </a:r>
          </a:p>
          <a:p>
            <a:pPr lvl="1"/>
            <a:r>
              <a:rPr lang="en-US" dirty="0"/>
              <a:t>3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3545-F9B6-1008-AC70-4B7F3519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2411-EF44-A2CD-518E-E266DD27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Evan travel to PGH to start field work first week of April</a:t>
            </a:r>
          </a:p>
          <a:p>
            <a:pPr lvl="1"/>
            <a:r>
              <a:rPr lang="en-US" dirty="0"/>
              <a:t>Potentially solo field work until second focal species emerges</a:t>
            </a:r>
          </a:p>
          <a:p>
            <a:endParaRPr lang="en-US" dirty="0"/>
          </a:p>
          <a:p>
            <a:r>
              <a:rPr lang="en-US" dirty="0"/>
              <a:t>Need help when second focal species emerges</a:t>
            </a:r>
          </a:p>
          <a:p>
            <a:pPr lvl="1"/>
            <a:r>
              <a:rPr lang="en-US" dirty="0"/>
              <a:t>Hannah join after graduation</a:t>
            </a:r>
          </a:p>
          <a:p>
            <a:pPr lvl="1"/>
            <a:r>
              <a:rPr lang="en-US" dirty="0"/>
              <a:t>Kelly join whenever (but at least May-June when not helping </a:t>
            </a:r>
            <a:r>
              <a:rPr lang="en-US" dirty="0" err="1"/>
              <a:t>Alissar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Field work wraps up July 31 (but </a:t>
            </a:r>
            <a:r>
              <a:rPr lang="en-US" i="1" dirty="0"/>
              <a:t>Maianthemum</a:t>
            </a:r>
            <a:r>
              <a:rPr lang="en-US" dirty="0"/>
              <a:t> does have leaves until November…)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219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2024 Trillium Trail field campaign</vt:lpstr>
      <vt:lpstr>PowerPoint Presentation</vt:lpstr>
      <vt:lpstr>PowerPoint Presentation</vt:lpstr>
      <vt:lpstr>PowerPoint Presentation</vt:lpstr>
      <vt:lpstr>Field sampling plan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Trillium Trail field campaign</dc:title>
  <dc:creator>Perkowski, Evan A</dc:creator>
  <cp:lastModifiedBy>Perkowski, Evan A</cp:lastModifiedBy>
  <cp:revision>1</cp:revision>
  <dcterms:created xsi:type="dcterms:W3CDTF">2024-02-19T18:16:27Z</dcterms:created>
  <dcterms:modified xsi:type="dcterms:W3CDTF">2024-02-19T18:48:12Z</dcterms:modified>
</cp:coreProperties>
</file>