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61" r:id="rId5"/>
    <p:sldId id="257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howGuides="1">
      <p:cViewPr>
        <p:scale>
          <a:sx n="100" d="100"/>
          <a:sy n="100" d="100"/>
        </p:scale>
        <p:origin x="1448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DDCE-AE78-CA28-42AD-03A7C61F4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9758B-A977-2EC2-5DE0-40454737B4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2325B-3D93-1A96-3F55-8E3FA057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42BE-0BB9-6E45-8CE4-C534B544B5DD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DA18B-D650-E77A-8D3E-0E3741FF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5A93C-6AD8-5073-289D-AFA8F981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183B-8113-B04D-9EF8-8138621D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52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02B6-76AD-2D11-A1BF-019E7F02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212B5-3FEE-1197-A16C-C755001AE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9D9C-E0E0-E47B-F0FD-B61441F4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42BE-0BB9-6E45-8CE4-C534B544B5DD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E0594-CA4A-AC56-8E30-D633692E5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A2D62-0E79-0935-6C95-8A1632BE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183B-8113-B04D-9EF8-8138621D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7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8B249-D8E8-33F3-E236-7FA97AA97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972CF-4DD7-9D6C-E3D9-E57C4143B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3491-D952-4804-E906-804F60C7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42BE-0BB9-6E45-8CE4-C534B544B5DD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D7F9D-9DBC-8F75-1433-FA34477C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23AA7-3EFD-5627-A04C-45961BBD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183B-8113-B04D-9EF8-8138621D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E3BD-92AB-03D1-D1B2-32ED19D57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2A5B-AF78-80F7-651E-2C262A4CD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A1F45-1E16-0017-6EED-330207D0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42BE-0BB9-6E45-8CE4-C534B544B5DD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A3483-C08A-DEF8-1194-97D3D0A8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40C82-A130-2802-C5D9-6B7CD68C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183B-8113-B04D-9EF8-8138621D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2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3D47-38EE-8986-A5A1-7BE8EAAF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BD6BA-E77D-FF7D-F963-33AEE29A2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A9D64-F5FB-11BF-8DDC-50D5F59DE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42BE-0BB9-6E45-8CE4-C534B544B5DD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B604-E08C-74FB-8843-6FB79350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7C35E-C9F0-649C-0638-BD294E4F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183B-8113-B04D-9EF8-8138621D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2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CEE7-B38D-28AD-5867-8A666ACB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69225-26BC-BB87-07B4-8220D63EC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C7DE0-3B8C-E9E8-B4B4-ADD672791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EA108-9801-2BB3-01CD-04AE8282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42BE-0BB9-6E45-8CE4-C534B544B5DD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0C3D9-626B-8596-D60D-2ECE819D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7EA4A-0855-AC4C-DF9D-4F09620F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183B-8113-B04D-9EF8-8138621D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0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580E-A803-D1F4-1CCF-6BC41FD8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DCC0C-4E61-D4F3-3B77-86D104BEC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72DFA-AAA1-8C9C-B24B-2BE38DB65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BEA56-5EE0-293E-D32A-AB27356302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FEA5B-9C73-1C28-A4BF-97AADE5D1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AE560-7C14-36E6-3271-C91AB00A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42BE-0BB9-6E45-8CE4-C534B544B5DD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1B934-C201-3CC0-9318-8784C10F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7F864-0FFC-9D27-1566-E1871E6D3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183B-8113-B04D-9EF8-8138621D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4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0CC1-1B83-6BFF-154B-CD847A52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8B42A-49AB-0567-E084-97FD90E6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42BE-0BB9-6E45-8CE4-C534B544B5DD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06C69-689D-07BD-33D0-FD2F5EC0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5FE17-6AF5-E922-2430-C6CCCDC6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183B-8113-B04D-9EF8-8138621D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858625-125D-1C8F-5073-298F9EC2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42BE-0BB9-6E45-8CE4-C534B544B5DD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14397-71C7-6742-3BE0-C19C1ED3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F7489-935F-9F74-67E4-DAFDED2A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183B-8113-B04D-9EF8-8138621D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D383-A9D3-DC9C-4E63-C5A92E0E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A020-9A4D-21EF-3ACC-D8585ADCC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919E1-C43D-2F34-2350-523D76A3D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2C2C3-6085-C336-6F29-489150388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42BE-0BB9-6E45-8CE4-C534B544B5DD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E64FE-DFC0-432A-659E-804797C8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6FB8A-C187-211D-F405-07E1902E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183B-8113-B04D-9EF8-8138621D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F064-28F7-C986-A863-FCF12986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4AE81-7D00-EFA6-529F-DF1ACE2CD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46AC7-0DC8-4C69-3AA4-832612A55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0A4D-4C69-D2AD-A1C1-C75D3855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C42BE-0BB9-6E45-8CE4-C534B544B5DD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78CD8-1205-19F5-1768-5BFAB8D0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56A16-6222-B683-A5F3-20786A90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183B-8113-B04D-9EF8-8138621D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DC1E3-D3A0-C05D-216E-1B7533E4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800F2-A78E-897E-0C71-FB64BB247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37F04-B6AA-BECE-A48F-965359096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C42BE-0BB9-6E45-8CE4-C534B544B5DD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F3E46-4D7F-84D3-37BD-1E7EBA417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155D7-72FE-E0B4-0D8A-332141172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B8183B-8113-B04D-9EF8-8138621D0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5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E788C7-B910-0F8A-30CF-32F24DCA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treatment effects on photosynthesis and photosynthetic capacity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D42AE2-1352-6A53-81EE-5E2EDACD4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endParaRPr lang="en-US" i="1" dirty="0"/>
          </a:p>
          <a:p>
            <a:r>
              <a:rPr lang="en-US" i="1" dirty="0"/>
              <a:t>A</a:t>
            </a:r>
            <a:r>
              <a:rPr lang="en-US" baseline="-25000" dirty="0"/>
              <a:t>net</a:t>
            </a:r>
            <a:endParaRPr lang="en-US" dirty="0"/>
          </a:p>
          <a:p>
            <a:endParaRPr lang="en-US" i="1" dirty="0"/>
          </a:p>
          <a:p>
            <a:r>
              <a:rPr lang="en-US" i="1" dirty="0"/>
              <a:t>V</a:t>
            </a:r>
            <a:r>
              <a:rPr lang="en-US" baseline="-25000" dirty="0"/>
              <a:t>cmax25</a:t>
            </a:r>
            <a:endParaRPr lang="en-US" dirty="0"/>
          </a:p>
          <a:p>
            <a:endParaRPr lang="en-US" i="1" dirty="0"/>
          </a:p>
          <a:p>
            <a:r>
              <a:rPr lang="en-US" i="1" dirty="0"/>
              <a:t>J</a:t>
            </a:r>
            <a:r>
              <a:rPr lang="en-US" baseline="-25000" dirty="0"/>
              <a:t>max25</a:t>
            </a:r>
            <a:endParaRPr lang="en-US" dirty="0"/>
          </a:p>
          <a:p>
            <a:endParaRPr lang="en-US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95E8D-4ADB-F663-2677-EE382335C7AD}"/>
              </a:ext>
            </a:extLst>
          </p:cNvPr>
          <p:cNvSpPr txBox="1"/>
          <p:nvPr/>
        </p:nvSpPr>
        <p:spPr>
          <a:xfrm>
            <a:off x="7380516" y="2681316"/>
            <a:ext cx="33745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Same response as previous two years in the field!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Fluxes are comparable to late season measurements from last year</a:t>
            </a:r>
          </a:p>
        </p:txBody>
      </p:sp>
    </p:spTree>
    <p:extLst>
      <p:ext uri="{BB962C8B-B14F-4D97-AF65-F5344CB8AC3E}">
        <p14:creationId xmlns:p14="http://schemas.microsoft.com/office/powerpoint/2010/main" val="148174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C84C-EC8D-7AC5-0CF0-836197A1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Stomatal conductance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69CDA-E24F-B6BD-CD17-CEB715A1D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Stomatal conductance is reduced in plants that had a legacy of growing with garlic mustard (NW plants &lt; W plants, </a:t>
            </a:r>
            <a:r>
              <a:rPr lang="en-US" i="1" dirty="0"/>
              <a:t>p</a:t>
            </a:r>
            <a:r>
              <a:rPr lang="en-US" dirty="0"/>
              <a:t>=0.011)</a:t>
            </a:r>
          </a:p>
          <a:p>
            <a:endParaRPr lang="en-US" dirty="0"/>
          </a:p>
          <a:p>
            <a:r>
              <a:rPr lang="en-US" dirty="0"/>
              <a:t>Stomatal conductance is reduced in plants growing with weeded AMF community (W fungal source &lt; NW fungal source, </a:t>
            </a:r>
            <a:r>
              <a:rPr lang="en-US" i="1" dirty="0"/>
              <a:t>p</a:t>
            </a:r>
            <a:r>
              <a:rPr lang="en-US" dirty="0"/>
              <a:t>=0.005)</a:t>
            </a:r>
          </a:p>
        </p:txBody>
      </p:sp>
    </p:spTree>
    <p:extLst>
      <p:ext uri="{BB962C8B-B14F-4D97-AF65-F5344CB8AC3E}">
        <p14:creationId xmlns:p14="http://schemas.microsoft.com/office/powerpoint/2010/main" val="28073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patient's disease&#10;&#10;AI-generated content may be incorrect.">
            <a:extLst>
              <a:ext uri="{FF2B5EF4-FFF2-40B4-BE49-F238E27FC236}">
                <a16:creationId xmlns:a16="http://schemas.microsoft.com/office/drawing/2014/main" id="{C1E5EE10-FD68-85DD-876F-C4A04442C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82" y="148672"/>
            <a:ext cx="10277904" cy="6166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C17D71-9BBB-2676-54E9-767372CFF4C6}"/>
              </a:ext>
            </a:extLst>
          </p:cNvPr>
          <p:cNvSpPr txBox="1"/>
          <p:nvPr/>
        </p:nvSpPr>
        <p:spPr>
          <a:xfrm>
            <a:off x="174171" y="6495143"/>
            <a:ext cx="800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 same response for </a:t>
            </a:r>
            <a:r>
              <a:rPr lang="en-US" dirty="0" err="1"/>
              <a:t>iWUE</a:t>
            </a:r>
            <a:r>
              <a:rPr lang="en-US" dirty="0"/>
              <a:t> (given null </a:t>
            </a:r>
            <a:r>
              <a:rPr lang="en-US" i="1" dirty="0"/>
              <a:t>A</a:t>
            </a:r>
            <a:r>
              <a:rPr lang="en-US" baseline="-25000" dirty="0"/>
              <a:t>net</a:t>
            </a:r>
            <a:r>
              <a:rPr lang="en-US" dirty="0"/>
              <a:t> response to treatment combinations</a:t>
            </a:r>
          </a:p>
        </p:txBody>
      </p:sp>
    </p:spTree>
    <p:extLst>
      <p:ext uri="{BB962C8B-B14F-4D97-AF65-F5344CB8AC3E}">
        <p14:creationId xmlns:p14="http://schemas.microsoft.com/office/powerpoint/2010/main" val="215580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A3B7-8665-ADD1-6732-48F77A165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φ</a:t>
            </a:r>
            <a:r>
              <a:rPr lang="en-US" baseline="-25000" dirty="0"/>
              <a:t>PSII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93DB-82BB-CE19-2CA3-891DC81BF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φ</a:t>
            </a:r>
            <a:r>
              <a:rPr lang="en-US" baseline="-25000" dirty="0"/>
              <a:t>PSII</a:t>
            </a:r>
            <a:r>
              <a:rPr lang="en-US" dirty="0"/>
              <a:t> is marginally reduced in plants that had a legacy of growing with garlic mustard (NW plants &lt; W plants, </a:t>
            </a:r>
            <a:r>
              <a:rPr lang="en-US" i="1" dirty="0"/>
              <a:t>p</a:t>
            </a:r>
            <a:r>
              <a:rPr lang="en-US" dirty="0"/>
              <a:t>=0.098)</a:t>
            </a:r>
          </a:p>
          <a:p>
            <a:endParaRPr lang="en-US" dirty="0"/>
          </a:p>
          <a:p>
            <a:r>
              <a:rPr lang="en-US" dirty="0"/>
              <a:t>3-way interaction: Non-weeded plants grown in weeded soil and with the weeded AM fungal community had lower </a:t>
            </a:r>
            <a:r>
              <a:rPr lang="el-GR" dirty="0"/>
              <a:t>φ</a:t>
            </a:r>
            <a:r>
              <a:rPr lang="en-US" baseline="-25000" dirty="0"/>
              <a:t>PSII</a:t>
            </a:r>
            <a:r>
              <a:rPr lang="en-US" dirty="0"/>
              <a:t> than:</a:t>
            </a:r>
          </a:p>
          <a:p>
            <a:pPr lvl="1"/>
            <a:r>
              <a:rPr lang="en-US" dirty="0"/>
              <a:t>Weeded plants grown in non-weeded soil and with the non-weeded AM fungal community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Weeded plants grown in weeded soil and with the weeded AM fungal community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9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D0E462-8F3F-B9A5-7D55-E40D65162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47" y="321605"/>
            <a:ext cx="10357982" cy="621478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897B1E-D4A8-112B-8CBE-2797E798800A}"/>
              </a:ext>
            </a:extLst>
          </p:cNvPr>
          <p:cNvSpPr/>
          <p:nvPr/>
        </p:nvSpPr>
        <p:spPr>
          <a:xfrm>
            <a:off x="9546771" y="916488"/>
            <a:ext cx="1201456" cy="413925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6C52A4-8B74-49F7-7C13-E4E3968C138E}"/>
              </a:ext>
            </a:extLst>
          </p:cNvPr>
          <p:cNvSpPr/>
          <p:nvPr/>
        </p:nvSpPr>
        <p:spPr>
          <a:xfrm>
            <a:off x="6324600" y="916488"/>
            <a:ext cx="1201456" cy="413925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07DBFC-BE16-69E1-A737-E82FAA86C511}"/>
              </a:ext>
            </a:extLst>
          </p:cNvPr>
          <p:cNvSpPr/>
          <p:nvPr/>
        </p:nvSpPr>
        <p:spPr>
          <a:xfrm>
            <a:off x="1534886" y="840288"/>
            <a:ext cx="1201456" cy="4139256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4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9511-A818-B74F-F600-3AD78AE5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leaf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4EEFB-AAB5-A4C9-E6E1-149B6437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Total leaf area (proxy for plant size) is reduced in plants that had a legacy of growing with garlic mustard (NW plants &lt; W plants, </a:t>
            </a:r>
            <a:r>
              <a:rPr lang="en-US" i="1" dirty="0"/>
              <a:t>p</a:t>
            </a:r>
            <a:r>
              <a:rPr lang="en-US" dirty="0"/>
              <a:t>=0.030)</a:t>
            </a:r>
          </a:p>
          <a:p>
            <a:endParaRPr lang="en-US" dirty="0"/>
          </a:p>
          <a:p>
            <a:r>
              <a:rPr lang="en-US" dirty="0"/>
              <a:t>Total leaf area is marginally greater in plants grown with the AM fungal community from non-weeded plots (W fungal source &lt; NW fungal source, </a:t>
            </a:r>
            <a:r>
              <a:rPr lang="en-US" i="1" dirty="0"/>
              <a:t>p</a:t>
            </a:r>
            <a:r>
              <a:rPr lang="en-US" dirty="0"/>
              <a:t>=0.08)</a:t>
            </a:r>
          </a:p>
          <a:p>
            <a:endParaRPr lang="en-US" dirty="0"/>
          </a:p>
          <a:p>
            <a:r>
              <a:rPr lang="en-US" dirty="0"/>
              <a:t>Three-way interaction: there is only one pairwise difference across treatment combinations:</a:t>
            </a:r>
          </a:p>
          <a:p>
            <a:pPr lvl="1"/>
            <a:r>
              <a:rPr lang="en-US" dirty="0"/>
              <a:t>Non-weeded plants grown in non-weeded soil but weeded fungal source have reduced total leaf area compared to non-weeded plants grown in non-weeded soil and non-weeded fungal source</a:t>
            </a:r>
          </a:p>
        </p:txBody>
      </p:sp>
    </p:spTree>
    <p:extLst>
      <p:ext uri="{BB962C8B-B14F-4D97-AF65-F5344CB8AC3E}">
        <p14:creationId xmlns:p14="http://schemas.microsoft.com/office/powerpoint/2010/main" val="220807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patient's health&#10;&#10;AI-generated content may be incorrect.">
            <a:extLst>
              <a:ext uri="{FF2B5EF4-FFF2-40B4-BE49-F238E27FC236}">
                <a16:creationId xmlns:a16="http://schemas.microsoft.com/office/drawing/2014/main" id="{60504AD4-343D-F2A3-F909-0A749C4FA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586"/>
            <a:ext cx="11160690" cy="6696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4991EA-72F5-2E04-5722-99F900FA8AC8}"/>
              </a:ext>
            </a:extLst>
          </p:cNvPr>
          <p:cNvSpPr/>
          <p:nvPr/>
        </p:nvSpPr>
        <p:spPr>
          <a:xfrm>
            <a:off x="3782860" y="764088"/>
            <a:ext cx="2066795" cy="450937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0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279</Words>
  <Application>Microsoft Macintosh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Null treatment effects on photosynthesis and photosynthetic capacity</vt:lpstr>
      <vt:lpstr>Stomatal conductance</vt:lpstr>
      <vt:lpstr>PowerPoint Presentation</vt:lpstr>
      <vt:lpstr>φPSII</vt:lpstr>
      <vt:lpstr>PowerPoint Presentation</vt:lpstr>
      <vt:lpstr>Total leaf area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Perkowski, Evan A</dc:creator>
  <cp:lastModifiedBy>Perkowski, Evan A</cp:lastModifiedBy>
  <cp:revision>2</cp:revision>
  <dcterms:created xsi:type="dcterms:W3CDTF">2025-04-08T18:29:19Z</dcterms:created>
  <dcterms:modified xsi:type="dcterms:W3CDTF">2025-04-08T18:55:57Z</dcterms:modified>
</cp:coreProperties>
</file>