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0"/>
    <p:restoredTop sz="94710"/>
  </p:normalViewPr>
  <p:slideViewPr>
    <p:cSldViewPr snapToGrid="0" snapToObjects="1" showGuides="1">
      <p:cViewPr varScale="1">
        <p:scale>
          <a:sx n="195" d="100"/>
          <a:sy n="195" d="100"/>
        </p:scale>
        <p:origin x="208"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2540-6F40-AC49-B844-5E213AC7B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6F9A-6223-DC41-A841-EB64C3DEC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9CFF6-BFE2-294A-B673-50855E5026A1}"/>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5" name="Footer Placeholder 4">
            <a:extLst>
              <a:ext uri="{FF2B5EF4-FFF2-40B4-BE49-F238E27FC236}">
                <a16:creationId xmlns:a16="http://schemas.microsoft.com/office/drawing/2014/main" id="{F4429A34-82C3-134B-AB8B-3051E1EF5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53239-9C62-AF49-BFDE-E398139E67BA}"/>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221636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3BA9-31EC-544E-9272-40944A2B0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B4F8AC-3EEB-BA44-93EF-589CD27AC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12CD-18EA-2749-95A0-88065F0B4CFC}"/>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5" name="Footer Placeholder 4">
            <a:extLst>
              <a:ext uri="{FF2B5EF4-FFF2-40B4-BE49-F238E27FC236}">
                <a16:creationId xmlns:a16="http://schemas.microsoft.com/office/drawing/2014/main" id="{86BC7B93-264F-0642-A666-AD1D81580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93DDB-0C38-C442-87CF-51A5BBAE501D}"/>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407990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0CFFD-D1B7-FE48-ABBD-8082DDFF0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4F86E-FBB4-7249-AFBA-09598E264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9F81C-5FF7-A047-B990-D45529EE428C}"/>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5" name="Footer Placeholder 4">
            <a:extLst>
              <a:ext uri="{FF2B5EF4-FFF2-40B4-BE49-F238E27FC236}">
                <a16:creationId xmlns:a16="http://schemas.microsoft.com/office/drawing/2014/main" id="{37E698B6-CB13-D445-883C-55A739D53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CE289-96F9-B045-803D-FAB21BE714B7}"/>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286739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B366-2724-9542-A503-C9818E4C3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364ED-D5A2-0248-84BC-B3906CD05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17B2A-41CC-2348-857A-8FD7FB67467A}"/>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5" name="Footer Placeholder 4">
            <a:extLst>
              <a:ext uri="{FF2B5EF4-FFF2-40B4-BE49-F238E27FC236}">
                <a16:creationId xmlns:a16="http://schemas.microsoft.com/office/drawing/2014/main" id="{1615BABA-BEB8-FD4C-BB61-F8203D679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962AE-A710-3C42-84CB-4EC0B23A9225}"/>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56729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C22D-984B-DD4F-9CAE-19C5F1A5A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E4186-BF2A-0743-BBCF-1EFF5C52B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A107D-4CCD-964F-A98D-FD0A79A3DFED}"/>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5" name="Footer Placeholder 4">
            <a:extLst>
              <a:ext uri="{FF2B5EF4-FFF2-40B4-BE49-F238E27FC236}">
                <a16:creationId xmlns:a16="http://schemas.microsoft.com/office/drawing/2014/main" id="{8078A849-5F51-9D46-B219-80AA159C5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0B524-0D44-684E-ABB7-9F92FDD192F0}"/>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53394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DF6C-BFCE-DC41-8967-2D37035527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E4257-AA4E-D145-9016-667522757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10F0D-0893-804E-9D42-FC3586548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063041-7C55-FD41-B851-E34DF09C4A2B}"/>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6" name="Footer Placeholder 5">
            <a:extLst>
              <a:ext uri="{FF2B5EF4-FFF2-40B4-BE49-F238E27FC236}">
                <a16:creationId xmlns:a16="http://schemas.microsoft.com/office/drawing/2014/main" id="{2E10FB95-43AE-974D-A4CF-874BA538A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94420-EF92-C943-8A99-BFA2E3D8F24B}"/>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153313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AD6E-6AF8-6744-8957-B7A4B30285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D8CE3-65C4-EF47-8596-8851A810FE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D14B23-1168-0542-9279-71A61AAB0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D64712-1341-0340-A559-AA06D954A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B33C5-ADF9-FE4A-8D42-CABA94C611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1A2EF9-5DFF-3A42-B73F-3EECB0C31CF8}"/>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8" name="Footer Placeholder 7">
            <a:extLst>
              <a:ext uri="{FF2B5EF4-FFF2-40B4-BE49-F238E27FC236}">
                <a16:creationId xmlns:a16="http://schemas.microsoft.com/office/drawing/2014/main" id="{77B89C79-7595-AA47-936B-0B198F171B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8F38B-AF9A-3F41-AAB6-73517309EFAA}"/>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144518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099E-413D-6A4E-B8A3-FEDE0B3F89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906142-BAA8-A743-B5E6-20121FD3DE3B}"/>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4" name="Footer Placeholder 3">
            <a:extLst>
              <a:ext uri="{FF2B5EF4-FFF2-40B4-BE49-F238E27FC236}">
                <a16:creationId xmlns:a16="http://schemas.microsoft.com/office/drawing/2014/main" id="{B396224C-509C-3A46-A347-653FAE8A9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618D1-A572-894D-85F1-35FC416A961A}"/>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383955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DE4BC-9490-7A41-9943-49626E86E070}"/>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3" name="Footer Placeholder 2">
            <a:extLst>
              <a:ext uri="{FF2B5EF4-FFF2-40B4-BE49-F238E27FC236}">
                <a16:creationId xmlns:a16="http://schemas.microsoft.com/office/drawing/2014/main" id="{45AF990F-1805-A64D-A724-7F1BE70BB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2D5CC2-8C9D-AA4A-9D7F-8910507A27F4}"/>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381597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5670-3A8B-DC4B-BFAB-3655FB770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9E910A-85E7-DE42-8F55-BD701627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DC04CE-55B6-3943-90CE-A39713B09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D0622-99E8-F54B-938E-37331D2CFE65}"/>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6" name="Footer Placeholder 5">
            <a:extLst>
              <a:ext uri="{FF2B5EF4-FFF2-40B4-BE49-F238E27FC236}">
                <a16:creationId xmlns:a16="http://schemas.microsoft.com/office/drawing/2014/main" id="{AC1475EE-A45D-7C43-8B60-32B311496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52E64-C269-3244-B054-B9174C85C7D1}"/>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316748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6D8-E44C-1844-9611-0A1245A3F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1A3CBA-8C45-CA4C-93C2-FC433EE11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0CBD00-E43A-6B4B-A664-935B0D917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88AEE-03C7-1743-9538-8B397F8337CF}"/>
              </a:ext>
            </a:extLst>
          </p:cNvPr>
          <p:cNvSpPr>
            <a:spLocks noGrp="1"/>
          </p:cNvSpPr>
          <p:nvPr>
            <p:ph type="dt" sz="half" idx="10"/>
          </p:nvPr>
        </p:nvSpPr>
        <p:spPr/>
        <p:txBody>
          <a:bodyPr/>
          <a:lstStyle/>
          <a:p>
            <a:fld id="{FD10F107-0322-154E-852C-C3BD80298F57}" type="datetimeFigureOut">
              <a:rPr lang="en-US" smtClean="0"/>
              <a:t>1/14/22</a:t>
            </a:fld>
            <a:endParaRPr lang="en-US"/>
          </a:p>
        </p:txBody>
      </p:sp>
      <p:sp>
        <p:nvSpPr>
          <p:cNvPr id="6" name="Footer Placeholder 5">
            <a:extLst>
              <a:ext uri="{FF2B5EF4-FFF2-40B4-BE49-F238E27FC236}">
                <a16:creationId xmlns:a16="http://schemas.microsoft.com/office/drawing/2014/main" id="{DC7FF6D3-3FA7-4C4A-9709-124120785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3D67A-6D9C-0C4A-A846-59F37DF34AB6}"/>
              </a:ext>
            </a:extLst>
          </p:cNvPr>
          <p:cNvSpPr>
            <a:spLocks noGrp="1"/>
          </p:cNvSpPr>
          <p:nvPr>
            <p:ph type="sldNum" sz="quarter" idx="12"/>
          </p:nvPr>
        </p:nvSpPr>
        <p:spPr/>
        <p:txBody>
          <a:bodyPr/>
          <a:lstStyle/>
          <a:p>
            <a:fld id="{ECA024C1-CAFC-284A-980C-B27CD14C193E}" type="slidenum">
              <a:rPr lang="en-US" smtClean="0"/>
              <a:t>‹#›</a:t>
            </a:fld>
            <a:endParaRPr lang="en-US"/>
          </a:p>
        </p:txBody>
      </p:sp>
    </p:spTree>
    <p:extLst>
      <p:ext uri="{BB962C8B-B14F-4D97-AF65-F5344CB8AC3E}">
        <p14:creationId xmlns:p14="http://schemas.microsoft.com/office/powerpoint/2010/main" val="295751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85E16-A17D-DF48-B467-E386C579C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C4D343-BB9C-9349-BF35-9C5F128C6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8D212-1176-7445-B316-C5EA1320D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0F107-0322-154E-852C-C3BD80298F57}" type="datetimeFigureOut">
              <a:rPr lang="en-US" smtClean="0"/>
              <a:t>1/14/22</a:t>
            </a:fld>
            <a:endParaRPr lang="en-US"/>
          </a:p>
        </p:txBody>
      </p:sp>
      <p:sp>
        <p:nvSpPr>
          <p:cNvPr id="5" name="Footer Placeholder 4">
            <a:extLst>
              <a:ext uri="{FF2B5EF4-FFF2-40B4-BE49-F238E27FC236}">
                <a16:creationId xmlns:a16="http://schemas.microsoft.com/office/drawing/2014/main" id="{6AE1BA92-E2EE-7F45-903D-B49EB1EAE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83D2F1-9957-3446-869F-1BD3C54D4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024C1-CAFC-284A-980C-B27CD14C193E}" type="slidenum">
              <a:rPr lang="en-US" smtClean="0"/>
              <a:t>‹#›</a:t>
            </a:fld>
            <a:endParaRPr lang="en-US"/>
          </a:p>
        </p:txBody>
      </p:sp>
    </p:spTree>
    <p:extLst>
      <p:ext uri="{BB962C8B-B14F-4D97-AF65-F5344CB8AC3E}">
        <p14:creationId xmlns:p14="http://schemas.microsoft.com/office/powerpoint/2010/main" val="306382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64EED2-9F5E-5247-A0C0-2580A06DB14F}"/>
              </a:ext>
            </a:extLst>
          </p:cNvPr>
          <p:cNvSpPr>
            <a:spLocks noGrp="1"/>
          </p:cNvSpPr>
          <p:nvPr>
            <p:ph type="ctrTitle"/>
          </p:nvPr>
        </p:nvSpPr>
        <p:spPr/>
        <p:txBody>
          <a:bodyPr>
            <a:noAutofit/>
          </a:bodyPr>
          <a:lstStyle/>
          <a:p>
            <a:r>
              <a:rPr lang="en-US" sz="3600" dirty="0"/>
              <a:t>Soil nutrients, not inoculation status, drives </a:t>
            </a:r>
            <a:r>
              <a:rPr lang="en-US" sz="3600" i="1" dirty="0"/>
              <a:t>Glycine max</a:t>
            </a:r>
            <a:r>
              <a:rPr lang="en-US" sz="3600" dirty="0"/>
              <a:t> (L.) water and nitrogen economics: implications for including acquisition strategy in least-cost frameworks</a:t>
            </a:r>
          </a:p>
        </p:txBody>
      </p:sp>
      <p:sp>
        <p:nvSpPr>
          <p:cNvPr id="8" name="Subtitle 7">
            <a:extLst>
              <a:ext uri="{FF2B5EF4-FFF2-40B4-BE49-F238E27FC236}">
                <a16:creationId xmlns:a16="http://schemas.microsoft.com/office/drawing/2014/main" id="{47A04FE1-700D-E841-AB79-E258AAC5C5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309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D231-5140-FA49-B611-CFFD9C9D3E27}"/>
              </a:ext>
            </a:extLst>
          </p:cNvPr>
          <p:cNvSpPr>
            <a:spLocks noGrp="1"/>
          </p:cNvSpPr>
          <p:nvPr>
            <p:ph type="title"/>
          </p:nvPr>
        </p:nvSpPr>
        <p:spPr/>
        <p:txBody>
          <a:bodyPr/>
          <a:lstStyle/>
          <a:p>
            <a:r>
              <a:rPr lang="en-US" dirty="0"/>
              <a:t>Fig. 1</a:t>
            </a:r>
          </a:p>
        </p:txBody>
      </p:sp>
      <p:sp>
        <p:nvSpPr>
          <p:cNvPr id="6" name="Rectangle 5">
            <a:extLst>
              <a:ext uri="{FF2B5EF4-FFF2-40B4-BE49-F238E27FC236}">
                <a16:creationId xmlns:a16="http://schemas.microsoft.com/office/drawing/2014/main" id="{9C543F75-C90D-844F-B118-668E22293535}"/>
              </a:ext>
            </a:extLst>
          </p:cNvPr>
          <p:cNvSpPr/>
          <p:nvPr/>
        </p:nvSpPr>
        <p:spPr>
          <a:xfrm>
            <a:off x="343989" y="1925183"/>
            <a:ext cx="3940628" cy="4524315"/>
          </a:xfrm>
          <a:prstGeom prst="rect">
            <a:avLst/>
          </a:prstGeom>
        </p:spPr>
        <p:txBody>
          <a:bodyPr wrap="square">
            <a:spAutoFit/>
          </a:bodyPr>
          <a:lstStyle/>
          <a:p>
            <a:r>
              <a:rPr lang="en-US" sz="1600" dirty="0"/>
              <a:t>Figure 1. Impacts of soil nitrogen fertilization and inoculation status on leaf nitrogen concentrations (panel A), specific leaf area (panel B), and leaf nitrogen per leaf area (panel C). Soil nitrogen fertilization is represented on the x-axis. Individual points reference individual measurements that comprised each boxplot. The pair of boxplots to the left of the vertical dashed line represent individuals that had not been inoculated with </a:t>
            </a:r>
            <a:r>
              <a:rPr lang="en-US" sz="1600" i="1" dirty="0"/>
              <a:t>B. japonicum</a:t>
            </a:r>
            <a:r>
              <a:rPr lang="en-US" sz="1600" dirty="0"/>
              <a:t>, while the pair of boxplots to the right of the vertical dashed line represent individuals that had been inoculated with </a:t>
            </a:r>
            <a:r>
              <a:rPr lang="en-US" sz="1600" i="1" dirty="0"/>
              <a:t>B. japonicum</a:t>
            </a:r>
            <a:r>
              <a:rPr lang="en-US" sz="1600" dirty="0"/>
              <a:t>. Compact lettering indicates pairwise comparisons where Tukey: p&lt;0.05. Actual pairwise comparison test results are included in summary tables found in the supplement</a:t>
            </a:r>
          </a:p>
        </p:txBody>
      </p:sp>
      <p:pic>
        <p:nvPicPr>
          <p:cNvPr id="7" name="Picture 6" descr="Chart, box and whisker chart&#10;&#10;Description automatically generated">
            <a:extLst>
              <a:ext uri="{FF2B5EF4-FFF2-40B4-BE49-F238E27FC236}">
                <a16:creationId xmlns:a16="http://schemas.microsoft.com/office/drawing/2014/main" id="{E6E2724B-D13C-B74B-9EA1-3C311F09A929}"/>
              </a:ext>
            </a:extLst>
          </p:cNvPr>
          <p:cNvPicPr>
            <a:picLocks noChangeAspect="1"/>
          </p:cNvPicPr>
          <p:nvPr/>
        </p:nvPicPr>
        <p:blipFill>
          <a:blip r:embed="rId2"/>
          <a:stretch>
            <a:fillRect/>
          </a:stretch>
        </p:blipFill>
        <p:spPr>
          <a:xfrm>
            <a:off x="7239000" y="0"/>
            <a:ext cx="4114800" cy="6858000"/>
          </a:xfrm>
          <a:prstGeom prst="rect">
            <a:avLst/>
          </a:prstGeom>
        </p:spPr>
      </p:pic>
      <p:sp>
        <p:nvSpPr>
          <p:cNvPr id="8" name="TextBox 7">
            <a:extLst>
              <a:ext uri="{FF2B5EF4-FFF2-40B4-BE49-F238E27FC236}">
                <a16:creationId xmlns:a16="http://schemas.microsoft.com/office/drawing/2014/main" id="{952E08DB-AE17-804D-A0D9-7CF5AD4A8F45}"/>
              </a:ext>
            </a:extLst>
          </p:cNvPr>
          <p:cNvSpPr txBox="1"/>
          <p:nvPr/>
        </p:nvSpPr>
        <p:spPr>
          <a:xfrm>
            <a:off x="9638856" y="6035432"/>
            <a:ext cx="891591"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Inoculated</a:t>
            </a:r>
          </a:p>
        </p:txBody>
      </p:sp>
      <p:sp>
        <p:nvSpPr>
          <p:cNvPr id="9" name="TextBox 8">
            <a:extLst>
              <a:ext uri="{FF2B5EF4-FFF2-40B4-BE49-F238E27FC236}">
                <a16:creationId xmlns:a16="http://schemas.microsoft.com/office/drawing/2014/main" id="{DC249531-0AC1-6548-915A-76E6A0DC5EC7}"/>
              </a:ext>
            </a:extLst>
          </p:cNvPr>
          <p:cNvSpPr txBox="1"/>
          <p:nvPr/>
        </p:nvSpPr>
        <p:spPr>
          <a:xfrm>
            <a:off x="7988138" y="6035433"/>
            <a:ext cx="1164101"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Not inoculated</a:t>
            </a:r>
          </a:p>
        </p:txBody>
      </p:sp>
    </p:spTree>
    <p:extLst>
      <p:ext uri="{BB962C8B-B14F-4D97-AF65-F5344CB8AC3E}">
        <p14:creationId xmlns:p14="http://schemas.microsoft.com/office/powerpoint/2010/main" val="257942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42D9-7DE9-EA44-BEA8-F7709D0C1802}"/>
              </a:ext>
            </a:extLst>
          </p:cNvPr>
          <p:cNvSpPr>
            <a:spLocks noGrp="1"/>
          </p:cNvSpPr>
          <p:nvPr>
            <p:ph type="title"/>
          </p:nvPr>
        </p:nvSpPr>
        <p:spPr/>
        <p:txBody>
          <a:bodyPr/>
          <a:lstStyle/>
          <a:p>
            <a:r>
              <a:rPr lang="en-US" dirty="0"/>
              <a:t>Fig. 2</a:t>
            </a:r>
          </a:p>
        </p:txBody>
      </p:sp>
      <p:sp>
        <p:nvSpPr>
          <p:cNvPr id="3" name="Rectangle 2">
            <a:extLst>
              <a:ext uri="{FF2B5EF4-FFF2-40B4-BE49-F238E27FC236}">
                <a16:creationId xmlns:a16="http://schemas.microsoft.com/office/drawing/2014/main" id="{ED795511-F96B-DD4C-98AE-DFA261359302}"/>
              </a:ext>
            </a:extLst>
          </p:cNvPr>
          <p:cNvSpPr/>
          <p:nvPr/>
        </p:nvSpPr>
        <p:spPr>
          <a:xfrm>
            <a:off x="357052" y="1559423"/>
            <a:ext cx="3940628" cy="4770537"/>
          </a:xfrm>
          <a:prstGeom prst="rect">
            <a:avLst/>
          </a:prstGeom>
        </p:spPr>
        <p:txBody>
          <a:bodyPr wrap="square">
            <a:spAutoFit/>
          </a:bodyPr>
          <a:lstStyle/>
          <a:p>
            <a:r>
              <a:rPr lang="en-US" sz="1600" dirty="0"/>
              <a:t>Figure 2. Impacts of soil nitrogen fertilization and inoculation status on net photosynthesis (panel A), dark respiration (panel B), maximum Rubisco carboxylation rate (panel C), and maximum rate of RuBP regeneration. Soil nitrogen fertilization is represented on the x-axis. Individual points reference individual measurements that comprised each boxplot. The pair of boxplots to the left of the vertical dashed line represent individuals that had not been inoculated with </a:t>
            </a:r>
            <a:r>
              <a:rPr lang="en-US" sz="1600" i="1" dirty="0"/>
              <a:t>B. japonicum</a:t>
            </a:r>
            <a:r>
              <a:rPr lang="en-US" sz="1600" dirty="0"/>
              <a:t>, while the pair of boxplots to the right of the vertical dashed line represent individuals that had been inoculated with </a:t>
            </a:r>
            <a:r>
              <a:rPr lang="en-US" sz="1600" i="1" dirty="0"/>
              <a:t>B. japonicum</a:t>
            </a:r>
            <a:r>
              <a:rPr lang="en-US" sz="1600" dirty="0"/>
              <a:t>. Compact lettering indicates pairwise comparisons where Tukey: p&lt;0.05. Actual pairwise comparison test results are included in summary tables found in the supplement</a:t>
            </a:r>
          </a:p>
        </p:txBody>
      </p:sp>
      <p:pic>
        <p:nvPicPr>
          <p:cNvPr id="5" name="Picture 4" descr="Chart, box and whisker chart&#10;&#10;Description automatically generated">
            <a:extLst>
              <a:ext uri="{FF2B5EF4-FFF2-40B4-BE49-F238E27FC236}">
                <a16:creationId xmlns:a16="http://schemas.microsoft.com/office/drawing/2014/main" id="{F0A2F6AA-F3ED-C742-B1CC-77C3331E9247}"/>
              </a:ext>
            </a:extLst>
          </p:cNvPr>
          <p:cNvPicPr>
            <a:picLocks noChangeAspect="1"/>
          </p:cNvPicPr>
          <p:nvPr/>
        </p:nvPicPr>
        <p:blipFill>
          <a:blip r:embed="rId2"/>
          <a:stretch>
            <a:fillRect/>
          </a:stretch>
        </p:blipFill>
        <p:spPr>
          <a:xfrm>
            <a:off x="4563605" y="0"/>
            <a:ext cx="7543800" cy="6858000"/>
          </a:xfrm>
          <a:prstGeom prst="rect">
            <a:avLst/>
          </a:prstGeom>
        </p:spPr>
      </p:pic>
    </p:spTree>
    <p:extLst>
      <p:ext uri="{BB962C8B-B14F-4D97-AF65-F5344CB8AC3E}">
        <p14:creationId xmlns:p14="http://schemas.microsoft.com/office/powerpoint/2010/main" val="67038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EA5-3C38-B944-81E8-100099009EC8}"/>
              </a:ext>
            </a:extLst>
          </p:cNvPr>
          <p:cNvSpPr>
            <a:spLocks noGrp="1"/>
          </p:cNvSpPr>
          <p:nvPr>
            <p:ph type="title"/>
          </p:nvPr>
        </p:nvSpPr>
        <p:spPr>
          <a:xfrm>
            <a:off x="842375" y="365125"/>
            <a:ext cx="10515600" cy="1325563"/>
          </a:xfrm>
        </p:spPr>
        <p:txBody>
          <a:bodyPr/>
          <a:lstStyle/>
          <a:p>
            <a:r>
              <a:rPr lang="en-US" dirty="0"/>
              <a:t>Fig. 3</a:t>
            </a:r>
          </a:p>
        </p:txBody>
      </p:sp>
      <p:sp>
        <p:nvSpPr>
          <p:cNvPr id="6" name="Rectangle 5">
            <a:extLst>
              <a:ext uri="{FF2B5EF4-FFF2-40B4-BE49-F238E27FC236}">
                <a16:creationId xmlns:a16="http://schemas.microsoft.com/office/drawing/2014/main" id="{96ECF2CB-16A7-9D47-963E-1AAD577DC6B2}"/>
              </a:ext>
            </a:extLst>
          </p:cNvPr>
          <p:cNvSpPr/>
          <p:nvPr/>
        </p:nvSpPr>
        <p:spPr>
          <a:xfrm>
            <a:off x="335101" y="1476117"/>
            <a:ext cx="3940628" cy="5016758"/>
          </a:xfrm>
          <a:prstGeom prst="rect">
            <a:avLst/>
          </a:prstGeom>
        </p:spPr>
        <p:txBody>
          <a:bodyPr wrap="square">
            <a:spAutoFit/>
          </a:bodyPr>
          <a:lstStyle/>
          <a:p>
            <a:r>
              <a:rPr lang="en-US" sz="1600" dirty="0"/>
              <a:t>Figure 3. Impacts of soil nitrogen fertilization and inoculation status on photosynthetic nitrogen-use efficiency (panel A), water-use efficiency (panel B), leaf nitrogen allocation per stomatal conductance (panel C), and maximum Rubisco carboxylation rate per stomatal conductance. Soil nitrogen fertilization is represented on the x-axis. Individual points reference individual measurements that comprised each boxplot. The pair of boxplots to the left of the vertical dashed line represent individuals that had not been inoculated with </a:t>
            </a:r>
            <a:r>
              <a:rPr lang="en-US" sz="1600" i="1" dirty="0"/>
              <a:t>B. japonicum</a:t>
            </a:r>
            <a:r>
              <a:rPr lang="en-US" sz="1600" dirty="0"/>
              <a:t>, while the pair of boxplots to the right of the vertical dashed line represent individuals that had been inoculated with </a:t>
            </a:r>
            <a:r>
              <a:rPr lang="en-US" sz="1600" i="1" dirty="0"/>
              <a:t>B. japonicum</a:t>
            </a:r>
            <a:r>
              <a:rPr lang="en-US" sz="1600" dirty="0"/>
              <a:t>. Compact lettering indicates pairwise comparisons where Tukey: p&lt;0.05. Actual pairwise comparison test results are included in summary tables found in the supplement</a:t>
            </a:r>
          </a:p>
        </p:txBody>
      </p:sp>
      <p:pic>
        <p:nvPicPr>
          <p:cNvPr id="7" name="Picture 6" descr="Chart, box and whisker chart&#10;&#10;Description automatically generated">
            <a:extLst>
              <a:ext uri="{FF2B5EF4-FFF2-40B4-BE49-F238E27FC236}">
                <a16:creationId xmlns:a16="http://schemas.microsoft.com/office/drawing/2014/main" id="{E1D2E9D6-EFAA-DC4E-8D2C-6BEB8F55C5B3}"/>
              </a:ext>
            </a:extLst>
          </p:cNvPr>
          <p:cNvPicPr>
            <a:picLocks noChangeAspect="1"/>
          </p:cNvPicPr>
          <p:nvPr/>
        </p:nvPicPr>
        <p:blipFill>
          <a:blip r:embed="rId2"/>
          <a:stretch>
            <a:fillRect/>
          </a:stretch>
        </p:blipFill>
        <p:spPr>
          <a:xfrm>
            <a:off x="4648200" y="0"/>
            <a:ext cx="7543800" cy="6858000"/>
          </a:xfrm>
          <a:prstGeom prst="rect">
            <a:avLst/>
          </a:prstGeom>
        </p:spPr>
      </p:pic>
    </p:spTree>
    <p:extLst>
      <p:ext uri="{BB962C8B-B14F-4D97-AF65-F5344CB8AC3E}">
        <p14:creationId xmlns:p14="http://schemas.microsoft.com/office/powerpoint/2010/main" val="8044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0F0326-9542-D44F-8F2B-DD6C287B95CF}"/>
              </a:ext>
            </a:extLst>
          </p:cNvPr>
          <p:cNvSpPr>
            <a:spLocks noGrp="1"/>
          </p:cNvSpPr>
          <p:nvPr>
            <p:ph type="title"/>
          </p:nvPr>
        </p:nvSpPr>
        <p:spPr>
          <a:xfrm>
            <a:off x="842375" y="365125"/>
            <a:ext cx="10515600" cy="1325563"/>
          </a:xfrm>
        </p:spPr>
        <p:txBody>
          <a:bodyPr/>
          <a:lstStyle/>
          <a:p>
            <a:r>
              <a:rPr lang="en-US" dirty="0"/>
              <a:t>Fig. 4</a:t>
            </a:r>
          </a:p>
        </p:txBody>
      </p:sp>
      <p:sp>
        <p:nvSpPr>
          <p:cNvPr id="9" name="Rectangle 8">
            <a:extLst>
              <a:ext uri="{FF2B5EF4-FFF2-40B4-BE49-F238E27FC236}">
                <a16:creationId xmlns:a16="http://schemas.microsoft.com/office/drawing/2014/main" id="{D39F72E1-A109-924B-9138-51F409BA066C}"/>
              </a:ext>
            </a:extLst>
          </p:cNvPr>
          <p:cNvSpPr/>
          <p:nvPr/>
        </p:nvSpPr>
        <p:spPr>
          <a:xfrm>
            <a:off x="348164" y="1925183"/>
            <a:ext cx="3940628" cy="4278094"/>
          </a:xfrm>
          <a:prstGeom prst="rect">
            <a:avLst/>
          </a:prstGeom>
        </p:spPr>
        <p:txBody>
          <a:bodyPr wrap="square">
            <a:spAutoFit/>
          </a:bodyPr>
          <a:lstStyle/>
          <a:p>
            <a:r>
              <a:rPr lang="en-US" sz="1600" dirty="0"/>
              <a:t>Figure 3. Impacts of soil nitrogen fertilization and inoculation status on total leaf area (panel A) and whole plant biomass (to be panel B). Soil nitrogen fertilization is represented on the x-axis. Individual points reference individual measurements that comprised each boxplot. The pair of boxplots to the left of the vertical dashed line represent individuals that had not been inoculated with </a:t>
            </a:r>
            <a:r>
              <a:rPr lang="en-US" sz="1600" i="1" dirty="0"/>
              <a:t>B. japonicum</a:t>
            </a:r>
            <a:r>
              <a:rPr lang="en-US" sz="1600" dirty="0"/>
              <a:t>, while the pair of boxplots to the right of the vertical dashed line represent individuals that had been inoculated with </a:t>
            </a:r>
            <a:r>
              <a:rPr lang="en-US" sz="1600" i="1" dirty="0"/>
              <a:t>B. japonicum</a:t>
            </a:r>
            <a:r>
              <a:rPr lang="en-US" sz="1600" dirty="0"/>
              <a:t>. Compact lettering indicates pairwise comparisons where Tukey: p&lt;0.05. Actual pairwise comparison test results are included in summary tables found in the supplement</a:t>
            </a:r>
          </a:p>
        </p:txBody>
      </p:sp>
      <p:pic>
        <p:nvPicPr>
          <p:cNvPr id="11" name="Picture 10" descr="Chart, box and whisker chart&#10;&#10;Description automatically generated">
            <a:extLst>
              <a:ext uri="{FF2B5EF4-FFF2-40B4-BE49-F238E27FC236}">
                <a16:creationId xmlns:a16="http://schemas.microsoft.com/office/drawing/2014/main" id="{958908E6-5026-DC4E-BF26-7FC6017423E3}"/>
              </a:ext>
            </a:extLst>
          </p:cNvPr>
          <p:cNvPicPr>
            <a:picLocks noChangeAspect="1"/>
          </p:cNvPicPr>
          <p:nvPr/>
        </p:nvPicPr>
        <p:blipFill>
          <a:blip r:embed="rId2"/>
          <a:stretch>
            <a:fillRect/>
          </a:stretch>
        </p:blipFill>
        <p:spPr>
          <a:xfrm>
            <a:off x="6746283" y="1690688"/>
            <a:ext cx="4845804" cy="4153546"/>
          </a:xfrm>
          <a:prstGeom prst="rect">
            <a:avLst/>
          </a:prstGeom>
        </p:spPr>
      </p:pic>
    </p:spTree>
    <p:extLst>
      <p:ext uri="{BB962C8B-B14F-4D97-AF65-F5344CB8AC3E}">
        <p14:creationId xmlns:p14="http://schemas.microsoft.com/office/powerpoint/2010/main" val="629389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561</Words>
  <Application>Microsoft Macintosh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Soil nutrients, not inoculation status, drives Glycine max (L.) water and nitrogen economics: implications for including acquisition strategy in least-cost frameworks</vt:lpstr>
      <vt:lpstr>Fig. 1</vt:lpstr>
      <vt:lpstr>Fig. 2</vt:lpstr>
      <vt:lpstr>Fig. 3</vt:lpstr>
      <vt:lpstr>Fig.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nutrients, not inoculation status, drives Glycine max (L.) water and nitrogen economics</dc:title>
  <dc:creator>Perkowski, Evan A</dc:creator>
  <cp:lastModifiedBy>Perkowski, Evan A</cp:lastModifiedBy>
  <cp:revision>4</cp:revision>
  <dcterms:created xsi:type="dcterms:W3CDTF">2022-01-11T18:46:59Z</dcterms:created>
  <dcterms:modified xsi:type="dcterms:W3CDTF">2022-01-14T20:00:28Z</dcterms:modified>
</cp:coreProperties>
</file>