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2"/>
    <p:restoredTop sz="94680"/>
  </p:normalViewPr>
  <p:slideViewPr>
    <p:cSldViewPr snapToGrid="0" showGuides="1">
      <p:cViewPr>
        <p:scale>
          <a:sx n="151" d="100"/>
          <a:sy n="151" d="100"/>
        </p:scale>
        <p:origin x="240" y="1392"/>
      </p:cViewPr>
      <p:guideLst>
        <p:guide/>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05A9B-5C18-0A58-F762-BD2EB47685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5F1460-2809-B4D0-77A4-1B458A682A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3A0EDA-3919-F494-E3B8-C2CC1F5395C0}"/>
              </a:ext>
            </a:extLst>
          </p:cNvPr>
          <p:cNvSpPr>
            <a:spLocks noGrp="1"/>
          </p:cNvSpPr>
          <p:nvPr>
            <p:ph type="dt" sz="half" idx="10"/>
          </p:nvPr>
        </p:nvSpPr>
        <p:spPr/>
        <p:txBody>
          <a:bodyPr/>
          <a:lstStyle/>
          <a:p>
            <a:fld id="{17E00F8D-3C17-8441-8D56-9CBC27FAB137}" type="datetimeFigureOut">
              <a:rPr lang="en-US" smtClean="0"/>
              <a:t>1/31/24</a:t>
            </a:fld>
            <a:endParaRPr lang="en-US"/>
          </a:p>
        </p:txBody>
      </p:sp>
      <p:sp>
        <p:nvSpPr>
          <p:cNvPr id="5" name="Footer Placeholder 4">
            <a:extLst>
              <a:ext uri="{FF2B5EF4-FFF2-40B4-BE49-F238E27FC236}">
                <a16:creationId xmlns:a16="http://schemas.microsoft.com/office/drawing/2014/main" id="{498F10F0-E28D-AD2F-091A-E468FE31D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72B2C-A240-F4BE-FD46-F240A49D8DA7}"/>
              </a:ext>
            </a:extLst>
          </p:cNvPr>
          <p:cNvSpPr>
            <a:spLocks noGrp="1"/>
          </p:cNvSpPr>
          <p:nvPr>
            <p:ph type="sldNum" sz="quarter" idx="12"/>
          </p:nvPr>
        </p:nvSpPr>
        <p:spPr/>
        <p:txBody>
          <a:bodyPr/>
          <a:lstStyle/>
          <a:p>
            <a:fld id="{2AFAB800-C475-1E4D-8680-45B44A3C7A9A}" type="slidenum">
              <a:rPr lang="en-US" smtClean="0"/>
              <a:t>‹#›</a:t>
            </a:fld>
            <a:endParaRPr lang="en-US"/>
          </a:p>
        </p:txBody>
      </p:sp>
    </p:spTree>
    <p:extLst>
      <p:ext uri="{BB962C8B-B14F-4D97-AF65-F5344CB8AC3E}">
        <p14:creationId xmlns:p14="http://schemas.microsoft.com/office/powerpoint/2010/main" val="2563489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BD56-1E31-A524-C02D-E6FE016D47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ACF60B-962F-53F6-FC45-4B871A502D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61176-25E9-E5A3-EFC8-75AA644F796F}"/>
              </a:ext>
            </a:extLst>
          </p:cNvPr>
          <p:cNvSpPr>
            <a:spLocks noGrp="1"/>
          </p:cNvSpPr>
          <p:nvPr>
            <p:ph type="dt" sz="half" idx="10"/>
          </p:nvPr>
        </p:nvSpPr>
        <p:spPr/>
        <p:txBody>
          <a:bodyPr/>
          <a:lstStyle/>
          <a:p>
            <a:fld id="{17E00F8D-3C17-8441-8D56-9CBC27FAB137}" type="datetimeFigureOut">
              <a:rPr lang="en-US" smtClean="0"/>
              <a:t>1/31/24</a:t>
            </a:fld>
            <a:endParaRPr lang="en-US"/>
          </a:p>
        </p:txBody>
      </p:sp>
      <p:sp>
        <p:nvSpPr>
          <p:cNvPr id="5" name="Footer Placeholder 4">
            <a:extLst>
              <a:ext uri="{FF2B5EF4-FFF2-40B4-BE49-F238E27FC236}">
                <a16:creationId xmlns:a16="http://schemas.microsoft.com/office/drawing/2014/main" id="{AF63FE79-AEBC-921E-62E6-0F834DD95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0F91E8-222C-664C-1E64-5F945853B44D}"/>
              </a:ext>
            </a:extLst>
          </p:cNvPr>
          <p:cNvSpPr>
            <a:spLocks noGrp="1"/>
          </p:cNvSpPr>
          <p:nvPr>
            <p:ph type="sldNum" sz="quarter" idx="12"/>
          </p:nvPr>
        </p:nvSpPr>
        <p:spPr/>
        <p:txBody>
          <a:bodyPr/>
          <a:lstStyle/>
          <a:p>
            <a:fld id="{2AFAB800-C475-1E4D-8680-45B44A3C7A9A}" type="slidenum">
              <a:rPr lang="en-US" smtClean="0"/>
              <a:t>‹#›</a:t>
            </a:fld>
            <a:endParaRPr lang="en-US"/>
          </a:p>
        </p:txBody>
      </p:sp>
    </p:spTree>
    <p:extLst>
      <p:ext uri="{BB962C8B-B14F-4D97-AF65-F5344CB8AC3E}">
        <p14:creationId xmlns:p14="http://schemas.microsoft.com/office/powerpoint/2010/main" val="1686867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9AC12-DEB8-D189-D1BA-97C3AA10F3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D4FE4F-193B-57D6-35E9-641B2FFFB9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C735A1-D7D4-C719-3CB0-3F661727872F}"/>
              </a:ext>
            </a:extLst>
          </p:cNvPr>
          <p:cNvSpPr>
            <a:spLocks noGrp="1"/>
          </p:cNvSpPr>
          <p:nvPr>
            <p:ph type="dt" sz="half" idx="10"/>
          </p:nvPr>
        </p:nvSpPr>
        <p:spPr/>
        <p:txBody>
          <a:bodyPr/>
          <a:lstStyle/>
          <a:p>
            <a:fld id="{17E00F8D-3C17-8441-8D56-9CBC27FAB137}" type="datetimeFigureOut">
              <a:rPr lang="en-US" smtClean="0"/>
              <a:t>1/31/24</a:t>
            </a:fld>
            <a:endParaRPr lang="en-US"/>
          </a:p>
        </p:txBody>
      </p:sp>
      <p:sp>
        <p:nvSpPr>
          <p:cNvPr id="5" name="Footer Placeholder 4">
            <a:extLst>
              <a:ext uri="{FF2B5EF4-FFF2-40B4-BE49-F238E27FC236}">
                <a16:creationId xmlns:a16="http://schemas.microsoft.com/office/drawing/2014/main" id="{56ABFE41-5B5F-6CD1-5E5A-E9F961A092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5722E-C833-AC5D-7674-8ECFBABA6D3F}"/>
              </a:ext>
            </a:extLst>
          </p:cNvPr>
          <p:cNvSpPr>
            <a:spLocks noGrp="1"/>
          </p:cNvSpPr>
          <p:nvPr>
            <p:ph type="sldNum" sz="quarter" idx="12"/>
          </p:nvPr>
        </p:nvSpPr>
        <p:spPr/>
        <p:txBody>
          <a:bodyPr/>
          <a:lstStyle/>
          <a:p>
            <a:fld id="{2AFAB800-C475-1E4D-8680-45B44A3C7A9A}" type="slidenum">
              <a:rPr lang="en-US" smtClean="0"/>
              <a:t>‹#›</a:t>
            </a:fld>
            <a:endParaRPr lang="en-US"/>
          </a:p>
        </p:txBody>
      </p:sp>
    </p:spTree>
    <p:extLst>
      <p:ext uri="{BB962C8B-B14F-4D97-AF65-F5344CB8AC3E}">
        <p14:creationId xmlns:p14="http://schemas.microsoft.com/office/powerpoint/2010/main" val="3123506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1B17B-7288-1A34-9DDF-21D5A9BDB5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DCBBDE-6AD9-4122-5C54-8ABE6B8621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482B9C-99E3-38F6-9E42-64FFF271144D}"/>
              </a:ext>
            </a:extLst>
          </p:cNvPr>
          <p:cNvSpPr>
            <a:spLocks noGrp="1"/>
          </p:cNvSpPr>
          <p:nvPr>
            <p:ph type="dt" sz="half" idx="10"/>
          </p:nvPr>
        </p:nvSpPr>
        <p:spPr/>
        <p:txBody>
          <a:bodyPr/>
          <a:lstStyle/>
          <a:p>
            <a:fld id="{17E00F8D-3C17-8441-8D56-9CBC27FAB137}" type="datetimeFigureOut">
              <a:rPr lang="en-US" smtClean="0"/>
              <a:t>1/31/24</a:t>
            </a:fld>
            <a:endParaRPr lang="en-US"/>
          </a:p>
        </p:txBody>
      </p:sp>
      <p:sp>
        <p:nvSpPr>
          <p:cNvPr id="5" name="Footer Placeholder 4">
            <a:extLst>
              <a:ext uri="{FF2B5EF4-FFF2-40B4-BE49-F238E27FC236}">
                <a16:creationId xmlns:a16="http://schemas.microsoft.com/office/drawing/2014/main" id="{CEB24D6B-5221-708C-1AF2-D56BA48D1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5516F-2BEB-E20C-065F-11EED9B22DE9}"/>
              </a:ext>
            </a:extLst>
          </p:cNvPr>
          <p:cNvSpPr>
            <a:spLocks noGrp="1"/>
          </p:cNvSpPr>
          <p:nvPr>
            <p:ph type="sldNum" sz="quarter" idx="12"/>
          </p:nvPr>
        </p:nvSpPr>
        <p:spPr/>
        <p:txBody>
          <a:bodyPr/>
          <a:lstStyle/>
          <a:p>
            <a:fld id="{2AFAB800-C475-1E4D-8680-45B44A3C7A9A}" type="slidenum">
              <a:rPr lang="en-US" smtClean="0"/>
              <a:t>‹#›</a:t>
            </a:fld>
            <a:endParaRPr lang="en-US"/>
          </a:p>
        </p:txBody>
      </p:sp>
    </p:spTree>
    <p:extLst>
      <p:ext uri="{BB962C8B-B14F-4D97-AF65-F5344CB8AC3E}">
        <p14:creationId xmlns:p14="http://schemas.microsoft.com/office/powerpoint/2010/main" val="417358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2501-52F4-AFCD-BEA9-1E03AF99B7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B64B05-CC9E-48F0-FAA6-67965158AA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BF6A5-3CEA-5767-CB22-EBE3D10C580E}"/>
              </a:ext>
            </a:extLst>
          </p:cNvPr>
          <p:cNvSpPr>
            <a:spLocks noGrp="1"/>
          </p:cNvSpPr>
          <p:nvPr>
            <p:ph type="dt" sz="half" idx="10"/>
          </p:nvPr>
        </p:nvSpPr>
        <p:spPr/>
        <p:txBody>
          <a:bodyPr/>
          <a:lstStyle/>
          <a:p>
            <a:fld id="{17E00F8D-3C17-8441-8D56-9CBC27FAB137}" type="datetimeFigureOut">
              <a:rPr lang="en-US" smtClean="0"/>
              <a:t>1/31/24</a:t>
            </a:fld>
            <a:endParaRPr lang="en-US"/>
          </a:p>
        </p:txBody>
      </p:sp>
      <p:sp>
        <p:nvSpPr>
          <p:cNvPr id="5" name="Footer Placeholder 4">
            <a:extLst>
              <a:ext uri="{FF2B5EF4-FFF2-40B4-BE49-F238E27FC236}">
                <a16:creationId xmlns:a16="http://schemas.microsoft.com/office/drawing/2014/main" id="{62E7E63D-9983-19DF-5684-6C23EF44B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878DA-7C53-F705-8C01-D2B3498D3EF1}"/>
              </a:ext>
            </a:extLst>
          </p:cNvPr>
          <p:cNvSpPr>
            <a:spLocks noGrp="1"/>
          </p:cNvSpPr>
          <p:nvPr>
            <p:ph type="sldNum" sz="quarter" idx="12"/>
          </p:nvPr>
        </p:nvSpPr>
        <p:spPr/>
        <p:txBody>
          <a:bodyPr/>
          <a:lstStyle/>
          <a:p>
            <a:fld id="{2AFAB800-C475-1E4D-8680-45B44A3C7A9A}" type="slidenum">
              <a:rPr lang="en-US" smtClean="0"/>
              <a:t>‹#›</a:t>
            </a:fld>
            <a:endParaRPr lang="en-US"/>
          </a:p>
        </p:txBody>
      </p:sp>
    </p:spTree>
    <p:extLst>
      <p:ext uri="{BB962C8B-B14F-4D97-AF65-F5344CB8AC3E}">
        <p14:creationId xmlns:p14="http://schemas.microsoft.com/office/powerpoint/2010/main" val="1508052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9225-738F-6672-6C87-5CF4F2AA1D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88566B-38C5-B806-FDD2-E3FE242DFA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3A4E0F-D83C-8E40-D31B-A4F889EFB5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2C710E-9AD1-B89C-8FF0-95C0A8F0AC0C}"/>
              </a:ext>
            </a:extLst>
          </p:cNvPr>
          <p:cNvSpPr>
            <a:spLocks noGrp="1"/>
          </p:cNvSpPr>
          <p:nvPr>
            <p:ph type="dt" sz="half" idx="10"/>
          </p:nvPr>
        </p:nvSpPr>
        <p:spPr/>
        <p:txBody>
          <a:bodyPr/>
          <a:lstStyle/>
          <a:p>
            <a:fld id="{17E00F8D-3C17-8441-8D56-9CBC27FAB137}" type="datetimeFigureOut">
              <a:rPr lang="en-US" smtClean="0"/>
              <a:t>1/31/24</a:t>
            </a:fld>
            <a:endParaRPr lang="en-US"/>
          </a:p>
        </p:txBody>
      </p:sp>
      <p:sp>
        <p:nvSpPr>
          <p:cNvPr id="6" name="Footer Placeholder 5">
            <a:extLst>
              <a:ext uri="{FF2B5EF4-FFF2-40B4-BE49-F238E27FC236}">
                <a16:creationId xmlns:a16="http://schemas.microsoft.com/office/drawing/2014/main" id="{0BE043B5-CD6B-6103-FC75-E3BBFB3C1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292E0-66B0-C3D1-ABA5-6C884AAE7575}"/>
              </a:ext>
            </a:extLst>
          </p:cNvPr>
          <p:cNvSpPr>
            <a:spLocks noGrp="1"/>
          </p:cNvSpPr>
          <p:nvPr>
            <p:ph type="sldNum" sz="quarter" idx="12"/>
          </p:nvPr>
        </p:nvSpPr>
        <p:spPr/>
        <p:txBody>
          <a:bodyPr/>
          <a:lstStyle/>
          <a:p>
            <a:fld id="{2AFAB800-C475-1E4D-8680-45B44A3C7A9A}" type="slidenum">
              <a:rPr lang="en-US" smtClean="0"/>
              <a:t>‹#›</a:t>
            </a:fld>
            <a:endParaRPr lang="en-US"/>
          </a:p>
        </p:txBody>
      </p:sp>
    </p:spTree>
    <p:extLst>
      <p:ext uri="{BB962C8B-B14F-4D97-AF65-F5344CB8AC3E}">
        <p14:creationId xmlns:p14="http://schemas.microsoft.com/office/powerpoint/2010/main" val="456061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01B1-4DDF-F1E2-D6F0-F68E2683A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3EFDCA-A323-B61F-2DE8-073B55F8F1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6F9012-7B32-45DA-8056-D03EA10CC7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2E4A47-768A-0C8D-6556-75EC2D1AD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02F097-4721-365D-4994-2192C1D227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4C0DE8-31AF-DFA0-90F7-05186049B5BF}"/>
              </a:ext>
            </a:extLst>
          </p:cNvPr>
          <p:cNvSpPr>
            <a:spLocks noGrp="1"/>
          </p:cNvSpPr>
          <p:nvPr>
            <p:ph type="dt" sz="half" idx="10"/>
          </p:nvPr>
        </p:nvSpPr>
        <p:spPr/>
        <p:txBody>
          <a:bodyPr/>
          <a:lstStyle/>
          <a:p>
            <a:fld id="{17E00F8D-3C17-8441-8D56-9CBC27FAB137}" type="datetimeFigureOut">
              <a:rPr lang="en-US" smtClean="0"/>
              <a:t>1/31/24</a:t>
            </a:fld>
            <a:endParaRPr lang="en-US"/>
          </a:p>
        </p:txBody>
      </p:sp>
      <p:sp>
        <p:nvSpPr>
          <p:cNvPr id="8" name="Footer Placeholder 7">
            <a:extLst>
              <a:ext uri="{FF2B5EF4-FFF2-40B4-BE49-F238E27FC236}">
                <a16:creationId xmlns:a16="http://schemas.microsoft.com/office/drawing/2014/main" id="{452286A3-78C7-80A5-D5AC-2DA7A2F118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2C9BAA-26D4-4FDE-10A9-36A669B808B3}"/>
              </a:ext>
            </a:extLst>
          </p:cNvPr>
          <p:cNvSpPr>
            <a:spLocks noGrp="1"/>
          </p:cNvSpPr>
          <p:nvPr>
            <p:ph type="sldNum" sz="quarter" idx="12"/>
          </p:nvPr>
        </p:nvSpPr>
        <p:spPr/>
        <p:txBody>
          <a:bodyPr/>
          <a:lstStyle/>
          <a:p>
            <a:fld id="{2AFAB800-C475-1E4D-8680-45B44A3C7A9A}" type="slidenum">
              <a:rPr lang="en-US" smtClean="0"/>
              <a:t>‹#›</a:t>
            </a:fld>
            <a:endParaRPr lang="en-US"/>
          </a:p>
        </p:txBody>
      </p:sp>
    </p:spTree>
    <p:extLst>
      <p:ext uri="{BB962C8B-B14F-4D97-AF65-F5344CB8AC3E}">
        <p14:creationId xmlns:p14="http://schemas.microsoft.com/office/powerpoint/2010/main" val="120265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5481-C371-2B9A-A4DA-31BA7F2502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BFF30-1AB8-0AB9-E142-C0CE8E04A1D6}"/>
              </a:ext>
            </a:extLst>
          </p:cNvPr>
          <p:cNvSpPr>
            <a:spLocks noGrp="1"/>
          </p:cNvSpPr>
          <p:nvPr>
            <p:ph type="dt" sz="half" idx="10"/>
          </p:nvPr>
        </p:nvSpPr>
        <p:spPr/>
        <p:txBody>
          <a:bodyPr/>
          <a:lstStyle/>
          <a:p>
            <a:fld id="{17E00F8D-3C17-8441-8D56-9CBC27FAB137}" type="datetimeFigureOut">
              <a:rPr lang="en-US" smtClean="0"/>
              <a:t>1/31/24</a:t>
            </a:fld>
            <a:endParaRPr lang="en-US"/>
          </a:p>
        </p:txBody>
      </p:sp>
      <p:sp>
        <p:nvSpPr>
          <p:cNvPr id="4" name="Footer Placeholder 3">
            <a:extLst>
              <a:ext uri="{FF2B5EF4-FFF2-40B4-BE49-F238E27FC236}">
                <a16:creationId xmlns:a16="http://schemas.microsoft.com/office/drawing/2014/main" id="{618AA4D2-582C-B9B5-6542-146CC0696B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26ED17-31D9-1DA6-B818-6B1AF5A8CA78}"/>
              </a:ext>
            </a:extLst>
          </p:cNvPr>
          <p:cNvSpPr>
            <a:spLocks noGrp="1"/>
          </p:cNvSpPr>
          <p:nvPr>
            <p:ph type="sldNum" sz="quarter" idx="12"/>
          </p:nvPr>
        </p:nvSpPr>
        <p:spPr/>
        <p:txBody>
          <a:bodyPr/>
          <a:lstStyle/>
          <a:p>
            <a:fld id="{2AFAB800-C475-1E4D-8680-45B44A3C7A9A}" type="slidenum">
              <a:rPr lang="en-US" smtClean="0"/>
              <a:t>‹#›</a:t>
            </a:fld>
            <a:endParaRPr lang="en-US"/>
          </a:p>
        </p:txBody>
      </p:sp>
    </p:spTree>
    <p:extLst>
      <p:ext uri="{BB962C8B-B14F-4D97-AF65-F5344CB8AC3E}">
        <p14:creationId xmlns:p14="http://schemas.microsoft.com/office/powerpoint/2010/main" val="523195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F5326E-BC3D-B202-FCEA-676AE77F6C54}"/>
              </a:ext>
            </a:extLst>
          </p:cNvPr>
          <p:cNvSpPr>
            <a:spLocks noGrp="1"/>
          </p:cNvSpPr>
          <p:nvPr>
            <p:ph type="dt" sz="half" idx="10"/>
          </p:nvPr>
        </p:nvSpPr>
        <p:spPr/>
        <p:txBody>
          <a:bodyPr/>
          <a:lstStyle/>
          <a:p>
            <a:fld id="{17E00F8D-3C17-8441-8D56-9CBC27FAB137}" type="datetimeFigureOut">
              <a:rPr lang="en-US" smtClean="0"/>
              <a:t>1/31/24</a:t>
            </a:fld>
            <a:endParaRPr lang="en-US"/>
          </a:p>
        </p:txBody>
      </p:sp>
      <p:sp>
        <p:nvSpPr>
          <p:cNvPr id="3" name="Footer Placeholder 2">
            <a:extLst>
              <a:ext uri="{FF2B5EF4-FFF2-40B4-BE49-F238E27FC236}">
                <a16:creationId xmlns:a16="http://schemas.microsoft.com/office/drawing/2014/main" id="{EE12DF37-ADE6-7571-D042-62E96BA87F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BC2585-F175-AE33-D9A5-B18CDC6F5CC0}"/>
              </a:ext>
            </a:extLst>
          </p:cNvPr>
          <p:cNvSpPr>
            <a:spLocks noGrp="1"/>
          </p:cNvSpPr>
          <p:nvPr>
            <p:ph type="sldNum" sz="quarter" idx="12"/>
          </p:nvPr>
        </p:nvSpPr>
        <p:spPr/>
        <p:txBody>
          <a:bodyPr/>
          <a:lstStyle/>
          <a:p>
            <a:fld id="{2AFAB800-C475-1E4D-8680-45B44A3C7A9A}" type="slidenum">
              <a:rPr lang="en-US" smtClean="0"/>
              <a:t>‹#›</a:t>
            </a:fld>
            <a:endParaRPr lang="en-US"/>
          </a:p>
        </p:txBody>
      </p:sp>
    </p:spTree>
    <p:extLst>
      <p:ext uri="{BB962C8B-B14F-4D97-AF65-F5344CB8AC3E}">
        <p14:creationId xmlns:p14="http://schemas.microsoft.com/office/powerpoint/2010/main" val="3546287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CFC9-2556-132A-9DA1-65A3CB89C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01872C-EA01-243A-8BF7-1C438EC7B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95B2C8-FA48-0C1F-B5BF-7BBE88287E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241FA-2409-DE63-1C0E-A0287EFB61E1}"/>
              </a:ext>
            </a:extLst>
          </p:cNvPr>
          <p:cNvSpPr>
            <a:spLocks noGrp="1"/>
          </p:cNvSpPr>
          <p:nvPr>
            <p:ph type="dt" sz="half" idx="10"/>
          </p:nvPr>
        </p:nvSpPr>
        <p:spPr/>
        <p:txBody>
          <a:bodyPr/>
          <a:lstStyle/>
          <a:p>
            <a:fld id="{17E00F8D-3C17-8441-8D56-9CBC27FAB137}" type="datetimeFigureOut">
              <a:rPr lang="en-US" smtClean="0"/>
              <a:t>1/31/24</a:t>
            </a:fld>
            <a:endParaRPr lang="en-US"/>
          </a:p>
        </p:txBody>
      </p:sp>
      <p:sp>
        <p:nvSpPr>
          <p:cNvPr id="6" name="Footer Placeholder 5">
            <a:extLst>
              <a:ext uri="{FF2B5EF4-FFF2-40B4-BE49-F238E27FC236}">
                <a16:creationId xmlns:a16="http://schemas.microsoft.com/office/drawing/2014/main" id="{61D53EE7-3CE3-0FE7-29BF-CF70C1AFC4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12782E-1CA5-2AD4-8D0C-2E522D121DBE}"/>
              </a:ext>
            </a:extLst>
          </p:cNvPr>
          <p:cNvSpPr>
            <a:spLocks noGrp="1"/>
          </p:cNvSpPr>
          <p:nvPr>
            <p:ph type="sldNum" sz="quarter" idx="12"/>
          </p:nvPr>
        </p:nvSpPr>
        <p:spPr/>
        <p:txBody>
          <a:bodyPr/>
          <a:lstStyle/>
          <a:p>
            <a:fld id="{2AFAB800-C475-1E4D-8680-45B44A3C7A9A}" type="slidenum">
              <a:rPr lang="en-US" smtClean="0"/>
              <a:t>‹#›</a:t>
            </a:fld>
            <a:endParaRPr lang="en-US"/>
          </a:p>
        </p:txBody>
      </p:sp>
    </p:spTree>
    <p:extLst>
      <p:ext uri="{BB962C8B-B14F-4D97-AF65-F5344CB8AC3E}">
        <p14:creationId xmlns:p14="http://schemas.microsoft.com/office/powerpoint/2010/main" val="1570051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56A8-7326-6D0C-AD64-994E45E0C3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904D9B-3CC1-9CCC-7104-B788B971A5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97777A-FABE-200E-1977-73A892E806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9752F-6CFB-C3EF-810B-799427ED8F92}"/>
              </a:ext>
            </a:extLst>
          </p:cNvPr>
          <p:cNvSpPr>
            <a:spLocks noGrp="1"/>
          </p:cNvSpPr>
          <p:nvPr>
            <p:ph type="dt" sz="half" idx="10"/>
          </p:nvPr>
        </p:nvSpPr>
        <p:spPr/>
        <p:txBody>
          <a:bodyPr/>
          <a:lstStyle/>
          <a:p>
            <a:fld id="{17E00F8D-3C17-8441-8D56-9CBC27FAB137}" type="datetimeFigureOut">
              <a:rPr lang="en-US" smtClean="0"/>
              <a:t>1/31/24</a:t>
            </a:fld>
            <a:endParaRPr lang="en-US"/>
          </a:p>
        </p:txBody>
      </p:sp>
      <p:sp>
        <p:nvSpPr>
          <p:cNvPr id="6" name="Footer Placeholder 5">
            <a:extLst>
              <a:ext uri="{FF2B5EF4-FFF2-40B4-BE49-F238E27FC236}">
                <a16:creationId xmlns:a16="http://schemas.microsoft.com/office/drawing/2014/main" id="{A98A10A5-3811-3CB9-630B-21CBCBAAE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8C325C-D92A-C267-5548-BD670A47D7D4}"/>
              </a:ext>
            </a:extLst>
          </p:cNvPr>
          <p:cNvSpPr>
            <a:spLocks noGrp="1"/>
          </p:cNvSpPr>
          <p:nvPr>
            <p:ph type="sldNum" sz="quarter" idx="12"/>
          </p:nvPr>
        </p:nvSpPr>
        <p:spPr/>
        <p:txBody>
          <a:bodyPr/>
          <a:lstStyle/>
          <a:p>
            <a:fld id="{2AFAB800-C475-1E4D-8680-45B44A3C7A9A}" type="slidenum">
              <a:rPr lang="en-US" smtClean="0"/>
              <a:t>‹#›</a:t>
            </a:fld>
            <a:endParaRPr lang="en-US"/>
          </a:p>
        </p:txBody>
      </p:sp>
    </p:spTree>
    <p:extLst>
      <p:ext uri="{BB962C8B-B14F-4D97-AF65-F5344CB8AC3E}">
        <p14:creationId xmlns:p14="http://schemas.microsoft.com/office/powerpoint/2010/main" val="44591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5FD0B-7129-C4B9-E8CE-EC461102D5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06B553-A5C5-8A72-245A-10201CEE2C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0494F-B61C-BCCA-1693-9CCF29A98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00F8D-3C17-8441-8D56-9CBC27FAB137}" type="datetimeFigureOut">
              <a:rPr lang="en-US" smtClean="0"/>
              <a:t>1/31/24</a:t>
            </a:fld>
            <a:endParaRPr lang="en-US"/>
          </a:p>
        </p:txBody>
      </p:sp>
      <p:sp>
        <p:nvSpPr>
          <p:cNvPr id="5" name="Footer Placeholder 4">
            <a:extLst>
              <a:ext uri="{FF2B5EF4-FFF2-40B4-BE49-F238E27FC236}">
                <a16:creationId xmlns:a16="http://schemas.microsoft.com/office/drawing/2014/main" id="{47876ED5-2ADE-64CB-74D6-0668439B49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6DACA8-EF3E-505A-93A8-D5D889469E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AB800-C475-1E4D-8680-45B44A3C7A9A}" type="slidenum">
              <a:rPr lang="en-US" smtClean="0"/>
              <a:t>‹#›</a:t>
            </a:fld>
            <a:endParaRPr lang="en-US"/>
          </a:p>
        </p:txBody>
      </p:sp>
    </p:spTree>
    <p:extLst>
      <p:ext uri="{BB962C8B-B14F-4D97-AF65-F5344CB8AC3E}">
        <p14:creationId xmlns:p14="http://schemas.microsoft.com/office/powerpoint/2010/main" val="1054716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types of fertilizers&#10;&#10;Description automatically generated">
            <a:extLst>
              <a:ext uri="{FF2B5EF4-FFF2-40B4-BE49-F238E27FC236}">
                <a16:creationId xmlns:a16="http://schemas.microsoft.com/office/drawing/2014/main" id="{F263707B-1F89-9657-3EB4-9C4982C5BD8B}"/>
              </a:ext>
            </a:extLst>
          </p:cNvPr>
          <p:cNvPicPr>
            <a:picLocks noChangeAspect="1"/>
          </p:cNvPicPr>
          <p:nvPr/>
        </p:nvPicPr>
        <p:blipFill>
          <a:blip r:embed="rId2"/>
          <a:stretch>
            <a:fillRect/>
          </a:stretch>
        </p:blipFill>
        <p:spPr>
          <a:xfrm>
            <a:off x="2369404" y="209724"/>
            <a:ext cx="7772400" cy="3886200"/>
          </a:xfrm>
          <a:prstGeom prst="rect">
            <a:avLst/>
          </a:prstGeom>
        </p:spPr>
      </p:pic>
      <p:sp>
        <p:nvSpPr>
          <p:cNvPr id="6" name="TextBox 5">
            <a:extLst>
              <a:ext uri="{FF2B5EF4-FFF2-40B4-BE49-F238E27FC236}">
                <a16:creationId xmlns:a16="http://schemas.microsoft.com/office/drawing/2014/main" id="{149BDADE-33D3-B65C-DB9C-C20BBFDF2A4D}"/>
              </a:ext>
            </a:extLst>
          </p:cNvPr>
          <p:cNvSpPr txBox="1"/>
          <p:nvPr/>
        </p:nvSpPr>
        <p:spPr>
          <a:xfrm>
            <a:off x="2243112" y="4204981"/>
            <a:ext cx="8024983" cy="2031325"/>
          </a:xfrm>
          <a:prstGeom prst="rect">
            <a:avLst/>
          </a:prstGeom>
          <a:noFill/>
        </p:spPr>
        <p:txBody>
          <a:bodyPr wrap="square" rtlCol="0">
            <a:spAutoFit/>
          </a:bodyPr>
          <a:lstStyle/>
          <a:p>
            <a:pPr algn="just"/>
            <a:r>
              <a:rPr lang="en-US" sz="1400" b="1" dirty="0">
                <a:latin typeface="Calibri" panose="020F0502020204030204" pitchFamily="34" charset="0"/>
                <a:cs typeface="Calibri" panose="020F0502020204030204" pitchFamily="34" charset="0"/>
              </a:rPr>
              <a:t>Figure 1</a:t>
            </a:r>
            <a:r>
              <a:rPr lang="en-US" sz="1400" dirty="0">
                <a:latin typeface="Calibri" panose="020F0502020204030204" pitchFamily="34" charset="0"/>
                <a:cs typeface="Calibri" panose="020F0502020204030204" pitchFamily="34" charset="0"/>
              </a:rPr>
              <a:t>.</a:t>
            </a:r>
            <a:r>
              <a:rPr lang="en-US" sz="1400" dirty="0">
                <a:effectLst/>
                <a:latin typeface="Calibri" panose="020F0502020204030204" pitchFamily="34" charset="0"/>
                <a:ea typeface="Times New Roman" panose="02020603050405020304" pitchFamily="18"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Calibri" panose="020F0502020204030204" pitchFamily="34" charset="0"/>
              </a:rPr>
              <a:t>Effects of soil nitrogen fertilization and inoculation on </a:t>
            </a:r>
            <a:r>
              <a:rPr lang="en-US" sz="1400" i="1" dirty="0">
                <a:effectLst/>
                <a:latin typeface="Calibri" panose="020F0502020204030204" pitchFamily="34" charset="0"/>
                <a:ea typeface="Calibri" panose="020F0502020204030204" pitchFamily="34" charset="0"/>
                <a:cs typeface="Calibri" panose="020F0502020204030204" pitchFamily="34" charset="0"/>
              </a:rPr>
              <a:t>G. max</a:t>
            </a:r>
            <a:r>
              <a:rPr lang="en-US" sz="1400" dirty="0">
                <a:effectLst/>
                <a:latin typeface="Calibri" panose="020F0502020204030204" pitchFamily="34" charset="0"/>
                <a:ea typeface="Calibri" panose="020F0502020204030204" pitchFamily="34" charset="0"/>
                <a:cs typeface="Calibri" panose="020F0502020204030204" pitchFamily="34" charset="0"/>
              </a:rPr>
              <a:t> structural carbon costs to acquire nitrogen (“</a:t>
            </a:r>
            <a:r>
              <a:rPr lang="en-US" sz="1400" i="1" dirty="0">
                <a:effectLst/>
                <a:latin typeface="Calibri" panose="020F0502020204030204" pitchFamily="34" charset="0"/>
                <a:ea typeface="Calibri" panose="020F0502020204030204" pitchFamily="34" charset="0"/>
                <a:cs typeface="Calibri" panose="020F0502020204030204" pitchFamily="34" charset="0"/>
              </a:rPr>
              <a:t>N</a:t>
            </a:r>
            <a:r>
              <a:rPr lang="en-US" sz="1400" baseline="-25000" dirty="0">
                <a:effectLst/>
                <a:latin typeface="Calibri" panose="020F0502020204030204" pitchFamily="34" charset="0"/>
                <a:ea typeface="Calibri" panose="020F0502020204030204" pitchFamily="34" charset="0"/>
                <a:cs typeface="Calibri" panose="020F0502020204030204" pitchFamily="34" charset="0"/>
              </a:rPr>
              <a:t>cost</a:t>
            </a:r>
            <a:r>
              <a:rPr lang="en-US" sz="1400" dirty="0">
                <a:effectLst/>
                <a:latin typeface="Calibri" panose="020F0502020204030204" pitchFamily="34" charset="0"/>
                <a:ea typeface="Calibri" panose="020F0502020204030204" pitchFamily="34" charset="0"/>
                <a:cs typeface="Calibri" panose="020F0502020204030204" pitchFamily="34" charset="0"/>
              </a:rPr>
              <a:t>”; panel A), belowground carbon biomass (“</a:t>
            </a:r>
            <a:r>
              <a:rPr lang="en-US" sz="1400" i="1" dirty="0">
                <a:effectLst/>
                <a:latin typeface="Calibri" panose="020F0502020204030204" pitchFamily="34" charset="0"/>
                <a:ea typeface="Calibri" panose="020F0502020204030204" pitchFamily="34" charset="0"/>
                <a:cs typeface="Calibri" panose="020F0502020204030204" pitchFamily="34" charset="0"/>
              </a:rPr>
              <a:t>C</a:t>
            </a:r>
            <a:r>
              <a:rPr lang="en-US" sz="1400" baseline="-25000" dirty="0">
                <a:effectLst/>
                <a:latin typeface="Calibri" panose="020F0502020204030204" pitchFamily="34" charset="0"/>
                <a:ea typeface="Calibri" panose="020F0502020204030204" pitchFamily="34" charset="0"/>
                <a:cs typeface="Calibri" panose="020F0502020204030204" pitchFamily="34" charset="0"/>
              </a:rPr>
              <a:t>bg</a:t>
            </a:r>
            <a:r>
              <a:rPr lang="en-US" sz="1400" dirty="0">
                <a:effectLst/>
                <a:latin typeface="Calibri" panose="020F0502020204030204" pitchFamily="34" charset="0"/>
                <a:ea typeface="Calibri" panose="020F0502020204030204" pitchFamily="34" charset="0"/>
                <a:cs typeface="Calibri" panose="020F0502020204030204" pitchFamily="34" charset="0"/>
              </a:rPr>
              <a:t>”; panel B), and whole-plant nitrogen biomass (“</a:t>
            </a:r>
            <a:r>
              <a:rPr lang="en-US" sz="1400" i="1" dirty="0">
                <a:effectLst/>
                <a:latin typeface="Calibri" panose="020F0502020204030204" pitchFamily="34" charset="0"/>
                <a:ea typeface="Calibri" panose="020F0502020204030204" pitchFamily="34" charset="0"/>
                <a:cs typeface="Calibri" panose="020F0502020204030204" pitchFamily="34" charset="0"/>
              </a:rPr>
              <a:t>N</a:t>
            </a:r>
            <a:r>
              <a:rPr lang="en-US" sz="1400" baseline="-25000" dirty="0">
                <a:effectLst/>
                <a:latin typeface="Calibri" panose="020F0502020204030204" pitchFamily="34" charset="0"/>
                <a:ea typeface="Calibri" panose="020F0502020204030204" pitchFamily="34" charset="0"/>
                <a:cs typeface="Calibri" panose="020F0502020204030204" pitchFamily="34" charset="0"/>
              </a:rPr>
              <a:t>wp</a:t>
            </a:r>
            <a:r>
              <a:rPr lang="en-US" sz="1400" dirty="0">
                <a:effectLst/>
                <a:latin typeface="Calibri" panose="020F0502020204030204" pitchFamily="34" charset="0"/>
                <a:ea typeface="Calibri" panose="020F0502020204030204" pitchFamily="34" charset="0"/>
                <a:cs typeface="Calibri" panose="020F0502020204030204" pitchFamily="34" charset="0"/>
              </a:rPr>
              <a:t>”; panel C). Soil nitrogen fertilization is represented on the x-axis, while inoculation treatment is represented by colored boxplots. Yellow shaded boxplots indicate individuals that were not inoculated with </a:t>
            </a:r>
            <a:r>
              <a:rPr lang="en-US" sz="1400" i="1" dirty="0">
                <a:effectLst/>
                <a:latin typeface="Calibri" panose="020F0502020204030204" pitchFamily="34" charset="0"/>
                <a:ea typeface="Calibri" panose="020F0502020204030204" pitchFamily="34" charset="0"/>
                <a:cs typeface="Calibri" panose="020F0502020204030204" pitchFamily="34" charset="0"/>
              </a:rPr>
              <a:t>B. japonicum</a:t>
            </a:r>
            <a:r>
              <a:rPr lang="en-US" sz="1400" dirty="0">
                <a:effectLst/>
                <a:latin typeface="Calibri" panose="020F0502020204030204" pitchFamily="34" charset="0"/>
                <a:ea typeface="Calibri" panose="020F0502020204030204" pitchFamily="34" charset="0"/>
                <a:cs typeface="Calibri" panose="020F0502020204030204" pitchFamily="34" charset="0"/>
              </a:rPr>
              <a:t>, while red shaded boxplots indicate individuals that were inoculated with </a:t>
            </a:r>
            <a:r>
              <a:rPr lang="en-US" sz="1400" i="1" dirty="0">
                <a:effectLst/>
                <a:latin typeface="Calibri" panose="020F0502020204030204" pitchFamily="34" charset="0"/>
                <a:ea typeface="Calibri" panose="020F0502020204030204" pitchFamily="34" charset="0"/>
                <a:cs typeface="Calibri" panose="020F0502020204030204" pitchFamily="34" charset="0"/>
              </a:rPr>
              <a:t>B. japonicum</a:t>
            </a: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Boxes are the upper (75% percentile) and lower (25% percentile) quartile. The whiskers are the minimum and maximum value, calculated as 1.5 times the upper and lower quartile value. Colored dots are individual data points, jittered for visibility. The lettering above each box indicates the results from post-hoc Tukey’s tests with different lettering indicating statistically different groups (Tukey: </a:t>
            </a:r>
            <a:r>
              <a:rPr lang="en-US" sz="14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&lt;0.05).</a:t>
            </a:r>
            <a:r>
              <a:rPr lang="en-US" sz="1400" dirty="0">
                <a:effectLst/>
                <a:latin typeface="Calibri" panose="020F0502020204030204" pitchFamily="34" charset="0"/>
                <a:cs typeface="Calibri" panose="020F0502020204030204" pitchFamily="34" charset="0"/>
              </a:rPr>
              <a:t> </a:t>
            </a:r>
            <a:endParaRPr lang="en-US" sz="14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6EC8425-00DB-6ABB-D2B0-2B698B19DDAD}"/>
              </a:ext>
            </a:extLst>
          </p:cNvPr>
          <p:cNvPicPr>
            <a:picLocks noChangeAspect="1"/>
          </p:cNvPicPr>
          <p:nvPr/>
        </p:nvPicPr>
        <p:blipFill>
          <a:blip r:embed="rId3"/>
          <a:stretch>
            <a:fillRect/>
          </a:stretch>
        </p:blipFill>
        <p:spPr>
          <a:xfrm>
            <a:off x="6096000" y="2046817"/>
            <a:ext cx="313950" cy="256117"/>
          </a:xfrm>
          <a:prstGeom prst="rect">
            <a:avLst/>
          </a:prstGeom>
        </p:spPr>
      </p:pic>
    </p:spTree>
    <p:extLst>
      <p:ext uri="{BB962C8B-B14F-4D97-AF65-F5344CB8AC3E}">
        <p14:creationId xmlns:p14="http://schemas.microsoft.com/office/powerpoint/2010/main" val="4214019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stages of fertilization&#10;&#10;Description automatically generated">
            <a:extLst>
              <a:ext uri="{FF2B5EF4-FFF2-40B4-BE49-F238E27FC236}">
                <a16:creationId xmlns:a16="http://schemas.microsoft.com/office/drawing/2014/main" id="{A07F48F2-C556-3F98-368F-D39AEB89630B}"/>
              </a:ext>
            </a:extLst>
          </p:cNvPr>
          <p:cNvPicPr>
            <a:picLocks noChangeAspect="1"/>
          </p:cNvPicPr>
          <p:nvPr/>
        </p:nvPicPr>
        <p:blipFill>
          <a:blip r:embed="rId2"/>
          <a:stretch>
            <a:fillRect/>
          </a:stretch>
        </p:blipFill>
        <p:spPr>
          <a:xfrm>
            <a:off x="2679404" y="1196163"/>
            <a:ext cx="7772400" cy="2914650"/>
          </a:xfrm>
          <a:prstGeom prst="rect">
            <a:avLst/>
          </a:prstGeom>
        </p:spPr>
      </p:pic>
      <p:sp>
        <p:nvSpPr>
          <p:cNvPr id="6" name="TextBox 5">
            <a:extLst>
              <a:ext uri="{FF2B5EF4-FFF2-40B4-BE49-F238E27FC236}">
                <a16:creationId xmlns:a16="http://schemas.microsoft.com/office/drawing/2014/main" id="{C31FA664-A535-4A5E-B996-A5AED8666D69}"/>
              </a:ext>
            </a:extLst>
          </p:cNvPr>
          <p:cNvSpPr txBox="1"/>
          <p:nvPr/>
        </p:nvSpPr>
        <p:spPr>
          <a:xfrm>
            <a:off x="2243112" y="4204981"/>
            <a:ext cx="8024983" cy="1815882"/>
          </a:xfrm>
          <a:prstGeom prst="rect">
            <a:avLst/>
          </a:prstGeom>
          <a:noFill/>
        </p:spPr>
        <p:txBody>
          <a:bodyPr wrap="square" rtlCol="0">
            <a:spAutoFit/>
          </a:bodyPr>
          <a:lstStyle/>
          <a:p>
            <a:pPr algn="just"/>
            <a:r>
              <a:rPr lang="en-US" sz="1400" b="1" dirty="0">
                <a:latin typeface="Calibri" panose="020F0502020204030204" pitchFamily="34" charset="0"/>
                <a:cs typeface="Calibri" panose="020F0502020204030204" pitchFamily="34" charset="0"/>
              </a:rPr>
              <a:t>Figure 2</a:t>
            </a:r>
            <a:r>
              <a:rPr lang="en-US" sz="1400" dirty="0">
                <a:latin typeface="Calibri" panose="020F0502020204030204" pitchFamily="34" charset="0"/>
                <a:cs typeface="Calibri" panose="020F0502020204030204" pitchFamily="34" charset="0"/>
              </a:rPr>
              <a:t>.</a:t>
            </a:r>
            <a:r>
              <a:rPr lang="en-US" sz="1400" dirty="0">
                <a:effectLst/>
                <a:latin typeface="Calibri" panose="020F0502020204030204" pitchFamily="34" charset="0"/>
                <a:ea typeface="Times New Roman" panose="02020603050405020304" pitchFamily="18"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Calibri" panose="020F0502020204030204" pitchFamily="34" charset="0"/>
              </a:rPr>
              <a:t>Effects of soil nitrogen fertilization and inoculation on </a:t>
            </a:r>
            <a:r>
              <a:rPr lang="en-US" sz="1400" i="1" dirty="0">
                <a:effectLst/>
                <a:latin typeface="Calibri" panose="020F0502020204030204" pitchFamily="34" charset="0"/>
                <a:ea typeface="Calibri" panose="020F0502020204030204" pitchFamily="34" charset="0"/>
                <a:cs typeface="Calibri" panose="020F0502020204030204" pitchFamily="34" charset="0"/>
              </a:rPr>
              <a:t>G. max</a:t>
            </a:r>
            <a:r>
              <a:rPr lang="en-US" sz="1400" dirty="0">
                <a:effectLst/>
                <a:latin typeface="Calibri" panose="020F0502020204030204" pitchFamily="34" charset="0"/>
                <a:ea typeface="Calibri" panose="020F0502020204030204" pitchFamily="34" charset="0"/>
                <a:cs typeface="Calibri" panose="020F0502020204030204" pitchFamily="34" charset="0"/>
              </a:rPr>
              <a:t> total leaf area (panel A), total biomass</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(panel B)</a:t>
            </a:r>
            <a:r>
              <a:rPr lang="en-US" sz="1400" dirty="0">
                <a:effectLst/>
                <a:latin typeface="Calibri" panose="020F0502020204030204" pitchFamily="34" charset="0"/>
                <a:ea typeface="Calibri" panose="020F0502020204030204" pitchFamily="34" charset="0"/>
                <a:cs typeface="Calibri" panose="020F0502020204030204" pitchFamily="34" charset="0"/>
              </a:rPr>
              <a:t>. Soil nitrogen fertilization is represented on the x-axis, while inoculation treatment is represented by colored boxplots. Yellow shaded boxplots indicate individuals that were not inoculated with </a:t>
            </a:r>
            <a:r>
              <a:rPr lang="en-US" sz="1400" i="1" dirty="0">
                <a:effectLst/>
                <a:latin typeface="Calibri" panose="020F0502020204030204" pitchFamily="34" charset="0"/>
                <a:ea typeface="Calibri" panose="020F0502020204030204" pitchFamily="34" charset="0"/>
                <a:cs typeface="Calibri" panose="020F0502020204030204" pitchFamily="34" charset="0"/>
              </a:rPr>
              <a:t>B. japonicum</a:t>
            </a:r>
            <a:r>
              <a:rPr lang="en-US" sz="1400" dirty="0">
                <a:effectLst/>
                <a:latin typeface="Calibri" panose="020F0502020204030204" pitchFamily="34" charset="0"/>
                <a:ea typeface="Calibri" panose="020F0502020204030204" pitchFamily="34" charset="0"/>
                <a:cs typeface="Calibri" panose="020F0502020204030204" pitchFamily="34" charset="0"/>
              </a:rPr>
              <a:t>, while red shaded boxplots indicate individuals that were inoculated with </a:t>
            </a:r>
            <a:r>
              <a:rPr lang="en-US" sz="1400" i="1" dirty="0">
                <a:effectLst/>
                <a:latin typeface="Calibri" panose="020F0502020204030204" pitchFamily="34" charset="0"/>
                <a:ea typeface="Calibri" panose="020F0502020204030204" pitchFamily="34" charset="0"/>
                <a:cs typeface="Calibri" panose="020F0502020204030204" pitchFamily="34" charset="0"/>
              </a:rPr>
              <a:t>B. japonicum</a:t>
            </a: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Boxes are the upper (75% percentile) and lower (25% percentile) quartile. The whiskers are the minimum and maximum value, calculated as 1.5 times the upper and lower quartile value. Colored dots are individual data points, jittered for visibility. The lettering above each box indicates the results from post-hoc Tukey’s tests with different lettering indicating statistically different groups (Tukey: </a:t>
            </a:r>
            <a:r>
              <a:rPr lang="en-US" sz="14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&lt;0.05).</a:t>
            </a:r>
            <a:r>
              <a:rPr lang="en-US" sz="1400" dirty="0">
                <a:effectLst/>
                <a:latin typeface="Calibri" panose="020F0502020204030204" pitchFamily="34" charset="0"/>
                <a:cs typeface="Calibri" panose="020F0502020204030204" pitchFamily="34" charset="0"/>
              </a:rPr>
              <a:t> </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40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different types of plants&#10;&#10;Description automatically generated with medium confidence">
            <a:extLst>
              <a:ext uri="{FF2B5EF4-FFF2-40B4-BE49-F238E27FC236}">
                <a16:creationId xmlns:a16="http://schemas.microsoft.com/office/drawing/2014/main" id="{A9204B85-A7CE-358C-A4E5-6B1C06997931}"/>
              </a:ext>
            </a:extLst>
          </p:cNvPr>
          <p:cNvPicPr>
            <a:picLocks noChangeAspect="1"/>
          </p:cNvPicPr>
          <p:nvPr/>
        </p:nvPicPr>
        <p:blipFill>
          <a:blip r:embed="rId2"/>
          <a:stretch>
            <a:fillRect/>
          </a:stretch>
        </p:blipFill>
        <p:spPr>
          <a:xfrm>
            <a:off x="2570526" y="195563"/>
            <a:ext cx="7772400" cy="3886200"/>
          </a:xfrm>
          <a:prstGeom prst="rect">
            <a:avLst/>
          </a:prstGeom>
        </p:spPr>
      </p:pic>
      <p:sp>
        <p:nvSpPr>
          <p:cNvPr id="6" name="TextBox 5">
            <a:extLst>
              <a:ext uri="{FF2B5EF4-FFF2-40B4-BE49-F238E27FC236}">
                <a16:creationId xmlns:a16="http://schemas.microsoft.com/office/drawing/2014/main" id="{3E906176-A364-2A3A-821C-ECEF7A630B4A}"/>
              </a:ext>
            </a:extLst>
          </p:cNvPr>
          <p:cNvSpPr txBox="1"/>
          <p:nvPr/>
        </p:nvSpPr>
        <p:spPr>
          <a:xfrm>
            <a:off x="2243112" y="4204981"/>
            <a:ext cx="8024983" cy="2031325"/>
          </a:xfrm>
          <a:prstGeom prst="rect">
            <a:avLst/>
          </a:prstGeom>
          <a:noFill/>
        </p:spPr>
        <p:txBody>
          <a:bodyPr wrap="square" rtlCol="0">
            <a:spAutoFit/>
          </a:bodyPr>
          <a:lstStyle/>
          <a:p>
            <a:pPr algn="just"/>
            <a:r>
              <a:rPr lang="en-US" sz="1400" b="1" dirty="0">
                <a:latin typeface="Calibri" panose="020F0502020204030204" pitchFamily="34" charset="0"/>
                <a:cs typeface="Calibri" panose="020F0502020204030204" pitchFamily="34" charset="0"/>
              </a:rPr>
              <a:t>Figure 3</a:t>
            </a:r>
            <a:r>
              <a:rPr lang="en-US" sz="1400" dirty="0">
                <a:latin typeface="Calibri" panose="020F0502020204030204" pitchFamily="34" charset="0"/>
                <a:cs typeface="Calibri" panose="020F0502020204030204" pitchFamily="34" charset="0"/>
              </a:rPr>
              <a:t>.</a:t>
            </a:r>
            <a:r>
              <a:rPr lang="en-US" sz="1400" dirty="0">
                <a:effectLst/>
                <a:latin typeface="Calibri" panose="020F0502020204030204" pitchFamily="34" charset="0"/>
                <a:ea typeface="Times New Roman" panose="02020603050405020304" pitchFamily="18"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Calibri" panose="020F0502020204030204" pitchFamily="34" charset="0"/>
              </a:rPr>
              <a:t>Effects of soil nitrogen fertilization and inoculation on </a:t>
            </a:r>
            <a:r>
              <a:rPr lang="en-US" sz="1400" i="1" dirty="0">
                <a:effectLst/>
                <a:latin typeface="Calibri" panose="020F0502020204030204" pitchFamily="34" charset="0"/>
                <a:ea typeface="Calibri" panose="020F0502020204030204" pitchFamily="34" charset="0"/>
                <a:cs typeface="Calibri" panose="020F0502020204030204" pitchFamily="34" charset="0"/>
              </a:rPr>
              <a:t>G. max</a:t>
            </a:r>
            <a:r>
              <a:rPr lang="en-US" sz="1400" dirty="0">
                <a:effectLst/>
                <a:latin typeface="Calibri" panose="020F0502020204030204" pitchFamily="34" charset="0"/>
                <a:ea typeface="Calibri" panose="020F0502020204030204" pitchFamily="34" charset="0"/>
                <a:cs typeface="Calibri" panose="020F0502020204030204" pitchFamily="34" charset="0"/>
              </a:rPr>
              <a:t> nodule biomass: root biomass (panel A), nodule biomass</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(panel B), and root biomass (panel C)</a:t>
            </a:r>
            <a:r>
              <a:rPr lang="en-US" sz="1400" dirty="0">
                <a:effectLst/>
                <a:latin typeface="Calibri" panose="020F0502020204030204" pitchFamily="34" charset="0"/>
                <a:ea typeface="Calibri" panose="020F0502020204030204" pitchFamily="34" charset="0"/>
                <a:cs typeface="Calibri" panose="020F0502020204030204" pitchFamily="34" charset="0"/>
              </a:rPr>
              <a:t>. Soil nitrogen fertilization is represented on the x-axis, while inoculation treatment is represented by colored boxplots. Yellow shaded boxplots indicate individuals that were not inoculated with </a:t>
            </a:r>
            <a:r>
              <a:rPr lang="en-US" sz="1400" i="1" dirty="0">
                <a:effectLst/>
                <a:latin typeface="Calibri" panose="020F0502020204030204" pitchFamily="34" charset="0"/>
                <a:ea typeface="Calibri" panose="020F0502020204030204" pitchFamily="34" charset="0"/>
                <a:cs typeface="Calibri" panose="020F0502020204030204" pitchFamily="34" charset="0"/>
              </a:rPr>
              <a:t>B. japonicum</a:t>
            </a:r>
            <a:r>
              <a:rPr lang="en-US" sz="1400" dirty="0">
                <a:effectLst/>
                <a:latin typeface="Calibri" panose="020F0502020204030204" pitchFamily="34" charset="0"/>
                <a:ea typeface="Calibri" panose="020F0502020204030204" pitchFamily="34" charset="0"/>
                <a:cs typeface="Calibri" panose="020F0502020204030204" pitchFamily="34" charset="0"/>
              </a:rPr>
              <a:t>, while red shaded boxplots indicate individuals that were inoculated with </a:t>
            </a:r>
            <a:r>
              <a:rPr lang="en-US" sz="1400" i="1" dirty="0">
                <a:effectLst/>
                <a:latin typeface="Calibri" panose="020F0502020204030204" pitchFamily="34" charset="0"/>
                <a:ea typeface="Calibri" panose="020F0502020204030204" pitchFamily="34" charset="0"/>
                <a:cs typeface="Calibri" panose="020F0502020204030204" pitchFamily="34" charset="0"/>
              </a:rPr>
              <a:t>B. japonicum</a:t>
            </a: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Boxes are the upper (75% percentile) and lower (25% percentile) quartile. The whiskers are the minimum and maximum value, calculated as 1.5 times the upper and lower quartile value. Colored dots are individual data points, jittered for visibility. The lettering above each box indicates the results from post-hoc Tukey’s tests with different lettering indicating statistically different groups (Tukey: </a:t>
            </a:r>
            <a:r>
              <a:rPr lang="en-US" sz="14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&lt;0.05).</a:t>
            </a:r>
            <a:r>
              <a:rPr lang="en-US" sz="1400" dirty="0">
                <a:effectLst/>
                <a:latin typeface="Calibri" panose="020F0502020204030204" pitchFamily="34" charset="0"/>
                <a:cs typeface="Calibri" panose="020F0502020204030204" pitchFamily="34" charset="0"/>
              </a:rPr>
              <a:t> </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1087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471</Words>
  <Application>Microsoft Macintosh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Perkowski, Evan A</dc:creator>
  <cp:lastModifiedBy>Perkowski, Evan A</cp:lastModifiedBy>
  <cp:revision>1</cp:revision>
  <dcterms:created xsi:type="dcterms:W3CDTF">2024-01-31T21:09:05Z</dcterms:created>
  <dcterms:modified xsi:type="dcterms:W3CDTF">2024-01-31T22:12:25Z</dcterms:modified>
</cp:coreProperties>
</file>