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578" r:id="rId2"/>
    <p:sldId id="700" r:id="rId3"/>
    <p:sldId id="701" r:id="rId4"/>
    <p:sldId id="702" r:id="rId5"/>
    <p:sldId id="703" r:id="rId6"/>
    <p:sldId id="704" r:id="rId7"/>
    <p:sldId id="706" r:id="rId8"/>
    <p:sldId id="707" r:id="rId9"/>
    <p:sldId id="708" r:id="rId10"/>
    <p:sldId id="709" r:id="rId11"/>
    <p:sldId id="710" r:id="rId12"/>
    <p:sldId id="711" r:id="rId13"/>
    <p:sldId id="712" r:id="rId14"/>
    <p:sldId id="713" r:id="rId15"/>
    <p:sldId id="652" r:id="rId16"/>
    <p:sldId id="675" r:id="rId17"/>
    <p:sldId id="636" r:id="rId18"/>
    <p:sldId id="653" r:id="rId19"/>
    <p:sldId id="663" r:id="rId20"/>
    <p:sldId id="666" r:id="rId21"/>
    <p:sldId id="669" r:id="rId22"/>
    <p:sldId id="668" r:id="rId23"/>
    <p:sldId id="670" r:id="rId24"/>
    <p:sldId id="679" r:id="rId25"/>
    <p:sldId id="680" r:id="rId26"/>
    <p:sldId id="677" r:id="rId27"/>
    <p:sldId id="681" r:id="rId28"/>
    <p:sldId id="678" r:id="rId29"/>
    <p:sldId id="674" r:id="rId30"/>
    <p:sldId id="643" r:id="rId31"/>
    <p:sldId id="4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8"/>
    <p:restoredTop sz="74945"/>
  </p:normalViewPr>
  <p:slideViewPr>
    <p:cSldViewPr snapToGrid="0" snapToObjects="1" showGuides="1">
      <p:cViewPr varScale="1">
        <p:scale>
          <a:sx n="114" d="100"/>
          <a:sy n="114" d="100"/>
        </p:scale>
        <p:origin x="1056" y="176"/>
      </p:cViewPr>
      <p:guideLst>
        <p:guide orient="horz" pos="34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52FBB-0217-DD4C-BF75-4756663E7AE7}"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E877D-29F9-B44B-9E1E-F83200E9AF19}" type="slidenum">
              <a:rPr lang="en-US" smtClean="0"/>
              <a:t>‹#›</a:t>
            </a:fld>
            <a:endParaRPr lang="en-US"/>
          </a:p>
        </p:txBody>
      </p:sp>
    </p:spTree>
    <p:extLst>
      <p:ext uri="{BB962C8B-B14F-4D97-AF65-F5344CB8AC3E}">
        <p14:creationId xmlns:p14="http://schemas.microsoft.com/office/powerpoint/2010/main" val="4222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increasing CO2 generally has a negative impact on stomatal conductance, leaf nutrient allocation, and photosynthetic capacity; and that these patterns often correspond with biomass stimulation over time</a:t>
            </a:r>
          </a:p>
          <a:p>
            <a:endParaRPr lang="en-US" dirty="0"/>
          </a:p>
          <a:p>
            <a:r>
              <a:rPr lang="en-US" dirty="0"/>
              <a:t>Given this, some have suggested that nutrient limitation could be the primary control of photosynthetic responses to increasing CO2, potentially due to progressive nutrient limitation associated with increased whole plant nutrient demand over time.</a:t>
            </a:r>
          </a:p>
          <a:p>
            <a:endParaRPr lang="en-US" dirty="0"/>
          </a:p>
          <a:p>
            <a:r>
              <a:rPr lang="en-US" dirty="0"/>
              <a:t>An alternative hypothesis, based on least-cost theory, suggests that plants respond to increasing CO2 by downregulating nutrient allocation to Rubisco carboxylation, which maximizes resource use efficiency at the leaf level and increases nutrient allocation to whole plant growth</a:t>
            </a:r>
          </a:p>
          <a:p>
            <a:endParaRPr lang="en-US" dirty="0"/>
          </a:p>
        </p:txBody>
      </p:sp>
      <p:sp>
        <p:nvSpPr>
          <p:cNvPr id="4" name="Slide Number Placeholder 3"/>
          <p:cNvSpPr>
            <a:spLocks noGrp="1"/>
          </p:cNvSpPr>
          <p:nvPr>
            <p:ph type="sldNum" sz="quarter" idx="5"/>
          </p:nvPr>
        </p:nvSpPr>
        <p:spPr/>
        <p:txBody>
          <a:bodyPr/>
          <a:lstStyle/>
          <a:p>
            <a:fld id="{DAAE877D-29F9-B44B-9E1E-F83200E9AF19}" type="slidenum">
              <a:rPr lang="en-US" smtClean="0"/>
              <a:t>1</a:t>
            </a:fld>
            <a:endParaRPr lang="en-US"/>
          </a:p>
        </p:txBody>
      </p:sp>
    </p:spTree>
    <p:extLst>
      <p:ext uri="{BB962C8B-B14F-4D97-AF65-F5344CB8AC3E}">
        <p14:creationId xmlns:p14="http://schemas.microsoft.com/office/powerpoint/2010/main" val="42764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CO2 should increase whole plant demand to acquire nutrients that support growth</a:t>
            </a:r>
          </a:p>
          <a:p>
            <a:endParaRPr lang="en-US" dirty="0"/>
          </a:p>
          <a:p>
            <a:r>
              <a:rPr lang="en-US" dirty="0"/>
              <a:t>This should increase belowground carbon allocation for plants to acquire soil resources either through direct uptake or through symbioses with nitrogen-fixing bacteria or mycorrhizal fungi</a:t>
            </a:r>
          </a:p>
          <a:p>
            <a:endParaRPr lang="en-US" dirty="0"/>
          </a:p>
          <a:p>
            <a:r>
              <a:rPr lang="en-US" dirty="0"/>
              <a:t>Regardless of nutrient acquisition strategy, increasing belowground carbon allocation should have a positive effect on whole plant nutrient acquisition</a:t>
            </a:r>
          </a:p>
          <a:p>
            <a:endParaRPr lang="en-US" dirty="0"/>
          </a:p>
          <a:p>
            <a:r>
              <a:rPr lang="en-US" dirty="0"/>
              <a:t>This should cause plants to invest nitrogen toward leaf production to take full advantage of increased CO2 concentration, resulting in a stimulation of whole plant growth</a:t>
            </a:r>
          </a:p>
        </p:txBody>
      </p:sp>
      <p:sp>
        <p:nvSpPr>
          <p:cNvPr id="4" name="Slide Number Placeholder 3"/>
          <p:cNvSpPr>
            <a:spLocks noGrp="1"/>
          </p:cNvSpPr>
          <p:nvPr>
            <p:ph type="sldNum" sz="quarter" idx="5"/>
          </p:nvPr>
        </p:nvSpPr>
        <p:spPr/>
        <p:txBody>
          <a:bodyPr/>
          <a:lstStyle/>
          <a:p>
            <a:fld id="{0F222D3D-EDE3-D943-9741-4A4DF0837045}" type="slidenum">
              <a:rPr lang="en-US" smtClean="0"/>
              <a:t>15</a:t>
            </a:fld>
            <a:endParaRPr lang="en-US"/>
          </a:p>
        </p:txBody>
      </p:sp>
    </p:spTree>
    <p:extLst>
      <p:ext uri="{BB962C8B-B14F-4D97-AF65-F5344CB8AC3E}">
        <p14:creationId xmlns:p14="http://schemas.microsoft.com/office/powerpoint/2010/main" val="1647159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species who form associations with nitrogen-fixing bacteria, root nodulation should increase with increasing CO2 due to increased belowground carbon allocation. </a:t>
            </a:r>
          </a:p>
          <a:p>
            <a:endParaRPr lang="en-US" dirty="0"/>
          </a:p>
          <a:p>
            <a:r>
              <a:rPr lang="en-US" dirty="0"/>
              <a:t>This should increase the positive effect of increasing CO2 on leaf production and whole plant growth, particularly in low soil nutrient environments</a:t>
            </a:r>
          </a:p>
          <a:p>
            <a:endParaRPr lang="en-US" dirty="0"/>
          </a:p>
          <a:p>
            <a:r>
              <a:rPr lang="en-US" dirty="0"/>
              <a:t>I do expect the impacts of BNF in modifying effects of CO2 on leaf production and whole plant growth to be dependent on soil nutrient availability, which we will get to in a second</a:t>
            </a:r>
          </a:p>
        </p:txBody>
      </p:sp>
      <p:sp>
        <p:nvSpPr>
          <p:cNvPr id="4" name="Slide Number Placeholder 3"/>
          <p:cNvSpPr>
            <a:spLocks noGrp="1"/>
          </p:cNvSpPr>
          <p:nvPr>
            <p:ph type="sldNum" sz="quarter" idx="5"/>
          </p:nvPr>
        </p:nvSpPr>
        <p:spPr/>
        <p:txBody>
          <a:bodyPr/>
          <a:lstStyle/>
          <a:p>
            <a:fld id="{0F222D3D-EDE3-D943-9741-4A4DF0837045}" type="slidenum">
              <a:rPr lang="en-US" smtClean="0"/>
              <a:t>16</a:t>
            </a:fld>
            <a:endParaRPr lang="en-US"/>
          </a:p>
        </p:txBody>
      </p:sp>
    </p:spTree>
    <p:extLst>
      <p:ext uri="{BB962C8B-B14F-4D97-AF65-F5344CB8AC3E}">
        <p14:creationId xmlns:p14="http://schemas.microsoft.com/office/powerpoint/2010/main" val="422713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in isolation of BNF inoculation status, increasing soil nutrient availability should increase whole plant nutrient acquisition, but should also decrease belowground carbon allocation.</a:t>
            </a:r>
          </a:p>
          <a:p>
            <a:endParaRPr lang="en-US" dirty="0"/>
          </a:p>
          <a:p>
            <a:r>
              <a:rPr lang="en-US" dirty="0"/>
              <a:t>This should result in an increase in per-root nutrient uptake, reducing whole plant carbon costs to acquire nitrogen and increasing whole plant nutrient acquisition.</a:t>
            </a:r>
          </a:p>
          <a:p>
            <a:endParaRPr lang="en-US" dirty="0"/>
          </a:p>
          <a:p>
            <a:r>
              <a:rPr lang="en-US" dirty="0"/>
              <a:t>Therefore, increasing soil nutrient availability should increase the positive impact of CO2 on leaf production and growth.</a:t>
            </a:r>
          </a:p>
          <a:p>
            <a:endParaRPr lang="en-US" dirty="0"/>
          </a:p>
          <a:p>
            <a:r>
              <a:rPr lang="en-US" dirty="0"/>
              <a:t>However, reductions in belowground carbon allocation with increasing soil nutrient availability will likely decrease reliance on microbial symbionts with increasing soil nutrient availability.</a:t>
            </a:r>
          </a:p>
        </p:txBody>
      </p:sp>
      <p:sp>
        <p:nvSpPr>
          <p:cNvPr id="4" name="Slide Number Placeholder 3"/>
          <p:cNvSpPr>
            <a:spLocks noGrp="1"/>
          </p:cNvSpPr>
          <p:nvPr>
            <p:ph type="sldNum" sz="quarter" idx="5"/>
          </p:nvPr>
        </p:nvSpPr>
        <p:spPr/>
        <p:txBody>
          <a:bodyPr/>
          <a:lstStyle/>
          <a:p>
            <a:fld id="{0F222D3D-EDE3-D943-9741-4A4DF0837045}" type="slidenum">
              <a:rPr lang="en-US" smtClean="0"/>
              <a:t>17</a:t>
            </a:fld>
            <a:endParaRPr lang="en-US"/>
          </a:p>
        </p:txBody>
      </p:sp>
    </p:spTree>
    <p:extLst>
      <p:ext uri="{BB962C8B-B14F-4D97-AF65-F5344CB8AC3E}">
        <p14:creationId xmlns:p14="http://schemas.microsoft.com/office/powerpoint/2010/main" val="263075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soil nutrient availability should should indirectly decrease root nodulation and reliance on nitrogen-fixing bacteria for nitrogen.</a:t>
            </a:r>
          </a:p>
          <a:p>
            <a:endParaRPr lang="en-US" dirty="0"/>
          </a:p>
          <a:p>
            <a:r>
              <a:rPr lang="en-US" dirty="0"/>
              <a:t>This should cause individuals inoculated with nitrogen-fixing bacteria to shift their primary mode of nitrogen acquisition away from nitrogen fixation and toward direct uptake with increasing soil nutrient availability.</a:t>
            </a:r>
          </a:p>
          <a:p>
            <a:endParaRPr lang="en-US" dirty="0"/>
          </a:p>
          <a:p>
            <a:r>
              <a:rPr lang="en-US" dirty="0"/>
              <a:t>I therefore expect that inoculation with BNF will increase the positive effect of increasing CO2 on leaf production and growth, but only under low soil nutrient conditions.</a:t>
            </a:r>
          </a:p>
          <a:p>
            <a:endParaRPr lang="en-US" dirty="0"/>
          </a:p>
          <a:p>
            <a:r>
              <a:rPr lang="en-US" dirty="0"/>
              <a:t>However, impacts of inoculation with BNF will decrease with increasing soil nutrient availability, as inoculated individuals will shift their dominant mode of nutrient acquisition away from nitrogen fixation and toward direct uptake</a:t>
            </a:r>
          </a:p>
        </p:txBody>
      </p:sp>
      <p:sp>
        <p:nvSpPr>
          <p:cNvPr id="4" name="Slide Number Placeholder 3"/>
          <p:cNvSpPr>
            <a:spLocks noGrp="1"/>
          </p:cNvSpPr>
          <p:nvPr>
            <p:ph type="sldNum" sz="quarter" idx="5"/>
          </p:nvPr>
        </p:nvSpPr>
        <p:spPr/>
        <p:txBody>
          <a:bodyPr/>
          <a:lstStyle/>
          <a:p>
            <a:fld id="{0F222D3D-EDE3-D943-9741-4A4DF0837045}" type="slidenum">
              <a:rPr lang="en-US" smtClean="0"/>
              <a:t>18</a:t>
            </a:fld>
            <a:endParaRPr lang="en-US"/>
          </a:p>
        </p:txBody>
      </p:sp>
    </p:spTree>
    <p:extLst>
      <p:ext uri="{BB962C8B-B14F-4D97-AF65-F5344CB8AC3E}">
        <p14:creationId xmlns:p14="http://schemas.microsoft.com/office/powerpoint/2010/main" val="3955075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data from a recent experiment in our lab supports the interactive role of soil nutrients and inoculation status on leaf production.</a:t>
            </a:r>
          </a:p>
          <a:p>
            <a:endParaRPr lang="en-US" dirty="0"/>
          </a:p>
          <a:p>
            <a:r>
              <a:rPr lang="en-US" dirty="0"/>
              <a:t>This was a greenhouse experiment from one of our undergraduate researchers where soybean was grown under two levels of soil nitrogen and either inoculated or not inoculated with nitrogen-fixing bacteria.</a:t>
            </a:r>
          </a:p>
          <a:p>
            <a:endParaRPr lang="en-US" dirty="0"/>
          </a:p>
          <a:p>
            <a:r>
              <a:rPr lang="en-US" dirty="0"/>
              <a:t>On the x-axis is the two soil nutrient levels and on the y-axis is total leaf area. </a:t>
            </a:r>
          </a:p>
          <a:p>
            <a:endParaRPr lang="en-US" dirty="0"/>
          </a:p>
          <a:p>
            <a:r>
              <a:rPr lang="en-US" dirty="0"/>
              <a:t>The two boxplots to the left of the vertical dashed line indicate individuals that were not inoculated with BNF, while the boxplots to the right of the vertical dashed line indicate those that were inoculated with BNF</a:t>
            </a:r>
          </a:p>
          <a:p>
            <a:endParaRPr lang="en-US" dirty="0"/>
          </a:p>
          <a:p>
            <a:r>
              <a:rPr lang="en-US" dirty="0"/>
              <a:t>As you can see, inoculation with BNF increased total leaf area under the low soil nitrogen treatment, but had similar total leaf area under the two high soil nutrients</a:t>
            </a:r>
          </a:p>
          <a:p>
            <a:endParaRPr lang="en-US" dirty="0"/>
          </a:p>
          <a:p>
            <a:r>
              <a:rPr lang="en-US" dirty="0"/>
              <a:t>This was likely driven by a shift in the dominant mode of nutrient acquisition from nitrogen fixation to direct uptake, but confirmation of this is ongoing.</a:t>
            </a:r>
          </a:p>
        </p:txBody>
      </p:sp>
      <p:sp>
        <p:nvSpPr>
          <p:cNvPr id="4" name="Slide Number Placeholder 3"/>
          <p:cNvSpPr>
            <a:spLocks noGrp="1"/>
          </p:cNvSpPr>
          <p:nvPr>
            <p:ph type="sldNum" sz="quarter" idx="5"/>
          </p:nvPr>
        </p:nvSpPr>
        <p:spPr/>
        <p:txBody>
          <a:bodyPr/>
          <a:lstStyle/>
          <a:p>
            <a:fld id="{0F222D3D-EDE3-D943-9741-4A4DF0837045}" type="slidenum">
              <a:rPr lang="en-US" smtClean="0"/>
              <a:t>19</a:t>
            </a:fld>
            <a:endParaRPr lang="en-US"/>
          </a:p>
        </p:txBody>
      </p:sp>
    </p:spTree>
    <p:extLst>
      <p:ext uri="{BB962C8B-B14F-4D97-AF65-F5344CB8AC3E}">
        <p14:creationId xmlns:p14="http://schemas.microsoft.com/office/powerpoint/2010/main" val="309414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leaf level, this is the general schematic explaining how I might expect increasing CO2, soil nutrient availability, and inoculation status to modify leaf photosynthesis, leaf nutrient allocation, and tradeoffs between nutrient and water use</a:t>
            </a:r>
          </a:p>
          <a:p>
            <a:endParaRPr lang="en-US" dirty="0"/>
          </a:p>
          <a:p>
            <a:r>
              <a:rPr lang="en-US" dirty="0"/>
              <a:t>It is a bit complex, which might be important in how I shape the post-experiment statistics, but I am going to make this a bit simpler by breaking it down into a few smaller hypotheses</a:t>
            </a:r>
          </a:p>
          <a:p>
            <a:endParaRPr lang="en-US" dirty="0"/>
          </a:p>
          <a:p>
            <a:endParaRPr lang="en-US" dirty="0"/>
          </a:p>
        </p:txBody>
      </p:sp>
      <p:sp>
        <p:nvSpPr>
          <p:cNvPr id="4" name="Slide Number Placeholder 3"/>
          <p:cNvSpPr>
            <a:spLocks noGrp="1"/>
          </p:cNvSpPr>
          <p:nvPr>
            <p:ph type="sldNum" sz="quarter" idx="5"/>
          </p:nvPr>
        </p:nvSpPr>
        <p:spPr/>
        <p:txBody>
          <a:bodyPr/>
          <a:lstStyle/>
          <a:p>
            <a:fld id="{0F222D3D-EDE3-D943-9741-4A4DF0837045}" type="slidenum">
              <a:rPr lang="en-US" smtClean="0"/>
              <a:t>20</a:t>
            </a:fld>
            <a:endParaRPr lang="en-US"/>
          </a:p>
        </p:txBody>
      </p:sp>
    </p:spTree>
    <p:extLst>
      <p:ext uri="{BB962C8B-B14F-4D97-AF65-F5344CB8AC3E}">
        <p14:creationId xmlns:p14="http://schemas.microsoft.com/office/powerpoint/2010/main" val="291020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hypothesis is that increasing CO2 will have a direct positive effect on leaf photosynthesis. </a:t>
            </a:r>
          </a:p>
          <a:p>
            <a:endParaRPr lang="en-US" dirty="0"/>
          </a:p>
          <a:p>
            <a:r>
              <a:rPr lang="en-US" dirty="0"/>
              <a:t>This would be presumably driven by increased substrate availability needed to drive photosynthetic reactions forward, or a reduction in photorespiration in C3 species due to increased [CO2] relative to [O2]</a:t>
            </a:r>
          </a:p>
          <a:p>
            <a:endParaRPr lang="en-US" dirty="0"/>
          </a:p>
          <a:p>
            <a:r>
              <a:rPr lang="en-US" dirty="0"/>
              <a:t>This hypothesis indicates that soil nutrient availability and BNF will not necessarily have any effect on leaf photosynthesis</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Photorespiration = Rubisco oxidizes oxygen, causing a waste in Rubisco resources away from CO2 carboxylation</a:t>
            </a:r>
          </a:p>
        </p:txBody>
      </p:sp>
      <p:sp>
        <p:nvSpPr>
          <p:cNvPr id="4" name="Slide Number Placeholder 3"/>
          <p:cNvSpPr>
            <a:spLocks noGrp="1"/>
          </p:cNvSpPr>
          <p:nvPr>
            <p:ph type="sldNum" sz="quarter" idx="5"/>
          </p:nvPr>
        </p:nvSpPr>
        <p:spPr/>
        <p:txBody>
          <a:bodyPr/>
          <a:lstStyle/>
          <a:p>
            <a:fld id="{0F222D3D-EDE3-D943-9741-4A4DF0837045}" type="slidenum">
              <a:rPr lang="en-US" smtClean="0"/>
              <a:t>21</a:t>
            </a:fld>
            <a:endParaRPr lang="en-US"/>
          </a:p>
        </p:txBody>
      </p:sp>
    </p:spTree>
    <p:extLst>
      <p:ext uri="{BB962C8B-B14F-4D97-AF65-F5344CB8AC3E}">
        <p14:creationId xmlns:p14="http://schemas.microsoft.com/office/powerpoint/2010/main" val="373103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is that increasing CO2 will directly reduce stomatal conductance, as stomates do not need to be as open in order to draw in enough CO2 to move photosynthesis forward</a:t>
            </a:r>
          </a:p>
          <a:p>
            <a:endParaRPr lang="en-US" dirty="0"/>
          </a:p>
          <a:p>
            <a:r>
              <a:rPr lang="en-US" dirty="0"/>
              <a:t>As there is generally a positive relationship between stomatal conductance and leaf-level photosynthesis, I would expect there to be an indirect negative effect of increasing CO2 on leaf photosynthesis.</a:t>
            </a:r>
          </a:p>
          <a:p>
            <a:endParaRPr lang="en-US" dirty="0"/>
          </a:p>
          <a:p>
            <a:r>
              <a:rPr lang="en-US" dirty="0"/>
              <a:t>This hypothesis also indicates that soil nutrient availability and BNF inoculation will have no effect on leaf photosynthesis</a:t>
            </a:r>
          </a:p>
        </p:txBody>
      </p:sp>
      <p:sp>
        <p:nvSpPr>
          <p:cNvPr id="4" name="Slide Number Placeholder 3"/>
          <p:cNvSpPr>
            <a:spLocks noGrp="1"/>
          </p:cNvSpPr>
          <p:nvPr>
            <p:ph type="sldNum" sz="quarter" idx="5"/>
          </p:nvPr>
        </p:nvSpPr>
        <p:spPr/>
        <p:txBody>
          <a:bodyPr/>
          <a:lstStyle/>
          <a:p>
            <a:fld id="{0F222D3D-EDE3-D943-9741-4A4DF0837045}" type="slidenum">
              <a:rPr lang="en-US" smtClean="0"/>
              <a:t>22</a:t>
            </a:fld>
            <a:endParaRPr lang="en-US"/>
          </a:p>
        </p:txBody>
      </p:sp>
    </p:spTree>
    <p:extLst>
      <p:ext uri="{BB962C8B-B14F-4D97-AF65-F5344CB8AC3E}">
        <p14:creationId xmlns:p14="http://schemas.microsoft.com/office/powerpoint/2010/main" val="884040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third hypothesis is that increasing CO2 will decrease leaf-level photosynthesis as a function of reduced maintenance costs for photosynthetic capacity. </a:t>
            </a:r>
          </a:p>
          <a:p>
            <a:endParaRPr lang="en-US" sz="1200" dirty="0"/>
          </a:p>
          <a:p>
            <a:r>
              <a:rPr lang="en-US" sz="1200" dirty="0"/>
              <a:t>I also expect leaf nutrient demand to be positively related to leaf nutrient allocation, and for leaf nutrient allocation to be positively related to photosynthetic capacity</a:t>
            </a:r>
          </a:p>
          <a:p>
            <a:endParaRPr lang="en-US" sz="1200" dirty="0"/>
          </a:p>
          <a:p>
            <a:r>
              <a:rPr lang="en-US" sz="1200" dirty="0"/>
              <a:t>Together, these patterns suggest that increasing CO2 would have a negative impact on leaf nutrient allocation, photosynthetic capacity, and leaf level photosynthesis</a:t>
            </a:r>
          </a:p>
        </p:txBody>
      </p:sp>
      <p:sp>
        <p:nvSpPr>
          <p:cNvPr id="4" name="Slide Number Placeholder 3"/>
          <p:cNvSpPr>
            <a:spLocks noGrp="1"/>
          </p:cNvSpPr>
          <p:nvPr>
            <p:ph type="sldNum" sz="quarter" idx="5"/>
          </p:nvPr>
        </p:nvSpPr>
        <p:spPr/>
        <p:txBody>
          <a:bodyPr/>
          <a:lstStyle/>
          <a:p>
            <a:fld id="{0F222D3D-EDE3-D943-9741-4A4DF0837045}" type="slidenum">
              <a:rPr lang="en-US" smtClean="0"/>
              <a:t>23</a:t>
            </a:fld>
            <a:endParaRPr lang="en-US"/>
          </a:p>
        </p:txBody>
      </p:sp>
    </p:spTree>
    <p:extLst>
      <p:ext uri="{BB962C8B-B14F-4D97-AF65-F5344CB8AC3E}">
        <p14:creationId xmlns:p14="http://schemas.microsoft.com/office/powerpoint/2010/main" val="320088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tradeoffs between nitrogen and water use exist, I expect photosynthetic capacity to have a negative effect on stomatal conductance.</a:t>
            </a:r>
          </a:p>
          <a:p>
            <a:endParaRPr lang="en-US" sz="1200" dirty="0"/>
          </a:p>
          <a:p>
            <a:r>
              <a:rPr lang="en-US" sz="1200" dirty="0"/>
              <a:t>This negative relationship would be due to the minimization of unit costs of nitrogen and water use associated with photosynthetic least-cost theory, where a stimulation in photosynthetic capacity would lead to a reduction in stomatal conductance to maintain minimum unit resource costs</a:t>
            </a:r>
          </a:p>
          <a:p>
            <a:endParaRPr lang="en-US" sz="1200" dirty="0"/>
          </a:p>
          <a:p>
            <a:r>
              <a:rPr lang="en-US" sz="1200" dirty="0"/>
              <a:t>As a result, I expect stomatal conductance to increase with increasing CO2, potentially reducing the negative effect of  increasing CO2 on leaf-level photosynthesis</a:t>
            </a:r>
          </a:p>
        </p:txBody>
      </p:sp>
      <p:sp>
        <p:nvSpPr>
          <p:cNvPr id="4" name="Slide Number Placeholder 3"/>
          <p:cNvSpPr>
            <a:spLocks noGrp="1"/>
          </p:cNvSpPr>
          <p:nvPr>
            <p:ph type="sldNum" sz="quarter" idx="5"/>
          </p:nvPr>
        </p:nvSpPr>
        <p:spPr/>
        <p:txBody>
          <a:bodyPr/>
          <a:lstStyle/>
          <a:p>
            <a:fld id="{0F222D3D-EDE3-D943-9741-4A4DF0837045}" type="slidenum">
              <a:rPr lang="en-US" smtClean="0"/>
              <a:t>24</a:t>
            </a:fld>
            <a:endParaRPr lang="en-US"/>
          </a:p>
        </p:txBody>
      </p:sp>
    </p:spTree>
    <p:extLst>
      <p:ext uri="{BB962C8B-B14F-4D97-AF65-F5344CB8AC3E}">
        <p14:creationId xmlns:p14="http://schemas.microsoft.com/office/powerpoint/2010/main" val="344811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increasing CO2 generally has a negative impact on stomatal conductance, leaf nutrient allocation, and photosynthetic capacity.</a:t>
            </a:r>
          </a:p>
          <a:p>
            <a:endParaRPr lang="en-US" dirty="0"/>
          </a:p>
          <a:p>
            <a:r>
              <a:rPr lang="en-US" dirty="0"/>
              <a:t>This is a study from Ainsworth and Rogers showing the impacts of increasing CO2 on stomatal conductance in the left panel and photosynthetic capacity in the right panel</a:t>
            </a:r>
          </a:p>
          <a:p>
            <a:endParaRPr lang="en-US" dirty="0"/>
          </a:p>
          <a:p>
            <a:r>
              <a:rPr lang="en-US" dirty="0"/>
              <a:t>You can see that regardless of photosynthetic pathway or plant functional type that increasing CO2 generally decreases stomatal conductance and photosynthetic capacity</a:t>
            </a:r>
          </a:p>
        </p:txBody>
      </p:sp>
      <p:sp>
        <p:nvSpPr>
          <p:cNvPr id="4" name="Slide Number Placeholder 3"/>
          <p:cNvSpPr>
            <a:spLocks noGrp="1"/>
          </p:cNvSpPr>
          <p:nvPr>
            <p:ph type="sldNum" sz="quarter" idx="5"/>
          </p:nvPr>
        </p:nvSpPr>
        <p:spPr/>
        <p:txBody>
          <a:bodyPr/>
          <a:lstStyle/>
          <a:p>
            <a:fld id="{DAAE877D-29F9-B44B-9E1E-F83200E9AF19}" type="slidenum">
              <a:rPr lang="en-US" smtClean="0"/>
              <a:t>2</a:t>
            </a:fld>
            <a:endParaRPr lang="en-US"/>
          </a:p>
        </p:txBody>
      </p:sp>
    </p:spTree>
    <p:extLst>
      <p:ext uri="{BB962C8B-B14F-4D97-AF65-F5344CB8AC3E}">
        <p14:creationId xmlns:p14="http://schemas.microsoft.com/office/powerpoint/2010/main" val="2975444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Photosynthetic capacity is negatively related to nitrogen-use efficiency, while stomatal conductance is negatively related to water use efficiency.</a:t>
            </a:r>
          </a:p>
          <a:p>
            <a:endParaRPr lang="en-US" sz="1200" dirty="0"/>
          </a:p>
          <a:p>
            <a:r>
              <a:rPr lang="en-US" sz="1200" dirty="0"/>
              <a:t>Given this, I expect that increasing CO2 should increase stomatal conductance, leading to a reduction in water use efficiency. </a:t>
            </a:r>
          </a:p>
          <a:p>
            <a:endParaRPr lang="en-US" sz="1200" dirty="0"/>
          </a:p>
          <a:p>
            <a:r>
              <a:rPr lang="en-US" sz="1200" dirty="0"/>
              <a:t>Given the negative effect of increasing CO2 on photosynthetic capacity, I also expect an increase in nutrient use efficiency</a:t>
            </a:r>
          </a:p>
        </p:txBody>
      </p:sp>
      <p:sp>
        <p:nvSpPr>
          <p:cNvPr id="4" name="Slide Number Placeholder 3"/>
          <p:cNvSpPr>
            <a:spLocks noGrp="1"/>
          </p:cNvSpPr>
          <p:nvPr>
            <p:ph type="sldNum" sz="quarter" idx="5"/>
          </p:nvPr>
        </p:nvSpPr>
        <p:spPr/>
        <p:txBody>
          <a:bodyPr/>
          <a:lstStyle/>
          <a:p>
            <a:fld id="{0F222D3D-EDE3-D943-9741-4A4DF0837045}" type="slidenum">
              <a:rPr lang="en-US" smtClean="0"/>
              <a:t>25</a:t>
            </a:fld>
            <a:endParaRPr lang="en-US"/>
          </a:p>
        </p:txBody>
      </p:sp>
    </p:spTree>
    <p:extLst>
      <p:ext uri="{BB962C8B-B14F-4D97-AF65-F5344CB8AC3E}">
        <p14:creationId xmlns:p14="http://schemas.microsoft.com/office/powerpoint/2010/main" val="3817687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also expect soil nutrient availability and BNF inoculation to have an impact on leaf photosynthesis, leaf nutrient allocation, and tradeoffs between nitrogen and water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Specifically, increasing soil nutrient availability should have a positive impact on leaf nutrient allocation regardless of inoculation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this should reduce the negative impact of increasing CO2 on photosynthetic capacity and leaf photosynthesis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Increasing soil nutrient availability should also reduce the positive impact of increasing CO2 on stomatal conductance, leading to a further reduction in the negative impact of increasing CO2 on leaf photosynthesis.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Finally, increasing soil nutrient availability should reduce the positive effect of CO2 on nitrogen use efficiency and negative effect of CO2 on water use efficiency</a:t>
            </a:r>
          </a:p>
        </p:txBody>
      </p:sp>
      <p:sp>
        <p:nvSpPr>
          <p:cNvPr id="4" name="Slide Number Placeholder 3"/>
          <p:cNvSpPr>
            <a:spLocks noGrp="1"/>
          </p:cNvSpPr>
          <p:nvPr>
            <p:ph type="sldNum" sz="quarter" idx="5"/>
          </p:nvPr>
        </p:nvSpPr>
        <p:spPr/>
        <p:txBody>
          <a:bodyPr/>
          <a:lstStyle/>
          <a:p>
            <a:fld id="{0F222D3D-EDE3-D943-9741-4A4DF0837045}" type="slidenum">
              <a:rPr lang="en-US" smtClean="0"/>
              <a:t>26</a:t>
            </a:fld>
            <a:endParaRPr lang="en-US"/>
          </a:p>
        </p:txBody>
      </p:sp>
    </p:spTree>
    <p:extLst>
      <p:ext uri="{BB962C8B-B14F-4D97-AF65-F5344CB8AC3E}">
        <p14:creationId xmlns:p14="http://schemas.microsoft.com/office/powerpoint/2010/main" val="1424391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Under low soil nutrient availability, I expect those inoculated with BNF to have a larger stimulation in leaf nutrient allocation than those not inoculated with BNF.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will allow those inoculated with BNF to have reduced negative impacts of increasing CO2 on photosynthetic capacity and leaf photosynthesis under low soil nutrient availability conditions compared to those not inoculated with BNF.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under high soil nutrient availability conditions, I expect individuals to be acquiring nutrients via direct uptake regardless of inoculation status, so soil nutrient availability would reduce the negative impact of increasing CO2 on leaf-level photosynthesis regardless of BNF inoculation</a:t>
            </a:r>
          </a:p>
        </p:txBody>
      </p:sp>
      <p:sp>
        <p:nvSpPr>
          <p:cNvPr id="4" name="Slide Number Placeholder 3"/>
          <p:cNvSpPr>
            <a:spLocks noGrp="1"/>
          </p:cNvSpPr>
          <p:nvPr>
            <p:ph type="sldNum" sz="quarter" idx="5"/>
          </p:nvPr>
        </p:nvSpPr>
        <p:spPr/>
        <p:txBody>
          <a:bodyPr/>
          <a:lstStyle/>
          <a:p>
            <a:fld id="{0F222D3D-EDE3-D943-9741-4A4DF0837045}" type="slidenum">
              <a:rPr lang="en-US" smtClean="0"/>
              <a:t>27</a:t>
            </a:fld>
            <a:endParaRPr lang="en-US"/>
          </a:p>
        </p:txBody>
      </p:sp>
    </p:spTree>
    <p:extLst>
      <p:ext uri="{BB962C8B-B14F-4D97-AF65-F5344CB8AC3E}">
        <p14:creationId xmlns:p14="http://schemas.microsoft.com/office/powerpoint/2010/main" val="2770523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My last leaf-level hypothesis is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increasing CO2 explains more variance in stomatal conductance than photosynthetic capacity, then there will be a more robust negative effect of increasing CO2 on leaf level photosynthesis.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because increasing CO2 would indirectly reduce leaf photosynthesis through two pathways. The first through a direct reduction in stomatal conductance and the second through an indirect reduction through reduced maintenance costs for photosynthetic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there is a direct impact of CO2 on stomatal conductance, then nitrogen and water use efficiencies would both increase with increasing CO2.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would observe similar impacts of soil nutrient availability and BNF inoculation status on nitrogen use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stomatal conductance would be primarily determined by CO2 concentrations and would be independent of soil nutrient availability and BNF inoculation status</a:t>
            </a:r>
          </a:p>
        </p:txBody>
      </p:sp>
      <p:sp>
        <p:nvSpPr>
          <p:cNvPr id="4" name="Slide Number Placeholder 3"/>
          <p:cNvSpPr>
            <a:spLocks noGrp="1"/>
          </p:cNvSpPr>
          <p:nvPr>
            <p:ph type="sldNum" sz="quarter" idx="5"/>
          </p:nvPr>
        </p:nvSpPr>
        <p:spPr/>
        <p:txBody>
          <a:bodyPr/>
          <a:lstStyle/>
          <a:p>
            <a:fld id="{0F222D3D-EDE3-D943-9741-4A4DF0837045}" type="slidenum">
              <a:rPr lang="en-US" smtClean="0"/>
              <a:t>28</a:t>
            </a:fld>
            <a:endParaRPr lang="en-US"/>
          </a:p>
        </p:txBody>
      </p:sp>
    </p:spTree>
    <p:extLst>
      <p:ext uri="{BB962C8B-B14F-4D97-AF65-F5344CB8AC3E}">
        <p14:creationId xmlns:p14="http://schemas.microsoft.com/office/powerpoint/2010/main" val="3410994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general framework for understanding how CO2, soil nutrient availability, and BNF might impact leaf physiology</a:t>
            </a:r>
          </a:p>
          <a:p>
            <a:endParaRPr lang="en-US" dirty="0"/>
          </a:p>
          <a:p>
            <a:r>
              <a:rPr lang="en-US" dirty="0"/>
              <a:t>I think the complexity of this systems diagram is fascinating, as some pathways suggest a positive impact of increasing CO2 on leaf-level photosynthesis, while others suggest a negative impact.</a:t>
            </a:r>
          </a:p>
          <a:p>
            <a:endParaRPr lang="en-US" dirty="0"/>
          </a:p>
          <a:p>
            <a:r>
              <a:rPr lang="en-US" dirty="0"/>
              <a:t>Understanding how soil nutrients and nitrogen fixation modify impacts of increasing CO2 on leaf and whole plant processes is critical if we want to accurately model and predict these processes in land surface or Earth system models, </a:t>
            </a:r>
          </a:p>
          <a:p>
            <a:endParaRPr lang="en-US" dirty="0"/>
          </a:p>
          <a:p>
            <a:r>
              <a:rPr lang="en-US" dirty="0"/>
              <a:t>I also haven't seen any studies that measure leaf and whole plant traits in a CO2 x soil nitrogen x BNF experiment setup before</a:t>
            </a:r>
          </a:p>
        </p:txBody>
      </p:sp>
      <p:sp>
        <p:nvSpPr>
          <p:cNvPr id="4" name="Slide Number Placeholder 3"/>
          <p:cNvSpPr>
            <a:spLocks noGrp="1"/>
          </p:cNvSpPr>
          <p:nvPr>
            <p:ph type="sldNum" sz="quarter" idx="5"/>
          </p:nvPr>
        </p:nvSpPr>
        <p:spPr/>
        <p:txBody>
          <a:bodyPr/>
          <a:lstStyle/>
          <a:p>
            <a:fld id="{0F222D3D-EDE3-D943-9741-4A4DF0837045}" type="slidenum">
              <a:rPr lang="en-US" smtClean="0"/>
              <a:t>29</a:t>
            </a:fld>
            <a:endParaRPr lang="en-US"/>
          </a:p>
        </p:txBody>
      </p:sp>
    </p:spTree>
    <p:extLst>
      <p:ext uri="{BB962C8B-B14F-4D97-AF65-F5344CB8AC3E}">
        <p14:creationId xmlns:p14="http://schemas.microsoft.com/office/powerpoint/2010/main" val="2455053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clear on the experimental design (species, symbionts, how symbionts address each of these pieces</a:t>
            </a:r>
          </a:p>
        </p:txBody>
      </p:sp>
      <p:sp>
        <p:nvSpPr>
          <p:cNvPr id="4" name="Slide Number Placeholder 3"/>
          <p:cNvSpPr>
            <a:spLocks noGrp="1"/>
          </p:cNvSpPr>
          <p:nvPr>
            <p:ph type="sldNum" sz="quarter" idx="5"/>
          </p:nvPr>
        </p:nvSpPr>
        <p:spPr/>
        <p:txBody>
          <a:bodyPr/>
          <a:lstStyle/>
          <a:p>
            <a:fld id="{5244E996-A8DB-CE40-87C4-176C80B5D0D6}" type="slidenum">
              <a:rPr lang="en-US" smtClean="0"/>
              <a:t>31</a:t>
            </a:fld>
            <a:endParaRPr lang="en-US"/>
          </a:p>
        </p:txBody>
      </p:sp>
    </p:spTree>
    <p:extLst>
      <p:ext uri="{BB962C8B-B14F-4D97-AF65-F5344CB8AC3E}">
        <p14:creationId xmlns:p14="http://schemas.microsoft.com/office/powerpoint/2010/main" val="23108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Reductions in stomatal conductance and photosynthetic capacity often correspond with biomass stimulation over time, as indicated from these two plots from de Graaf et al. in (2006), where aboveground and belowground biomass generally increased with increasing CO2.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the fact that increasing CO2 stimulates growth, and that growth is commonly limited by nutrient availability, some have suggested that nutrient limitation could be the primary control of photosynthetic responses to increasing CO2.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work points to a progressive nutrient limitation hypothesis, which predicts a reduction in belowground nutrient availability over time with increasing CO2 due to increased whole plant nutrient demand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progressive nutrient limitation hypothesis indicates an acute stimulation in whole plant growth with increasing CO2, but a gradual reduction in growth over time as nitrogen progressively becomes more limited</a:t>
            </a:r>
          </a:p>
        </p:txBody>
      </p:sp>
      <p:sp>
        <p:nvSpPr>
          <p:cNvPr id="4" name="Slide Number Placeholder 3"/>
          <p:cNvSpPr>
            <a:spLocks noGrp="1"/>
          </p:cNvSpPr>
          <p:nvPr>
            <p:ph type="sldNum" sz="quarter" idx="5"/>
          </p:nvPr>
        </p:nvSpPr>
        <p:spPr/>
        <p:txBody>
          <a:bodyPr/>
          <a:lstStyle/>
          <a:p>
            <a:fld id="{DAAE877D-29F9-B44B-9E1E-F83200E9AF19}" type="slidenum">
              <a:rPr lang="en-US" smtClean="0"/>
              <a:t>3</a:t>
            </a:fld>
            <a:endParaRPr lang="en-US"/>
          </a:p>
        </p:txBody>
      </p:sp>
    </p:spTree>
    <p:extLst>
      <p:ext uri="{BB962C8B-B14F-4D97-AF65-F5344CB8AC3E}">
        <p14:creationId xmlns:p14="http://schemas.microsoft.com/office/powerpoint/2010/main" val="246238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Discrepancies between leaf and whole plant responses to increasing CO2 could indicate possible tradeoffs between leaf and whole plant nutrient allocation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figure from a paper that Nick is working on that I think highlights tradeoffs between leaf and whole plant nutrient allocation quite nicely.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Soil nitrogen availability is on the x-axis and leaf nitrogen allocation is on the y-axis.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colored lines indicate whether soil nitrogen availability is causing a large or small change in aboveground biomass.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soil nitrogen availability causes a large change in aboveground biomass, there are limited effects of soil nitrogen availability on leaf nitrogen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shifts in aboveground biomass due to soil nitrogen availability are likely driven by increases in whole plant nutrient demand, potentially due to nutrient limitation or increases in CO2 or temperature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Alternatively, when soil nutrients have little or no effect on whole plant growth, then we expect strong stimulations in leaf nutrient allocation.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could be driven by reductions in water availability relative to water or high leaf nutrient demand associated with increases in temperature or light 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response to increasing CO2, we expect that increasing soil nutrient availability will increase nutrient investments toward whole plant growth, potentially at the expense of leaf nutrient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0BF0530-8FFA-B64C-9A1A-E1928636B235}" type="slidenum">
              <a:rPr lang="en-US" smtClean="0"/>
              <a:t>4</a:t>
            </a:fld>
            <a:endParaRPr lang="en-US"/>
          </a:p>
        </p:txBody>
      </p:sp>
    </p:spTree>
    <p:extLst>
      <p:ext uri="{BB962C8B-B14F-4D97-AF65-F5344CB8AC3E}">
        <p14:creationId xmlns:p14="http://schemas.microsoft.com/office/powerpoint/2010/main" val="399126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some have reasoned that these leaf and whole plant responses may be due to progressive nutrient limitation, an alternative hypothesis based on least cost theory suggests that leaf and whole plant responses to increasing CO2 may be driven by tradeoffs between nitrogen and water use at the individual leaf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theory suggests that plants can maintain leaf level photosynthesis by shifting leaf nitrogen allocation and stomatal conductance such that unit costs of using nitrogen and water are minimized.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there are a few possible explanations for how plants might respond to increasing CO2 at the leaf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if plants directly decrease stomatal conductance in response to increasing CO2, then plants might increase leaf nutrient allocation to induce some sort of water-savings mechanism.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also expect these patterns to increase with soil nutrient availability or acquisition strategy that minimizes costs of acquiring soil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plants directly downregulate photosynthetic capacity in response to increasing CO2, then plants might increase their stomatal conductance, leading to a reduction in leaf nutrient allocation and water-use efficiency, but a stimulation in nitrogen-use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0BF0530-8FFA-B64C-9A1A-E1928636B235}" type="slidenum">
              <a:rPr lang="en-US" smtClean="0"/>
              <a:t>5</a:t>
            </a:fld>
            <a:endParaRPr lang="en-US"/>
          </a:p>
        </p:txBody>
      </p:sp>
    </p:spTree>
    <p:extLst>
      <p:ext uri="{BB962C8B-B14F-4D97-AF65-F5344CB8AC3E}">
        <p14:creationId xmlns:p14="http://schemas.microsoft.com/office/powerpoint/2010/main" val="77666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currently not sure whether plant acclimation responses to increasing CO2 are driven by stomatal conductance or photosynthetic biochemical responses to CO2, or if these patterns are a product of interactions between stomatal and biochemical responses to CO2.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are not sure how soil nutrient availability or acquisition strategy modifies these patterns, or how tradeoffs between leaf and whole plant allocation further modify these patterns.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have been a few studies that have pointed to mechanisms that drive whole plant or leaf level responses to increasing CO2, soil nutrients, and acquisition strategy, but no studies come to mind that investigate these patterns through an integrated leaf and whole plant trait approach</a:t>
            </a:r>
          </a:p>
        </p:txBody>
      </p:sp>
      <p:sp>
        <p:nvSpPr>
          <p:cNvPr id="4" name="Slide Number Placeholder 3"/>
          <p:cNvSpPr>
            <a:spLocks noGrp="1"/>
          </p:cNvSpPr>
          <p:nvPr>
            <p:ph type="sldNum" sz="quarter" idx="5"/>
          </p:nvPr>
        </p:nvSpPr>
        <p:spPr/>
        <p:txBody>
          <a:bodyPr/>
          <a:lstStyle/>
          <a:p>
            <a:fld id="{10BF0530-8FFA-B64C-9A1A-E1928636B235}" type="slidenum">
              <a:rPr lang="en-US" smtClean="0"/>
              <a:t>6</a:t>
            </a:fld>
            <a:endParaRPr lang="en-US"/>
          </a:p>
        </p:txBody>
      </p:sp>
    </p:spTree>
    <p:extLst>
      <p:ext uri="{BB962C8B-B14F-4D97-AF65-F5344CB8AC3E}">
        <p14:creationId xmlns:p14="http://schemas.microsoft.com/office/powerpoint/2010/main" val="37122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Steam sterilized potting soil seemed to work well from Joseph’s experiment</a:t>
            </a:r>
          </a:p>
        </p:txBody>
      </p:sp>
      <p:sp>
        <p:nvSpPr>
          <p:cNvPr id="4" name="Slide Number Placeholder 3"/>
          <p:cNvSpPr>
            <a:spLocks noGrp="1"/>
          </p:cNvSpPr>
          <p:nvPr>
            <p:ph type="sldNum" sz="quarter" idx="5"/>
          </p:nvPr>
        </p:nvSpPr>
        <p:spPr/>
        <p:txBody>
          <a:bodyPr/>
          <a:lstStyle/>
          <a:p>
            <a:fld id="{5244E996-A8DB-CE40-87C4-176C80B5D0D6}" type="slidenum">
              <a:rPr lang="en-US" smtClean="0"/>
              <a:t>10</a:t>
            </a:fld>
            <a:endParaRPr lang="en-US"/>
          </a:p>
        </p:txBody>
      </p:sp>
    </p:spTree>
    <p:extLst>
      <p:ext uri="{BB962C8B-B14F-4D97-AF65-F5344CB8AC3E}">
        <p14:creationId xmlns:p14="http://schemas.microsoft.com/office/powerpoint/2010/main" val="54231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4E996-A8DB-CE40-87C4-176C80B5D0D6}" type="slidenum">
              <a:rPr lang="en-US" smtClean="0"/>
              <a:t>11</a:t>
            </a:fld>
            <a:endParaRPr lang="en-US"/>
          </a:p>
        </p:txBody>
      </p:sp>
    </p:spTree>
    <p:extLst>
      <p:ext uri="{BB962C8B-B14F-4D97-AF65-F5344CB8AC3E}">
        <p14:creationId xmlns:p14="http://schemas.microsoft.com/office/powerpoint/2010/main" val="125328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44E996-A8DB-CE40-87C4-176C80B5D0D6}" type="slidenum">
              <a:rPr lang="en-US" smtClean="0"/>
              <a:t>12</a:t>
            </a:fld>
            <a:endParaRPr lang="en-US"/>
          </a:p>
        </p:txBody>
      </p:sp>
    </p:spTree>
    <p:extLst>
      <p:ext uri="{BB962C8B-B14F-4D97-AF65-F5344CB8AC3E}">
        <p14:creationId xmlns:p14="http://schemas.microsoft.com/office/powerpoint/2010/main" val="256284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D7CC-3CAD-1A44-9D77-1002CCF0B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EA0365-8F05-F547-8316-85413F0C6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867CC6-4FCC-B648-94DB-163EE45928C7}"/>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5" name="Footer Placeholder 4">
            <a:extLst>
              <a:ext uri="{FF2B5EF4-FFF2-40B4-BE49-F238E27FC236}">
                <a16:creationId xmlns:a16="http://schemas.microsoft.com/office/drawing/2014/main" id="{8BC6BD0D-F60B-0546-BE87-2571A417A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C9AB-C796-D648-8A70-70293B541537}"/>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97718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93E9-E2F6-CD4F-93E2-E97F5916B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55A08D-6E26-9D42-B27C-EC81721A0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40DC0-F43C-6D4E-939D-9F1765667782}"/>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5" name="Footer Placeholder 4">
            <a:extLst>
              <a:ext uri="{FF2B5EF4-FFF2-40B4-BE49-F238E27FC236}">
                <a16:creationId xmlns:a16="http://schemas.microsoft.com/office/drawing/2014/main" id="{78D1D010-2AF8-B94B-8F90-3252BEE2D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2BBB3-E89A-BD4C-BEC7-684D3D69619E}"/>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91923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37B50-123B-FD45-BA8C-D70D2B9EC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C7BB78-8328-F24C-B411-F8DFCB1F4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24CC3-DCD0-9041-9435-C164EDE05DCB}"/>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5" name="Footer Placeholder 4">
            <a:extLst>
              <a:ext uri="{FF2B5EF4-FFF2-40B4-BE49-F238E27FC236}">
                <a16:creationId xmlns:a16="http://schemas.microsoft.com/office/drawing/2014/main" id="{511BD502-E7FD-A04C-B2AC-5D5490AC9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A3FD-AC0C-484C-B3B9-573B9139A083}"/>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169189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A69C-1D97-064F-917D-53CD40D03509}"/>
              </a:ext>
            </a:extLst>
          </p:cNvPr>
          <p:cNvSpPr>
            <a:spLocks noGrp="1"/>
          </p:cNvSpPr>
          <p:nvPr>
            <p:ph type="title"/>
          </p:nvPr>
        </p:nvSpPr>
        <p:spPr/>
        <p:txBody>
          <a:bodyPr/>
          <a:lstStyle>
            <a:lvl1pPr>
              <a:defRPr b="0"/>
            </a:lvl1pPr>
          </a:lstStyle>
          <a:p>
            <a:r>
              <a:rPr lang="en-US" dirty="0"/>
              <a:t>Click to edit Master title style</a:t>
            </a:r>
          </a:p>
        </p:txBody>
      </p:sp>
      <p:sp>
        <p:nvSpPr>
          <p:cNvPr id="3" name="Content Placeholder 2">
            <a:extLst>
              <a:ext uri="{FF2B5EF4-FFF2-40B4-BE49-F238E27FC236}">
                <a16:creationId xmlns:a16="http://schemas.microsoft.com/office/drawing/2014/main" id="{5F270BBF-7F8D-3442-97F0-C20704560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44A0-B192-7B4F-A0F0-DEC466FC08E7}"/>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5" name="Footer Placeholder 4">
            <a:extLst>
              <a:ext uri="{FF2B5EF4-FFF2-40B4-BE49-F238E27FC236}">
                <a16:creationId xmlns:a16="http://schemas.microsoft.com/office/drawing/2014/main" id="{8021AC67-6057-4E4C-888D-2465E567B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9FE6D-691B-D34C-8DEC-31F60D3D006E}"/>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402180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B11F-E5C7-284E-8B45-A1321CD42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EBF8C-7BC7-2A49-8DFF-DDB71EE75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09940-D025-E14B-9D74-366155B7FE7F}"/>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5" name="Footer Placeholder 4">
            <a:extLst>
              <a:ext uri="{FF2B5EF4-FFF2-40B4-BE49-F238E27FC236}">
                <a16:creationId xmlns:a16="http://schemas.microsoft.com/office/drawing/2014/main" id="{B17D1FCC-948E-FE4A-8A13-237D5103E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1E4CC-C996-E54D-8643-FBECFC3A87D3}"/>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60590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ED38-ADC0-6643-8814-57C58D409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E92F1-87C1-C043-AC7E-5A1B850A4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60532-C76D-084A-90E7-5F7DC99AE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E0BDF-83BD-6B4D-AA1E-3646B1966110}"/>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6" name="Footer Placeholder 5">
            <a:extLst>
              <a:ext uri="{FF2B5EF4-FFF2-40B4-BE49-F238E27FC236}">
                <a16:creationId xmlns:a16="http://schemas.microsoft.com/office/drawing/2014/main" id="{967DC0E9-F89F-4B40-9EA1-0FE04E542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06B0B-B7C9-DC4E-9A9D-7CD54246995A}"/>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7593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6CBF-C850-ED4F-B2C9-721919C257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6D02FD-FDE5-B44A-933E-BAB73F3D4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24C15-C08A-9042-90EC-298BA668B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1813C2-90AE-5C4A-B907-4B723CEAB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D07DA-C346-5B4D-B1EA-8A6341B9A7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1E4C2D-F200-8048-9E91-BE9631665AF0}"/>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8" name="Footer Placeholder 7">
            <a:extLst>
              <a:ext uri="{FF2B5EF4-FFF2-40B4-BE49-F238E27FC236}">
                <a16:creationId xmlns:a16="http://schemas.microsoft.com/office/drawing/2014/main" id="{C0BCFAD7-7659-6548-8B3C-1C9519C55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73ABA-7FF1-034C-AB8F-6C11763AB9E2}"/>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17683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4425-5BE1-3E4F-A310-6912A6A924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A5E00-0839-7148-BA1E-2711585CB6CB}"/>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4" name="Footer Placeholder 3">
            <a:extLst>
              <a:ext uri="{FF2B5EF4-FFF2-40B4-BE49-F238E27FC236}">
                <a16:creationId xmlns:a16="http://schemas.microsoft.com/office/drawing/2014/main" id="{A2641579-BC86-064F-9068-91699ED96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57959-C687-E14D-B55E-662DC6FB75D2}"/>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109809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A7E77-BF03-384F-83FA-0126AB5AA639}"/>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3" name="Footer Placeholder 2">
            <a:extLst>
              <a:ext uri="{FF2B5EF4-FFF2-40B4-BE49-F238E27FC236}">
                <a16:creationId xmlns:a16="http://schemas.microsoft.com/office/drawing/2014/main" id="{F6B1A685-5D2B-5840-8A8C-1BD02E8BF8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CCBEE-D6F9-B247-A288-4F492CE164E5}"/>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20796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DDF0-7846-9049-86B6-19D5F73C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5A4B73-91E7-CF41-8CAD-029E07E51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AC5-B1D7-5448-A8DC-105037066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7BDB3-7962-9B44-88EE-11DA5F5D2EA0}"/>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6" name="Footer Placeholder 5">
            <a:extLst>
              <a:ext uri="{FF2B5EF4-FFF2-40B4-BE49-F238E27FC236}">
                <a16:creationId xmlns:a16="http://schemas.microsoft.com/office/drawing/2014/main" id="{F8086A12-7668-C246-858C-0AF894AB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A6887-D4C4-504F-B604-7E1DCEB68CC8}"/>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310198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A31B-12D1-CA41-890E-96357502D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E3F0E-4EB4-0B4F-9B88-428E3A325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E42ABB-EAAB-9F4D-82C2-CEC9EE590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C9FD1-11EF-C14B-9553-D2574C07D76F}"/>
              </a:ext>
            </a:extLst>
          </p:cNvPr>
          <p:cNvSpPr>
            <a:spLocks noGrp="1"/>
          </p:cNvSpPr>
          <p:nvPr>
            <p:ph type="dt" sz="half" idx="10"/>
          </p:nvPr>
        </p:nvSpPr>
        <p:spPr/>
        <p:txBody>
          <a:bodyPr/>
          <a:lstStyle/>
          <a:p>
            <a:fld id="{111C46B3-613F-AA46-9D67-5F9C00F95C36}" type="datetimeFigureOut">
              <a:rPr lang="en-US" smtClean="0"/>
              <a:t>2/28/22</a:t>
            </a:fld>
            <a:endParaRPr lang="en-US"/>
          </a:p>
        </p:txBody>
      </p:sp>
      <p:sp>
        <p:nvSpPr>
          <p:cNvPr id="6" name="Footer Placeholder 5">
            <a:extLst>
              <a:ext uri="{FF2B5EF4-FFF2-40B4-BE49-F238E27FC236}">
                <a16:creationId xmlns:a16="http://schemas.microsoft.com/office/drawing/2014/main" id="{D1E6F690-47E9-0A45-90D9-7703B8749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A2981-4D37-B94F-A230-65715F6A90E0}"/>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81115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70FE0-97A7-594C-8771-22E005F18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416FBB9-EB46-214C-8D9F-94C34E1DF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B1A10-3FCE-2C4D-ACFE-2E875F71B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C46B3-613F-AA46-9D67-5F9C00F95C36}" type="datetimeFigureOut">
              <a:rPr lang="en-US" smtClean="0"/>
              <a:t>2/28/22</a:t>
            </a:fld>
            <a:endParaRPr lang="en-US"/>
          </a:p>
        </p:txBody>
      </p:sp>
      <p:sp>
        <p:nvSpPr>
          <p:cNvPr id="5" name="Footer Placeholder 4">
            <a:extLst>
              <a:ext uri="{FF2B5EF4-FFF2-40B4-BE49-F238E27FC236}">
                <a16:creationId xmlns:a16="http://schemas.microsoft.com/office/drawing/2014/main" id="{3CCFF6D8-7AA0-6A48-B4E7-90F222943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EF8D2-C08A-454F-AAC1-E2B01E33D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B6AA0-6457-D64C-9D86-A1FF880AE225}" type="slidenum">
              <a:rPr lang="en-US" smtClean="0"/>
              <a:t>‹#›</a:t>
            </a:fld>
            <a:endParaRPr lang="en-US"/>
          </a:p>
        </p:txBody>
      </p:sp>
    </p:spTree>
    <p:extLst>
      <p:ext uri="{BB962C8B-B14F-4D97-AF65-F5344CB8AC3E}">
        <p14:creationId xmlns:p14="http://schemas.microsoft.com/office/powerpoint/2010/main" val="45978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C2DC-4301-004A-B44C-3E4EC2A8A266}"/>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N x CO</a:t>
            </a:r>
            <a:r>
              <a:rPr lang="en-US" b="1" baseline="-25000"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 x BNF growth chamber experiment</a:t>
            </a:r>
            <a:endParaRPr lang="en-US" dirty="0"/>
          </a:p>
        </p:txBody>
      </p:sp>
      <p:sp>
        <p:nvSpPr>
          <p:cNvPr id="3" name="Text Placeholder 2">
            <a:extLst>
              <a:ext uri="{FF2B5EF4-FFF2-40B4-BE49-F238E27FC236}">
                <a16:creationId xmlns:a16="http://schemas.microsoft.com/office/drawing/2014/main" id="{A5457615-8B8C-DB43-929D-0EE1FB5A99E9}"/>
              </a:ext>
            </a:extLst>
          </p:cNvPr>
          <p:cNvSpPr>
            <a:spLocks noGrp="1"/>
          </p:cNvSpPr>
          <p:nvPr>
            <p:ph type="body" idx="1"/>
          </p:nvPr>
        </p:nvSpPr>
        <p:spPr/>
        <p:txBody>
          <a:bodyPr/>
          <a:lstStyle/>
          <a:p>
            <a:r>
              <a:rPr lang="en-US" dirty="0"/>
              <a:t>LEMONTREE Experimental Working Group – March 01, 2022</a:t>
            </a:r>
          </a:p>
        </p:txBody>
      </p:sp>
      <p:sp>
        <p:nvSpPr>
          <p:cNvPr id="4" name="Slide Number Placeholder 3">
            <a:extLst>
              <a:ext uri="{FF2B5EF4-FFF2-40B4-BE49-F238E27FC236}">
                <a16:creationId xmlns:a16="http://schemas.microsoft.com/office/drawing/2014/main" id="{E9FC6274-BF69-914A-861C-FD98A35866F8}"/>
              </a:ext>
            </a:extLst>
          </p:cNvPr>
          <p:cNvSpPr>
            <a:spLocks noGrp="1"/>
          </p:cNvSpPr>
          <p:nvPr>
            <p:ph type="sldNum" sz="quarter" idx="12"/>
          </p:nvPr>
        </p:nvSpPr>
        <p:spPr/>
        <p:txBody>
          <a:bodyPr/>
          <a:lstStyle/>
          <a:p>
            <a:fld id="{C0D2792C-7BBC-3744-BD47-A7528B9D48F5}" type="slidenum">
              <a:rPr lang="en-US" smtClean="0"/>
              <a:t>1</a:t>
            </a:fld>
            <a:endParaRPr lang="en-US"/>
          </a:p>
        </p:txBody>
      </p:sp>
    </p:spTree>
    <p:extLst>
      <p:ext uri="{BB962C8B-B14F-4D97-AF65-F5344CB8AC3E}">
        <p14:creationId xmlns:p14="http://schemas.microsoft.com/office/powerpoint/2010/main" val="51584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E7D5-87AE-1147-952F-6A3ABF1DEF5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Experimental setup</a:t>
            </a:r>
          </a:p>
        </p:txBody>
      </p:sp>
      <mc:AlternateContent xmlns:mc="http://schemas.openxmlformats.org/markup-compatibility/2006">
        <mc:Choice xmlns:a14="http://schemas.microsoft.com/office/drawing/2010/main" Requires="a14">
          <p:sp>
            <p:nvSpPr>
              <p:cNvPr id="45" name="Content Placeholder 44">
                <a:extLst>
                  <a:ext uri="{FF2B5EF4-FFF2-40B4-BE49-F238E27FC236}">
                    <a16:creationId xmlns:a16="http://schemas.microsoft.com/office/drawing/2014/main" id="{07AEFEF5-D690-6D45-873C-3ED577B9D7C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Growth chamber experiment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Individually potted soybean (</a:t>
                </a:r>
                <a:r>
                  <a:rPr lang="en-US" i="1" dirty="0">
                    <a:latin typeface="Arial" panose="020B0604020202020204" pitchFamily="34" charset="0"/>
                    <a:cs typeface="Arial" panose="020B0604020202020204" pitchFamily="34" charset="0"/>
                  </a:rPr>
                  <a:t>Glycine max</a:t>
                </a:r>
                <a:r>
                  <a:rPr lang="en-US" dirty="0">
                    <a:latin typeface="Arial" panose="020B0604020202020204" pitchFamily="34" charset="0"/>
                    <a:cs typeface="Arial" panose="020B0604020202020204" pitchFamily="34" charset="0"/>
                  </a:rPr>
                  <a:t> 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Planted in unfertilized, steam sterilized potting soil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Will grow at maximum light setting on 16:8 light: dark schedule and constant temperature (25</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C) for 8-week period</a:t>
                </a:r>
              </a:p>
            </p:txBody>
          </p:sp>
        </mc:Choice>
        <mc:Fallback>
          <p:sp>
            <p:nvSpPr>
              <p:cNvPr id="45" name="Content Placeholder 44">
                <a:extLst>
                  <a:ext uri="{FF2B5EF4-FFF2-40B4-BE49-F238E27FC236}">
                    <a16:creationId xmlns:a16="http://schemas.microsoft.com/office/drawing/2014/main" id="{07AEFEF5-D690-6D45-873C-3ED577B9D7C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8802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E7D5-87AE-1147-952F-6A3ABF1DEF5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Experimental setup</a:t>
            </a:r>
          </a:p>
        </p:txBody>
      </p:sp>
      <p:sp>
        <p:nvSpPr>
          <p:cNvPr id="10" name="TextBox 9">
            <a:extLst>
              <a:ext uri="{FF2B5EF4-FFF2-40B4-BE49-F238E27FC236}">
                <a16:creationId xmlns:a16="http://schemas.microsoft.com/office/drawing/2014/main" id="{77E008AF-407E-0048-9E0E-3A5801B29D11}"/>
              </a:ext>
            </a:extLst>
          </p:cNvPr>
          <p:cNvSpPr txBox="1"/>
          <p:nvPr/>
        </p:nvSpPr>
        <p:spPr>
          <a:xfrm>
            <a:off x="1115452" y="1836549"/>
            <a:ext cx="2231755" cy="646331"/>
          </a:xfrm>
          <a:prstGeom prst="rect">
            <a:avLst/>
          </a:prstGeom>
          <a:solidFill>
            <a:schemeClr val="accent1"/>
          </a:solidFill>
          <a:ln w="28575">
            <a:solidFill>
              <a:schemeClr val="tx1"/>
            </a:solidFill>
          </a:ln>
        </p:spPr>
        <p:txBody>
          <a:bodyPr wrap="square" rtlCol="0">
            <a:spAutoFit/>
          </a:bodyPr>
          <a:lstStyle/>
          <a:p>
            <a:pPr algn="ctr"/>
            <a:r>
              <a:rPr lang="en-US" b="1" dirty="0">
                <a:solidFill>
                  <a:schemeClr val="bg1"/>
                </a:solidFill>
              </a:rPr>
              <a:t>Nutrient acquisition strategy treatments</a:t>
            </a:r>
          </a:p>
        </p:txBody>
      </p:sp>
      <p:sp>
        <p:nvSpPr>
          <p:cNvPr id="11" name="TextBox 10">
            <a:extLst>
              <a:ext uri="{FF2B5EF4-FFF2-40B4-BE49-F238E27FC236}">
                <a16:creationId xmlns:a16="http://schemas.microsoft.com/office/drawing/2014/main" id="{778DD97F-C774-7940-B277-FED0BF24B721}"/>
              </a:ext>
            </a:extLst>
          </p:cNvPr>
          <p:cNvSpPr txBox="1"/>
          <p:nvPr/>
        </p:nvSpPr>
        <p:spPr>
          <a:xfrm>
            <a:off x="5127357" y="1836549"/>
            <a:ext cx="2381572" cy="646331"/>
          </a:xfrm>
          <a:prstGeom prst="rect">
            <a:avLst/>
          </a:prstGeom>
          <a:solidFill>
            <a:schemeClr val="accent1"/>
          </a:solidFill>
          <a:ln w="28575">
            <a:solidFill>
              <a:schemeClr val="tx1"/>
            </a:solidFill>
          </a:ln>
        </p:spPr>
        <p:txBody>
          <a:bodyPr wrap="square" rtlCol="0">
            <a:spAutoFit/>
          </a:bodyPr>
          <a:lstStyle/>
          <a:p>
            <a:pPr algn="ctr"/>
            <a:r>
              <a:rPr lang="en-US" b="1" dirty="0">
                <a:solidFill>
                  <a:schemeClr val="bg1"/>
                </a:solidFill>
              </a:rPr>
              <a:t>Soil nitrogen treatments</a:t>
            </a:r>
          </a:p>
        </p:txBody>
      </p:sp>
      <p:sp>
        <p:nvSpPr>
          <p:cNvPr id="12" name="TextBox 11">
            <a:extLst>
              <a:ext uri="{FF2B5EF4-FFF2-40B4-BE49-F238E27FC236}">
                <a16:creationId xmlns:a16="http://schemas.microsoft.com/office/drawing/2014/main" id="{68B73ADC-8CE1-194D-A387-9FD1352D5E3F}"/>
              </a:ext>
            </a:extLst>
          </p:cNvPr>
          <p:cNvSpPr txBox="1"/>
          <p:nvPr/>
        </p:nvSpPr>
        <p:spPr>
          <a:xfrm>
            <a:off x="8769886" y="1833169"/>
            <a:ext cx="2381572" cy="646331"/>
          </a:xfrm>
          <a:prstGeom prst="rect">
            <a:avLst/>
          </a:prstGeom>
          <a:solidFill>
            <a:schemeClr val="accent1"/>
          </a:solidFill>
          <a:ln w="28575">
            <a:solidFill>
              <a:schemeClr val="tx1"/>
            </a:solidFill>
          </a:ln>
        </p:spPr>
        <p:txBody>
          <a:bodyPr wrap="square" rtlCol="0">
            <a:spAutoFit/>
          </a:bodyPr>
          <a:lstStyle/>
          <a:p>
            <a:pPr algn="ctr"/>
            <a:r>
              <a:rPr lang="en-US" b="1" dirty="0">
                <a:solidFill>
                  <a:schemeClr val="bg1"/>
                </a:solidFill>
              </a:rPr>
              <a:t>Atmospheric carbon dioxide treatments</a:t>
            </a:r>
          </a:p>
        </p:txBody>
      </p:sp>
      <p:sp>
        <p:nvSpPr>
          <p:cNvPr id="17" name="TextBox 16">
            <a:extLst>
              <a:ext uri="{FF2B5EF4-FFF2-40B4-BE49-F238E27FC236}">
                <a16:creationId xmlns:a16="http://schemas.microsoft.com/office/drawing/2014/main" id="{172A8A75-5CCE-C546-AE0A-65DFD5D9BE7A}"/>
              </a:ext>
            </a:extLst>
          </p:cNvPr>
          <p:cNvSpPr txBox="1"/>
          <p:nvPr/>
        </p:nvSpPr>
        <p:spPr>
          <a:xfrm>
            <a:off x="5127357" y="2851688"/>
            <a:ext cx="2381572" cy="369332"/>
          </a:xfrm>
          <a:prstGeom prst="rect">
            <a:avLst/>
          </a:prstGeom>
          <a:solidFill>
            <a:schemeClr val="bg1"/>
          </a:solidFill>
          <a:ln w="28575">
            <a:solidFill>
              <a:schemeClr val="tx1"/>
            </a:solidFill>
          </a:ln>
        </p:spPr>
        <p:txBody>
          <a:bodyPr wrap="square" rtlCol="0">
            <a:spAutoFit/>
          </a:bodyPr>
          <a:lstStyle/>
          <a:p>
            <a:pPr algn="ctr"/>
            <a:r>
              <a:rPr lang="en-US" dirty="0"/>
              <a:t>0 ppm N</a:t>
            </a:r>
          </a:p>
        </p:txBody>
      </p:sp>
      <p:sp>
        <p:nvSpPr>
          <p:cNvPr id="19" name="TextBox 18">
            <a:extLst>
              <a:ext uri="{FF2B5EF4-FFF2-40B4-BE49-F238E27FC236}">
                <a16:creationId xmlns:a16="http://schemas.microsoft.com/office/drawing/2014/main" id="{A5B2B5AD-F20F-8948-B46F-0508CFD2D6E2}"/>
              </a:ext>
            </a:extLst>
          </p:cNvPr>
          <p:cNvSpPr txBox="1"/>
          <p:nvPr/>
        </p:nvSpPr>
        <p:spPr>
          <a:xfrm>
            <a:off x="5127355" y="3883426"/>
            <a:ext cx="2381572" cy="369332"/>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en-US" dirty="0"/>
              <a:t>140 ppm N</a:t>
            </a:r>
          </a:p>
        </p:txBody>
      </p:sp>
      <p:sp>
        <p:nvSpPr>
          <p:cNvPr id="20" name="TextBox 19">
            <a:extLst>
              <a:ext uri="{FF2B5EF4-FFF2-40B4-BE49-F238E27FC236}">
                <a16:creationId xmlns:a16="http://schemas.microsoft.com/office/drawing/2014/main" id="{3DB08AA7-E2D5-F545-92EB-214C624BF20E}"/>
              </a:ext>
            </a:extLst>
          </p:cNvPr>
          <p:cNvSpPr txBox="1"/>
          <p:nvPr/>
        </p:nvSpPr>
        <p:spPr>
          <a:xfrm>
            <a:off x="5127356" y="4398222"/>
            <a:ext cx="2381571" cy="369332"/>
          </a:xfrm>
          <a:prstGeom prst="rect">
            <a:avLst/>
          </a:prstGeom>
          <a:solidFill>
            <a:schemeClr val="accent1">
              <a:lumMod val="60000"/>
              <a:lumOff val="40000"/>
            </a:schemeClr>
          </a:solidFill>
          <a:ln w="28575">
            <a:solidFill>
              <a:schemeClr val="tx1"/>
            </a:solidFill>
          </a:ln>
        </p:spPr>
        <p:txBody>
          <a:bodyPr wrap="square" rtlCol="0">
            <a:spAutoFit/>
          </a:bodyPr>
          <a:lstStyle/>
          <a:p>
            <a:pPr algn="ctr"/>
            <a:r>
              <a:rPr lang="en-US" dirty="0"/>
              <a:t>210 ppm N</a:t>
            </a:r>
          </a:p>
        </p:txBody>
      </p:sp>
      <p:sp>
        <p:nvSpPr>
          <p:cNvPr id="18" name="TextBox 17">
            <a:extLst>
              <a:ext uri="{FF2B5EF4-FFF2-40B4-BE49-F238E27FC236}">
                <a16:creationId xmlns:a16="http://schemas.microsoft.com/office/drawing/2014/main" id="{EE2556C1-0BF9-4543-BE97-9CBE3C03D5B6}"/>
              </a:ext>
            </a:extLst>
          </p:cNvPr>
          <p:cNvSpPr txBox="1"/>
          <p:nvPr/>
        </p:nvSpPr>
        <p:spPr>
          <a:xfrm>
            <a:off x="5127355" y="3367557"/>
            <a:ext cx="2381572" cy="369332"/>
          </a:xfrm>
          <a:prstGeom prst="rect">
            <a:avLst/>
          </a:prstGeom>
          <a:solidFill>
            <a:schemeClr val="accent1">
              <a:lumMod val="20000"/>
              <a:lumOff val="80000"/>
            </a:schemeClr>
          </a:solidFill>
          <a:ln w="28575">
            <a:solidFill>
              <a:schemeClr val="tx1"/>
            </a:solidFill>
          </a:ln>
        </p:spPr>
        <p:txBody>
          <a:bodyPr wrap="square" rtlCol="0">
            <a:spAutoFit/>
          </a:bodyPr>
          <a:lstStyle/>
          <a:p>
            <a:pPr algn="ctr"/>
            <a:r>
              <a:rPr lang="en-US" dirty="0"/>
              <a:t>70 ppm N</a:t>
            </a:r>
          </a:p>
        </p:txBody>
      </p:sp>
      <p:sp>
        <p:nvSpPr>
          <p:cNvPr id="44" name="TextBox 43">
            <a:extLst>
              <a:ext uri="{FF2B5EF4-FFF2-40B4-BE49-F238E27FC236}">
                <a16:creationId xmlns:a16="http://schemas.microsoft.com/office/drawing/2014/main" id="{A1919C41-8FFA-C546-8F11-5834B68A698D}"/>
              </a:ext>
            </a:extLst>
          </p:cNvPr>
          <p:cNvSpPr txBox="1"/>
          <p:nvPr/>
        </p:nvSpPr>
        <p:spPr>
          <a:xfrm>
            <a:off x="708355" y="6267800"/>
            <a:ext cx="10775290" cy="369332"/>
          </a:xfrm>
          <a:prstGeom prst="rect">
            <a:avLst/>
          </a:prstGeom>
          <a:solidFill>
            <a:schemeClr val="accent1">
              <a:lumMod val="20000"/>
              <a:lumOff val="80000"/>
              <a:alpha val="64000"/>
            </a:schemeClr>
          </a:solidFill>
          <a:ln w="28575">
            <a:solidFill>
              <a:schemeClr val="tx1"/>
            </a:solidFill>
          </a:ln>
        </p:spPr>
        <p:txBody>
          <a:bodyPr wrap="square" rtlCol="0">
            <a:spAutoFit/>
          </a:bodyPr>
          <a:lstStyle/>
          <a:p>
            <a:pPr algn="ctr"/>
            <a:r>
              <a:rPr lang="en-US" dirty="0"/>
              <a:t>All treatments will be combined in a full-factorial design with 6 reps per treatment combination (n = 144 total)</a:t>
            </a:r>
          </a:p>
        </p:txBody>
      </p:sp>
      <p:sp>
        <p:nvSpPr>
          <p:cNvPr id="15" name="TextBox 14">
            <a:extLst>
              <a:ext uri="{FF2B5EF4-FFF2-40B4-BE49-F238E27FC236}">
                <a16:creationId xmlns:a16="http://schemas.microsoft.com/office/drawing/2014/main" id="{0DE45668-E332-3A42-AB76-5FA570D2F667}"/>
              </a:ext>
            </a:extLst>
          </p:cNvPr>
          <p:cNvSpPr txBox="1"/>
          <p:nvPr/>
        </p:nvSpPr>
        <p:spPr>
          <a:xfrm>
            <a:off x="5127354" y="4909815"/>
            <a:ext cx="2381571" cy="369332"/>
          </a:xfrm>
          <a:prstGeom prst="rect">
            <a:avLst/>
          </a:prstGeom>
          <a:solidFill>
            <a:schemeClr val="accent1"/>
          </a:solidFill>
          <a:ln w="28575">
            <a:solidFill>
              <a:schemeClr val="tx1"/>
            </a:solidFill>
          </a:ln>
        </p:spPr>
        <p:txBody>
          <a:bodyPr wrap="square" rtlCol="0">
            <a:spAutoFit/>
          </a:bodyPr>
          <a:lstStyle/>
          <a:p>
            <a:pPr algn="ctr"/>
            <a:r>
              <a:rPr lang="en-US" dirty="0"/>
              <a:t>280 ppm N</a:t>
            </a:r>
          </a:p>
        </p:txBody>
      </p:sp>
      <p:sp>
        <p:nvSpPr>
          <p:cNvPr id="16" name="TextBox 15">
            <a:extLst>
              <a:ext uri="{FF2B5EF4-FFF2-40B4-BE49-F238E27FC236}">
                <a16:creationId xmlns:a16="http://schemas.microsoft.com/office/drawing/2014/main" id="{DBD18C72-3B93-2F4D-8C0A-777F7E9A32BD}"/>
              </a:ext>
            </a:extLst>
          </p:cNvPr>
          <p:cNvSpPr txBox="1"/>
          <p:nvPr/>
        </p:nvSpPr>
        <p:spPr>
          <a:xfrm>
            <a:off x="5127354" y="5421408"/>
            <a:ext cx="2381571" cy="369332"/>
          </a:xfrm>
          <a:prstGeom prst="rect">
            <a:avLst/>
          </a:prstGeom>
          <a:solidFill>
            <a:schemeClr val="accent1">
              <a:lumMod val="75000"/>
            </a:schemeClr>
          </a:solidFill>
          <a:ln w="28575">
            <a:solidFill>
              <a:schemeClr val="tx1"/>
            </a:solidFill>
          </a:ln>
        </p:spPr>
        <p:txBody>
          <a:bodyPr wrap="square" rtlCol="0">
            <a:spAutoFit/>
          </a:bodyPr>
          <a:lstStyle/>
          <a:p>
            <a:pPr algn="ctr"/>
            <a:r>
              <a:rPr lang="en-US" dirty="0"/>
              <a:t>350 ppm N</a:t>
            </a:r>
          </a:p>
        </p:txBody>
      </p:sp>
      <p:sp>
        <p:nvSpPr>
          <p:cNvPr id="23" name="TextBox 22">
            <a:extLst>
              <a:ext uri="{FF2B5EF4-FFF2-40B4-BE49-F238E27FC236}">
                <a16:creationId xmlns:a16="http://schemas.microsoft.com/office/drawing/2014/main" id="{B507C3E4-6899-8E41-9E75-BC31E3E80CB6}"/>
              </a:ext>
            </a:extLst>
          </p:cNvPr>
          <p:cNvSpPr txBox="1"/>
          <p:nvPr/>
        </p:nvSpPr>
        <p:spPr>
          <a:xfrm>
            <a:off x="1115452" y="3630833"/>
            <a:ext cx="2231755" cy="369332"/>
          </a:xfrm>
          <a:prstGeom prst="rect">
            <a:avLst/>
          </a:prstGeom>
          <a:solidFill>
            <a:schemeClr val="bg1"/>
          </a:solidFill>
          <a:ln w="28575">
            <a:solidFill>
              <a:schemeClr val="tx1"/>
            </a:solidFill>
          </a:ln>
        </p:spPr>
        <p:txBody>
          <a:bodyPr wrap="square" rtlCol="0">
            <a:spAutoFit/>
          </a:bodyPr>
          <a:lstStyle/>
          <a:p>
            <a:pPr algn="ctr"/>
            <a:r>
              <a:rPr lang="en-US" dirty="0"/>
              <a:t>+ BNF</a:t>
            </a:r>
          </a:p>
        </p:txBody>
      </p:sp>
      <p:sp>
        <p:nvSpPr>
          <p:cNvPr id="24" name="TextBox 23">
            <a:extLst>
              <a:ext uri="{FF2B5EF4-FFF2-40B4-BE49-F238E27FC236}">
                <a16:creationId xmlns:a16="http://schemas.microsoft.com/office/drawing/2014/main" id="{762C3E79-B330-3E4D-B8F0-A2B97FDEF54E}"/>
              </a:ext>
            </a:extLst>
          </p:cNvPr>
          <p:cNvSpPr txBox="1"/>
          <p:nvPr/>
        </p:nvSpPr>
        <p:spPr>
          <a:xfrm>
            <a:off x="1115452" y="4654019"/>
            <a:ext cx="2231755" cy="369332"/>
          </a:xfrm>
          <a:prstGeom prst="rect">
            <a:avLst/>
          </a:prstGeom>
          <a:noFill/>
          <a:ln w="28575">
            <a:solidFill>
              <a:schemeClr val="tx1"/>
            </a:solidFill>
          </a:ln>
        </p:spPr>
        <p:txBody>
          <a:bodyPr wrap="square" rtlCol="0">
            <a:spAutoFit/>
          </a:bodyPr>
          <a:lstStyle/>
          <a:p>
            <a:pPr algn="ctr"/>
            <a:r>
              <a:rPr lang="en-US" dirty="0"/>
              <a:t>- BNF</a:t>
            </a:r>
          </a:p>
        </p:txBody>
      </p:sp>
      <p:sp>
        <p:nvSpPr>
          <p:cNvPr id="25" name="TextBox 24">
            <a:extLst>
              <a:ext uri="{FF2B5EF4-FFF2-40B4-BE49-F238E27FC236}">
                <a16:creationId xmlns:a16="http://schemas.microsoft.com/office/drawing/2014/main" id="{FE1246EC-2BD4-9241-977D-51ACF05BD136}"/>
              </a:ext>
            </a:extLst>
          </p:cNvPr>
          <p:cNvSpPr txBox="1"/>
          <p:nvPr/>
        </p:nvSpPr>
        <p:spPr>
          <a:xfrm>
            <a:off x="8769886" y="3630833"/>
            <a:ext cx="2381572" cy="369332"/>
          </a:xfrm>
          <a:prstGeom prst="rect">
            <a:avLst/>
          </a:prstGeom>
          <a:solidFill>
            <a:schemeClr val="bg1"/>
          </a:solidFill>
          <a:ln w="28575">
            <a:solidFill>
              <a:schemeClr val="tx1"/>
            </a:solidFill>
          </a:ln>
        </p:spPr>
        <p:txBody>
          <a:bodyPr wrap="square" rtlCol="0">
            <a:spAutoFit/>
          </a:bodyPr>
          <a:lstStyle/>
          <a:p>
            <a:pPr algn="ctr"/>
            <a:r>
              <a:rPr lang="en-US" dirty="0"/>
              <a:t>400 ppm CO</a:t>
            </a:r>
            <a:r>
              <a:rPr lang="en-US" baseline="-25000" dirty="0"/>
              <a:t>2</a:t>
            </a:r>
            <a:endParaRPr lang="en-US" dirty="0"/>
          </a:p>
        </p:txBody>
      </p:sp>
      <p:sp>
        <p:nvSpPr>
          <p:cNvPr id="26" name="TextBox 25">
            <a:extLst>
              <a:ext uri="{FF2B5EF4-FFF2-40B4-BE49-F238E27FC236}">
                <a16:creationId xmlns:a16="http://schemas.microsoft.com/office/drawing/2014/main" id="{A013903A-CC16-314F-9E13-C52CA0F40D85}"/>
              </a:ext>
            </a:extLst>
          </p:cNvPr>
          <p:cNvSpPr txBox="1"/>
          <p:nvPr/>
        </p:nvSpPr>
        <p:spPr>
          <a:xfrm>
            <a:off x="8769886" y="4654019"/>
            <a:ext cx="2381572" cy="369332"/>
          </a:xfrm>
          <a:prstGeom prst="rect">
            <a:avLst/>
          </a:prstGeom>
          <a:noFill/>
          <a:ln w="28575">
            <a:solidFill>
              <a:schemeClr val="tx1"/>
            </a:solidFill>
          </a:ln>
        </p:spPr>
        <p:txBody>
          <a:bodyPr wrap="square" rtlCol="0">
            <a:spAutoFit/>
          </a:bodyPr>
          <a:lstStyle/>
          <a:p>
            <a:pPr algn="ctr"/>
            <a:r>
              <a:rPr lang="en-US" dirty="0"/>
              <a:t>1000 ppm CO</a:t>
            </a:r>
            <a:r>
              <a:rPr lang="en-US" baseline="-25000" dirty="0"/>
              <a:t>2</a:t>
            </a:r>
            <a:endParaRPr lang="en-US" dirty="0"/>
          </a:p>
        </p:txBody>
      </p:sp>
    </p:spTree>
    <p:extLst>
      <p:ext uri="{BB962C8B-B14F-4D97-AF65-F5344CB8AC3E}">
        <p14:creationId xmlns:p14="http://schemas.microsoft.com/office/powerpoint/2010/main" val="319049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41F5-8BC6-6046-92EB-5D4F4DC9C7E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Plant measurements</a:t>
            </a:r>
          </a:p>
        </p:txBody>
      </p:sp>
      <p:sp>
        <p:nvSpPr>
          <p:cNvPr id="5" name="Rectangle 4">
            <a:extLst>
              <a:ext uri="{FF2B5EF4-FFF2-40B4-BE49-F238E27FC236}">
                <a16:creationId xmlns:a16="http://schemas.microsoft.com/office/drawing/2014/main" id="{D4AB30B0-7A3C-6641-BF3E-3833EA722FA0}"/>
              </a:ext>
            </a:extLst>
          </p:cNvPr>
          <p:cNvSpPr/>
          <p:nvPr/>
        </p:nvSpPr>
        <p:spPr>
          <a:xfrm>
            <a:off x="2273991" y="1850361"/>
            <a:ext cx="3477295" cy="383790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6AD2B78-3E4D-2C43-AB5E-0516A3A0FB96}"/>
              </a:ext>
            </a:extLst>
          </p:cNvPr>
          <p:cNvSpPr/>
          <p:nvPr/>
        </p:nvSpPr>
        <p:spPr>
          <a:xfrm>
            <a:off x="6403819" y="1850361"/>
            <a:ext cx="3477295" cy="383790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91F8E2-5CC2-9545-8910-EA6EE5B8B42D}"/>
              </a:ext>
            </a:extLst>
          </p:cNvPr>
          <p:cNvSpPr txBox="1"/>
          <p:nvPr/>
        </p:nvSpPr>
        <p:spPr>
          <a:xfrm>
            <a:off x="2900794" y="1998466"/>
            <a:ext cx="22236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Arial" panose="020B0604020202020204" pitchFamily="34" charset="0"/>
                <a:cs typeface="Arial" panose="020B0604020202020204" pitchFamily="34" charset="0"/>
              </a:rPr>
              <a:t>Leaf measurements</a:t>
            </a:r>
          </a:p>
        </p:txBody>
      </p:sp>
      <p:sp>
        <p:nvSpPr>
          <p:cNvPr id="8" name="TextBox 7">
            <a:extLst>
              <a:ext uri="{FF2B5EF4-FFF2-40B4-BE49-F238E27FC236}">
                <a16:creationId xmlns:a16="http://schemas.microsoft.com/office/drawing/2014/main" id="{BB5A7C0C-759A-5B44-8179-7AFCEC782484}"/>
              </a:ext>
            </a:extLst>
          </p:cNvPr>
          <p:cNvSpPr txBox="1"/>
          <p:nvPr/>
        </p:nvSpPr>
        <p:spPr>
          <a:xfrm>
            <a:off x="6645902" y="2006092"/>
            <a:ext cx="29931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Arial" panose="020B0604020202020204" pitchFamily="34" charset="0"/>
                <a:cs typeface="Arial" panose="020B0604020202020204" pitchFamily="34" charset="0"/>
              </a:rPr>
              <a:t>Whole plant measurements</a:t>
            </a:r>
          </a:p>
        </p:txBody>
      </p:sp>
      <p:sp>
        <p:nvSpPr>
          <p:cNvPr id="9" name="TextBox 8">
            <a:extLst>
              <a:ext uri="{FF2B5EF4-FFF2-40B4-BE49-F238E27FC236}">
                <a16:creationId xmlns:a16="http://schemas.microsoft.com/office/drawing/2014/main" id="{EE6191F5-33F5-5A4E-9E4C-8167F806704E}"/>
              </a:ext>
            </a:extLst>
          </p:cNvPr>
          <p:cNvSpPr txBox="1"/>
          <p:nvPr/>
        </p:nvSpPr>
        <p:spPr>
          <a:xfrm>
            <a:off x="2568101" y="2768535"/>
            <a:ext cx="2889073"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Leaf nitrogen allocation (</a:t>
            </a:r>
            <a:r>
              <a:rPr lang="en-US" sz="1600" i="1" dirty="0" err="1">
                <a:latin typeface="Arial" panose="020B0604020202020204" pitchFamily="34" charset="0"/>
                <a:cs typeface="Arial" panose="020B0604020202020204" pitchFamily="34" charset="0"/>
              </a:rPr>
              <a:t>N</a:t>
            </a:r>
            <a:r>
              <a:rPr lang="en-US" sz="1600" baseline="-25000" dirty="0" err="1">
                <a:latin typeface="Arial" panose="020B0604020202020204" pitchFamily="34" charset="0"/>
                <a:cs typeface="Arial" panose="020B0604020202020204" pitchFamily="34" charset="0"/>
              </a:rPr>
              <a:t>mass</a:t>
            </a:r>
            <a:r>
              <a:rPr lang="en-US" sz="1600" dirty="0">
                <a:latin typeface="Arial" panose="020B0604020202020204" pitchFamily="34" charset="0"/>
                <a:cs typeface="Arial" panose="020B0604020202020204" pitchFamily="34" charset="0"/>
              </a:rPr>
              <a:t>; SLA; </a:t>
            </a:r>
            <a:r>
              <a:rPr lang="en-US" sz="1600" i="1" dirty="0">
                <a:latin typeface="Arial" panose="020B0604020202020204" pitchFamily="34" charset="0"/>
                <a:cs typeface="Arial" panose="020B0604020202020204" pitchFamily="34" charset="0"/>
              </a:rPr>
              <a:t>N</a:t>
            </a:r>
            <a:r>
              <a:rPr lang="en-US" sz="1600" baseline="-25000" dirty="0">
                <a:latin typeface="Arial" panose="020B0604020202020204" pitchFamily="34" charset="0"/>
                <a:cs typeface="Arial" panose="020B0604020202020204" pitchFamily="34" charset="0"/>
              </a:rPr>
              <a:t>area</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err="1">
                <a:latin typeface="Arial" panose="020B0604020202020204" pitchFamily="34" charset="0"/>
                <a:cs typeface="Arial" panose="020B0604020202020204" pitchFamily="34" charset="0"/>
              </a:rPr>
              <a:t>A</a:t>
            </a:r>
            <a:r>
              <a:rPr lang="en-US" sz="1600" baseline="-25000" dirty="0" err="1">
                <a:latin typeface="Arial" panose="020B0604020202020204" pitchFamily="34" charset="0"/>
                <a:cs typeface="Arial" panose="020B0604020202020204" pitchFamily="34" charset="0"/>
              </a:rPr>
              <a:t>net</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V</a:t>
            </a:r>
            <a:r>
              <a:rPr lang="en-US" sz="1600" baseline="-25000" dirty="0">
                <a:latin typeface="Arial" panose="020B0604020202020204" pitchFamily="34" charset="0"/>
                <a:cs typeface="Arial" panose="020B0604020202020204" pitchFamily="34" charset="0"/>
              </a:rPr>
              <a:t>cmax25</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J</a:t>
            </a:r>
            <a:r>
              <a:rPr lang="en-US" sz="1600" baseline="-25000" dirty="0">
                <a:latin typeface="Arial" panose="020B0604020202020204" pitchFamily="34" charset="0"/>
                <a:cs typeface="Arial" panose="020B0604020202020204" pitchFamily="34" charset="0"/>
              </a:rPr>
              <a:t>max25</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g</a:t>
            </a:r>
            <a:r>
              <a:rPr lang="en-US" sz="1600" baseline="-25000" dirty="0">
                <a:latin typeface="Arial" panose="020B0604020202020204" pitchFamily="34" charset="0"/>
                <a:cs typeface="Arial" panose="020B0604020202020204" pitchFamily="34" charset="0"/>
              </a:rPr>
              <a:t>s, </a:t>
            </a:r>
            <a:r>
              <a:rPr lang="en-US" sz="1600" i="1" dirty="0">
                <a:latin typeface="Arial" panose="020B0604020202020204" pitchFamily="34" charset="0"/>
                <a:cs typeface="Arial" panose="020B0604020202020204" pitchFamily="34" charset="0"/>
              </a:rPr>
              <a:t>R</a:t>
            </a:r>
            <a:r>
              <a:rPr lang="en-US" sz="1600" baseline="-25000" dirty="0">
                <a:latin typeface="Arial" panose="020B0604020202020204" pitchFamily="34" charset="0"/>
                <a:cs typeface="Arial" panose="020B0604020202020204" pitchFamily="34" charset="0"/>
              </a:rPr>
              <a:t>d25</a:t>
            </a:r>
          </a:p>
          <a:p>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J</a:t>
            </a:r>
            <a:r>
              <a:rPr lang="en-US" sz="1600" baseline="-25000" dirty="0">
                <a:latin typeface="Arial" panose="020B0604020202020204" pitchFamily="34" charset="0"/>
                <a:cs typeface="Arial" panose="020B0604020202020204" pitchFamily="34" charset="0"/>
              </a:rPr>
              <a:t>max25</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V</a:t>
            </a:r>
            <a:r>
              <a:rPr lang="en-US" sz="1600" baseline="-25000" dirty="0">
                <a:latin typeface="Arial" panose="020B0604020202020204" pitchFamily="34" charset="0"/>
                <a:cs typeface="Arial" panose="020B0604020202020204" pitchFamily="34" charset="0"/>
              </a:rPr>
              <a:t>cmax25</a:t>
            </a:r>
            <a:r>
              <a:rPr lang="en-US" sz="1600" dirty="0">
                <a:latin typeface="Arial" panose="020B0604020202020204" pitchFamily="34" charset="0"/>
                <a:cs typeface="Arial" panose="020B0604020202020204" pitchFamily="34" charset="0"/>
              </a:rPr>
              <a:t>; </a:t>
            </a:r>
            <a:r>
              <a:rPr lang="en-US" sz="1600" i="1" dirty="0">
                <a:solidFill>
                  <a:srgbClr val="FF0000"/>
                </a:solidFill>
                <a:latin typeface="Arial" panose="020B0604020202020204" pitchFamily="34" charset="0"/>
                <a:cs typeface="Arial" panose="020B0604020202020204" pitchFamily="34" charset="0"/>
              </a:rPr>
              <a:t>R</a:t>
            </a:r>
            <a:r>
              <a:rPr lang="en-US" sz="1600" baseline="-25000" dirty="0">
                <a:solidFill>
                  <a:srgbClr val="FF0000"/>
                </a:solidFill>
                <a:latin typeface="Arial" panose="020B0604020202020204" pitchFamily="34" charset="0"/>
                <a:cs typeface="Arial" panose="020B0604020202020204" pitchFamily="34" charset="0"/>
              </a:rPr>
              <a:t>d25</a:t>
            </a:r>
            <a:r>
              <a:rPr lang="en-US" sz="1600" dirty="0">
                <a:solidFill>
                  <a:srgbClr val="FF0000"/>
                </a:solidFill>
                <a:latin typeface="Arial" panose="020B0604020202020204" pitchFamily="34" charset="0"/>
                <a:cs typeface="Arial" panose="020B0604020202020204" pitchFamily="34" charset="0"/>
              </a:rPr>
              <a:t>:</a:t>
            </a:r>
            <a:r>
              <a:rPr lang="en-US" sz="1600" i="1" dirty="0">
                <a:solidFill>
                  <a:srgbClr val="FF0000"/>
                </a:solidFill>
                <a:latin typeface="Arial" panose="020B0604020202020204" pitchFamily="34" charset="0"/>
                <a:cs typeface="Arial" panose="020B0604020202020204" pitchFamily="34" charset="0"/>
              </a:rPr>
              <a:t>V</a:t>
            </a:r>
            <a:r>
              <a:rPr lang="en-US" sz="1600" baseline="-25000" dirty="0">
                <a:solidFill>
                  <a:srgbClr val="FF0000"/>
                </a:solidFill>
                <a:latin typeface="Arial" panose="020B0604020202020204" pitchFamily="34" charset="0"/>
                <a:cs typeface="Arial" panose="020B0604020202020204" pitchFamily="34" charset="0"/>
              </a:rPr>
              <a:t>cmax25</a:t>
            </a:r>
            <a:r>
              <a:rPr lang="en-US" sz="1600" dirty="0">
                <a:latin typeface="Arial" panose="020B0604020202020204" pitchFamily="34" charset="0"/>
                <a:cs typeface="Arial" panose="020B0604020202020204" pitchFamily="34" charset="0"/>
              </a:rPr>
              <a:t>; stomatal limitation</a:t>
            </a:r>
            <a:endParaRPr lang="en-US" sz="1600" i="1" baseline="-250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PNUE, </a:t>
            </a:r>
            <a:r>
              <a:rPr lang="el-GR" sz="1600" dirty="0">
                <a:solidFill>
                  <a:srgbClr val="FF0000"/>
                </a:solidFill>
                <a:latin typeface="Arial" panose="020B0604020202020204" pitchFamily="34" charset="0"/>
                <a:cs typeface="Arial" panose="020B0604020202020204" pitchFamily="34" charset="0"/>
              </a:rPr>
              <a:t>χ</a:t>
            </a:r>
            <a:r>
              <a:rPr lang="el-GR"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from leaf </a:t>
            </a:r>
            <a:r>
              <a:rPr lang="el-GR" sz="1600" dirty="0">
                <a:latin typeface="Arial" panose="020B0604020202020204" pitchFamily="34" charset="0"/>
                <a:cs typeface="Arial" panose="020B0604020202020204" pitchFamily="34" charset="0"/>
              </a:rPr>
              <a:t>δ</a:t>
            </a:r>
            <a:r>
              <a:rPr lang="en-US" sz="1600" baseline="30000" dirty="0">
                <a:latin typeface="Arial" panose="020B0604020202020204" pitchFamily="34" charset="0"/>
                <a:cs typeface="Arial" panose="020B0604020202020204" pitchFamily="34" charset="0"/>
              </a:rPr>
              <a:t>13</a:t>
            </a:r>
            <a:r>
              <a:rPr lang="en-US" sz="1600" dirty="0">
                <a:latin typeface="Arial" panose="020B0604020202020204" pitchFamily="34" charset="0"/>
                <a:cs typeface="Arial" panose="020B0604020202020204" pitchFamily="34" charset="0"/>
              </a:rPr>
              <a:t>C), </a:t>
            </a:r>
            <a:r>
              <a:rPr lang="en-US" sz="1600" i="1" dirty="0" err="1">
                <a:solidFill>
                  <a:srgbClr val="FF0000"/>
                </a:solidFill>
                <a:latin typeface="Arial" panose="020B0604020202020204" pitchFamily="34" charset="0"/>
                <a:cs typeface="Arial" panose="020B0604020202020204" pitchFamily="34" charset="0"/>
              </a:rPr>
              <a:t>N</a:t>
            </a:r>
            <a:r>
              <a:rPr lang="en-US" sz="1600" baseline="-25000" dirty="0" err="1">
                <a:solidFill>
                  <a:srgbClr val="FF0000"/>
                </a:solidFill>
                <a:latin typeface="Arial" panose="020B0604020202020204" pitchFamily="34" charset="0"/>
                <a:cs typeface="Arial" panose="020B0604020202020204" pitchFamily="34" charset="0"/>
              </a:rPr>
              <a:t>area</a:t>
            </a:r>
            <a:r>
              <a:rPr lang="en-US" sz="1600" dirty="0" err="1">
                <a:solidFill>
                  <a:srgbClr val="FF0000"/>
                </a:solidFill>
                <a:latin typeface="Arial" panose="020B0604020202020204" pitchFamily="34" charset="0"/>
                <a:cs typeface="Arial" panose="020B0604020202020204" pitchFamily="34" charset="0"/>
              </a:rPr>
              <a:t>:</a:t>
            </a:r>
            <a:r>
              <a:rPr lang="en-US" sz="1600" i="1" dirty="0" err="1">
                <a:solidFill>
                  <a:srgbClr val="FF0000"/>
                </a:solidFill>
                <a:latin typeface="Arial" panose="020B0604020202020204" pitchFamily="34" charset="0"/>
                <a:cs typeface="Arial" panose="020B0604020202020204" pitchFamily="34" charset="0"/>
              </a:rPr>
              <a:t>g</a:t>
            </a:r>
            <a:r>
              <a:rPr lang="en-US" sz="1600" baseline="-25000" dirty="0" err="1">
                <a:solidFill>
                  <a:srgbClr val="FF0000"/>
                </a:solidFill>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 </a:t>
            </a:r>
            <a:r>
              <a:rPr lang="en-US" sz="1600" i="1" dirty="0" err="1">
                <a:solidFill>
                  <a:srgbClr val="FF0000"/>
                </a:solidFill>
                <a:latin typeface="Arial" panose="020B0604020202020204" pitchFamily="34" charset="0"/>
                <a:cs typeface="Arial" panose="020B0604020202020204" pitchFamily="34" charset="0"/>
              </a:rPr>
              <a:t>V</a:t>
            </a:r>
            <a:r>
              <a:rPr lang="en-US" sz="1600" baseline="-25000" dirty="0" err="1">
                <a:solidFill>
                  <a:srgbClr val="FF0000"/>
                </a:solidFill>
                <a:latin typeface="Arial" panose="020B0604020202020204" pitchFamily="34" charset="0"/>
                <a:cs typeface="Arial" panose="020B0604020202020204" pitchFamily="34" charset="0"/>
              </a:rPr>
              <a:t>cmax</a:t>
            </a:r>
            <a:r>
              <a:rPr lang="en-US" sz="1600" dirty="0" err="1">
                <a:solidFill>
                  <a:srgbClr val="FF0000"/>
                </a:solidFill>
                <a:latin typeface="Arial" panose="020B0604020202020204" pitchFamily="34" charset="0"/>
                <a:cs typeface="Arial" panose="020B0604020202020204" pitchFamily="34" charset="0"/>
              </a:rPr>
              <a:t>:</a:t>
            </a:r>
            <a:r>
              <a:rPr lang="en-US" sz="1600" i="1" dirty="0" err="1">
                <a:solidFill>
                  <a:srgbClr val="FF0000"/>
                </a:solidFill>
                <a:latin typeface="Arial" panose="020B0604020202020204" pitchFamily="34" charset="0"/>
                <a:cs typeface="Arial" panose="020B0604020202020204" pitchFamily="34" charset="0"/>
              </a:rPr>
              <a:t>g</a:t>
            </a:r>
            <a:r>
              <a:rPr lang="en-US" sz="1600" baseline="-25000" dirty="0" err="1">
                <a:solidFill>
                  <a:srgbClr val="FF0000"/>
                </a:solidFill>
                <a:latin typeface="Arial" panose="020B0604020202020204" pitchFamily="34" charset="0"/>
                <a:cs typeface="Arial" panose="020B0604020202020204" pitchFamily="34" charset="0"/>
              </a:rPr>
              <a:t>s</a:t>
            </a:r>
            <a:endParaRPr lang="en-US" sz="1600" baseline="-250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C8D0E13-55DD-4348-8025-5BED360EBD7E}"/>
              </a:ext>
            </a:extLst>
          </p:cNvPr>
          <p:cNvSpPr txBox="1"/>
          <p:nvPr/>
        </p:nvSpPr>
        <p:spPr>
          <a:xfrm>
            <a:off x="6802870" y="2542832"/>
            <a:ext cx="2679192"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Carbon costs to acquire nitrogen (Root carbon mass / whole plant nitrogen mass)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Whole plant biomass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Total leaf area</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Root nodule number, root nodule biomass</a:t>
            </a:r>
          </a:p>
        </p:txBody>
      </p:sp>
    </p:spTree>
    <p:extLst>
      <p:ext uri="{BB962C8B-B14F-4D97-AF65-F5344CB8AC3E}">
        <p14:creationId xmlns:p14="http://schemas.microsoft.com/office/powerpoint/2010/main" val="313850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9D1-8784-E649-8CF0-966F5ACB4967}"/>
              </a:ext>
            </a:extLst>
          </p:cNvPr>
          <p:cNvSpPr>
            <a:spLocks noGrp="1"/>
          </p:cNvSpPr>
          <p:nvPr>
            <p:ph type="title"/>
          </p:nvPr>
        </p:nvSpPr>
        <p:spPr/>
        <p:txBody>
          <a:bodyPr/>
          <a:lstStyle/>
          <a:p>
            <a:r>
              <a:rPr lang="en-US" dirty="0"/>
              <a:t>Timeline for Experiment 4</a:t>
            </a:r>
          </a:p>
        </p:txBody>
      </p:sp>
      <p:sp>
        <p:nvSpPr>
          <p:cNvPr id="3" name="Content Placeholder 2">
            <a:extLst>
              <a:ext uri="{FF2B5EF4-FFF2-40B4-BE49-F238E27FC236}">
                <a16:creationId xmlns:a16="http://schemas.microsoft.com/office/drawing/2014/main" id="{6C1C6241-E194-C54C-958B-E3A790FD6943}"/>
              </a:ext>
            </a:extLst>
          </p:cNvPr>
          <p:cNvSpPr>
            <a:spLocks noGrp="1"/>
          </p:cNvSpPr>
          <p:nvPr>
            <p:ph idx="1"/>
          </p:nvPr>
        </p:nvSpPr>
        <p:spPr>
          <a:xfrm>
            <a:off x="651164" y="1825624"/>
            <a:ext cx="10702636" cy="4686011"/>
          </a:xfrm>
        </p:spPr>
        <p:txBody>
          <a:bodyPr>
            <a:normAutofit/>
          </a:bodyPr>
          <a:lstStyle/>
          <a:p>
            <a:r>
              <a:rPr lang="en-US" dirty="0"/>
              <a:t>Start experiment in March/April 2022; end in May/June 2022</a:t>
            </a:r>
          </a:p>
          <a:p>
            <a:pPr marL="0" indent="0">
              <a:buNone/>
            </a:pPr>
            <a:endParaRPr lang="en-US" dirty="0"/>
          </a:p>
          <a:p>
            <a:pPr marL="0" indent="0">
              <a:buNone/>
            </a:pPr>
            <a:endParaRPr lang="en-US" dirty="0"/>
          </a:p>
          <a:p>
            <a:r>
              <a:rPr lang="en-US" dirty="0"/>
              <a:t>Harvest and tissue processing finished by August 2022</a:t>
            </a:r>
          </a:p>
          <a:p>
            <a:endParaRPr lang="en-US" dirty="0"/>
          </a:p>
          <a:p>
            <a:endParaRPr lang="en-US" dirty="0"/>
          </a:p>
          <a:p>
            <a:r>
              <a:rPr lang="en-US" dirty="0"/>
              <a:t>Data analysis finished by September 2022</a:t>
            </a:r>
          </a:p>
          <a:p>
            <a:pPr lvl="1"/>
            <a:r>
              <a:rPr lang="en-US" dirty="0"/>
              <a:t>Could perhaps lead a working group meeting on results</a:t>
            </a:r>
          </a:p>
        </p:txBody>
      </p:sp>
    </p:spTree>
    <p:extLst>
      <p:ext uri="{BB962C8B-B14F-4D97-AF65-F5344CB8AC3E}">
        <p14:creationId xmlns:p14="http://schemas.microsoft.com/office/powerpoint/2010/main" val="113614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49EBE-8331-2E4E-B138-3E0F3D2EA251}"/>
              </a:ext>
            </a:extLst>
          </p:cNvPr>
          <p:cNvSpPr>
            <a:spLocks noGrp="1"/>
          </p:cNvSpPr>
          <p:nvPr>
            <p:ph type="title"/>
          </p:nvPr>
        </p:nvSpPr>
        <p:spPr/>
        <p:txBody>
          <a:bodyPr/>
          <a:lstStyle/>
          <a:p>
            <a:r>
              <a:rPr lang="en-US" dirty="0"/>
              <a:t>Extra slides</a:t>
            </a:r>
          </a:p>
        </p:txBody>
      </p:sp>
      <p:sp>
        <p:nvSpPr>
          <p:cNvPr id="5" name="Text Placeholder 4">
            <a:extLst>
              <a:ext uri="{FF2B5EF4-FFF2-40B4-BE49-F238E27FC236}">
                <a16:creationId xmlns:a16="http://schemas.microsoft.com/office/drawing/2014/main" id="{2723A7CC-198E-6142-BF2F-7FC7D7A702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431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B9C2B-0A8E-504E-9B2D-3D47FBA81961}"/>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26C3360B-C651-C843-A320-2FC21EE0DE6E}"/>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DC50A042-34A2-D245-B460-4E7A398FA4D0}"/>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5AFD777D-ABD6-4545-869B-5E3295F4822C}"/>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8AA8D254-A86E-914A-B82F-5C6EF5C5FEEC}"/>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39C847B3-68C3-6541-876C-19930A1C9FB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0" name="Right Arrow 9">
            <a:extLst>
              <a:ext uri="{FF2B5EF4-FFF2-40B4-BE49-F238E27FC236}">
                <a16:creationId xmlns:a16="http://schemas.microsoft.com/office/drawing/2014/main" id="{91043BDF-17EB-4D43-B244-458758AA3E3A}"/>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52A8020-881B-E94E-9B8A-4312125F6BD2}"/>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04764CA1-24EA-0C4C-BA99-1AC0983F1267}"/>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FE61FFA-26E7-DC48-B1C1-ADA6E8A2CBE8}"/>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8A433FB-D052-4146-A014-89203008F11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E3E695B2-F241-B94C-B87A-1438E37ECA18}"/>
              </a:ext>
            </a:extLst>
          </p:cNvPr>
          <p:cNvSpPr txBox="1">
            <a:spLocks/>
          </p:cNvSpPr>
          <p:nvPr/>
        </p:nvSpPr>
        <p:spPr>
          <a:xfrm>
            <a:off x="332509" y="193159"/>
            <a:ext cx="11679382" cy="790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1a</a:t>
            </a:r>
            <a:r>
              <a:rPr lang="en-US" sz="2400" dirty="0"/>
              <a:t>: Increasing CO</a:t>
            </a:r>
            <a:r>
              <a:rPr lang="en-US" sz="2400" baseline="-25000" dirty="0"/>
              <a:t>2</a:t>
            </a:r>
            <a:r>
              <a:rPr lang="en-US" sz="2400" dirty="0"/>
              <a:t> should increase leaf production and whole plant growth through a stimulation in whole plant nutrient demand</a:t>
            </a:r>
          </a:p>
        </p:txBody>
      </p:sp>
      <p:sp>
        <p:nvSpPr>
          <p:cNvPr id="23" name="Rectangle 22">
            <a:extLst>
              <a:ext uri="{FF2B5EF4-FFF2-40B4-BE49-F238E27FC236}">
                <a16:creationId xmlns:a16="http://schemas.microsoft.com/office/drawing/2014/main" id="{90C0E47E-9F0D-F743-B701-D6AF7252A40A}"/>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4" name="Rectangle 23">
            <a:extLst>
              <a:ext uri="{FF2B5EF4-FFF2-40B4-BE49-F238E27FC236}">
                <a16:creationId xmlns:a16="http://schemas.microsoft.com/office/drawing/2014/main" id="{E2FAE3D1-83A2-A040-B9FE-0F2F6B2E44B1}"/>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233453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B9C2B-0A8E-504E-9B2D-3D47FBA81961}"/>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26C3360B-C651-C843-A320-2FC21EE0DE6E}"/>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DC50A042-34A2-D245-B460-4E7A398FA4D0}"/>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5AFD777D-ABD6-4545-869B-5E3295F4822C}"/>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8AA8D254-A86E-914A-B82F-5C6EF5C5FEEC}"/>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39C847B3-68C3-6541-876C-19930A1C9FB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0" name="Right Arrow 9">
            <a:extLst>
              <a:ext uri="{FF2B5EF4-FFF2-40B4-BE49-F238E27FC236}">
                <a16:creationId xmlns:a16="http://schemas.microsoft.com/office/drawing/2014/main" id="{91043BDF-17EB-4D43-B244-458758AA3E3A}"/>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52A8020-881B-E94E-9B8A-4312125F6BD2}"/>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04764CA1-24EA-0C4C-BA99-1AC0983F1267}"/>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FE61FFA-26E7-DC48-B1C1-ADA6E8A2CBE8}"/>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8A433FB-D052-4146-A014-89203008F11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E3E695B2-F241-B94C-B87A-1438E37ECA18}"/>
              </a:ext>
            </a:extLst>
          </p:cNvPr>
          <p:cNvSpPr txBox="1">
            <a:spLocks/>
          </p:cNvSpPr>
          <p:nvPr/>
        </p:nvSpPr>
        <p:spPr>
          <a:xfrm>
            <a:off x="332509" y="193159"/>
            <a:ext cx="11679382" cy="790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1a</a:t>
            </a:r>
            <a:r>
              <a:rPr lang="en-US" sz="2400" dirty="0"/>
              <a:t>: Increasing CO</a:t>
            </a:r>
            <a:r>
              <a:rPr lang="en-US" sz="2400" baseline="-25000" dirty="0"/>
              <a:t>2</a:t>
            </a:r>
            <a:r>
              <a:rPr lang="en-US" sz="2400" dirty="0"/>
              <a:t> should increase leaf production and whole plant growth through a stimulation in whole plant nutrient demand</a:t>
            </a:r>
          </a:p>
        </p:txBody>
      </p:sp>
      <p:sp>
        <p:nvSpPr>
          <p:cNvPr id="17" name="Rectangle 16">
            <a:extLst>
              <a:ext uri="{FF2B5EF4-FFF2-40B4-BE49-F238E27FC236}">
                <a16:creationId xmlns:a16="http://schemas.microsoft.com/office/drawing/2014/main" id="{700C14B9-6726-754C-B8BF-78CF0ED778B7}"/>
              </a:ext>
            </a:extLst>
          </p:cNvPr>
          <p:cNvSpPr/>
          <p:nvPr/>
        </p:nvSpPr>
        <p:spPr>
          <a:xfrm>
            <a:off x="7773837" y="1381678"/>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BNF</a:t>
            </a:r>
          </a:p>
        </p:txBody>
      </p:sp>
      <p:sp>
        <p:nvSpPr>
          <p:cNvPr id="21" name="Right Arrow 20">
            <a:extLst>
              <a:ext uri="{FF2B5EF4-FFF2-40B4-BE49-F238E27FC236}">
                <a16:creationId xmlns:a16="http://schemas.microsoft.com/office/drawing/2014/main" id="{74288C67-33A6-8C47-8DC2-94A109B09FDD}"/>
              </a:ext>
            </a:extLst>
          </p:cNvPr>
          <p:cNvSpPr/>
          <p:nvPr/>
        </p:nvSpPr>
        <p:spPr>
          <a:xfrm rot="18725329">
            <a:off x="6817231" y="2447321"/>
            <a:ext cx="914602"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a:extLst>
              <a:ext uri="{FF2B5EF4-FFF2-40B4-BE49-F238E27FC236}">
                <a16:creationId xmlns:a16="http://schemas.microsoft.com/office/drawing/2014/main" id="{6E3F1E9B-59CF-7D48-81CD-CCD175F69970}"/>
              </a:ext>
            </a:extLst>
          </p:cNvPr>
          <p:cNvSpPr/>
          <p:nvPr/>
        </p:nvSpPr>
        <p:spPr>
          <a:xfrm rot="5400000">
            <a:off x="8138064" y="263563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16C6717-C908-4942-8859-C88AF0E8E16C}"/>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4" name="Rectangle 23">
            <a:extLst>
              <a:ext uri="{FF2B5EF4-FFF2-40B4-BE49-F238E27FC236}">
                <a16:creationId xmlns:a16="http://schemas.microsoft.com/office/drawing/2014/main" id="{62D19958-3C1F-5E43-8C9F-9F45525F6FAE}"/>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10666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00CD3-E622-D546-9F27-1F80E2B985B0}"/>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65E40C07-C8AA-F14E-8264-AF64B80C9C04}"/>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20AC4B3D-CE47-F246-AF78-3B91E21CC3B9}"/>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07179455-DC62-E143-872F-A991757C1022}"/>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74259A03-2409-F847-965B-79FB373B4832}"/>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023D4EF5-24C6-4643-BD18-56CC21036F1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1" name="Right Arrow 10">
            <a:extLst>
              <a:ext uri="{FF2B5EF4-FFF2-40B4-BE49-F238E27FC236}">
                <a16:creationId xmlns:a16="http://schemas.microsoft.com/office/drawing/2014/main" id="{5F7C6A37-D43D-E945-BD0F-9439646ECEF8}"/>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26D6825C-BDFE-7B41-BDCA-B4497D0C9AAA}"/>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0C01E41C-CEB5-9B49-A0F3-C2FE6F5751CB}"/>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2AB57C57-40F4-6948-9BBC-7092FE2FA0B3}"/>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78F59849-39C5-BA47-8107-B8F62453D3D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D18CCA-310D-D64C-82D4-B0CFB2AB2BDE}"/>
              </a:ext>
            </a:extLst>
          </p:cNvPr>
          <p:cNvSpPr/>
          <p:nvPr/>
        </p:nvSpPr>
        <p:spPr>
          <a:xfrm>
            <a:off x="7784701" y="5544490"/>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nutrient availability</a:t>
            </a:r>
          </a:p>
        </p:txBody>
      </p:sp>
      <p:sp>
        <p:nvSpPr>
          <p:cNvPr id="27" name="Right Arrow 26">
            <a:extLst>
              <a:ext uri="{FF2B5EF4-FFF2-40B4-BE49-F238E27FC236}">
                <a16:creationId xmlns:a16="http://schemas.microsoft.com/office/drawing/2014/main" id="{90010023-24C7-D549-BDD2-40477714D15A}"/>
              </a:ext>
            </a:extLst>
          </p:cNvPr>
          <p:cNvSpPr/>
          <p:nvPr/>
        </p:nvSpPr>
        <p:spPr>
          <a:xfrm rot="16200000">
            <a:off x="8148928" y="4560018"/>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a:extLst>
              <a:ext uri="{FF2B5EF4-FFF2-40B4-BE49-F238E27FC236}">
                <a16:creationId xmlns:a16="http://schemas.microsoft.com/office/drawing/2014/main" id="{C0D11F6E-9A1B-1444-B202-6C2CC8B37696}"/>
              </a:ext>
            </a:extLst>
          </p:cNvPr>
          <p:cNvSpPr/>
          <p:nvPr/>
        </p:nvSpPr>
        <p:spPr>
          <a:xfrm rot="13643918">
            <a:off x="6790235" y="4694678"/>
            <a:ext cx="1088409"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itle 1">
            <a:extLst>
              <a:ext uri="{FF2B5EF4-FFF2-40B4-BE49-F238E27FC236}">
                <a16:creationId xmlns:a16="http://schemas.microsoft.com/office/drawing/2014/main" id="{D95F3267-3DC7-8F44-920C-C333FE01E9C1}"/>
              </a:ext>
            </a:extLst>
          </p:cNvPr>
          <p:cNvSpPr>
            <a:spLocks noGrp="1"/>
          </p:cNvSpPr>
          <p:nvPr>
            <p:ph type="title"/>
          </p:nvPr>
        </p:nvSpPr>
        <p:spPr>
          <a:xfrm>
            <a:off x="332509" y="220869"/>
            <a:ext cx="11679382" cy="1002362"/>
          </a:xfrm>
        </p:spPr>
        <p:txBody>
          <a:bodyPr>
            <a:noAutofit/>
          </a:bodyPr>
          <a:lstStyle/>
          <a:p>
            <a:r>
              <a:rPr lang="en-US" sz="2400" b="1" dirty="0"/>
              <a:t>Hypothesis 1b</a:t>
            </a:r>
            <a:r>
              <a:rPr lang="en-US" sz="2400" dirty="0"/>
              <a:t>: Increased soil nutrient supply should increase the positive effect of eCO</a:t>
            </a:r>
            <a:r>
              <a:rPr lang="en-US" sz="2400" baseline="-25000" dirty="0"/>
              <a:t>2</a:t>
            </a:r>
            <a:r>
              <a:rPr lang="en-US" sz="2400" dirty="0"/>
              <a:t> on leaf production and whole plant growth, </a:t>
            </a:r>
            <a:r>
              <a:rPr lang="en-US" sz="2400" b="1" dirty="0"/>
              <a:t>but will depend on whether individuals associate with nitrogen-fixing bacteria</a:t>
            </a:r>
            <a:endParaRPr lang="en-US" sz="2400" dirty="0"/>
          </a:p>
        </p:txBody>
      </p:sp>
      <p:sp>
        <p:nvSpPr>
          <p:cNvPr id="13" name="Rectangle 12">
            <a:extLst>
              <a:ext uri="{FF2B5EF4-FFF2-40B4-BE49-F238E27FC236}">
                <a16:creationId xmlns:a16="http://schemas.microsoft.com/office/drawing/2014/main" id="{A8D040C6-F4EE-C842-9FA2-850E56B942D9}"/>
              </a:ext>
            </a:extLst>
          </p:cNvPr>
          <p:cNvSpPr/>
          <p:nvPr/>
        </p:nvSpPr>
        <p:spPr>
          <a:xfrm>
            <a:off x="6900007" y="526473"/>
            <a:ext cx="4516140" cy="886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07792E0-EF32-DC4D-A748-BD77D859972E}"/>
              </a:ext>
            </a:extLst>
          </p:cNvPr>
          <p:cNvSpPr/>
          <p:nvPr/>
        </p:nvSpPr>
        <p:spPr>
          <a:xfrm>
            <a:off x="362249" y="887051"/>
            <a:ext cx="6758987" cy="526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9CD5C3-307B-DA45-A2A5-168533E371CA}"/>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8" name="Rectangle 27">
            <a:extLst>
              <a:ext uri="{FF2B5EF4-FFF2-40B4-BE49-F238E27FC236}">
                <a16:creationId xmlns:a16="http://schemas.microsoft.com/office/drawing/2014/main" id="{05810DA2-D410-D348-9F8E-C5F8C9867026}"/>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150043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00CD3-E622-D546-9F27-1F80E2B985B0}"/>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65E40C07-C8AA-F14E-8264-AF64B80C9C04}"/>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20AC4B3D-CE47-F246-AF78-3B91E21CC3B9}"/>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07179455-DC62-E143-872F-A991757C1022}"/>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74259A03-2409-F847-965B-79FB373B4832}"/>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023D4EF5-24C6-4643-BD18-56CC21036F1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1" name="Right Arrow 10">
            <a:extLst>
              <a:ext uri="{FF2B5EF4-FFF2-40B4-BE49-F238E27FC236}">
                <a16:creationId xmlns:a16="http://schemas.microsoft.com/office/drawing/2014/main" id="{5F7C6A37-D43D-E945-BD0F-9439646ECEF8}"/>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26D6825C-BDFE-7B41-BDCA-B4497D0C9AAA}"/>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0C01E41C-CEB5-9B49-A0F3-C2FE6F5751CB}"/>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2AB57C57-40F4-6948-9BBC-7092FE2FA0B3}"/>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78F59849-39C5-BA47-8107-B8F62453D3D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5A6B1E-6953-ED4B-9F3F-2D9EA914A109}"/>
              </a:ext>
            </a:extLst>
          </p:cNvPr>
          <p:cNvSpPr/>
          <p:nvPr/>
        </p:nvSpPr>
        <p:spPr>
          <a:xfrm>
            <a:off x="7784701" y="5544490"/>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nutrient availability</a:t>
            </a:r>
          </a:p>
        </p:txBody>
      </p:sp>
      <p:sp>
        <p:nvSpPr>
          <p:cNvPr id="21" name="Right Arrow 20">
            <a:extLst>
              <a:ext uri="{FF2B5EF4-FFF2-40B4-BE49-F238E27FC236}">
                <a16:creationId xmlns:a16="http://schemas.microsoft.com/office/drawing/2014/main" id="{E4E7DE03-EC03-6940-889C-A2624AA68A29}"/>
              </a:ext>
            </a:extLst>
          </p:cNvPr>
          <p:cNvSpPr/>
          <p:nvPr/>
        </p:nvSpPr>
        <p:spPr>
          <a:xfrm rot="16200000">
            <a:off x="8148928" y="4560018"/>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859BAB2-C6F0-0345-A535-091FA688E017}"/>
              </a:ext>
            </a:extLst>
          </p:cNvPr>
          <p:cNvSpPr/>
          <p:nvPr/>
        </p:nvSpPr>
        <p:spPr>
          <a:xfrm>
            <a:off x="7773837" y="1381678"/>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BNF</a:t>
            </a:r>
          </a:p>
        </p:txBody>
      </p:sp>
      <p:sp>
        <p:nvSpPr>
          <p:cNvPr id="28" name="Right Arrow 27">
            <a:extLst>
              <a:ext uri="{FF2B5EF4-FFF2-40B4-BE49-F238E27FC236}">
                <a16:creationId xmlns:a16="http://schemas.microsoft.com/office/drawing/2014/main" id="{1D10630A-D04B-E945-AD87-E5289EF203C6}"/>
              </a:ext>
            </a:extLst>
          </p:cNvPr>
          <p:cNvSpPr/>
          <p:nvPr/>
        </p:nvSpPr>
        <p:spPr>
          <a:xfrm rot="18725329">
            <a:off x="6817231" y="2447321"/>
            <a:ext cx="914602"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a:extLst>
              <a:ext uri="{FF2B5EF4-FFF2-40B4-BE49-F238E27FC236}">
                <a16:creationId xmlns:a16="http://schemas.microsoft.com/office/drawing/2014/main" id="{017D26E4-BBCE-6B4F-BE1C-3398478FCDF5}"/>
              </a:ext>
            </a:extLst>
          </p:cNvPr>
          <p:cNvSpPr/>
          <p:nvPr/>
        </p:nvSpPr>
        <p:spPr>
          <a:xfrm rot="5400000">
            <a:off x="8138064" y="263563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EF52407B-9EF2-DA40-994B-41D106C8D055}"/>
              </a:ext>
            </a:extLst>
          </p:cNvPr>
          <p:cNvSpPr>
            <a:spLocks noGrp="1"/>
          </p:cNvSpPr>
          <p:nvPr>
            <p:ph type="title"/>
          </p:nvPr>
        </p:nvSpPr>
        <p:spPr>
          <a:xfrm>
            <a:off x="332509" y="220869"/>
            <a:ext cx="11679382" cy="1002362"/>
          </a:xfrm>
        </p:spPr>
        <p:txBody>
          <a:bodyPr>
            <a:noAutofit/>
          </a:bodyPr>
          <a:lstStyle/>
          <a:p>
            <a:r>
              <a:rPr lang="en-US" sz="2400" b="1" dirty="0"/>
              <a:t>Hypothesis 1b</a:t>
            </a:r>
            <a:r>
              <a:rPr lang="en-US" sz="2400" dirty="0"/>
              <a:t>: Increased soil nutrient supply should increase the positive effect of eCO</a:t>
            </a:r>
            <a:r>
              <a:rPr lang="en-US" sz="2400" baseline="-25000" dirty="0"/>
              <a:t>2</a:t>
            </a:r>
            <a:r>
              <a:rPr lang="en-US" sz="2400" dirty="0"/>
              <a:t> on leaf production and whole plant growth, </a:t>
            </a:r>
            <a:r>
              <a:rPr lang="en-US" sz="2400" b="1" dirty="0"/>
              <a:t>but will depend on whether individuals associate with nitrogen-fixing bacteria</a:t>
            </a:r>
            <a:endParaRPr lang="en-US" sz="2400" dirty="0"/>
          </a:p>
        </p:txBody>
      </p:sp>
      <p:sp>
        <p:nvSpPr>
          <p:cNvPr id="32" name="Right Arrow 31">
            <a:extLst>
              <a:ext uri="{FF2B5EF4-FFF2-40B4-BE49-F238E27FC236}">
                <a16:creationId xmlns:a16="http://schemas.microsoft.com/office/drawing/2014/main" id="{4BD9E237-1061-A84F-9E87-8EABB5B5001A}"/>
              </a:ext>
            </a:extLst>
          </p:cNvPr>
          <p:cNvSpPr/>
          <p:nvPr/>
        </p:nvSpPr>
        <p:spPr>
          <a:xfrm rot="13643918">
            <a:off x="6790235" y="4694678"/>
            <a:ext cx="1088409"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CD16A89-1C13-9B45-B26C-8D9225ABB656}"/>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9" name="Rectangle 28">
            <a:extLst>
              <a:ext uri="{FF2B5EF4-FFF2-40B4-BE49-F238E27FC236}">
                <a16:creationId xmlns:a16="http://schemas.microsoft.com/office/drawing/2014/main" id="{15ECD9EA-F47F-4748-93ED-48B44E1CEF0F}"/>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91269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ox and whisker chart&#10;&#10;Description automatically generated">
            <a:extLst>
              <a:ext uri="{FF2B5EF4-FFF2-40B4-BE49-F238E27FC236}">
                <a16:creationId xmlns:a16="http://schemas.microsoft.com/office/drawing/2014/main" id="{9C29494F-74AB-5141-9916-0D59CD078C35}"/>
              </a:ext>
            </a:extLst>
          </p:cNvPr>
          <p:cNvPicPr>
            <a:picLocks noChangeAspect="1"/>
          </p:cNvPicPr>
          <p:nvPr/>
        </p:nvPicPr>
        <p:blipFill>
          <a:blip r:embed="rId3"/>
          <a:stretch>
            <a:fillRect/>
          </a:stretch>
        </p:blipFill>
        <p:spPr>
          <a:xfrm>
            <a:off x="1962622" y="1704110"/>
            <a:ext cx="5569687" cy="4774017"/>
          </a:xfrm>
          <a:prstGeom prst="rect">
            <a:avLst/>
          </a:prstGeom>
        </p:spPr>
      </p:pic>
      <p:sp>
        <p:nvSpPr>
          <p:cNvPr id="14" name="TextBox 13">
            <a:extLst>
              <a:ext uri="{FF2B5EF4-FFF2-40B4-BE49-F238E27FC236}">
                <a16:creationId xmlns:a16="http://schemas.microsoft.com/office/drawing/2014/main" id="{7D6E8C03-CA21-6941-99AC-4B5AB7DE3759}"/>
              </a:ext>
            </a:extLst>
          </p:cNvPr>
          <p:cNvSpPr txBox="1"/>
          <p:nvPr/>
        </p:nvSpPr>
        <p:spPr>
          <a:xfrm>
            <a:off x="2986021" y="5422963"/>
            <a:ext cx="1574662" cy="369332"/>
          </a:xfrm>
          <a:prstGeom prst="rect">
            <a:avLst/>
          </a:prstGeom>
          <a:noFill/>
        </p:spPr>
        <p:txBody>
          <a:bodyPr wrap="none" rtlCol="0">
            <a:spAutoFit/>
          </a:bodyPr>
          <a:lstStyle/>
          <a:p>
            <a:r>
              <a:rPr lang="en-US" dirty="0"/>
              <a:t>Not inoculated</a:t>
            </a:r>
          </a:p>
        </p:txBody>
      </p:sp>
      <p:sp>
        <p:nvSpPr>
          <p:cNvPr id="15" name="TextBox 14">
            <a:extLst>
              <a:ext uri="{FF2B5EF4-FFF2-40B4-BE49-F238E27FC236}">
                <a16:creationId xmlns:a16="http://schemas.microsoft.com/office/drawing/2014/main" id="{8621D78B-DD9F-A546-A92F-4010D17C0E28}"/>
              </a:ext>
            </a:extLst>
          </p:cNvPr>
          <p:cNvSpPr txBox="1"/>
          <p:nvPr/>
        </p:nvSpPr>
        <p:spPr>
          <a:xfrm>
            <a:off x="5315581" y="5422963"/>
            <a:ext cx="1178721" cy="369332"/>
          </a:xfrm>
          <a:prstGeom prst="rect">
            <a:avLst/>
          </a:prstGeom>
          <a:noFill/>
        </p:spPr>
        <p:txBody>
          <a:bodyPr wrap="none" rtlCol="0">
            <a:spAutoFit/>
          </a:bodyPr>
          <a:lstStyle/>
          <a:p>
            <a:r>
              <a:rPr lang="en-US" dirty="0"/>
              <a:t>Inoculated</a:t>
            </a:r>
          </a:p>
        </p:txBody>
      </p:sp>
      <p:sp>
        <p:nvSpPr>
          <p:cNvPr id="25" name="TextBox 24">
            <a:extLst>
              <a:ext uri="{FF2B5EF4-FFF2-40B4-BE49-F238E27FC236}">
                <a16:creationId xmlns:a16="http://schemas.microsoft.com/office/drawing/2014/main" id="{49310A96-7BEA-7A47-96FB-B6AC498A04DD}"/>
              </a:ext>
            </a:extLst>
          </p:cNvPr>
          <p:cNvSpPr txBox="1"/>
          <p:nvPr/>
        </p:nvSpPr>
        <p:spPr>
          <a:xfrm>
            <a:off x="8035637" y="2342728"/>
            <a:ext cx="3232832" cy="3046988"/>
          </a:xfrm>
          <a:prstGeom prst="rect">
            <a:avLst/>
          </a:prstGeom>
          <a:noFill/>
        </p:spPr>
        <p:txBody>
          <a:bodyPr wrap="square" rtlCol="0">
            <a:spAutoFit/>
          </a:bodyPr>
          <a:lstStyle/>
          <a:p>
            <a:r>
              <a:rPr lang="en-US" sz="2400" b="1" dirty="0"/>
              <a:t>Inoculation with BNF should increase total leaf area and growth under low soil nutrients, but have similar total leaf area and growth under high soil nutrients</a:t>
            </a:r>
            <a:endParaRPr lang="en-US" sz="2400" dirty="0"/>
          </a:p>
        </p:txBody>
      </p:sp>
      <p:sp>
        <p:nvSpPr>
          <p:cNvPr id="28" name="Title 1">
            <a:extLst>
              <a:ext uri="{FF2B5EF4-FFF2-40B4-BE49-F238E27FC236}">
                <a16:creationId xmlns:a16="http://schemas.microsoft.com/office/drawing/2014/main" id="{73E2AEDC-DAF6-624D-AAD1-6F8B048F88E7}"/>
              </a:ext>
            </a:extLst>
          </p:cNvPr>
          <p:cNvSpPr txBox="1">
            <a:spLocks/>
          </p:cNvSpPr>
          <p:nvPr/>
        </p:nvSpPr>
        <p:spPr>
          <a:xfrm>
            <a:off x="332509" y="220869"/>
            <a:ext cx="11679382" cy="1002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a:t>Hypothesis 1b</a:t>
            </a:r>
            <a:r>
              <a:rPr lang="en-US" sz="2400"/>
              <a:t>: Increased soil nutrient supply should increase the positive effect of eCO</a:t>
            </a:r>
            <a:r>
              <a:rPr lang="en-US" sz="2400" baseline="-25000"/>
              <a:t>2</a:t>
            </a:r>
            <a:r>
              <a:rPr lang="en-US" sz="2400"/>
              <a:t> on leaf production and whole plant growth, </a:t>
            </a:r>
            <a:r>
              <a:rPr lang="en-US" sz="2400" b="1"/>
              <a:t>but will depend on whether individuals associate with nitrogen-fixing bacteria</a:t>
            </a:r>
            <a:endParaRPr lang="en-US" sz="2400" dirty="0"/>
          </a:p>
        </p:txBody>
      </p:sp>
    </p:spTree>
    <p:extLst>
      <p:ext uri="{BB962C8B-B14F-4D97-AF65-F5344CB8AC3E}">
        <p14:creationId xmlns:p14="http://schemas.microsoft.com/office/powerpoint/2010/main" val="246588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551FAC-4DC8-2E4D-B3DF-6695FD33CC09}"/>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Increasing CO</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generally decreases stomatal conductance and photosynthetic capacity…</a:t>
            </a:r>
          </a:p>
        </p:txBody>
      </p:sp>
      <p:pic>
        <p:nvPicPr>
          <p:cNvPr id="6" name="Picture 5">
            <a:extLst>
              <a:ext uri="{FF2B5EF4-FFF2-40B4-BE49-F238E27FC236}">
                <a16:creationId xmlns:a16="http://schemas.microsoft.com/office/drawing/2014/main" id="{D63AF8B8-20A9-344D-965E-D7A71BB32D9D}"/>
              </a:ext>
            </a:extLst>
          </p:cNvPr>
          <p:cNvPicPr>
            <a:picLocks noChangeAspect="1"/>
          </p:cNvPicPr>
          <p:nvPr/>
        </p:nvPicPr>
        <p:blipFill>
          <a:blip r:embed="rId3"/>
          <a:stretch>
            <a:fillRect/>
          </a:stretch>
        </p:blipFill>
        <p:spPr>
          <a:xfrm>
            <a:off x="472965" y="2112579"/>
            <a:ext cx="5498709" cy="4001896"/>
          </a:xfrm>
          <a:prstGeom prst="rect">
            <a:avLst/>
          </a:prstGeom>
        </p:spPr>
      </p:pic>
      <p:sp>
        <p:nvSpPr>
          <p:cNvPr id="7" name="TextBox 6">
            <a:extLst>
              <a:ext uri="{FF2B5EF4-FFF2-40B4-BE49-F238E27FC236}">
                <a16:creationId xmlns:a16="http://schemas.microsoft.com/office/drawing/2014/main" id="{CD36BD24-42C1-A948-99DA-72AF0D920009}"/>
              </a:ext>
            </a:extLst>
          </p:cNvPr>
          <p:cNvSpPr txBox="1"/>
          <p:nvPr/>
        </p:nvSpPr>
        <p:spPr>
          <a:xfrm>
            <a:off x="2506717" y="1927913"/>
            <a:ext cx="2306657" cy="369332"/>
          </a:xfrm>
          <a:prstGeom prst="rect">
            <a:avLst/>
          </a:prstGeom>
          <a:noFill/>
        </p:spPr>
        <p:txBody>
          <a:bodyPr wrap="none" rtlCol="0">
            <a:spAutoFit/>
          </a:bodyPr>
          <a:lstStyle/>
          <a:p>
            <a:r>
              <a:rPr lang="en-US" b="1" dirty="0"/>
              <a:t>Stomatal conductance</a:t>
            </a:r>
          </a:p>
        </p:txBody>
      </p:sp>
      <p:pic>
        <p:nvPicPr>
          <p:cNvPr id="8" name="Picture 7">
            <a:extLst>
              <a:ext uri="{FF2B5EF4-FFF2-40B4-BE49-F238E27FC236}">
                <a16:creationId xmlns:a16="http://schemas.microsoft.com/office/drawing/2014/main" id="{668A2874-B12C-654D-AB2C-C6900661C0BD}"/>
              </a:ext>
            </a:extLst>
          </p:cNvPr>
          <p:cNvPicPr>
            <a:picLocks noChangeAspect="1"/>
          </p:cNvPicPr>
          <p:nvPr/>
        </p:nvPicPr>
        <p:blipFill>
          <a:blip r:embed="rId4"/>
          <a:stretch>
            <a:fillRect/>
          </a:stretch>
        </p:blipFill>
        <p:spPr>
          <a:xfrm>
            <a:off x="6096000" y="2112579"/>
            <a:ext cx="5457689" cy="4005072"/>
          </a:xfrm>
          <a:prstGeom prst="rect">
            <a:avLst/>
          </a:prstGeom>
        </p:spPr>
      </p:pic>
      <p:sp>
        <p:nvSpPr>
          <p:cNvPr id="9" name="TextBox 8">
            <a:extLst>
              <a:ext uri="{FF2B5EF4-FFF2-40B4-BE49-F238E27FC236}">
                <a16:creationId xmlns:a16="http://schemas.microsoft.com/office/drawing/2014/main" id="{5B8D659B-4922-054F-9354-D12D1501FA37}"/>
              </a:ext>
            </a:extLst>
          </p:cNvPr>
          <p:cNvSpPr txBox="1"/>
          <p:nvPr/>
        </p:nvSpPr>
        <p:spPr>
          <a:xfrm>
            <a:off x="8073138" y="1927913"/>
            <a:ext cx="2464585" cy="369332"/>
          </a:xfrm>
          <a:prstGeom prst="rect">
            <a:avLst/>
          </a:prstGeom>
          <a:noFill/>
        </p:spPr>
        <p:txBody>
          <a:bodyPr wrap="none" rtlCol="0">
            <a:spAutoFit/>
          </a:bodyPr>
          <a:lstStyle/>
          <a:p>
            <a:r>
              <a:rPr lang="en-US" b="1" dirty="0"/>
              <a:t>Photosynthetic capacity</a:t>
            </a:r>
          </a:p>
        </p:txBody>
      </p:sp>
      <p:sp>
        <p:nvSpPr>
          <p:cNvPr id="10" name="TextBox 9">
            <a:extLst>
              <a:ext uri="{FF2B5EF4-FFF2-40B4-BE49-F238E27FC236}">
                <a16:creationId xmlns:a16="http://schemas.microsoft.com/office/drawing/2014/main" id="{7A02DC2D-B4A5-8B45-9EE9-F9F8A611CF4C}"/>
              </a:ext>
            </a:extLst>
          </p:cNvPr>
          <p:cNvSpPr txBox="1"/>
          <p:nvPr/>
        </p:nvSpPr>
        <p:spPr>
          <a:xfrm>
            <a:off x="8710085" y="6588258"/>
            <a:ext cx="3481915" cy="276999"/>
          </a:xfrm>
          <a:prstGeom prst="rect">
            <a:avLst/>
          </a:prstGeom>
          <a:noFill/>
        </p:spPr>
        <p:txBody>
          <a:bodyPr wrap="none" rtlCol="0">
            <a:spAutoFit/>
          </a:bodyPr>
          <a:lstStyle/>
          <a:p>
            <a:r>
              <a:rPr lang="en-US" sz="1200" dirty="0"/>
              <a:t>Ainsworth &amp; Rogers (2007) </a:t>
            </a:r>
            <a:r>
              <a:rPr lang="en-US" sz="1200" i="1" dirty="0"/>
              <a:t>Plant, Cell &amp; Environment</a:t>
            </a:r>
            <a:endParaRPr lang="en-US" sz="1200" dirty="0"/>
          </a:p>
        </p:txBody>
      </p:sp>
    </p:spTree>
    <p:extLst>
      <p:ext uri="{BB962C8B-B14F-4D97-AF65-F5344CB8AC3E}">
        <p14:creationId xmlns:p14="http://schemas.microsoft.com/office/powerpoint/2010/main" val="110536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ight Arrow 50">
            <a:extLst>
              <a:ext uri="{FF2B5EF4-FFF2-40B4-BE49-F238E27FC236}">
                <a16:creationId xmlns:a16="http://schemas.microsoft.com/office/drawing/2014/main" id="{368FEBE1-12DE-9A43-ABAA-7021E0A961F5}"/>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8B3F44-9740-9246-9BC6-5E15635B44FD}"/>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2" name="Rectangle 21">
            <a:extLst>
              <a:ext uri="{FF2B5EF4-FFF2-40B4-BE49-F238E27FC236}">
                <a16:creationId xmlns:a16="http://schemas.microsoft.com/office/drawing/2014/main" id="{61CA94B9-7A3D-1B43-BE85-69747CF0857B}"/>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329D0E96-6115-6046-B28B-40FBD9709DBF}"/>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201075" y="1659041"/>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DC0835-2ECF-C049-A267-A44A3DA50A28}"/>
              </a:ext>
            </a:extLst>
          </p:cNvPr>
          <p:cNvSpPr>
            <a:spLocks noGrp="1"/>
          </p:cNvSpPr>
          <p:nvPr>
            <p:ph type="title"/>
          </p:nvPr>
        </p:nvSpPr>
        <p:spPr/>
        <p:txBody>
          <a:bodyPr/>
          <a:lstStyle/>
          <a:p>
            <a:r>
              <a:rPr lang="en-US" dirty="0"/>
              <a:t>Hypothesis 2</a:t>
            </a:r>
          </a:p>
        </p:txBody>
      </p:sp>
      <p:sp>
        <p:nvSpPr>
          <p:cNvPr id="45" name="Rectangle 44">
            <a:extLst>
              <a:ext uri="{FF2B5EF4-FFF2-40B4-BE49-F238E27FC236}">
                <a16:creationId xmlns:a16="http://schemas.microsoft.com/office/drawing/2014/main" id="{699E2868-BC28-904D-AED8-FFE09A13874F}"/>
              </a:ext>
            </a:extLst>
          </p:cNvPr>
          <p:cNvSpPr/>
          <p:nvPr/>
        </p:nvSpPr>
        <p:spPr>
          <a:xfrm>
            <a:off x="9094010" y="165777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49" name="Right Arrow 48">
            <a:extLst>
              <a:ext uri="{FF2B5EF4-FFF2-40B4-BE49-F238E27FC236}">
                <a16:creationId xmlns:a16="http://schemas.microsoft.com/office/drawing/2014/main" id="{A84FF340-2AE8-6145-889A-06984977FB34}"/>
              </a:ext>
            </a:extLst>
          </p:cNvPr>
          <p:cNvSpPr/>
          <p:nvPr/>
        </p:nvSpPr>
        <p:spPr>
          <a:xfrm>
            <a:off x="7007515" y="1737717"/>
            <a:ext cx="1602597" cy="643466"/>
          </a:xfrm>
          <a:prstGeom prst="rightArrow">
            <a:avLst>
              <a:gd name="adj1" fmla="val 61448"/>
              <a:gd name="adj2" fmla="val 5000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D073E0EB-6ACC-9640-BBCC-BBEA752484A8}"/>
              </a:ext>
            </a:extLst>
          </p:cNvPr>
          <p:cNvSpPr/>
          <p:nvPr/>
        </p:nvSpPr>
        <p:spPr>
          <a:xfrm rot="9319339">
            <a:off x="6715733" y="2641620"/>
            <a:ext cx="217028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8DBD3E4E-48FE-5141-834C-8DE7199F87C6}"/>
              </a:ext>
            </a:extLst>
          </p:cNvPr>
          <p:cNvSpPr/>
          <p:nvPr/>
        </p:nvSpPr>
        <p:spPr>
          <a:xfrm rot="2056363">
            <a:off x="1737321" y="5007303"/>
            <a:ext cx="283472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39FD271E-86C9-5745-8133-B22BCAE05E9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Left-Right Arrow 38">
            <a:extLst>
              <a:ext uri="{FF2B5EF4-FFF2-40B4-BE49-F238E27FC236}">
                <a16:creationId xmlns:a16="http://schemas.microsoft.com/office/drawing/2014/main" id="{0B5B4A0E-92C1-F345-A973-599350F06B99}"/>
              </a:ext>
            </a:extLst>
          </p:cNvPr>
          <p:cNvSpPr/>
          <p:nvPr/>
        </p:nvSpPr>
        <p:spPr>
          <a:xfrm>
            <a:off x="9172841" y="5687002"/>
            <a:ext cx="749318" cy="644126"/>
          </a:xfrm>
          <a:prstGeom prst="lef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93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alpha val="1057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1399"/>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28760" y="74504"/>
            <a:ext cx="11786149" cy="10055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2a</a:t>
            </a:r>
            <a:r>
              <a:rPr lang="en-US" sz="2400" dirty="0"/>
              <a:t>: </a:t>
            </a:r>
            <a:r>
              <a:rPr lang="en-US" sz="2400" dirty="0">
                <a:solidFill>
                  <a:schemeClr val="accent6"/>
                </a:solidFill>
              </a:rPr>
              <a:t>Increasing CO</a:t>
            </a:r>
            <a:r>
              <a:rPr lang="en-US" sz="2400" baseline="-25000" dirty="0">
                <a:solidFill>
                  <a:schemeClr val="accent6"/>
                </a:solidFill>
              </a:rPr>
              <a:t>2</a:t>
            </a:r>
            <a:r>
              <a:rPr lang="en-US" sz="2400" dirty="0">
                <a:solidFill>
                  <a:schemeClr val="accent6"/>
                </a:solidFill>
              </a:rPr>
              <a:t> will have a direct positive effect on leaf-level photosynthesis</a:t>
            </a:r>
            <a:r>
              <a:rPr lang="en-US" sz="2400" dirty="0"/>
              <a:t> due to increased substrate needed to drive photosynthesis forward</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alpha val="11021"/>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780B5615-D610-0E42-BA65-652C0C9D26D0}"/>
              </a:ext>
            </a:extLst>
          </p:cNvPr>
          <p:cNvSpPr/>
          <p:nvPr/>
        </p:nvSpPr>
        <p:spPr>
          <a:xfrm>
            <a:off x="9172943" y="3596106"/>
            <a:ext cx="749216" cy="643466"/>
          </a:xfrm>
          <a:prstGeom prst="rightArrow">
            <a:avLst/>
          </a:prstGeom>
          <a:solidFill>
            <a:schemeClr val="accent2">
              <a:alpha val="11215"/>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F3AD33-23FB-A049-B805-05F581B72762}"/>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449AB9D6-7925-FE47-AB78-DF94A2FD4A9C}"/>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894906AF-5E34-9846-926D-D6BAEC440B95}"/>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0EA821B-5510-4041-AB00-314B8A37FFDA}"/>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6" name="Rectangle 55">
            <a:extLst>
              <a:ext uri="{FF2B5EF4-FFF2-40B4-BE49-F238E27FC236}">
                <a16:creationId xmlns:a16="http://schemas.microsoft.com/office/drawing/2014/main" id="{49BB94B1-C8A6-9E4D-B3B0-EA79730563CB}"/>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5EB8348B-FE8A-9A40-AF14-AB2DA565393A}"/>
              </a:ext>
            </a:extLst>
          </p:cNvPr>
          <p:cNvSpPr/>
          <p:nvPr/>
        </p:nvSpPr>
        <p:spPr>
          <a:xfrm>
            <a:off x="9172841" y="5687002"/>
            <a:ext cx="749318" cy="644126"/>
          </a:xfrm>
          <a:prstGeom prst="lef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23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ight Arrow 53">
            <a:extLst>
              <a:ext uri="{FF2B5EF4-FFF2-40B4-BE49-F238E27FC236}">
                <a16:creationId xmlns:a16="http://schemas.microsoft.com/office/drawing/2014/main" id="{BCF3D125-2398-F340-AA51-849D94D7D960}"/>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1399"/>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28154"/>
            <a:ext cx="11966258" cy="1245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2b</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a:t>
            </a:r>
            <a:r>
              <a:rPr lang="en-US" sz="2400" dirty="0"/>
              <a:t> as a function of reduced stomatal conductance</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66F30205-1B12-4643-BB8A-33D4C15D4F37}"/>
              </a:ext>
            </a:extLst>
          </p:cNvPr>
          <p:cNvSpPr/>
          <p:nvPr/>
        </p:nvSpPr>
        <p:spPr>
          <a:xfrm>
            <a:off x="9172943" y="3596106"/>
            <a:ext cx="749216" cy="643466"/>
          </a:xfrm>
          <a:prstGeom prst="rightArrow">
            <a:avLst/>
          </a:prstGeom>
          <a:solidFill>
            <a:schemeClr val="accent2">
              <a:alpha val="11486"/>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5C43DEC5-5FC9-7D44-B7CB-12D885D97ECD}"/>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B224423A-FF16-0941-88CC-605D80EB7465}"/>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3BE6B9C-4F6F-0541-95FF-79C164160227}"/>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6" name="Rectangle 55">
            <a:extLst>
              <a:ext uri="{FF2B5EF4-FFF2-40B4-BE49-F238E27FC236}">
                <a16:creationId xmlns:a16="http://schemas.microsoft.com/office/drawing/2014/main" id="{CA3ADB39-2315-D440-8D56-6CD5B3383AB0}"/>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Right Arrow 28">
            <a:extLst>
              <a:ext uri="{FF2B5EF4-FFF2-40B4-BE49-F238E27FC236}">
                <a16:creationId xmlns:a16="http://schemas.microsoft.com/office/drawing/2014/main" id="{CB2B2E04-B686-5B4A-96C2-71A3BF3A7313}"/>
              </a:ext>
            </a:extLst>
          </p:cNvPr>
          <p:cNvSpPr/>
          <p:nvPr/>
        </p:nvSpPr>
        <p:spPr>
          <a:xfrm>
            <a:off x="9172841" y="5687002"/>
            <a:ext cx="749318" cy="644126"/>
          </a:xfrm>
          <a:prstGeom prst="lef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712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09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107857"/>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53" name="Right Arrow 52">
            <a:extLst>
              <a:ext uri="{FF2B5EF4-FFF2-40B4-BE49-F238E27FC236}">
                <a16:creationId xmlns:a16="http://schemas.microsoft.com/office/drawing/2014/main" id="{B4F39B0D-4C6B-F44C-9F05-CD80DEF22F6E}"/>
              </a:ext>
            </a:extLst>
          </p:cNvPr>
          <p:cNvSpPr/>
          <p:nvPr/>
        </p:nvSpPr>
        <p:spPr>
          <a:xfrm>
            <a:off x="9172943" y="3596106"/>
            <a:ext cx="749216" cy="643466"/>
          </a:xfrm>
          <a:prstGeom prst="rightArrow">
            <a:avLst/>
          </a:prstGeom>
          <a:solidFill>
            <a:schemeClr val="accent2">
              <a:alpha val="1087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08FEBD8-508B-E940-8C91-339F0525DD93}"/>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5" name="Right Arrow 54">
            <a:extLst>
              <a:ext uri="{FF2B5EF4-FFF2-40B4-BE49-F238E27FC236}">
                <a16:creationId xmlns:a16="http://schemas.microsoft.com/office/drawing/2014/main" id="{5656312F-476B-D04E-8E53-77F4D27E553B}"/>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F3483A1C-67E4-F24C-B829-CBFA0FDAE40B}"/>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EB4CBF5-0504-2A47-91FA-043CFB94DD95}"/>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8" name="Rectangle 57">
            <a:extLst>
              <a:ext uri="{FF2B5EF4-FFF2-40B4-BE49-F238E27FC236}">
                <a16:creationId xmlns:a16="http://schemas.microsoft.com/office/drawing/2014/main" id="{3167A2A5-675F-6C45-86DD-03FD97CAC147}"/>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3C94A69D-9463-4540-8426-18D343AE3628}"/>
              </a:ext>
            </a:extLst>
          </p:cNvPr>
          <p:cNvSpPr/>
          <p:nvPr/>
        </p:nvSpPr>
        <p:spPr>
          <a:xfrm>
            <a:off x="9172841" y="5687002"/>
            <a:ext cx="749318" cy="644126"/>
          </a:xfrm>
          <a:prstGeom prst="lef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1193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067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39" name="Right Arrow 38">
            <a:extLst>
              <a:ext uri="{FF2B5EF4-FFF2-40B4-BE49-F238E27FC236}">
                <a16:creationId xmlns:a16="http://schemas.microsoft.com/office/drawing/2014/main" id="{1F8F9716-ECC6-B341-99C3-324BC5E02E3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98B08D7-DC58-5048-9268-F8301DFCC3CD}"/>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2" name="Right Arrow 51">
            <a:extLst>
              <a:ext uri="{FF2B5EF4-FFF2-40B4-BE49-F238E27FC236}">
                <a16:creationId xmlns:a16="http://schemas.microsoft.com/office/drawing/2014/main" id="{CDC12152-8CE0-6443-8C27-5C61AFB348F3}"/>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174532C6-2327-054F-A903-BCCDA064D1DD}"/>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AA1D083-1CC4-8E41-B6BF-13EF7C0303AE}"/>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5" name="Rectangle 54">
            <a:extLst>
              <a:ext uri="{FF2B5EF4-FFF2-40B4-BE49-F238E27FC236}">
                <a16:creationId xmlns:a16="http://schemas.microsoft.com/office/drawing/2014/main" id="{6ED58BBF-5278-BE4C-B372-9F9FC2D342E2}"/>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46FEA3B9-4754-7646-AC64-EF356AE165A9}"/>
              </a:ext>
            </a:extLst>
          </p:cNvPr>
          <p:cNvSpPr/>
          <p:nvPr/>
        </p:nvSpPr>
        <p:spPr>
          <a:xfrm>
            <a:off x="9172841" y="5687002"/>
            <a:ext cx="749318" cy="644126"/>
          </a:xfrm>
          <a:prstGeom prst="lef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426268A8-0622-654B-AE56-0BF3D975DC6F}"/>
              </a:ext>
            </a:extLst>
          </p:cNvPr>
          <p:cNvSpPr txBox="1">
            <a:spLocks/>
          </p:cNvSpPr>
          <p:nvPr/>
        </p:nvSpPr>
        <p:spPr>
          <a:xfrm>
            <a:off x="112871" y="-107857"/>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Tree>
    <p:extLst>
      <p:ext uri="{BB962C8B-B14F-4D97-AF65-F5344CB8AC3E}">
        <p14:creationId xmlns:p14="http://schemas.microsoft.com/office/powerpoint/2010/main" val="6352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39" name="Right Arrow 38">
            <a:extLst>
              <a:ext uri="{FF2B5EF4-FFF2-40B4-BE49-F238E27FC236}">
                <a16:creationId xmlns:a16="http://schemas.microsoft.com/office/drawing/2014/main" id="{1F8F9716-ECC6-B341-99C3-324BC5E02E3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3075F29-5527-CF4E-B13C-83CD1BBE170B}"/>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2" name="Right Arrow 51">
            <a:extLst>
              <a:ext uri="{FF2B5EF4-FFF2-40B4-BE49-F238E27FC236}">
                <a16:creationId xmlns:a16="http://schemas.microsoft.com/office/drawing/2014/main" id="{C3A94796-4EDC-A544-A6AD-815D9E105DC3}"/>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7BA2B705-30D2-B94F-B0EE-D6A97B1B589D}"/>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8E27931-940B-3347-800D-CDB961BFD072}"/>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5" name="Rectangle 54">
            <a:extLst>
              <a:ext uri="{FF2B5EF4-FFF2-40B4-BE49-F238E27FC236}">
                <a16:creationId xmlns:a16="http://schemas.microsoft.com/office/drawing/2014/main" id="{DB14C599-0F96-794B-99D2-81CAD6C9903F}"/>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C32E5D4D-43A3-0344-B2B4-10CCBB5F324B}"/>
              </a:ext>
            </a:extLst>
          </p:cNvPr>
          <p:cNvSpPr/>
          <p:nvPr/>
        </p:nvSpPr>
        <p:spPr>
          <a:xfrm>
            <a:off x="9172841" y="5687002"/>
            <a:ext cx="749318" cy="644126"/>
          </a:xfrm>
          <a:prstGeom prst="lef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701BD3B4-C60B-6344-A4F4-3A32B806C6AC}"/>
              </a:ext>
            </a:extLst>
          </p:cNvPr>
          <p:cNvSpPr txBox="1">
            <a:spLocks/>
          </p:cNvSpPr>
          <p:nvPr/>
        </p:nvSpPr>
        <p:spPr>
          <a:xfrm>
            <a:off x="112871" y="-107857"/>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Tree>
    <p:extLst>
      <p:ext uri="{BB962C8B-B14F-4D97-AF65-F5344CB8AC3E}">
        <p14:creationId xmlns:p14="http://schemas.microsoft.com/office/powerpoint/2010/main" val="2849268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7D0FE6D9-F1DD-2C4C-809C-EB0934E6FB4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9213473-A313-9840-B5A1-6350A22B03B9}"/>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D7F9BD04-1606-6E4A-B13E-AD9EDC5C7E48}"/>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64DAC3E1-FEF7-4A48-9C01-0DEDB48E265A}"/>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3506E25-1695-EE48-B2CC-A42D4CA06628}"/>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6" name="Rectangle 55">
            <a:extLst>
              <a:ext uri="{FF2B5EF4-FFF2-40B4-BE49-F238E27FC236}">
                <a16:creationId xmlns:a16="http://schemas.microsoft.com/office/drawing/2014/main" id="{B62AB30B-7496-EA4F-A337-E5D9735265F2}"/>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B0913EE1-7976-3D4F-AB06-6C52BCA3CD56}"/>
              </a:ext>
            </a:extLst>
          </p:cNvPr>
          <p:cNvSpPr/>
          <p:nvPr/>
        </p:nvSpPr>
        <p:spPr>
          <a:xfrm>
            <a:off x="9172841" y="5687002"/>
            <a:ext cx="749318" cy="644126"/>
          </a:xfrm>
          <a:prstGeom prst="lef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D26549C3-C7B7-274C-BE38-EECE68CE1E0B}"/>
              </a:ext>
            </a:extLst>
          </p:cNvPr>
          <p:cNvSpPr txBox="1">
            <a:spLocks/>
          </p:cNvSpPr>
          <p:nvPr/>
        </p:nvSpPr>
        <p:spPr>
          <a:xfrm>
            <a:off x="112871" y="-107857"/>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Tree>
    <p:extLst>
      <p:ext uri="{BB962C8B-B14F-4D97-AF65-F5344CB8AC3E}">
        <p14:creationId xmlns:p14="http://schemas.microsoft.com/office/powerpoint/2010/main" val="2304921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7D0FE6D9-F1DD-2C4C-809C-EB0934E6FB4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9213473-A313-9840-B5A1-6350A22B03B9}"/>
              </a:ext>
            </a:extLst>
          </p:cNvPr>
          <p:cNvSpPr/>
          <p:nvPr/>
        </p:nvSpPr>
        <p:spPr>
          <a:xfrm>
            <a:off x="9094010" y="165777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D7F9BD04-1606-6E4A-B13E-AD9EDC5C7E48}"/>
              </a:ext>
            </a:extLst>
          </p:cNvPr>
          <p:cNvSpPr/>
          <p:nvPr/>
        </p:nvSpPr>
        <p:spPr>
          <a:xfrm>
            <a:off x="7007515" y="1737717"/>
            <a:ext cx="1602597" cy="643466"/>
          </a:xfrm>
          <a:prstGeom prst="rightArrow">
            <a:avLst>
              <a:gd name="adj1" fmla="val 61448"/>
              <a:gd name="adj2" fmla="val 5000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64DAC3E1-FEF7-4A48-9C01-0DEDB48E265A}"/>
              </a:ext>
            </a:extLst>
          </p:cNvPr>
          <p:cNvSpPr/>
          <p:nvPr/>
        </p:nvSpPr>
        <p:spPr>
          <a:xfrm rot="9319339">
            <a:off x="6715733" y="2641620"/>
            <a:ext cx="217028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C7FD86-9CC6-A342-956F-D7740C43B7CC}"/>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48" name="Rectangle 47">
            <a:extLst>
              <a:ext uri="{FF2B5EF4-FFF2-40B4-BE49-F238E27FC236}">
                <a16:creationId xmlns:a16="http://schemas.microsoft.com/office/drawing/2014/main" id="{5C9D9BDF-9639-9A4E-842B-D7F6F71D2FCF}"/>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7945E9F3-AF8F-5A4F-A51C-0F8EEF27921F}"/>
              </a:ext>
            </a:extLst>
          </p:cNvPr>
          <p:cNvSpPr/>
          <p:nvPr/>
        </p:nvSpPr>
        <p:spPr>
          <a:xfrm>
            <a:off x="9172841" y="5687002"/>
            <a:ext cx="749318" cy="644126"/>
          </a:xfrm>
          <a:prstGeom prst="lef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0E13319A-512E-CE45-80BE-BE4DD1370F9A}"/>
              </a:ext>
            </a:extLst>
          </p:cNvPr>
          <p:cNvSpPr txBox="1">
            <a:spLocks/>
          </p:cNvSpPr>
          <p:nvPr/>
        </p:nvSpPr>
        <p:spPr>
          <a:xfrm>
            <a:off x="112871" y="-107857"/>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Tree>
    <p:extLst>
      <p:ext uri="{BB962C8B-B14F-4D97-AF65-F5344CB8AC3E}">
        <p14:creationId xmlns:p14="http://schemas.microsoft.com/office/powerpoint/2010/main" val="393549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ight Arrow 54">
            <a:extLst>
              <a:ext uri="{FF2B5EF4-FFF2-40B4-BE49-F238E27FC236}">
                <a16:creationId xmlns:a16="http://schemas.microsoft.com/office/drawing/2014/main" id="{74A18614-5806-3343-8456-997E08226642}"/>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62831"/>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2d</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 </a:t>
            </a:r>
            <a:r>
              <a:rPr lang="en-US" sz="2400" u="sng" dirty="0"/>
              <a:t>and</a:t>
            </a:r>
            <a:r>
              <a:rPr lang="en-US" sz="2400" dirty="0"/>
              <a:t> reduced stomatal conductance</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Arrow 51">
            <a:extLst>
              <a:ext uri="{FF2B5EF4-FFF2-40B4-BE49-F238E27FC236}">
                <a16:creationId xmlns:a16="http://schemas.microsoft.com/office/drawing/2014/main" id="{0CD88380-8B91-3E41-9894-086A0D8427D3}"/>
              </a:ext>
            </a:extLst>
          </p:cNvPr>
          <p:cNvSpPr/>
          <p:nvPr/>
        </p:nvSpPr>
        <p:spPr>
          <a:xfrm>
            <a:off x="9172943" y="3596106"/>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7CE3479-45DA-9549-A4DB-3651F678E379}"/>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4" name="Right Arrow 53">
            <a:extLst>
              <a:ext uri="{FF2B5EF4-FFF2-40B4-BE49-F238E27FC236}">
                <a16:creationId xmlns:a16="http://schemas.microsoft.com/office/drawing/2014/main" id="{AF5516FF-480F-374D-81E4-6FA5ECF727B1}"/>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3136EC2-9412-5B42-A802-CCA6ACBBE161}"/>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7" name="Rectangle 56">
            <a:extLst>
              <a:ext uri="{FF2B5EF4-FFF2-40B4-BE49-F238E27FC236}">
                <a16:creationId xmlns:a16="http://schemas.microsoft.com/office/drawing/2014/main" id="{AF3082A1-10C1-C74E-B4FE-E3E868526636}"/>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9" name="Left-Right Arrow 28">
            <a:extLst>
              <a:ext uri="{FF2B5EF4-FFF2-40B4-BE49-F238E27FC236}">
                <a16:creationId xmlns:a16="http://schemas.microsoft.com/office/drawing/2014/main" id="{16DAB662-743C-6D41-A7C1-0BC3D6C3590B}"/>
              </a:ext>
            </a:extLst>
          </p:cNvPr>
          <p:cNvSpPr/>
          <p:nvPr/>
        </p:nvSpPr>
        <p:spPr>
          <a:xfrm>
            <a:off x="9172841" y="5687002"/>
            <a:ext cx="749318" cy="644126"/>
          </a:xfrm>
          <a:prstGeom prst="lef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69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4A0AF191-F880-BB43-BF0E-BCA8AF24F1AB}"/>
              </a:ext>
            </a:extLst>
          </p:cNvPr>
          <p:cNvSpPr>
            <a:spLocks noGrp="1"/>
          </p:cNvSpPr>
          <p:nvPr>
            <p:ph type="title"/>
          </p:nvPr>
        </p:nvSpPr>
        <p:spPr>
          <a:xfrm>
            <a:off x="838200" y="93459"/>
            <a:ext cx="10515600" cy="1325563"/>
          </a:xfrm>
        </p:spPr>
        <p:txBody>
          <a:bodyPr/>
          <a:lstStyle/>
          <a:p>
            <a:r>
              <a:rPr lang="en-US" dirty="0"/>
              <a:t>Hypothesis 2</a:t>
            </a:r>
          </a:p>
        </p:txBody>
      </p:sp>
      <p:sp>
        <p:nvSpPr>
          <p:cNvPr id="52" name="Right Arrow 51">
            <a:extLst>
              <a:ext uri="{FF2B5EF4-FFF2-40B4-BE49-F238E27FC236}">
                <a16:creationId xmlns:a16="http://schemas.microsoft.com/office/drawing/2014/main" id="{3F6620F0-7330-AA42-8324-4C7D0E371D10}"/>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7CEAFA0-8105-4C4F-909B-05E9CC2CD520}"/>
              </a:ext>
            </a:extLst>
          </p:cNvPr>
          <p:cNvSpPr/>
          <p:nvPr/>
        </p:nvSpPr>
        <p:spPr>
          <a:xfrm>
            <a:off x="9094010" y="165777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4" name="Right Arrow 53">
            <a:extLst>
              <a:ext uri="{FF2B5EF4-FFF2-40B4-BE49-F238E27FC236}">
                <a16:creationId xmlns:a16="http://schemas.microsoft.com/office/drawing/2014/main" id="{1358DF77-7934-224F-96D0-1B0A5657FA4D}"/>
              </a:ext>
            </a:extLst>
          </p:cNvPr>
          <p:cNvSpPr/>
          <p:nvPr/>
        </p:nvSpPr>
        <p:spPr>
          <a:xfrm>
            <a:off x="7007515" y="1737717"/>
            <a:ext cx="1602597" cy="643466"/>
          </a:xfrm>
          <a:prstGeom prst="rightArrow">
            <a:avLst>
              <a:gd name="adj1" fmla="val 61448"/>
              <a:gd name="adj2" fmla="val 5000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FA6FE762-1403-434C-8A4B-205B581D51DF}"/>
              </a:ext>
            </a:extLst>
          </p:cNvPr>
          <p:cNvSpPr/>
          <p:nvPr/>
        </p:nvSpPr>
        <p:spPr>
          <a:xfrm rot="9319339">
            <a:off x="6715733" y="2641620"/>
            <a:ext cx="217028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FE22B67-193B-3443-92B4-2F1B39475D64}"/>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7" name="Rectangle 56">
            <a:extLst>
              <a:ext uri="{FF2B5EF4-FFF2-40B4-BE49-F238E27FC236}">
                <a16:creationId xmlns:a16="http://schemas.microsoft.com/office/drawing/2014/main" id="{35FDA08E-8ACA-D847-910B-0161C1DB9B8A}"/>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2" name="Left-Right Arrow 1">
            <a:extLst>
              <a:ext uri="{FF2B5EF4-FFF2-40B4-BE49-F238E27FC236}">
                <a16:creationId xmlns:a16="http://schemas.microsoft.com/office/drawing/2014/main" id="{CDA97C49-B477-1047-93B9-6B3846580A37}"/>
              </a:ext>
            </a:extLst>
          </p:cNvPr>
          <p:cNvSpPr/>
          <p:nvPr/>
        </p:nvSpPr>
        <p:spPr>
          <a:xfrm>
            <a:off x="9172841" y="5687002"/>
            <a:ext cx="749318" cy="644126"/>
          </a:xfrm>
          <a:prstGeom prst="lef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49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AB98-00CA-8E4A-BEF5-6F897ACEDACC}"/>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 which tends to correspond with stimulations in whole plant growth</a:t>
            </a:r>
          </a:p>
        </p:txBody>
      </p:sp>
      <p:pic>
        <p:nvPicPr>
          <p:cNvPr id="4" name="Picture 3">
            <a:extLst>
              <a:ext uri="{FF2B5EF4-FFF2-40B4-BE49-F238E27FC236}">
                <a16:creationId xmlns:a16="http://schemas.microsoft.com/office/drawing/2014/main" id="{30E32143-AAEA-AC4E-9C10-8C45224EA61E}"/>
              </a:ext>
            </a:extLst>
          </p:cNvPr>
          <p:cNvPicPr>
            <a:picLocks noChangeAspect="1"/>
          </p:cNvPicPr>
          <p:nvPr/>
        </p:nvPicPr>
        <p:blipFill rotWithShape="1">
          <a:blip r:embed="rId3"/>
          <a:srcRect b="58939"/>
          <a:stretch/>
        </p:blipFill>
        <p:spPr>
          <a:xfrm>
            <a:off x="750614" y="2095719"/>
            <a:ext cx="5702300" cy="2570874"/>
          </a:xfrm>
          <a:prstGeom prst="rect">
            <a:avLst/>
          </a:prstGeom>
        </p:spPr>
      </p:pic>
      <p:pic>
        <p:nvPicPr>
          <p:cNvPr id="5" name="Picture 4">
            <a:extLst>
              <a:ext uri="{FF2B5EF4-FFF2-40B4-BE49-F238E27FC236}">
                <a16:creationId xmlns:a16="http://schemas.microsoft.com/office/drawing/2014/main" id="{06D64FFF-47EA-D24D-9654-779393ED75D5}"/>
              </a:ext>
            </a:extLst>
          </p:cNvPr>
          <p:cNvPicPr>
            <a:picLocks noChangeAspect="1"/>
          </p:cNvPicPr>
          <p:nvPr/>
        </p:nvPicPr>
        <p:blipFill rotWithShape="1">
          <a:blip r:embed="rId3"/>
          <a:srcRect t="83885"/>
          <a:stretch/>
        </p:blipFill>
        <p:spPr>
          <a:xfrm>
            <a:off x="750614" y="4666593"/>
            <a:ext cx="5702300" cy="1008993"/>
          </a:xfrm>
          <a:prstGeom prst="rect">
            <a:avLst/>
          </a:prstGeom>
        </p:spPr>
      </p:pic>
      <p:pic>
        <p:nvPicPr>
          <p:cNvPr id="7" name="Picture 6">
            <a:extLst>
              <a:ext uri="{FF2B5EF4-FFF2-40B4-BE49-F238E27FC236}">
                <a16:creationId xmlns:a16="http://schemas.microsoft.com/office/drawing/2014/main" id="{AE912C9F-201A-FD4E-B2CD-763D7457D1B2}"/>
              </a:ext>
            </a:extLst>
          </p:cNvPr>
          <p:cNvPicPr>
            <a:picLocks noChangeAspect="1"/>
          </p:cNvPicPr>
          <p:nvPr/>
        </p:nvPicPr>
        <p:blipFill rotWithShape="1">
          <a:blip r:embed="rId3"/>
          <a:srcRect t="43813"/>
          <a:stretch/>
        </p:blipFill>
        <p:spPr>
          <a:xfrm>
            <a:off x="6096000" y="2157686"/>
            <a:ext cx="5702300" cy="3517900"/>
          </a:xfrm>
          <a:prstGeom prst="rect">
            <a:avLst/>
          </a:prstGeom>
        </p:spPr>
      </p:pic>
      <p:sp>
        <p:nvSpPr>
          <p:cNvPr id="8" name="TextBox 7">
            <a:extLst>
              <a:ext uri="{FF2B5EF4-FFF2-40B4-BE49-F238E27FC236}">
                <a16:creationId xmlns:a16="http://schemas.microsoft.com/office/drawing/2014/main" id="{B54A70C9-B217-E249-B1BC-94584F581808}"/>
              </a:ext>
            </a:extLst>
          </p:cNvPr>
          <p:cNvSpPr txBox="1"/>
          <p:nvPr/>
        </p:nvSpPr>
        <p:spPr>
          <a:xfrm>
            <a:off x="9263600" y="6581001"/>
            <a:ext cx="2928401" cy="276999"/>
          </a:xfrm>
          <a:prstGeom prst="rect">
            <a:avLst/>
          </a:prstGeom>
          <a:noFill/>
        </p:spPr>
        <p:txBody>
          <a:bodyPr wrap="square" rtlCol="0">
            <a:spAutoFit/>
          </a:bodyPr>
          <a:lstStyle/>
          <a:p>
            <a:r>
              <a:rPr lang="en-US" sz="1200" dirty="0"/>
              <a:t>de Graaf et al. (2006) </a:t>
            </a:r>
            <a:r>
              <a:rPr lang="en-US" sz="1200" i="1" dirty="0"/>
              <a:t>Global Change Biology</a:t>
            </a:r>
            <a:endParaRPr lang="en-US" sz="1200" dirty="0"/>
          </a:p>
        </p:txBody>
      </p:sp>
      <p:sp>
        <p:nvSpPr>
          <p:cNvPr id="3" name="Rectangle 2">
            <a:extLst>
              <a:ext uri="{FF2B5EF4-FFF2-40B4-BE49-F238E27FC236}">
                <a16:creationId xmlns:a16="http://schemas.microsoft.com/office/drawing/2014/main" id="{5DD5E751-0FA8-FA45-869D-0650825B30E2}"/>
              </a:ext>
            </a:extLst>
          </p:cNvPr>
          <p:cNvSpPr/>
          <p:nvPr/>
        </p:nvSpPr>
        <p:spPr>
          <a:xfrm>
            <a:off x="6096000" y="2157686"/>
            <a:ext cx="735106" cy="3128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454972-8A2A-1D4F-9B01-D6C722CCC6E1}"/>
              </a:ext>
            </a:extLst>
          </p:cNvPr>
          <p:cNvSpPr/>
          <p:nvPr/>
        </p:nvSpPr>
        <p:spPr>
          <a:xfrm>
            <a:off x="750614" y="2095719"/>
            <a:ext cx="735106" cy="3128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15ADB11-5E01-AE41-9003-FF221F8E0AE7}"/>
              </a:ext>
            </a:extLst>
          </p:cNvPr>
          <p:cNvSpPr txBox="1"/>
          <p:nvPr/>
        </p:nvSpPr>
        <p:spPr>
          <a:xfrm>
            <a:off x="2429794" y="1726387"/>
            <a:ext cx="2314223" cy="369332"/>
          </a:xfrm>
          <a:prstGeom prst="rect">
            <a:avLst/>
          </a:prstGeom>
          <a:noFill/>
        </p:spPr>
        <p:txBody>
          <a:bodyPr wrap="none" rtlCol="0">
            <a:spAutoFit/>
          </a:bodyPr>
          <a:lstStyle/>
          <a:p>
            <a:r>
              <a:rPr lang="en-US" b="1" dirty="0"/>
              <a:t>Aboveground biomass</a:t>
            </a:r>
          </a:p>
        </p:txBody>
      </p:sp>
      <p:sp>
        <p:nvSpPr>
          <p:cNvPr id="11" name="TextBox 10">
            <a:extLst>
              <a:ext uri="{FF2B5EF4-FFF2-40B4-BE49-F238E27FC236}">
                <a16:creationId xmlns:a16="http://schemas.microsoft.com/office/drawing/2014/main" id="{E6C77A77-D7DB-9E41-B76D-94B010C99685}"/>
              </a:ext>
            </a:extLst>
          </p:cNvPr>
          <p:cNvSpPr txBox="1"/>
          <p:nvPr/>
        </p:nvSpPr>
        <p:spPr>
          <a:xfrm>
            <a:off x="7975420" y="1726387"/>
            <a:ext cx="2300373" cy="369332"/>
          </a:xfrm>
          <a:prstGeom prst="rect">
            <a:avLst/>
          </a:prstGeom>
          <a:noFill/>
        </p:spPr>
        <p:txBody>
          <a:bodyPr wrap="none" rtlCol="0">
            <a:spAutoFit/>
          </a:bodyPr>
          <a:lstStyle/>
          <a:p>
            <a:r>
              <a:rPr lang="en-US" b="1" dirty="0"/>
              <a:t>Belowground biomass</a:t>
            </a:r>
          </a:p>
        </p:txBody>
      </p:sp>
    </p:spTree>
    <p:extLst>
      <p:ext uri="{BB962C8B-B14F-4D97-AF65-F5344CB8AC3E}">
        <p14:creationId xmlns:p14="http://schemas.microsoft.com/office/powerpoint/2010/main" val="88463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9D1-8784-E649-8CF0-966F5ACB4967}"/>
              </a:ext>
            </a:extLst>
          </p:cNvPr>
          <p:cNvSpPr>
            <a:spLocks noGrp="1"/>
          </p:cNvSpPr>
          <p:nvPr>
            <p:ph type="title"/>
          </p:nvPr>
        </p:nvSpPr>
        <p:spPr/>
        <p:txBody>
          <a:bodyPr/>
          <a:lstStyle/>
          <a:p>
            <a:r>
              <a:rPr lang="en-US" dirty="0"/>
              <a:t>Timeline for Experiment 4</a:t>
            </a:r>
          </a:p>
        </p:txBody>
      </p:sp>
      <p:sp>
        <p:nvSpPr>
          <p:cNvPr id="3" name="Content Placeholder 2">
            <a:extLst>
              <a:ext uri="{FF2B5EF4-FFF2-40B4-BE49-F238E27FC236}">
                <a16:creationId xmlns:a16="http://schemas.microsoft.com/office/drawing/2014/main" id="{6C1C6241-E194-C54C-958B-E3A790FD6943}"/>
              </a:ext>
            </a:extLst>
          </p:cNvPr>
          <p:cNvSpPr>
            <a:spLocks noGrp="1"/>
          </p:cNvSpPr>
          <p:nvPr>
            <p:ph idx="1"/>
          </p:nvPr>
        </p:nvSpPr>
        <p:spPr>
          <a:xfrm>
            <a:off x="651164" y="1825624"/>
            <a:ext cx="10702636" cy="4686011"/>
          </a:xfrm>
        </p:spPr>
        <p:txBody>
          <a:bodyPr>
            <a:normAutofit lnSpcReduction="10000"/>
          </a:bodyPr>
          <a:lstStyle/>
          <a:p>
            <a:r>
              <a:rPr lang="en-US" dirty="0"/>
              <a:t>Start experiment in March/April 2022 using growth chambers in ESB I</a:t>
            </a:r>
          </a:p>
          <a:p>
            <a:endParaRPr lang="en-US" dirty="0"/>
          </a:p>
          <a:p>
            <a:r>
              <a:rPr lang="en-US" dirty="0"/>
              <a:t>Only one growth chamber available</a:t>
            </a:r>
          </a:p>
          <a:p>
            <a:pPr lvl="1"/>
            <a:r>
              <a:rPr lang="en-US" dirty="0"/>
              <a:t>Two separate trial runs for each CO</a:t>
            </a:r>
            <a:r>
              <a:rPr lang="en-US" baseline="-25000" dirty="0"/>
              <a:t>2</a:t>
            </a:r>
            <a:r>
              <a:rPr lang="en-US" dirty="0"/>
              <a:t> treatment (2 months each) </a:t>
            </a:r>
          </a:p>
          <a:p>
            <a:pPr lvl="1"/>
            <a:r>
              <a:rPr lang="en-US" dirty="0"/>
              <a:t>Temperature, relative humidity, and PAR sensors set up through both trials</a:t>
            </a:r>
          </a:p>
          <a:p>
            <a:pPr lvl="1"/>
            <a:endParaRPr lang="en-US" dirty="0"/>
          </a:p>
          <a:p>
            <a:r>
              <a:rPr lang="en-US" dirty="0"/>
              <a:t>Harvest and tissue processing should take another 2 months</a:t>
            </a:r>
          </a:p>
          <a:p>
            <a:endParaRPr lang="en-US" dirty="0"/>
          </a:p>
          <a:p>
            <a:r>
              <a:rPr lang="en-US" dirty="0"/>
              <a:t>Data analysis, manuscript draft finished by end of calendar year?</a:t>
            </a:r>
          </a:p>
        </p:txBody>
      </p:sp>
    </p:spTree>
    <p:extLst>
      <p:ext uri="{BB962C8B-B14F-4D97-AF65-F5344CB8AC3E}">
        <p14:creationId xmlns:p14="http://schemas.microsoft.com/office/powerpoint/2010/main" val="1081028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012-96CC-8749-B5FF-299C7BF019C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Products from Experiment 4</a:t>
            </a:r>
          </a:p>
        </p:txBody>
      </p:sp>
      <p:sp>
        <p:nvSpPr>
          <p:cNvPr id="3" name="Content Placeholder 2">
            <a:extLst>
              <a:ext uri="{FF2B5EF4-FFF2-40B4-BE49-F238E27FC236}">
                <a16:creationId xmlns:a16="http://schemas.microsoft.com/office/drawing/2014/main" id="{F533BE0D-AF2F-AE49-AD5C-5297296B75A8}"/>
              </a:ext>
            </a:extLst>
          </p:cNvPr>
          <p:cNvSpPr>
            <a:spLocks noGrp="1"/>
          </p:cNvSpPr>
          <p:nvPr>
            <p:ph idx="1"/>
          </p:nvPr>
        </p:nvSpPr>
        <p:spPr/>
        <p:txBody>
          <a:bodyPr>
            <a:normAutofit/>
          </a:bodyPr>
          <a:lstStyle/>
          <a:p>
            <a:r>
              <a:rPr lang="en-US" dirty="0"/>
              <a:t>1-2 publications</a:t>
            </a:r>
          </a:p>
          <a:p>
            <a:pPr lvl="1"/>
            <a:r>
              <a:rPr lang="en-US" dirty="0"/>
              <a:t>Structural carbon costs to acquire nitrogen responses to N fixation, N fertilization, and CO</a:t>
            </a:r>
            <a:r>
              <a:rPr lang="en-US" baseline="-25000" dirty="0"/>
              <a:t>2</a:t>
            </a:r>
          </a:p>
          <a:p>
            <a:pPr lvl="1"/>
            <a:endParaRPr lang="en-US" dirty="0"/>
          </a:p>
          <a:p>
            <a:pPr lvl="1"/>
            <a:r>
              <a:rPr lang="en-US" dirty="0"/>
              <a:t>Leaf and whole plant nitrogen allocation responses to N fixation, N fertilization, and CO</a:t>
            </a:r>
            <a:r>
              <a:rPr lang="en-US" baseline="-25000" dirty="0"/>
              <a:t>2</a:t>
            </a:r>
            <a:endParaRPr lang="en-US" dirty="0"/>
          </a:p>
          <a:p>
            <a:pPr marL="457200" lvl="1" indent="0">
              <a:buNone/>
            </a:pPr>
            <a:endParaRPr lang="en-US" dirty="0"/>
          </a:p>
          <a:p>
            <a:r>
              <a:rPr lang="en-US" dirty="0"/>
              <a:t>A few conferences in winter 2022 (AGU?) and summer 2023 (BSA/ESA)</a:t>
            </a:r>
          </a:p>
        </p:txBody>
      </p:sp>
    </p:spTree>
    <p:extLst>
      <p:ext uri="{BB962C8B-B14F-4D97-AF65-F5344CB8AC3E}">
        <p14:creationId xmlns:p14="http://schemas.microsoft.com/office/powerpoint/2010/main" val="169234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7FB8-3764-D043-86B0-21601F3FFB6D}"/>
              </a:ext>
            </a:extLst>
          </p:cNvPr>
          <p:cNvSpPr>
            <a:spLocks noGrp="1"/>
          </p:cNvSpPr>
          <p:nvPr>
            <p:ph type="title"/>
          </p:nvPr>
        </p:nvSpPr>
        <p:spPr/>
        <p:txBody>
          <a:bodyPr>
            <a:noAutofit/>
          </a:bodyPr>
          <a:lstStyle/>
          <a:p>
            <a:r>
              <a:rPr lang="en-US" dirty="0">
                <a:latin typeface="Arial" panose="020B0604020202020204" pitchFamily="34" charset="0"/>
                <a:cs typeface="Arial" panose="020B0604020202020204" pitchFamily="34" charset="0"/>
              </a:rPr>
              <a:t>Discrepancies in leaf and whole plant responses to CO</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may lead to tradeoffs between leaf and whole plant nutrient allocation</a:t>
            </a:r>
          </a:p>
        </p:txBody>
      </p:sp>
      <p:pic>
        <p:nvPicPr>
          <p:cNvPr id="8" name="Picture 7">
            <a:extLst>
              <a:ext uri="{FF2B5EF4-FFF2-40B4-BE49-F238E27FC236}">
                <a16:creationId xmlns:a16="http://schemas.microsoft.com/office/drawing/2014/main" id="{8D8EC80D-9532-844A-A8A9-0C2ECBA22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560" y="1745190"/>
            <a:ext cx="4090568" cy="5112810"/>
          </a:xfrm>
          <a:prstGeom prst="rect">
            <a:avLst/>
          </a:prstGeom>
        </p:spPr>
      </p:pic>
      <p:sp>
        <p:nvSpPr>
          <p:cNvPr id="3" name="TextBox 2">
            <a:extLst>
              <a:ext uri="{FF2B5EF4-FFF2-40B4-BE49-F238E27FC236}">
                <a16:creationId xmlns:a16="http://schemas.microsoft.com/office/drawing/2014/main" id="{A1749496-C2C4-3E4F-9BC7-5AD546DFF919}"/>
              </a:ext>
            </a:extLst>
          </p:cNvPr>
          <p:cNvSpPr txBox="1"/>
          <p:nvPr/>
        </p:nvSpPr>
        <p:spPr>
          <a:xfrm>
            <a:off x="10734229" y="6597409"/>
            <a:ext cx="1457771" cy="276999"/>
          </a:xfrm>
          <a:prstGeom prst="rect">
            <a:avLst/>
          </a:prstGeom>
          <a:noFill/>
        </p:spPr>
        <p:txBody>
          <a:bodyPr wrap="none" rtlCol="0">
            <a:spAutoFit/>
          </a:bodyPr>
          <a:lstStyle/>
          <a:p>
            <a:r>
              <a:rPr lang="en-US" sz="1200" dirty="0"/>
              <a:t>Smith et al. (in prep)</a:t>
            </a:r>
          </a:p>
        </p:txBody>
      </p:sp>
    </p:spTree>
    <p:extLst>
      <p:ext uri="{BB962C8B-B14F-4D97-AF65-F5344CB8AC3E}">
        <p14:creationId xmlns:p14="http://schemas.microsoft.com/office/powerpoint/2010/main" val="414344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7C7E4-AA3D-F64A-A16A-B750A8350D2B}"/>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Maintain photosynthesis with greater </a:t>
            </a:r>
            <a:r>
              <a:rPr lang="en-US" dirty="0">
                <a:solidFill>
                  <a:schemeClr val="accent1"/>
                </a:solidFill>
                <a:latin typeface="Arial" panose="020B0604020202020204" pitchFamily="34" charset="0"/>
                <a:cs typeface="Arial" panose="020B0604020202020204" pitchFamily="34" charset="0"/>
              </a:rPr>
              <a:t>water use efficiency </a:t>
            </a:r>
            <a:r>
              <a:rPr lang="en-US" dirty="0">
                <a:latin typeface="Arial" panose="020B0604020202020204" pitchFamily="34" charset="0"/>
                <a:cs typeface="Arial" panose="020B0604020202020204" pitchFamily="34" charset="0"/>
              </a:rPr>
              <a:t>at expense of </a:t>
            </a:r>
            <a:r>
              <a:rPr lang="en-US" dirty="0">
                <a:solidFill>
                  <a:schemeClr val="accent2"/>
                </a:solidFill>
                <a:latin typeface="Arial" panose="020B0604020202020204" pitchFamily="34" charset="0"/>
                <a:cs typeface="Arial" panose="020B0604020202020204" pitchFamily="34" charset="0"/>
              </a:rPr>
              <a:t>nitrogen use efficiency</a:t>
            </a:r>
            <a:r>
              <a:rPr lang="en-US" dirty="0">
                <a:latin typeface="Arial" panose="020B0604020202020204" pitchFamily="34" charset="0"/>
                <a:cs typeface="Arial" panose="020B0604020202020204" pitchFamily="34" charset="0"/>
              </a:rPr>
              <a:t>, or vice versa</a:t>
            </a:r>
            <a:endParaRPr lang="en-US" dirty="0">
              <a:solidFill>
                <a:schemeClr val="accent2"/>
              </a:solidFill>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11804477-C5F4-4645-8C06-04D8B0CC9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263" y="2147404"/>
            <a:ext cx="7681474" cy="38234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a:extLst>
              <a:ext uri="{FF2B5EF4-FFF2-40B4-BE49-F238E27FC236}">
                <a16:creationId xmlns:a16="http://schemas.microsoft.com/office/drawing/2014/main" id="{B14CCBA3-EA0D-5644-948B-2891ADEF9E1E}"/>
              </a:ext>
            </a:extLst>
          </p:cNvPr>
          <p:cNvSpPr txBox="1"/>
          <p:nvPr/>
        </p:nvSpPr>
        <p:spPr>
          <a:xfrm>
            <a:off x="9138474" y="6587725"/>
            <a:ext cx="307648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Bialic</a:t>
            </a:r>
            <a:r>
              <a:rPr lang="en-US" sz="1200" dirty="0">
                <a:latin typeface="Arial" panose="020B0604020202020204" pitchFamily="34" charset="0"/>
                <a:cs typeface="Arial" panose="020B0604020202020204" pitchFamily="34" charset="0"/>
              </a:rPr>
              <a:t>-Murphy et al. (2021) </a:t>
            </a:r>
            <a:r>
              <a:rPr lang="en-US" sz="1200" i="1" dirty="0">
                <a:latin typeface="Arial" panose="020B0604020202020204" pitchFamily="34" charset="0"/>
                <a:cs typeface="Arial" panose="020B0604020202020204" pitchFamily="34" charset="0"/>
              </a:rPr>
              <a:t>Ecology Letters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54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7C7E4-AA3D-F64A-A16A-B750A8350D2B}"/>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Maintain photosynthesis with greater </a:t>
            </a:r>
            <a:r>
              <a:rPr lang="en-US" dirty="0">
                <a:solidFill>
                  <a:schemeClr val="accent1"/>
                </a:solidFill>
                <a:latin typeface="Arial" panose="020B0604020202020204" pitchFamily="34" charset="0"/>
                <a:cs typeface="Arial" panose="020B0604020202020204" pitchFamily="34" charset="0"/>
              </a:rPr>
              <a:t>water use efficiency </a:t>
            </a:r>
            <a:r>
              <a:rPr lang="en-US" dirty="0">
                <a:latin typeface="Arial" panose="020B0604020202020204" pitchFamily="34" charset="0"/>
                <a:cs typeface="Arial" panose="020B0604020202020204" pitchFamily="34" charset="0"/>
              </a:rPr>
              <a:t>at expense of </a:t>
            </a:r>
            <a:r>
              <a:rPr lang="en-US" dirty="0">
                <a:solidFill>
                  <a:schemeClr val="accent2"/>
                </a:solidFill>
                <a:latin typeface="Arial" panose="020B0604020202020204" pitchFamily="34" charset="0"/>
                <a:cs typeface="Arial" panose="020B0604020202020204" pitchFamily="34" charset="0"/>
              </a:rPr>
              <a:t>nitrogen use efficiency</a:t>
            </a:r>
            <a:r>
              <a:rPr lang="en-US" dirty="0">
                <a:latin typeface="Arial" panose="020B0604020202020204" pitchFamily="34" charset="0"/>
                <a:cs typeface="Arial" panose="020B0604020202020204" pitchFamily="34" charset="0"/>
              </a:rPr>
              <a:t>, or vice versa</a:t>
            </a:r>
            <a:endParaRPr lang="en-US" dirty="0">
              <a:solidFill>
                <a:schemeClr val="accent2"/>
              </a:solidFill>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11804477-C5F4-4645-8C06-04D8B0CC9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263" y="2147404"/>
            <a:ext cx="7681474" cy="38234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a:extLst>
              <a:ext uri="{FF2B5EF4-FFF2-40B4-BE49-F238E27FC236}">
                <a16:creationId xmlns:a16="http://schemas.microsoft.com/office/drawing/2014/main" id="{B14CCBA3-EA0D-5644-948B-2891ADEF9E1E}"/>
              </a:ext>
            </a:extLst>
          </p:cNvPr>
          <p:cNvSpPr txBox="1"/>
          <p:nvPr/>
        </p:nvSpPr>
        <p:spPr>
          <a:xfrm>
            <a:off x="9138474" y="6587725"/>
            <a:ext cx="307648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Bialic</a:t>
            </a:r>
            <a:r>
              <a:rPr lang="en-US" sz="1200" dirty="0">
                <a:latin typeface="Arial" panose="020B0604020202020204" pitchFamily="34" charset="0"/>
                <a:cs typeface="Arial" panose="020B0604020202020204" pitchFamily="34" charset="0"/>
              </a:rPr>
              <a:t>-Murphy et al. (2021) </a:t>
            </a:r>
            <a:r>
              <a:rPr lang="en-US" sz="1200" i="1" dirty="0">
                <a:latin typeface="Arial" panose="020B0604020202020204" pitchFamily="34" charset="0"/>
                <a:cs typeface="Arial" panose="020B0604020202020204" pitchFamily="34" charset="0"/>
              </a:rPr>
              <a:t>Ecology Letters</a:t>
            </a:r>
            <a:endParaRPr lang="en-US" sz="1200" dirty="0">
              <a:latin typeface="Arial" panose="020B0604020202020204" pitchFamily="34" charset="0"/>
              <a:cs typeface="Arial" panose="020B0604020202020204" pitchFamily="34" charset="0"/>
            </a:endParaRPr>
          </a:p>
        </p:txBody>
      </p:sp>
      <p:pic>
        <p:nvPicPr>
          <p:cNvPr id="3" name="Graphic 2" descr="Question Mark with solid fill">
            <a:extLst>
              <a:ext uri="{FF2B5EF4-FFF2-40B4-BE49-F238E27FC236}">
                <a16:creationId xmlns:a16="http://schemas.microsoft.com/office/drawing/2014/main" id="{82EAA5DC-5A1C-1247-BDAA-C383BC0D0B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2218" y="1889707"/>
            <a:ext cx="1787564" cy="1787564"/>
          </a:xfrm>
          <a:prstGeom prst="rect">
            <a:avLst/>
          </a:prstGeom>
        </p:spPr>
      </p:pic>
    </p:spTree>
    <p:extLst>
      <p:ext uri="{BB962C8B-B14F-4D97-AF65-F5344CB8AC3E}">
        <p14:creationId xmlns:p14="http://schemas.microsoft.com/office/powerpoint/2010/main" val="318366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FE80-AB4D-E340-8385-21C6E1178774}"/>
              </a:ext>
            </a:extLst>
          </p:cNvPr>
          <p:cNvSpPr>
            <a:spLocks noGrp="1"/>
          </p:cNvSpPr>
          <p:nvPr>
            <p:ph type="title"/>
          </p:nvPr>
        </p:nvSpPr>
        <p:spPr/>
        <p:txBody>
          <a:bodyPr/>
          <a:lstStyle/>
          <a:p>
            <a:r>
              <a:rPr lang="en-US" dirty="0"/>
              <a:t>Key questions</a:t>
            </a:r>
          </a:p>
        </p:txBody>
      </p:sp>
      <p:sp>
        <p:nvSpPr>
          <p:cNvPr id="4" name="Rectangle 3">
            <a:extLst>
              <a:ext uri="{FF2B5EF4-FFF2-40B4-BE49-F238E27FC236}">
                <a16:creationId xmlns:a16="http://schemas.microsoft.com/office/drawing/2014/main" id="{6CC29284-2B3A-6643-83AF-CAA913A13B7A}"/>
              </a:ext>
            </a:extLst>
          </p:cNvPr>
          <p:cNvSpPr/>
          <p:nvPr/>
        </p:nvSpPr>
        <p:spPr>
          <a:xfrm>
            <a:off x="838200" y="1364973"/>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leaf nutrient allocation and whole plant growth?</a:t>
            </a:r>
          </a:p>
        </p:txBody>
      </p:sp>
    </p:spTree>
    <p:extLst>
      <p:ext uri="{BB962C8B-B14F-4D97-AF65-F5344CB8AC3E}">
        <p14:creationId xmlns:p14="http://schemas.microsoft.com/office/powerpoint/2010/main" val="319300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FE80-AB4D-E340-8385-21C6E1178774}"/>
              </a:ext>
            </a:extLst>
          </p:cNvPr>
          <p:cNvSpPr>
            <a:spLocks noGrp="1"/>
          </p:cNvSpPr>
          <p:nvPr>
            <p:ph type="title"/>
          </p:nvPr>
        </p:nvSpPr>
        <p:spPr/>
        <p:txBody>
          <a:bodyPr/>
          <a:lstStyle/>
          <a:p>
            <a:r>
              <a:rPr lang="en-US" dirty="0"/>
              <a:t>Key questions</a:t>
            </a:r>
          </a:p>
        </p:txBody>
      </p:sp>
      <p:sp>
        <p:nvSpPr>
          <p:cNvPr id="5" name="Rectangle 4">
            <a:extLst>
              <a:ext uri="{FF2B5EF4-FFF2-40B4-BE49-F238E27FC236}">
                <a16:creationId xmlns:a16="http://schemas.microsoft.com/office/drawing/2014/main" id="{A98899C0-ECB9-4C4A-B9A1-0F4C76B9DCE9}"/>
              </a:ext>
            </a:extLst>
          </p:cNvPr>
          <p:cNvSpPr/>
          <p:nvPr/>
        </p:nvSpPr>
        <p:spPr>
          <a:xfrm>
            <a:off x="838200" y="3119401"/>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nutrient and water use?</a:t>
            </a:r>
          </a:p>
        </p:txBody>
      </p:sp>
      <p:sp>
        <p:nvSpPr>
          <p:cNvPr id="6" name="Rectangle 5">
            <a:extLst>
              <a:ext uri="{FF2B5EF4-FFF2-40B4-BE49-F238E27FC236}">
                <a16:creationId xmlns:a16="http://schemas.microsoft.com/office/drawing/2014/main" id="{889F538E-F63B-B64A-B566-09CA4B37A829}"/>
              </a:ext>
            </a:extLst>
          </p:cNvPr>
          <p:cNvSpPr/>
          <p:nvPr/>
        </p:nvSpPr>
        <p:spPr>
          <a:xfrm>
            <a:off x="838200" y="1364973"/>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leaf nutrient allocation and whole plant growth?</a:t>
            </a:r>
          </a:p>
        </p:txBody>
      </p:sp>
    </p:spTree>
    <p:extLst>
      <p:ext uri="{BB962C8B-B14F-4D97-AF65-F5344CB8AC3E}">
        <p14:creationId xmlns:p14="http://schemas.microsoft.com/office/powerpoint/2010/main" val="259480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FE80-AB4D-E340-8385-21C6E1178774}"/>
              </a:ext>
            </a:extLst>
          </p:cNvPr>
          <p:cNvSpPr>
            <a:spLocks noGrp="1"/>
          </p:cNvSpPr>
          <p:nvPr>
            <p:ph type="title"/>
          </p:nvPr>
        </p:nvSpPr>
        <p:spPr/>
        <p:txBody>
          <a:bodyPr/>
          <a:lstStyle/>
          <a:p>
            <a:r>
              <a:rPr lang="en-US" dirty="0"/>
              <a:t>Key questions</a:t>
            </a:r>
          </a:p>
        </p:txBody>
      </p:sp>
      <p:sp>
        <p:nvSpPr>
          <p:cNvPr id="6" name="Rectangle 5">
            <a:extLst>
              <a:ext uri="{FF2B5EF4-FFF2-40B4-BE49-F238E27FC236}">
                <a16:creationId xmlns:a16="http://schemas.microsoft.com/office/drawing/2014/main" id="{E67AE3C9-F888-0143-BA95-2CEFE40AF07F}"/>
              </a:ext>
            </a:extLst>
          </p:cNvPr>
          <p:cNvSpPr/>
          <p:nvPr/>
        </p:nvSpPr>
        <p:spPr>
          <a:xfrm>
            <a:off x="838200" y="4873829"/>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 what extent does inoculation with nitrogen-fixing bacteria influence the two questions listed above?</a:t>
            </a:r>
          </a:p>
        </p:txBody>
      </p:sp>
      <p:sp>
        <p:nvSpPr>
          <p:cNvPr id="7" name="Rectangle 6">
            <a:extLst>
              <a:ext uri="{FF2B5EF4-FFF2-40B4-BE49-F238E27FC236}">
                <a16:creationId xmlns:a16="http://schemas.microsoft.com/office/drawing/2014/main" id="{98EE6ABA-98D1-7D47-9511-0DEF8B46A1B1}"/>
              </a:ext>
            </a:extLst>
          </p:cNvPr>
          <p:cNvSpPr/>
          <p:nvPr/>
        </p:nvSpPr>
        <p:spPr>
          <a:xfrm>
            <a:off x="838200" y="1364973"/>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leaf nutrient allocation and whole plant growth?</a:t>
            </a:r>
          </a:p>
        </p:txBody>
      </p:sp>
      <p:sp>
        <p:nvSpPr>
          <p:cNvPr id="8" name="Rectangle 7">
            <a:extLst>
              <a:ext uri="{FF2B5EF4-FFF2-40B4-BE49-F238E27FC236}">
                <a16:creationId xmlns:a16="http://schemas.microsoft.com/office/drawing/2014/main" id="{203AE08A-D0E8-C744-927B-5E558EA2876A}"/>
              </a:ext>
            </a:extLst>
          </p:cNvPr>
          <p:cNvSpPr/>
          <p:nvPr/>
        </p:nvSpPr>
        <p:spPr>
          <a:xfrm>
            <a:off x="838200" y="3119401"/>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nutrient and water use?</a:t>
            </a:r>
          </a:p>
        </p:txBody>
      </p:sp>
    </p:spTree>
    <p:extLst>
      <p:ext uri="{BB962C8B-B14F-4D97-AF65-F5344CB8AC3E}">
        <p14:creationId xmlns:p14="http://schemas.microsoft.com/office/powerpoint/2010/main" val="104839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3775</Words>
  <Application>Microsoft Macintosh PowerPoint</Application>
  <PresentationFormat>Widescreen</PresentationFormat>
  <Paragraphs>445</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 Math</vt:lpstr>
      <vt:lpstr>Office Theme</vt:lpstr>
      <vt:lpstr>N x CO2 x BNF growth chamber experiment</vt:lpstr>
      <vt:lpstr>Increasing CO2 generally decreases stomatal conductance and photosynthetic capacity…</vt:lpstr>
      <vt:lpstr>… which tends to correspond with stimulations in whole plant growth</vt:lpstr>
      <vt:lpstr>Discrepancies in leaf and whole plant responses to CO2 may lead to tradeoffs between leaf and whole plant nutrient allocation</vt:lpstr>
      <vt:lpstr>Maintain photosynthesis with greater water use efficiency at expense of nitrogen use efficiency, or vice versa</vt:lpstr>
      <vt:lpstr>Maintain photosynthesis with greater water use efficiency at expense of nitrogen use efficiency, or vice versa</vt:lpstr>
      <vt:lpstr>Key questions</vt:lpstr>
      <vt:lpstr>Key questions</vt:lpstr>
      <vt:lpstr>Key questions</vt:lpstr>
      <vt:lpstr>Experimental setup</vt:lpstr>
      <vt:lpstr>Experimental setup</vt:lpstr>
      <vt:lpstr>Plant measurements</vt:lpstr>
      <vt:lpstr>Timeline for Experiment 4</vt:lpstr>
      <vt:lpstr>Extra slides</vt:lpstr>
      <vt:lpstr>PowerPoint Presentation</vt:lpstr>
      <vt:lpstr>PowerPoint Presentation</vt:lpstr>
      <vt:lpstr>Hypothesis 1b: Increased soil nutrient supply should increase the positive effect of eCO2 on leaf production and whole plant growth, but will depend on whether individuals associate with nitrogen-fixing bacteria</vt:lpstr>
      <vt:lpstr>Hypothesis 1b: Increased soil nutrient supply should increase the positive effect of eCO2 on leaf production and whole plant growth, but will depend on whether individuals associate with nitrogen-fixing bacteria</vt:lpstr>
      <vt:lpstr>PowerPoint Presentation</vt:lpstr>
      <vt:lpstr>Hypothesis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2</vt:lpstr>
      <vt:lpstr>Timeline for Experiment 4</vt:lpstr>
      <vt:lpstr>Products from Experiment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Chapter 4:  N x CO2 x BNF growth chamber experiment</dc:title>
  <dc:creator>Perkowski, Evan A</dc:creator>
  <cp:lastModifiedBy>Perkowski, Evan A</cp:lastModifiedBy>
  <cp:revision>5</cp:revision>
  <dcterms:created xsi:type="dcterms:W3CDTF">2022-02-14T18:55:41Z</dcterms:created>
  <dcterms:modified xsi:type="dcterms:W3CDTF">2022-02-28T17:11:14Z</dcterms:modified>
</cp:coreProperties>
</file>